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2" r:id="rId4"/>
    <p:sldId id="266" r:id="rId5"/>
    <p:sldId id="267" r:id="rId6"/>
    <p:sldId id="268" r:id="rId7"/>
    <p:sldId id="269" r:id="rId8"/>
    <p:sldId id="270" r:id="rId9"/>
    <p:sldId id="264" r:id="rId10"/>
    <p:sldId id="274" r:id="rId11"/>
    <p:sldId id="272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98142-D308-4BCC-AA49-78A15B313B28}" type="datetime6">
              <a:rPr lang="en-US" altLang="zh-CN" smtClean="0"/>
              <a:t>March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4ACC642-1086-4936-AFF4-A437D7DEA570}" type="datetime6">
              <a:rPr lang="en-US" altLang="zh-CN" smtClean="0"/>
              <a:t>March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011D94CA-8153-497A-A009-D22578A41E57}" type="datetime6">
              <a:rPr lang="en-US" altLang="zh-CN" smtClean="0"/>
              <a:t>March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9851A10-4735-45AD-B01F-B3AC9C77185F}" type="datetime6">
              <a:rPr lang="en-US" altLang="zh-CN" smtClean="0"/>
              <a:t>March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47E69CA0-E639-4562-9943-232F533B0CD0}" type="datetime6">
              <a:rPr lang="en-US" altLang="zh-CN" smtClean="0"/>
              <a:t>March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A1D5B055-E3EB-4F43-89E9-9D014BBE7926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884D55D-B926-4856-929C-9F22522E1119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15723DF-5AB8-4D10-A49D-9722E2DE87FA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B9339A2-5986-4C99-A89D-F8B7D11830B5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5E35BB5-9E1F-48A2-977A-12D3AA48A32A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72D21A8-F17A-47F0-AA97-071634D532C6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5E9EFD0-718D-4F6B-BA85-21AC5D444D3E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F60D36F-59EE-48D2-8B2D-10F9A3A5D9CD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791175-DC51-440E-A3F4-AA401FDCAF90}" type="datetime4">
              <a:rPr lang="en-US" altLang="zh-CN" smtClean="0"/>
              <a:t>March 18,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802.11-25/0502r0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Details on the unified MAPC framework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06E756-B263-4C4A-BDA5-F8DFB110E9FA}" type="datetime4">
              <a:rPr lang="en-US" altLang="zh-CN" smtClean="0"/>
              <a:t>March 18,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33227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mtClean="0"/>
                        <a:t>TP-Link Systems </a:t>
                      </a:r>
                      <a:r>
                        <a:rPr lang="en-GB" altLang="zh-CN" dirty="0" err="1" smtClean="0"/>
                        <a:t>Inc</a:t>
                      </a:r>
                      <a:r>
                        <a:rPr lang="en-US" altLang="zh-CN" dirty="0" smtClean="0"/>
                        <a:t>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support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TXOP earned by sharing AP can be divided into several phases, including: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negotiation phase</a:t>
            </a:r>
            <a:r>
              <a:rPr lang="en-US" altLang="zh-CN" b="0" dirty="0" smtClean="0"/>
              <a:t>, wherein the sharing AP initiate, </a:t>
            </a:r>
            <a:r>
              <a:rPr lang="en-US" altLang="zh-CN" dirty="0" smtClean="0"/>
              <a:t>update or tear down one or more MAPC agreements with shared AP(s);</a:t>
            </a:r>
            <a:endParaRPr lang="en-US" altLang="zh-CN" b="0" dirty="0" smtClean="0"/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query phase</a:t>
            </a:r>
            <a:r>
              <a:rPr lang="en-US" altLang="zh-CN" b="0" dirty="0" smtClean="0"/>
              <a:t>, wherein the sharing AP announce a specific MAPC scheme and query </a:t>
            </a:r>
            <a:r>
              <a:rPr lang="en-US" altLang="zh-CN" dirty="0"/>
              <a:t>with shared </a:t>
            </a:r>
            <a:r>
              <a:rPr lang="en-US" altLang="zh-CN" dirty="0" smtClean="0"/>
              <a:t>APs </a:t>
            </a:r>
            <a:r>
              <a:rPr lang="en-US" altLang="zh-CN" b="0" dirty="0" smtClean="0"/>
              <a:t>for the intention of participating MAPC;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exclusive transmission phase</a:t>
            </a:r>
            <a:r>
              <a:rPr lang="en-US" altLang="zh-CN" b="0" dirty="0" smtClean="0"/>
              <a:t>, wherein the sharing AP may occupy the wireless medium and serve the STAs belong to its own BSS;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the MAPC transmission phase</a:t>
            </a:r>
            <a:r>
              <a:rPr lang="en-US" altLang="zh-CN" b="0" dirty="0" smtClean="0"/>
              <a:t>, wherein the sharing AP cooperates with shared AP(s) to transmit data at the same time, or shares TXOP with shared AP(s);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75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agree that a sharing AP may initiate, update or tear down one or more MAPC agreements with a shared AP during one MAPC negotiation phase?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One MAPC negotiation phase is composed of a TBD negotiation request frame and a TBD negotiation response 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established MAPC agreements are valid for multiple TXOPs until it is explicitly updated or teared down.</a:t>
            </a: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664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361085" cy="4113213"/>
          </a:xfrm>
        </p:spPr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agree that </a:t>
            </a:r>
            <a:r>
              <a:rPr lang="en-US" altLang="zh-CN" dirty="0"/>
              <a:t>during each TXOP the sharing AP </a:t>
            </a:r>
            <a:r>
              <a:rPr lang="en-US" altLang="zh-CN" dirty="0" smtClean="0"/>
              <a:t>earned, a sharing AP shall query with </a:t>
            </a:r>
            <a:r>
              <a:rPr lang="en-US" altLang="zh-CN" dirty="0"/>
              <a:t>shared AP(s) </a:t>
            </a:r>
            <a:r>
              <a:rPr lang="en-US" altLang="zh-CN" dirty="0" smtClean="0"/>
              <a:t>for the intention of participating MAPC, if the sharing AP wants to perform MAPC in that TXOP?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sharing AP shall announce a specific MAPC scheme, which might be performed by the sharing AP</a:t>
            </a:r>
            <a:r>
              <a:rPr lang="en-US" altLang="zh-CN" b="0" dirty="0"/>
              <a:t> </a:t>
            </a:r>
            <a:r>
              <a:rPr lang="en-US" altLang="zh-CN" b="0" dirty="0" smtClean="0"/>
              <a:t>in </a:t>
            </a:r>
            <a:r>
              <a:rPr lang="en-US" altLang="zh-CN" b="0" dirty="0"/>
              <a:t>that </a:t>
            </a:r>
            <a:r>
              <a:rPr lang="en-US" altLang="zh-CN" b="0" dirty="0" smtClean="0"/>
              <a:t>TXOP, in the MAPC query frame.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The details of the MAPC query frame and its response are TBD.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If the sharing AP decide not to perform any MAPC in this TXOP, the MAPC query phase can be omitted.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700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MAP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11bn D0.1 [1-2] we have agreed that the MAP shall be defined in a unified framework:</a:t>
            </a:r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[M50] 11bn </a:t>
            </a:r>
            <a:r>
              <a:rPr lang="en-US" altLang="zh-CN" sz="1800" dirty="0"/>
              <a:t>defines a common framework of a Multi-AP Coordination for various coordination schemes.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Note 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Coordination schemes such as (but not limited to): Co-SR (TXOP-based with power control), Co-BF, Co-TDMA, Co-RTWT, </a:t>
            </a:r>
            <a:r>
              <a:rPr lang="en-US" altLang="zh-CN" sz="1600" dirty="0" smtClean="0"/>
              <a:t>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800" b="1" dirty="0" smtClean="0"/>
              <a:t>[M51] 11bn </a:t>
            </a:r>
            <a:r>
              <a:rPr lang="en-GB" altLang="zh-CN" sz="1800" b="1" dirty="0"/>
              <a:t>defines a common framework of a Multi-AP Coordination that can enable the following </a:t>
            </a:r>
            <a:r>
              <a:rPr lang="en-GB" altLang="zh-CN" sz="1800" b="1" dirty="0" smtClean="0"/>
              <a:t>procedures: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Multi-AP </a:t>
            </a:r>
            <a:r>
              <a:rPr lang="en-GB" altLang="zh-CN" sz="1600" dirty="0"/>
              <a:t>Coordination Discovery </a:t>
            </a:r>
            <a:r>
              <a:rPr lang="en-GB" altLang="zh-CN" sz="1600" dirty="0" smtClean="0"/>
              <a:t>procedure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Multi-AP </a:t>
            </a:r>
            <a:r>
              <a:rPr lang="en-GB" altLang="zh-CN" sz="1600" dirty="0"/>
              <a:t>Coordination agreement negotiation </a:t>
            </a:r>
            <a:r>
              <a:rPr lang="en-GB" altLang="zh-CN" sz="1600" dirty="0" smtClean="0"/>
              <a:t>procedure</a:t>
            </a:r>
          </a:p>
          <a:p>
            <a:pPr marL="735013" lvl="1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Note</a:t>
            </a:r>
            <a:r>
              <a:rPr lang="en-GB" altLang="zh-CN" sz="1600" dirty="0"/>
              <a:t>: Details of the procedures and whether the above procedures are mandatory/optional - TBD</a:t>
            </a:r>
            <a:endParaRPr lang="zh-CN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Junbin (TP-Link Systems Inc.)</a:t>
            </a: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1820ACE-17F1-4DF6-9157-DB160EDCF8BD}" type="datetime4"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March 18, 2025</a:t>
            </a:fld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4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unified MAPC framework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81201"/>
            <a:ext cx="10945216" cy="4113213"/>
          </a:xfrm>
          <a:ln/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unified MAPC framework has been discussed a lot.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Specifically, </a:t>
            </a:r>
            <a:r>
              <a:rPr lang="en-US" b="0" dirty="0" smtClean="0"/>
              <a:t>the MAPC framework is divided into the long-term and </a:t>
            </a:r>
            <a:r>
              <a:rPr lang="en-US" b="0" dirty="0" smtClean="0"/>
              <a:t>short-term </a:t>
            </a:r>
            <a:r>
              <a:rPr lang="en-US" b="0" dirty="0" smtClean="0"/>
              <a:t>operations </a:t>
            </a:r>
            <a:r>
              <a:rPr lang="en-US" altLang="zh-CN" b="0" dirty="0" smtClean="0"/>
              <a:t>in </a:t>
            </a:r>
            <a:r>
              <a:rPr lang="en-US" altLang="zh-CN" b="0" dirty="0"/>
              <a:t>[3</a:t>
            </a:r>
            <a:r>
              <a:rPr lang="en-US" altLang="zh-CN" b="0" dirty="0" smtClean="0"/>
              <a:t>]</a:t>
            </a:r>
            <a:r>
              <a:rPr lang="en-US" b="0" dirty="0" smtClean="0"/>
              <a:t>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long-term operation is composed of Discovery, Negotiation, and some feature-specific long-term 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short-term operation is composed of MAPC announcement and feature-specific MAPC transmission</a:t>
            </a:r>
            <a:r>
              <a:rPr lang="en-US" dirty="0" smtClean="0"/>
              <a:t>. 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A99A671-8359-4AB8-B46C-A761AEAF2E32}" type="datetime4">
              <a:rPr lang="en-US" altLang="zh-CN" smtClean="0"/>
              <a:t>March 18, 2025</a:t>
            </a:fld>
            <a:endParaRPr lang="en-GB" altLang="zh-CN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904" y="3794750"/>
            <a:ext cx="7133880" cy="2550027"/>
          </a:xfrm>
          <a:prstGeom prst="rect">
            <a:avLst/>
          </a:prstGeom>
        </p:spPr>
      </p:pic>
      <p:pic>
        <p:nvPicPr>
          <p:cNvPr id="8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17" y="5168170"/>
            <a:ext cx="2216217" cy="9876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timeline of the MAPC 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4216" y="5317935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114216" y="6110023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89442" y="514865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442" y="59407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892178" y="5050259"/>
            <a:ext cx="824126" cy="125051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phase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e.g., C-SR &amp; C-BF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800493" y="5050259"/>
            <a:ext cx="937225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 </a:t>
            </a:r>
            <a:r>
              <a:rPr lang="en-US" altLang="zh-CN" sz="1050" dirty="0" smtClean="0">
                <a:ea typeface="宋体" panose="02010600030101010101" pitchFamily="2" charset="-122"/>
              </a:rPr>
              <a:t>w/ or w/o </a:t>
            </a: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MAPC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C-SR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880500" y="5050259"/>
            <a:ext cx="918929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Transmission phase w/ or w/o </a:t>
            </a:r>
            <a:r>
              <a:rPr lang="en-US" altLang="zh-CN" sz="1050" dirty="0" smtClean="0">
                <a:ea typeface="宋体" panose="02010600030101010101" pitchFamily="2" charset="-122"/>
              </a:rPr>
              <a:t>MAPC</a:t>
            </a:r>
          </a:p>
          <a:p>
            <a:pPr algn="ctr"/>
            <a:r>
              <a:rPr lang="en-US" altLang="zh-CN" sz="1050" dirty="0" smtClean="0">
                <a:ea typeface="宋体" panose="02010600030101010101" pitchFamily="2" charset="-122"/>
              </a:rPr>
              <a:t>e.g., C-BF</a:t>
            </a:r>
            <a:endParaRPr lang="zh-CN" altLang="en-US" sz="1050" dirty="0"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H="1">
            <a:off x="246763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H="1">
            <a:off x="2545309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H="1">
            <a:off x="2467633" y="5245927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H="1">
            <a:off x="2545309" y="5245927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H="1">
            <a:off x="3873121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3950797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589120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5968878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2880185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929755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4103351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4233662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TXOP2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6122501" y="4992319"/>
            <a:ext cx="17655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6253653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TXOP3 of 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H="1">
            <a:off x="3873121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H="1">
            <a:off x="3950797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589120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5968878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4058978" y="5050259"/>
            <a:ext cx="310747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415760" y="5752092"/>
            <a:ext cx="340106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938026" y="5753548"/>
            <a:ext cx="277463" cy="55678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Beacon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1405222" y="4992318"/>
            <a:ext cx="244521" cy="54756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Beacon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flipH="1">
            <a:off x="1702848" y="6047576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H="1">
            <a:off x="1780524" y="6047576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 flipH="1">
            <a:off x="1702848" y="5255488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1780524" y="5255488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6154740" y="5752092"/>
            <a:ext cx="314204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455905" y="5050259"/>
            <a:ext cx="325448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42" name="直接连接符 41"/>
          <p:cNvCxnSpPr/>
          <p:nvPr/>
        </p:nvCxnSpPr>
        <p:spPr bwMode="auto">
          <a:xfrm flipH="1">
            <a:off x="791328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7990958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791328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 flipH="1">
            <a:off x="7990958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8166813" y="5050259"/>
            <a:ext cx="839480" cy="125051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phase</a:t>
            </a:r>
          </a:p>
          <a:p>
            <a:pPr algn="ctr"/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e.g.,</a:t>
            </a:r>
            <a:r>
              <a:rPr lang="en-US" altLang="zh-CN" sz="1050" dirty="0" smtClean="0">
                <a:ea typeface="宋体" panose="02010600030101010101" pitchFamily="2" charset="-122"/>
              </a:rPr>
              <a:t> </a:t>
            </a:r>
            <a:r>
              <a:rPr lang="en-US" altLang="zh-CN" sz="1050" dirty="0">
                <a:ea typeface="宋体" panose="02010600030101010101" pitchFamily="2" charset="-122"/>
              </a:rPr>
              <a:t>C-SR &amp; C-BF</a:t>
            </a:r>
            <a:endParaRPr lang="zh-CN" altLang="en-US" sz="1050" dirty="0">
              <a:ea typeface="宋体" panose="02010600030101010101" pitchFamily="2" charset="-122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&amp;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0003031" y="5050259"/>
            <a:ext cx="971772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 </a:t>
            </a:r>
            <a:r>
              <a:rPr lang="en-US" altLang="zh-CN" sz="1050" dirty="0">
                <a:ea typeface="宋体" panose="02010600030101010101" pitchFamily="2" charset="-122"/>
              </a:rPr>
              <a:t>w/ or w/o MAPC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48" name="直接箭头连接符 47"/>
          <p:cNvCxnSpPr/>
          <p:nvPr/>
        </p:nvCxnSpPr>
        <p:spPr bwMode="auto">
          <a:xfrm>
            <a:off x="9305888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9" name="文本框 48"/>
          <p:cNvSpPr txBox="1"/>
          <p:nvPr/>
        </p:nvSpPr>
        <p:spPr>
          <a:xfrm>
            <a:off x="9436199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TXOP5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9262564" y="5050259"/>
            <a:ext cx="355733" cy="4896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9618297" y="5752092"/>
            <a:ext cx="329804" cy="54868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 flipH="1">
            <a:off x="9082907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916058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9082907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9160583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左右箭头 55"/>
          <p:cNvSpPr/>
          <p:nvPr/>
        </p:nvSpPr>
        <p:spPr bwMode="auto">
          <a:xfrm>
            <a:off x="2539642" y="4567026"/>
            <a:ext cx="5521800" cy="205753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7" name="左右箭头 56"/>
          <p:cNvSpPr/>
          <p:nvPr/>
        </p:nvSpPr>
        <p:spPr bwMode="auto">
          <a:xfrm>
            <a:off x="8082894" y="4567026"/>
            <a:ext cx="3051414" cy="207209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8" name="左右箭头 57"/>
          <p:cNvSpPr/>
          <p:nvPr/>
        </p:nvSpPr>
        <p:spPr bwMode="auto">
          <a:xfrm>
            <a:off x="1297433" y="4558162"/>
            <a:ext cx="1105357" cy="216073"/>
          </a:xfrm>
          <a:prstGeom prst="left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114216" y="4315552"/>
            <a:ext cx="151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 Discovery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60" name="直接箭头连接符 59"/>
          <p:cNvCxnSpPr/>
          <p:nvPr/>
        </p:nvCxnSpPr>
        <p:spPr bwMode="auto">
          <a:xfrm>
            <a:off x="8135663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文本框 60"/>
          <p:cNvSpPr txBox="1"/>
          <p:nvPr/>
        </p:nvSpPr>
        <p:spPr>
          <a:xfrm>
            <a:off x="8185233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TXOP4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124401" y="4324556"/>
            <a:ext cx="3453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valid for period 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185233" y="4324556"/>
            <a:ext cx="2932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renegotiated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4" name="内容占位符 2"/>
          <p:cNvSpPr>
            <a:spLocks noGrp="1"/>
          </p:cNvSpPr>
          <p:nvPr>
            <p:ph idx="1"/>
          </p:nvPr>
        </p:nvSpPr>
        <p:spPr>
          <a:xfrm>
            <a:off x="853256" y="1981201"/>
            <a:ext cx="10634888" cy="235742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(long-term) The APs shall announce their MAPC capability in the discovery 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 natural way is to announce via the beacon frame or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define a new probe behavior between APs</a:t>
            </a:r>
            <a:r>
              <a:rPr lang="en-US" altLang="zh-CN" sz="1400" b="0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(long-term) The APs negotiate for one or more MAPC agreements if they are discovered by each other.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Here we shall define a unified frame exchange for the negotiation of different MAPC features.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unified negotiation had better to be able to setup more than one agreements via only a round of frame exchange.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E.g., assume that AP1 sends a </a:t>
            </a:r>
            <a:r>
              <a:rPr lang="en-US" altLang="zh-CN" sz="1400" b="0" u="sng" dirty="0" smtClean="0"/>
              <a:t>MAPC </a:t>
            </a:r>
            <a:r>
              <a:rPr lang="en-US" altLang="zh-CN" sz="1400" u="sng" dirty="0" err="1" smtClean="0"/>
              <a:t>R</a:t>
            </a:r>
            <a:r>
              <a:rPr lang="en-US" altLang="zh-CN" sz="1400" b="0" u="sng" dirty="0" err="1" smtClean="0"/>
              <a:t>eq</a:t>
            </a:r>
            <a:r>
              <a:rPr lang="en-US" altLang="zh-CN" sz="1400" b="0" dirty="0" smtClean="0"/>
              <a:t> frame requesting for both the C-SR and C-BF agreements.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agreement(s) is valid until it has been renegotiated or deleted.</a:t>
            </a:r>
            <a:endParaRPr lang="en-US" altLang="zh-CN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3456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timeline of the MAPC 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  <p:cxnSp>
        <p:nvCxnSpPr>
          <p:cNvPr id="7" name="直接连接符 6"/>
          <p:cNvCxnSpPr>
            <a:stCxn id="9" idx="3"/>
          </p:cNvCxnSpPr>
          <p:nvPr/>
        </p:nvCxnSpPr>
        <p:spPr bwMode="auto">
          <a:xfrm>
            <a:off x="1137990" y="5317935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>
            <a:stCxn id="10" idx="3"/>
          </p:cNvCxnSpPr>
          <p:nvPr/>
        </p:nvCxnSpPr>
        <p:spPr bwMode="auto">
          <a:xfrm>
            <a:off x="1137990" y="6110023"/>
            <a:ext cx="102964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89442" y="514865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442" y="59407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233487" y="5033851"/>
            <a:ext cx="418309" cy="7341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Req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981834" y="5050259"/>
            <a:ext cx="920281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MAPC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C-SR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751163" y="5050259"/>
            <a:ext cx="910454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Transmission </a:t>
            </a:r>
            <a:r>
              <a:rPr lang="en-US" altLang="zh-CN" sz="1050" dirty="0" smtClean="0">
                <a:ea typeface="宋体" panose="02010600030101010101" pitchFamily="2" charset="-122"/>
              </a:rPr>
              <a:t>phase</a:t>
            </a:r>
          </a:p>
          <a:p>
            <a:pPr algn="ctr"/>
            <a:r>
              <a:rPr lang="en-US" altLang="zh-CN" sz="1050" dirty="0" smtClean="0">
                <a:ea typeface="宋体" panose="02010600030101010101" pitchFamily="2" charset="-122"/>
              </a:rPr>
              <a:t>e.g., C-BF</a:t>
            </a:r>
            <a:endParaRPr lang="zh-CN" altLang="en-US" sz="1050" dirty="0">
              <a:ea typeface="宋体" panose="02010600030101010101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H="1">
            <a:off x="2194154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271830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4975053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5052729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1201218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1250788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2383537" y="4992319"/>
            <a:ext cx="25137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3111113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TXOP2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5129158" y="4992319"/>
            <a:ext cx="33623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6215250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TXOP3 of AP2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flipH="1">
            <a:off x="2194154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H="1">
            <a:off x="2271830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4975053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5052729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2365924" y="5050259"/>
            <a:ext cx="329564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2699269" y="5735902"/>
            <a:ext cx="305708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5149815" y="5735902"/>
            <a:ext cx="295285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5445100" y="5050259"/>
            <a:ext cx="327736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56" name="左右箭头 55"/>
          <p:cNvSpPr/>
          <p:nvPr/>
        </p:nvSpPr>
        <p:spPr bwMode="auto">
          <a:xfrm>
            <a:off x="1261169" y="4472028"/>
            <a:ext cx="7352839" cy="205753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3287688" y="4229558"/>
            <a:ext cx="4576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 negotiation is valid until updated negotiation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4" name="内容占位符 2"/>
          <p:cNvSpPr>
            <a:spLocks noGrp="1"/>
          </p:cNvSpPr>
          <p:nvPr>
            <p:ph idx="1"/>
          </p:nvPr>
        </p:nvSpPr>
        <p:spPr>
          <a:xfrm>
            <a:off x="853256" y="1981202"/>
            <a:ext cx="10634888" cy="2247342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altLang="zh-CN" sz="1600" dirty="0" smtClean="0"/>
              <a:t>(short-term) The sharing AP query for the MAPC intention of candidate APs.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AP </a:t>
            </a:r>
            <a:r>
              <a:rPr lang="en-US" altLang="zh-CN" sz="1400" b="0" dirty="0"/>
              <a:t>who </a:t>
            </a:r>
            <a:r>
              <a:rPr lang="en-US" altLang="zh-CN" sz="1400" b="0" dirty="0" smtClean="0"/>
              <a:t>has negotiated a least one MAPC agreement and wins </a:t>
            </a:r>
            <a:r>
              <a:rPr lang="en-US" altLang="zh-CN" sz="1400" b="0" dirty="0"/>
              <a:t>TXOP </a:t>
            </a:r>
            <a:r>
              <a:rPr lang="en-US" altLang="zh-CN" sz="1400" b="0" dirty="0" smtClean="0"/>
              <a:t>is the sharing AP.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query procedure can be an ICF-ICR frame exchange, indicating the specific MAPC feature to be used in this TXOP.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candidate APs respond with ICR indicatin</a:t>
            </a:r>
            <a:r>
              <a:rPr lang="en-US" altLang="zh-CN" sz="1400" dirty="0" smtClean="0"/>
              <a:t>g their intention to participate in the MAPC transmission in this TXOP.</a:t>
            </a:r>
            <a:endParaRPr lang="en-US" altLang="zh-CN" sz="1400" b="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altLang="zh-CN" sz="1600" dirty="0" smtClean="0"/>
              <a:t>(short-term) The sharing AP and shared APs perform the specific MAPC operations.</a:t>
            </a:r>
            <a:endParaRPr lang="en-US" altLang="zh-CN" sz="1600" dirty="0"/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specific MAPC transmission would be scheduled by the sharing AP at any time during the TXOP.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E.g., the sharing AP may communicate with </a:t>
            </a:r>
            <a:r>
              <a:rPr lang="en-US" altLang="zh-CN" sz="1400" dirty="0"/>
              <a:t>its own associated </a:t>
            </a:r>
            <a:r>
              <a:rPr lang="en-US" altLang="zh-CN" sz="1400" dirty="0" smtClean="0"/>
              <a:t>STAs first and then trigger the MAPC transmission later.</a:t>
            </a:r>
            <a:endParaRPr lang="en-US" altLang="zh-CN" sz="1400" b="0" dirty="0" smtClean="0"/>
          </a:p>
        </p:txBody>
      </p:sp>
      <p:sp>
        <p:nvSpPr>
          <p:cNvPr id="66" name="矩形 65"/>
          <p:cNvSpPr/>
          <p:nvPr/>
        </p:nvSpPr>
        <p:spPr bwMode="auto">
          <a:xfrm>
            <a:off x="3023990" y="5050260"/>
            <a:ext cx="921196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BSS1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5788158" y="5735902"/>
            <a:ext cx="918367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BSS2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7701606" y="5735902"/>
            <a:ext cx="918069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for BSS2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2" name="左右箭头 71"/>
          <p:cNvSpPr/>
          <p:nvPr/>
        </p:nvSpPr>
        <p:spPr bwMode="auto">
          <a:xfrm>
            <a:off x="8614008" y="4472028"/>
            <a:ext cx="2935281" cy="207209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8843280" y="5566626"/>
            <a:ext cx="371120" cy="73414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Request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10482632" y="5050259"/>
            <a:ext cx="921714" cy="12505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Transmission phase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e.g., C-TDMA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78" name="直接箭头连接符 77"/>
          <p:cNvCxnSpPr/>
          <p:nvPr/>
        </p:nvCxnSpPr>
        <p:spPr bwMode="auto">
          <a:xfrm>
            <a:off x="9733760" y="4992319"/>
            <a:ext cx="17135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9" name="文本框 78"/>
          <p:cNvSpPr txBox="1"/>
          <p:nvPr/>
        </p:nvSpPr>
        <p:spPr>
          <a:xfrm>
            <a:off x="9853732" y="4710690"/>
            <a:ext cx="1447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TXOP5 of AP1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9826957" y="5050259"/>
            <a:ext cx="312409" cy="56487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ICF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10139256" y="5735902"/>
            <a:ext cx="305901" cy="5648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Query ICR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 flipH="1">
            <a:off x="9646306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接连接符 82"/>
          <p:cNvCxnSpPr/>
          <p:nvPr/>
        </p:nvCxnSpPr>
        <p:spPr bwMode="auto">
          <a:xfrm flipH="1">
            <a:off x="9723982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接连接符 83"/>
          <p:cNvCxnSpPr/>
          <p:nvPr/>
        </p:nvCxnSpPr>
        <p:spPr bwMode="auto">
          <a:xfrm flipH="1">
            <a:off x="9646306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接连接符 84"/>
          <p:cNvCxnSpPr/>
          <p:nvPr/>
        </p:nvCxnSpPr>
        <p:spPr bwMode="auto">
          <a:xfrm flipH="1">
            <a:off x="9723982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箭头连接符 85"/>
          <p:cNvCxnSpPr/>
          <p:nvPr/>
        </p:nvCxnSpPr>
        <p:spPr bwMode="auto">
          <a:xfrm>
            <a:off x="8741758" y="4992319"/>
            <a:ext cx="903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7" name="文本框 86"/>
          <p:cNvSpPr txBox="1"/>
          <p:nvPr/>
        </p:nvSpPr>
        <p:spPr>
          <a:xfrm>
            <a:off x="8791328" y="471069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TXOP4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638250" y="4255380"/>
            <a:ext cx="2932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MAPC agreement is renegotiated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91" name="直接连接符 90"/>
          <p:cNvCxnSpPr/>
          <p:nvPr/>
        </p:nvCxnSpPr>
        <p:spPr bwMode="auto">
          <a:xfrm flipH="1">
            <a:off x="8654114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接连接符 91"/>
          <p:cNvCxnSpPr/>
          <p:nvPr/>
        </p:nvCxnSpPr>
        <p:spPr bwMode="auto">
          <a:xfrm flipH="1">
            <a:off x="8731790" y="6038015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直接连接符 92"/>
          <p:cNvCxnSpPr/>
          <p:nvPr/>
        </p:nvCxnSpPr>
        <p:spPr bwMode="auto">
          <a:xfrm flipH="1">
            <a:off x="8654114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直接连接符 93"/>
          <p:cNvCxnSpPr/>
          <p:nvPr/>
        </p:nvCxnSpPr>
        <p:spPr bwMode="auto">
          <a:xfrm flipH="1">
            <a:off x="8731790" y="5247253"/>
            <a:ext cx="72008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矩形 94"/>
          <p:cNvSpPr/>
          <p:nvPr/>
        </p:nvSpPr>
        <p:spPr bwMode="auto">
          <a:xfrm>
            <a:off x="1686538" y="5566627"/>
            <a:ext cx="418309" cy="7341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Resp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9253101" y="5035598"/>
            <a:ext cx="371120" cy="73414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50" dirty="0" smtClean="0">
                <a:ea typeface="宋体" panose="02010600030101010101" pitchFamily="2" charset="-122"/>
              </a:rPr>
              <a:t>Negotiation </a:t>
            </a:r>
            <a:r>
              <a:rPr lang="en-US" altLang="zh-CN" sz="1050" dirty="0" err="1" smtClean="0">
                <a:ea typeface="宋体" panose="02010600030101010101" pitchFamily="2" charset="-122"/>
              </a:rPr>
              <a:t>Resp</a:t>
            </a:r>
            <a:endParaRPr kumimoji="0" lang="zh-CN" altLang="en-US" sz="105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37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MAPC negotiation phase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4642" y="1981201"/>
            <a:ext cx="10582199" cy="1735831"/>
          </a:xfrm>
        </p:spPr>
        <p:txBody>
          <a:bodyPr/>
          <a:lstStyle/>
          <a:p>
            <a:r>
              <a:rPr lang="en-US" altLang="zh-CN" dirty="0" smtClean="0"/>
              <a:t>To negotiate one or more MAPC agreements via only a round of frame exchange, we suggest to define a new Action frame as follows.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MAPC Action field indicates that it is a MAPC negotiation setup Request/Response or delete Request/Response 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MAPC feature bitmap indicates the specific MAPC feature that is to be negotiated (or to be delete).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specific negotiation element (e.g. Co-SR negotiation element) includes the information required for agreement setup.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40079" y="3933056"/>
            <a:ext cx="10596762" cy="1037072"/>
            <a:chOff x="21847" y="3519271"/>
            <a:chExt cx="10596762" cy="1037072"/>
          </a:xfrm>
        </p:grpSpPr>
        <p:grpSp>
          <p:nvGrpSpPr>
            <p:cNvPr id="14" name="组合 13"/>
            <p:cNvGrpSpPr/>
            <p:nvPr/>
          </p:nvGrpSpPr>
          <p:grpSpPr>
            <a:xfrm>
              <a:off x="673902" y="3802342"/>
              <a:ext cx="9944707" cy="470930"/>
              <a:chOff x="-362679" y="3717032"/>
              <a:chExt cx="9944707" cy="470930"/>
            </a:xfrm>
          </p:grpSpPr>
          <p:sp>
            <p:nvSpPr>
              <p:cNvPr id="7" name="矩形 6"/>
              <p:cNvSpPr/>
              <p:nvPr/>
            </p:nvSpPr>
            <p:spPr bwMode="auto">
              <a:xfrm>
                <a:off x="501418" y="3717032"/>
                <a:ext cx="864096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UHR </a:t>
                </a:r>
                <a:r>
                  <a:rPr lang="en-US" altLang="zh-CN" sz="1400" dirty="0" smtClean="0">
                    <a:ea typeface="宋体" panose="02010600030101010101" pitchFamily="2" charset="-122"/>
                  </a:rPr>
                  <a:t>A</a:t>
                </a: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ction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2179099" y="3717032"/>
                <a:ext cx="864096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MAPC Action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 bwMode="auto">
              <a:xfrm>
                <a:off x="4095985" y="3717032"/>
                <a:ext cx="1396621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MAPC feature bitmap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7220799" y="3717032"/>
                <a:ext cx="1866375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Co-TDMA negotiation </a:t>
                </a:r>
                <a:r>
                  <a:rPr lang="en-US" altLang="zh-CN" sz="1400" dirty="0" err="1" smtClean="0">
                    <a:ea typeface="宋体" panose="02010600030101010101" pitchFamily="2" charset="-122"/>
                  </a:rPr>
                  <a:t>subelement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5492606" y="3717032"/>
                <a:ext cx="1728193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Co-SR negotiation </a:t>
                </a:r>
                <a:r>
                  <a:rPr lang="en-US" altLang="zh-CN" sz="1400" dirty="0" err="1" smtClean="0">
                    <a:ea typeface="宋体" panose="02010600030101010101" pitchFamily="2" charset="-122"/>
                  </a:rPr>
                  <a:t>subelement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 bwMode="auto">
              <a:xfrm>
                <a:off x="9077973" y="3717032"/>
                <a:ext cx="504055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...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-362679" y="3717032"/>
                <a:ext cx="864096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Category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1365513" y="3717032"/>
                <a:ext cx="813583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Dialog Token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 bwMode="auto">
              <a:xfrm>
                <a:off x="3040813" y="3717032"/>
                <a:ext cx="1055172" cy="470930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rPr>
                  <a:t>APID assignment</a:t>
                </a:r>
                <a:endParaRPr kumimoji="0" lang="zh-CN" altLang="en-US" sz="2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21847" y="4279344"/>
              <a:ext cx="976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ea typeface="宋体" panose="02010600030101010101" pitchFamily="2" charset="-122"/>
                </a:rPr>
                <a:t>Octets:            1                     1                     1                     1                   0 or 2                            1                                 0 or TBD                              0 or TBD </a:t>
              </a:r>
              <a:endParaRPr lang="zh-CN" altLang="en-US" sz="12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468397" y="3519271"/>
              <a:ext cx="2920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ea typeface="宋体" panose="02010600030101010101" pitchFamily="2" charset="-122"/>
                </a:rPr>
                <a:t>MAPC negotiation Request/Response frame</a:t>
              </a:r>
              <a:endParaRPr lang="zh-CN" altLang="en-US" sz="1200" dirty="0" smtClean="0">
                <a:ea typeface="宋体" panose="02010600030101010101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081010" y="4687057"/>
            <a:ext cx="2411238" cy="1474871"/>
            <a:chOff x="3081010" y="4687057"/>
            <a:chExt cx="2411238" cy="1474871"/>
          </a:xfrm>
        </p:grpSpPr>
        <p:sp>
          <p:nvSpPr>
            <p:cNvPr id="33" name="文本框 32"/>
            <p:cNvSpPr txBox="1"/>
            <p:nvPr/>
          </p:nvSpPr>
          <p:spPr>
            <a:xfrm>
              <a:off x="3081010" y="5330931"/>
              <a:ext cx="24112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0/1-ADD MAPC 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req</a:t>
              </a:r>
              <a:r>
                <a:rPr lang="en-US" altLang="zh-CN" sz="1600" dirty="0" smtClean="0">
                  <a:ea typeface="宋体" panose="02010600030101010101" pitchFamily="2" charset="-122"/>
                </a:rPr>
                <a:t>/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resp</a:t>
              </a:r>
              <a:endParaRPr lang="en-US" altLang="zh-CN" sz="1600" dirty="0" smtClean="0">
                <a:ea typeface="宋体" panose="02010600030101010101" pitchFamily="2" charset="-122"/>
              </a:endParaRPr>
            </a:p>
            <a:p>
              <a:r>
                <a:rPr lang="en-US" altLang="zh-CN" sz="1600" dirty="0" smtClean="0">
                  <a:ea typeface="宋体" panose="02010600030101010101" pitchFamily="2" charset="-122"/>
                </a:rPr>
                <a:t>2/3-update MAPC 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req</a:t>
              </a:r>
              <a:r>
                <a:rPr lang="en-US" altLang="zh-CN" sz="1600" dirty="0" smtClean="0">
                  <a:ea typeface="宋体" panose="02010600030101010101" pitchFamily="2" charset="-122"/>
                </a:rPr>
                <a:t>/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resp</a:t>
              </a:r>
              <a:endParaRPr lang="en-US" altLang="zh-CN" sz="1600" dirty="0" smtClean="0">
                <a:ea typeface="宋体" panose="02010600030101010101" pitchFamily="2" charset="-122"/>
              </a:endParaRPr>
            </a:p>
            <a:p>
              <a:r>
                <a:rPr lang="en-US" altLang="zh-CN" sz="1600" dirty="0" smtClean="0">
                  <a:ea typeface="宋体" panose="02010600030101010101" pitchFamily="2" charset="-122"/>
                </a:rPr>
                <a:t>4/5-DEL MAPC 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req</a:t>
              </a:r>
              <a:r>
                <a:rPr lang="en-US" altLang="zh-CN" sz="1600" dirty="0" smtClean="0">
                  <a:ea typeface="宋体" panose="02010600030101010101" pitchFamily="2" charset="-122"/>
                </a:rPr>
                <a:t>/</a:t>
              </a:r>
              <a:r>
                <a:rPr lang="en-US" altLang="zh-CN" sz="1600" dirty="0" err="1" smtClean="0">
                  <a:ea typeface="宋体" panose="02010600030101010101" pitchFamily="2" charset="-122"/>
                </a:rPr>
                <a:t>resp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 bwMode="auto">
            <a:xfrm flipH="1">
              <a:off x="3081010" y="4687057"/>
              <a:ext cx="952899" cy="6861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4895626" y="4687057"/>
              <a:ext cx="527586" cy="6861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矩形 37"/>
            <p:cNvSpPr/>
            <p:nvPr/>
          </p:nvSpPr>
          <p:spPr bwMode="auto">
            <a:xfrm>
              <a:off x="3081010" y="5373216"/>
              <a:ext cx="2342202" cy="78871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5879197" y="5182797"/>
            <a:ext cx="55105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Note: the MAPC feature bitmap can function as status code to some degree. E.g., a specific feature negotiation that is requested but not in the response can be regarded as a failed negotiation.</a:t>
            </a:r>
          </a:p>
          <a:p>
            <a:r>
              <a:rPr lang="en-US" altLang="zh-CN" sz="1600" dirty="0" smtClean="0">
                <a:ea typeface="宋体" panose="02010600030101010101" pitchFamily="2" charset="-122"/>
              </a:rPr>
              <a:t>Or, the status code can be carried in each MAPC </a:t>
            </a:r>
            <a:r>
              <a:rPr lang="en-US" altLang="zh-CN" sz="1600" dirty="0" err="1" smtClean="0">
                <a:ea typeface="宋体" panose="02010600030101010101" pitchFamily="2" charset="-122"/>
              </a:rPr>
              <a:t>subelement</a:t>
            </a:r>
            <a:r>
              <a:rPr lang="en-US" altLang="zh-CN" sz="1600" dirty="0" smtClean="0">
                <a:ea typeface="宋体" panose="02010600030101010101" pitchFamily="2" charset="-122"/>
              </a:rPr>
              <a:t>.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82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MAPC </a:t>
            </a:r>
            <a:r>
              <a:rPr lang="en-US" altLang="zh-CN" dirty="0" smtClean="0"/>
              <a:t>query phase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7251" y="1981201"/>
            <a:ext cx="10475383" cy="4113213"/>
          </a:xfrm>
        </p:spPr>
        <p:txBody>
          <a:bodyPr/>
          <a:lstStyle/>
          <a:p>
            <a:r>
              <a:rPr lang="en-US" altLang="zh-CN" dirty="0" smtClean="0"/>
              <a:t>At each TXOP, the TXOP holder may initiate an ICF/ICR exchange to query for the intention of participating MAPC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Generally the ICF can be a trigger frame (e.g., the BSRP), then the ICR can be multi-STA BA with feedback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In the common info (or special user info), the TXOP holder shall indicate that which specific MAPC scheme is going to be executed in this TXOP.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We suggest to indicate such information in the </a:t>
            </a:r>
            <a:r>
              <a:rPr lang="en-US" altLang="zh-CN" sz="1400" u="sng" dirty="0" smtClean="0"/>
              <a:t>Trigger dependent User Info</a:t>
            </a:r>
            <a:r>
              <a:rPr lang="en-US" altLang="zh-CN" sz="1400" dirty="0" smtClean="0"/>
              <a:t> subfield of the </a:t>
            </a:r>
            <a:r>
              <a:rPr lang="en-US" altLang="zh-CN" sz="1400" u="sng" dirty="0" smtClean="0"/>
              <a:t>Special User info</a:t>
            </a:r>
            <a:r>
              <a:rPr lang="en-US" altLang="zh-CN" sz="1400" dirty="0" smtClean="0"/>
              <a:t> field.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The presence of such a trigger dependent user info field can </a:t>
            </a:r>
            <a:r>
              <a:rPr lang="en-US" altLang="zh-CN" sz="1400" dirty="0" smtClean="0"/>
              <a:t>be </a:t>
            </a:r>
            <a:r>
              <a:rPr lang="en-US" altLang="zh-CN" sz="1400" b="0" dirty="0" smtClean="0"/>
              <a:t>identified by the tuple </a:t>
            </a:r>
            <a:r>
              <a:rPr lang="en-US" altLang="zh-CN" sz="1400" b="0" u="sng" dirty="0" smtClean="0"/>
              <a:t>{Trigger type + PHY Version identifier}</a:t>
            </a:r>
            <a:r>
              <a:rPr lang="en-US" altLang="zh-CN" sz="1400" b="0" dirty="0" smtClean="0"/>
              <a:t>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 example is shown as follows, the Query type subfield distinguish the BSRP for unavailability query and that for MAPC intention query.</a:t>
            </a:r>
            <a:endParaRPr lang="en-US" altLang="zh-CN" sz="14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  <p:grpSp>
        <p:nvGrpSpPr>
          <p:cNvPr id="33" name="组合 32"/>
          <p:cNvGrpSpPr/>
          <p:nvPr/>
        </p:nvGrpSpPr>
        <p:grpSpPr>
          <a:xfrm>
            <a:off x="2312496" y="4584473"/>
            <a:ext cx="7564891" cy="1612541"/>
            <a:chOff x="2312496" y="4178504"/>
            <a:chExt cx="7564891" cy="1612541"/>
          </a:xfrm>
        </p:grpSpPr>
        <p:grpSp>
          <p:nvGrpSpPr>
            <p:cNvPr id="7" name="组合 6"/>
            <p:cNvGrpSpPr/>
            <p:nvPr/>
          </p:nvGrpSpPr>
          <p:grpSpPr>
            <a:xfrm>
              <a:off x="2312496" y="4178504"/>
              <a:ext cx="7564891" cy="1612541"/>
              <a:chOff x="21847" y="3548695"/>
              <a:chExt cx="7564891" cy="1612541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673902" y="3802342"/>
                <a:ext cx="6878111" cy="1358894"/>
                <a:chOff x="-362679" y="3717032"/>
                <a:chExt cx="6878111" cy="1358894"/>
              </a:xfrm>
            </p:grpSpPr>
            <p:sp>
              <p:nvSpPr>
                <p:cNvPr id="11" name="矩形 10"/>
                <p:cNvSpPr/>
                <p:nvPr/>
              </p:nvSpPr>
              <p:spPr bwMode="auto">
                <a:xfrm>
                  <a:off x="501418" y="3717032"/>
                  <a:ext cx="86409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Duration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 bwMode="auto">
                <a:xfrm>
                  <a:off x="1802524" y="3717032"/>
                  <a:ext cx="42708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TA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 bwMode="auto">
                <a:xfrm>
                  <a:off x="3279451" y="3717032"/>
                  <a:ext cx="1070017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Special User Info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 bwMode="auto">
                <a:xfrm>
                  <a:off x="5232302" y="3717032"/>
                  <a:ext cx="787614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Padding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 bwMode="auto">
                <a:xfrm>
                  <a:off x="4343283" y="3717032"/>
                  <a:ext cx="891380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User Info List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 bwMode="auto">
                <a:xfrm>
                  <a:off x="6011377" y="3717032"/>
                  <a:ext cx="504055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zh-CN" sz="1400" dirty="0" smtClean="0">
                      <a:ea typeface="宋体" panose="02010600030101010101" pitchFamily="2" charset="-122"/>
                    </a:rPr>
                    <a:t>FCS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 bwMode="auto">
                <a:xfrm>
                  <a:off x="-362679" y="3717032"/>
                  <a:ext cx="864096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Frame control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 bwMode="auto">
                <a:xfrm>
                  <a:off x="1365513" y="3717032"/>
                  <a:ext cx="434259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RA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 bwMode="auto">
                <a:xfrm>
                  <a:off x="2227994" y="3717032"/>
                  <a:ext cx="1055172" cy="470930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Common Info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 bwMode="auto">
                <a:xfrm>
                  <a:off x="2135107" y="4418149"/>
                  <a:ext cx="864096" cy="657776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PHY Version Identifier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 bwMode="auto">
                <a:xfrm>
                  <a:off x="1451930" y="4418149"/>
                  <a:ext cx="683177" cy="657776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AID12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 bwMode="auto">
                <a:xfrm>
                  <a:off x="2999203" y="4418148"/>
                  <a:ext cx="434259" cy="657777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…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" name="矩形 23"/>
                <p:cNvSpPr/>
                <p:nvPr/>
              </p:nvSpPr>
              <p:spPr bwMode="auto">
                <a:xfrm>
                  <a:off x="4039593" y="4694925"/>
                  <a:ext cx="1274778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MAPC feature bitmap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 bwMode="auto">
                <a:xfrm>
                  <a:off x="5314370" y="4694925"/>
                  <a:ext cx="555489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…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 bwMode="auto">
                <a:xfrm>
                  <a:off x="3433462" y="4418149"/>
                  <a:ext cx="2436398" cy="276777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rgbClr val="FF0000"/>
                      </a:solidFill>
                      <a:ea typeface="宋体" panose="02010600030101010101" pitchFamily="2" charset="-122"/>
                    </a:rPr>
                    <a:t>Trigger dependent User Info </a:t>
                  </a:r>
                  <a:endParaRPr kumimoji="0" lang="zh-CN" altLang="en-US" sz="2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 bwMode="auto">
                <a:xfrm>
                  <a:off x="3433462" y="4694925"/>
                  <a:ext cx="631452" cy="381001"/>
                </a:xfrm>
                <a:prstGeom prst="rec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zh-CN" sz="1400" b="0" i="0" u="none" strike="noStrike" cap="none" normalizeH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6" charset="0"/>
                      <a:ea typeface="宋体" panose="02010600030101010101" pitchFamily="2" charset="-122"/>
                    </a:rPr>
                    <a:t>Query type</a:t>
                  </a:r>
                  <a:endParaRPr kumimoji="0" lang="zh-CN" altLang="en-US" sz="1400" b="0" i="0" u="none" strike="noStrike" cap="none" normalizeH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6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1847" y="3548695"/>
                <a:ext cx="756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ea typeface="宋体" panose="02010600030101010101" pitchFamily="2" charset="-122"/>
                  </a:rPr>
                  <a:t>Octets:            2                     2                6          6           8 or more             variable              </a:t>
                </a:r>
                <a:r>
                  <a:rPr lang="en-US" altLang="zh-CN" sz="1200" dirty="0" err="1" smtClean="0">
                    <a:ea typeface="宋体" panose="02010600030101010101" pitchFamily="2" charset="-122"/>
                  </a:rPr>
                  <a:t>variable</a:t>
                </a:r>
                <a:r>
                  <a:rPr lang="en-US" altLang="zh-CN" sz="1200" dirty="0" smtClean="0">
                    <a:ea typeface="宋体" panose="02010600030101010101" pitchFamily="2" charset="-122"/>
                  </a:rPr>
                  <a:t>        </a:t>
                </a:r>
                <a:r>
                  <a:rPr lang="en-US" altLang="zh-CN" sz="1200" dirty="0" err="1" smtClean="0">
                    <a:ea typeface="宋体" panose="02010600030101010101" pitchFamily="2" charset="-122"/>
                  </a:rPr>
                  <a:t>variable</a:t>
                </a:r>
                <a:r>
                  <a:rPr lang="en-US" altLang="zh-CN" sz="1200" dirty="0" smtClean="0">
                    <a:ea typeface="宋体" panose="02010600030101010101" pitchFamily="2" charset="-122"/>
                  </a:rPr>
                  <a:t>         4</a:t>
                </a:r>
                <a:endParaRPr lang="zh-CN" altLang="en-US" sz="1200" dirty="0" smtClean="0"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27" name="直接连接符 26"/>
            <p:cNvCxnSpPr/>
            <p:nvPr/>
          </p:nvCxnSpPr>
          <p:spPr bwMode="auto">
            <a:xfrm flipH="1">
              <a:off x="4778510" y="4903081"/>
              <a:ext cx="1828171" cy="2301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7700280" y="4903081"/>
              <a:ext cx="1477767" cy="2301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0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review the unified MAPC framework, and present some considerations on the details of the unified MAPC framework.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MAPC framework shall be divide into the long-term operation and short-term operation.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MAPC negotiation shall be a long-term operation.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A unified MAPC negotiation frame format is proposed, and APs may setup one or more MAPC agreements via only a round of such negotiation frame exchange.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/>
              <a:t>W</a:t>
            </a:r>
            <a:r>
              <a:rPr lang="en-US" altLang="zh-CN" sz="1800" b="0" dirty="0" smtClean="0"/>
              <a:t>e suggest that the short-term MAPC operation shall be initiated by a MAPC query phase.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An ICF format is proposed and sharing AP may use it to query fo</a:t>
            </a:r>
            <a:r>
              <a:rPr lang="en-US" altLang="zh-CN" sz="1600" dirty="0" smtClean="0"/>
              <a:t>r the MAPC intention of candidate APs.</a:t>
            </a:r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7779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400" b="0" dirty="0"/>
              <a:t>[1]	802.11bn-D0.1</a:t>
            </a:r>
          </a:p>
          <a:p>
            <a:pPr lvl="0"/>
            <a:r>
              <a:rPr lang="en-GB" altLang="zh-CN" sz="1400" b="0" dirty="0"/>
              <a:t>[2]	24/0171	</a:t>
            </a:r>
            <a:r>
              <a:rPr lang="fr-FR" altLang="zh-CN" sz="1400" b="0" dirty="0"/>
              <a:t>TGbn Motions List - Part 1</a:t>
            </a:r>
            <a:endParaRPr lang="en-GB" altLang="zh-CN" sz="1400" b="0" dirty="0"/>
          </a:p>
          <a:p>
            <a:pPr lvl="0"/>
            <a:r>
              <a:rPr lang="en-GB" altLang="zh-CN" sz="1400" b="0" dirty="0"/>
              <a:t>[3] 	24/1514	Multi-AP framework for C-SR, </a:t>
            </a:r>
            <a:r>
              <a:rPr lang="en-GB" altLang="zh-CN" sz="1400" b="0" dirty="0" err="1"/>
              <a:t>Geonhwan</a:t>
            </a:r>
            <a:r>
              <a:rPr lang="en-GB" altLang="zh-CN" sz="1400" b="0" dirty="0"/>
              <a:t> Kim (LG Electronics</a:t>
            </a:r>
            <a:r>
              <a:rPr lang="en-GB" altLang="zh-CN" sz="1400" b="0" dirty="0" smtClean="0"/>
              <a:t>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BA8C173-BA35-4486-BB4E-06F9815C733D}" type="datetime4">
              <a:rPr lang="en-US" altLang="zh-CN" smtClean="0"/>
              <a:t>March 18,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1" id="{586559C3-5F66-425C-8515-6D57A83A8CD8}" vid="{184E8A88-A141-4196-B8F6-9C9D2CAA3F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27924</TotalTime>
  <Words>1619</Words>
  <Application>Microsoft Office PowerPoint</Application>
  <PresentationFormat>宽屏</PresentationFormat>
  <Paragraphs>249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等线</vt:lpstr>
      <vt:lpstr>宋体</vt:lpstr>
      <vt:lpstr>Arial</vt:lpstr>
      <vt:lpstr>Times New Roman</vt:lpstr>
      <vt:lpstr>Office 主题​​</vt:lpstr>
      <vt:lpstr>Details on the unified MAPC framework</vt:lpstr>
      <vt:lpstr>Recap: MAP framework</vt:lpstr>
      <vt:lpstr>Recap: unified MAPC framework</vt:lpstr>
      <vt:lpstr>A timeline of the MAPC framework</vt:lpstr>
      <vt:lpstr>A timeline of the MAPC framework</vt:lpstr>
      <vt:lpstr>The MAPC negotiation phase</vt:lpstr>
      <vt:lpstr>The MAPC query phase </vt:lpstr>
      <vt:lpstr>Summary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Details on the unified MAPC framework</dc:title>
  <dc:creator>Junbin Chen</dc:creator>
  <cp:keywords/>
  <cp:lastModifiedBy>Junbin Chen</cp:lastModifiedBy>
  <cp:revision>109</cp:revision>
  <cp:lastPrinted>1601-01-01T00:00:00Z</cp:lastPrinted>
  <dcterms:created xsi:type="dcterms:W3CDTF">2025-02-20T09:23:29Z</dcterms:created>
  <dcterms:modified xsi:type="dcterms:W3CDTF">2025-03-18T06:41:58Z</dcterms:modified>
  <cp:category>Junbin, TP-Link Systems Inc.</cp:category>
</cp:coreProperties>
</file>