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76" r:id="rId4"/>
    <p:sldId id="5881" r:id="rId5"/>
    <p:sldId id="258" r:id="rId6"/>
    <p:sldId id="262" r:id="rId7"/>
    <p:sldId id="268" r:id="rId8"/>
    <p:sldId id="266" r:id="rId9"/>
    <p:sldId id="267" r:id="rId10"/>
    <p:sldId id="270" r:id="rId11"/>
    <p:sldId id="5882" r:id="rId12"/>
    <p:sldId id="271" r:id="rId13"/>
    <p:sldId id="269" r:id="rId14"/>
    <p:sldId id="5883" r:id="rId15"/>
    <p:sldId id="273" r:id="rId16"/>
    <p:sldId id="265" r:id="rId17"/>
    <p:sldId id="27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4" d="100"/>
          <a:sy n="74" d="100"/>
        </p:scale>
        <p:origin x="811" y="283"/>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2C52328-B2A4-819C-DAAD-CD4BA962E73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B0967B1-C3E6-5D1B-D89F-D98AC511B1A7}"/>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1E49E85A-7A06-A611-9418-E85328B02C47}"/>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5F2F6E1-658F-7CE8-EC02-82A0FF255AFE}"/>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F0B27D64-708E-C9CF-D124-8BB2DEA2A006}"/>
              </a:ext>
            </a:extLst>
          </p:cNvPr>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a:extLst>
              <a:ext uri="{FF2B5EF4-FFF2-40B4-BE49-F238E27FC236}">
                <a16:creationId xmlns:a16="http://schemas.microsoft.com/office/drawing/2014/main" id="{DFD18A5F-9223-C5CC-B9D7-5A6A67E45374}"/>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6FDABB4C-C8F8-AC8E-3BF6-28B3B90D03B7}"/>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92154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9350051-D29B-4BA1-8001-3F6B646E31EB}" type="slidenum">
              <a:rPr kumimoji="1" lang="ja-JP" altLang="en-US" smtClean="0"/>
              <a:t>14</a:t>
            </a:fld>
            <a:endParaRPr kumimoji="1" lang="ja-JP" altLang="en-US"/>
          </a:p>
        </p:txBody>
      </p:sp>
    </p:spTree>
    <p:extLst>
      <p:ext uri="{BB962C8B-B14F-4D97-AF65-F5344CB8AC3E}">
        <p14:creationId xmlns:p14="http://schemas.microsoft.com/office/powerpoint/2010/main" val="122288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 2025</a:t>
            </a:r>
            <a:endParaRPr lang="en-GB" dirty="0"/>
          </a:p>
        </p:txBody>
      </p:sp>
      <p:sp>
        <p:nvSpPr>
          <p:cNvPr id="5" name="Footer Placeholder 4"/>
          <p:cNvSpPr>
            <a:spLocks noGrp="1"/>
          </p:cNvSpPr>
          <p:nvPr>
            <p:ph type="ftr" idx="11"/>
          </p:nvPr>
        </p:nvSpPr>
        <p:spPr/>
        <p:txBody>
          <a:bodyPr/>
          <a:lstStyle>
            <a:lvl1pPr>
              <a:defRPr/>
            </a:lvl1pPr>
          </a:lstStyle>
          <a:p>
            <a:r>
              <a:rPr lang="en-GB"/>
              <a:t>Rolfe (BCA)</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1_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8839201" y="6481822"/>
            <a:ext cx="3048305" cy="299978"/>
          </a:xfrm>
        </p:spPr>
        <p:txBody>
          <a:bodyPr lIns="0" tIns="0" rIns="0" bIns="0"/>
          <a:lstStyle>
            <a:lvl1pPr>
              <a:defRPr sz="1200" b="1" i="0">
                <a:solidFill>
                  <a:srgbClr val="808080"/>
                </a:solidFill>
                <a:latin typeface="+mn-lt"/>
                <a:cs typeface="ＭＳ Ｐゴシック"/>
              </a:defRPr>
            </a:lvl1pPr>
          </a:lstStyle>
          <a:p>
            <a:pPr marL="12700"/>
            <a:endParaRPr lang="en-US" spc="-5" dirty="0"/>
          </a:p>
        </p:txBody>
      </p:sp>
      <p:sp>
        <p:nvSpPr>
          <p:cNvPr id="4" name="Holder 4"/>
          <p:cNvSpPr>
            <a:spLocks noGrp="1"/>
          </p:cNvSpPr>
          <p:nvPr>
            <p:ph type="sldNum" sz="quarter" idx="7"/>
          </p:nvPr>
        </p:nvSpPr>
        <p:spPr/>
        <p:txBody>
          <a:bodyPr lIns="0" tIns="0" rIns="0" bIns="0"/>
          <a:lstStyle>
            <a:lvl1pPr>
              <a:defRPr sz="1000" b="0" i="0">
                <a:solidFill>
                  <a:schemeClr val="tx1"/>
                </a:solidFill>
                <a:latin typeface="メイリオ"/>
                <a:cs typeface="メイリオ"/>
              </a:defRPr>
            </a:lvl1pPr>
          </a:lstStyle>
          <a:p>
            <a:pPr marL="25400"/>
            <a:fld id="{81D60167-4931-47E6-BA6A-407CBD079E47}" type="slidenum">
              <a:rPr lang="en-US" spc="-10" smtClean="0"/>
              <a:pPr marL="25400"/>
              <a:t>‹#›</a:t>
            </a:fld>
            <a:endParaRPr lang="en-US" spc="-10" dirty="0"/>
          </a:p>
        </p:txBody>
      </p:sp>
      <p:sp>
        <p:nvSpPr>
          <p:cNvPr id="5" name=" 4">
            <a:extLst>
              <a:ext uri="{FF2B5EF4-FFF2-40B4-BE49-F238E27FC236}">
                <a16:creationId xmlns:a16="http://schemas.microsoft.com/office/drawing/2014/main" id="{41E35370-3728-02C2-A318-674C3154A04C}"/>
              </a:ext>
            </a:extLst>
          </p:cNvPr>
          <p:cNvSpPr>
            <a:spLocks noGrp="1" noChangeArrowheads="1"/>
          </p:cNvSpPr>
          <p:nvPr>
            <p:ph type="dt" sz="half" idx="13"/>
          </p:nvPr>
        </p:nvSpPr>
        <p:spPr bwMode="auto">
          <a:xfrm>
            <a:off x="912644" y="381000"/>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3351383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Rolfe (BCA)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Rolfe (BCA)</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2024</a:t>
            </a:r>
            <a:endParaRPr lang="en-GB"/>
          </a:p>
        </p:txBody>
      </p:sp>
      <p:sp>
        <p:nvSpPr>
          <p:cNvPr id="6" name="Footer Placeholder 5"/>
          <p:cNvSpPr>
            <a:spLocks noGrp="1"/>
          </p:cNvSpPr>
          <p:nvPr>
            <p:ph type="ftr" idx="11"/>
          </p:nvPr>
        </p:nvSpPr>
        <p:spPr/>
        <p:txBody>
          <a:bodyPr/>
          <a:lstStyle>
            <a:lvl1pPr>
              <a:defRPr/>
            </a:lvl1pPr>
          </a:lstStyle>
          <a:p>
            <a:r>
              <a:rPr lang="en-GB"/>
              <a:t>Rolfe (BCA)</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Rolfe (BCA)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2024</a:t>
            </a:r>
            <a:endParaRPr lang="en-GB"/>
          </a:p>
        </p:txBody>
      </p:sp>
      <p:sp>
        <p:nvSpPr>
          <p:cNvPr id="4" name="Footer Placeholder 3"/>
          <p:cNvSpPr>
            <a:spLocks noGrp="1"/>
          </p:cNvSpPr>
          <p:nvPr>
            <p:ph type="ftr" idx="11"/>
          </p:nvPr>
        </p:nvSpPr>
        <p:spPr/>
        <p:txBody>
          <a:bodyPr/>
          <a:lstStyle>
            <a:lvl1pPr>
              <a:defRPr/>
            </a:lvl1pPr>
          </a:lstStyle>
          <a:p>
            <a:r>
              <a:rPr lang="en-GB"/>
              <a:t>Rolfe (BCA)</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2024</a:t>
            </a:r>
            <a:endParaRPr lang="en-GB"/>
          </a:p>
        </p:txBody>
      </p:sp>
      <p:sp>
        <p:nvSpPr>
          <p:cNvPr id="3" name="Footer Placeholder 2"/>
          <p:cNvSpPr>
            <a:spLocks noGrp="1"/>
          </p:cNvSpPr>
          <p:nvPr>
            <p:ph type="ftr" idx="11"/>
          </p:nvPr>
        </p:nvSpPr>
        <p:spPr/>
        <p:txBody>
          <a:bodyPr/>
          <a:lstStyle>
            <a:lvl1pPr>
              <a:defRPr/>
            </a:lvl1pPr>
          </a:lstStyle>
          <a:p>
            <a:r>
              <a:rPr lang="en-GB"/>
              <a:t>Rolfe (BCA)</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Rolfe (BCA)</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Rolfe (BCA)</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Rolfe (BCA)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802.11-25/0497r1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cn/25/15-25-0116-01-04ad-tg4ad-agenda-opening-and-closing-report-march-2025.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mentor.ieee.org/802.15/dcn/25/15-25-0119-01-04ae-march-opening-and-closing.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5/dcn/25/15-25-0151-01-006a-tg15-6ma-closing-report-for-march-2025.pptx"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mentor.ieee.org/802.15/dcn/25/15-25-0117-02-009a-march-opening-and-closing.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5/15-25-0077-04-0000-march-2025-802-15-agenda.xls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mentor.ieee.org/802.15/dcn/25/15-25-0078-04-0000-march-2025-802-15-opening-report.pptx"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mentor.ieee.org/802.15/dcn/25/15-25-0141-00-acss-ig-agenda-opening-and-closing-report-and-minutes.pptx" TargetMode="External"/><Relationship Id="rId3" Type="http://schemas.openxmlformats.org/officeDocument/2006/relationships/hyperlink" Target="https://mentor.ieee.org/802.15/dcn/25/15-25-0120-01-0mag-scm-agenda-opening-and-closing-report-march-2025.pptx" TargetMode="External"/><Relationship Id="rId7" Type="http://schemas.openxmlformats.org/officeDocument/2006/relationships/hyperlink" Target="https://mentor.ieee.org/802.15/dcn/25/15-25-0151-00-006a-tg15-6ma-closing-report-for-march-2025.pptx" TargetMode="External"/><Relationship Id="rId2" Type="http://schemas.openxmlformats.org/officeDocument/2006/relationships/hyperlink" Target="https://mentor.ieee.org/802.15/dcn/25/15-25-0151-01-006a-tg15-6ma-closing-report-for-march-2025.pptx" TargetMode="External"/><Relationship Id="rId1" Type="http://schemas.openxmlformats.org/officeDocument/2006/relationships/slideLayout" Target="../slideLayouts/slideLayout2.xml"/><Relationship Id="rId6" Type="http://schemas.openxmlformats.org/officeDocument/2006/relationships/hyperlink" Target="https://mentor.ieee.org/802.15/dcn/25/15-25-0164-00-07ma-ieee-802-15-ig-ng-owc-closing-report-march-2025.pptx" TargetMode="External"/><Relationship Id="rId5" Type="http://schemas.openxmlformats.org/officeDocument/2006/relationships/hyperlink" Target="https://mentor.ieee.org/802.15/dcn/25/15-25-0118-02-04ac-march-opening-and-closing.pptx" TargetMode="External"/><Relationship Id="rId10" Type="http://schemas.openxmlformats.org/officeDocument/2006/relationships/hyperlink" Target="https://mentor.ieee.org/802.15/dcn/25/15-25-0116-01-04ad-tg4ad-agenda-opening-and-closing-report-march-2025.pptx" TargetMode="External"/><Relationship Id="rId4" Type="http://schemas.openxmlformats.org/officeDocument/2006/relationships/hyperlink" Target="https://mentor.ieee.org/802.15/dcn/25/15-25-0165-00-04ab-tg4ab-closing-report.pptx" TargetMode="External"/><Relationship Id="rId9" Type="http://schemas.openxmlformats.org/officeDocument/2006/relationships/hyperlink" Target="https://mentor.ieee.org/802.15/dcn/25/15-25-0120-00-0mag-scm-agenda-opening-and-closing-report-march-2025.ppt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5/dcn/25/15-25-0165-00-04ab-tg4ab-closing-report.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25/15-25-0118-02-04ac-march-opening-and-closing.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802.15 Liaison Report – March 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2025-03-13</a:t>
            </a:r>
          </a:p>
        </p:txBody>
      </p:sp>
      <p:sp>
        <p:nvSpPr>
          <p:cNvPr id="6" name="Date Placeholder 3"/>
          <p:cNvSpPr>
            <a:spLocks noGrp="1"/>
          </p:cNvSpPr>
          <p:nvPr>
            <p:ph type="dt" idx="10"/>
          </p:nvPr>
        </p:nvSpPr>
        <p:spPr/>
        <p:txBody>
          <a:bodyPr/>
          <a:lstStyle/>
          <a:p>
            <a:r>
              <a:rPr lang="en-US"/>
              <a:t>Nov 2024</a:t>
            </a:r>
            <a:endParaRPr lang="en-GB" dirty="0"/>
          </a:p>
        </p:txBody>
      </p:sp>
      <p:sp>
        <p:nvSpPr>
          <p:cNvPr id="7" name="Footer Placeholder 4"/>
          <p:cNvSpPr>
            <a:spLocks noGrp="1"/>
          </p:cNvSpPr>
          <p:nvPr>
            <p:ph type="ftr" idx="11"/>
          </p:nvPr>
        </p:nvSpPr>
        <p:spPr/>
        <p:txBody>
          <a:bodyPr/>
          <a:lstStyle/>
          <a:p>
            <a:r>
              <a:rPr lang="en-GB"/>
              <a:t>Rolfe (BCA)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417178229"/>
              </p:ext>
            </p:extLst>
          </p:nvPr>
        </p:nvGraphicFramePr>
        <p:xfrm>
          <a:off x="993775" y="2416175"/>
          <a:ext cx="10272713" cy="2482850"/>
        </p:xfrm>
        <a:graphic>
          <a:graphicData uri="http://schemas.openxmlformats.org/presentationml/2006/ole">
            <mc:AlternateContent xmlns:mc="http://schemas.openxmlformats.org/markup-compatibility/2006">
              <mc:Choice xmlns:v="urn:schemas-microsoft-com:vml" Requires="v">
                <p:oleObj name="Document" r:id="rId3" imgW="10446709" imgH="2544564" progId="Word.Document.8">
                  <p:embed/>
                </p:oleObj>
              </mc:Choice>
              <mc:Fallback>
                <p:oleObj name="Document" r:id="rId3" imgW="10446709" imgH="2544564" progId="Word.Document.8">
                  <p:embed/>
                  <p:pic>
                    <p:nvPicPr>
                      <p:cNvPr id="0" name="Picture 3"/>
                      <p:cNvPicPr>
                        <a:picLocks noChangeAspect="1" noChangeArrowheads="1"/>
                      </p:cNvPicPr>
                      <p:nvPr/>
                    </p:nvPicPr>
                    <p:blipFill>
                      <a:blip r:embed="rId4"/>
                      <a:srcRect/>
                      <a:stretch>
                        <a:fillRect/>
                      </a:stretch>
                    </p:blipFill>
                    <p:spPr bwMode="auto">
                      <a:xfrm>
                        <a:off x="993775" y="2416175"/>
                        <a:ext cx="10272713"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54092-3ADD-6301-0D02-9A09DDA43A98}"/>
              </a:ext>
            </a:extLst>
          </p:cNvPr>
          <p:cNvSpPr>
            <a:spLocks noGrp="1"/>
          </p:cNvSpPr>
          <p:nvPr>
            <p:ph type="title"/>
          </p:nvPr>
        </p:nvSpPr>
        <p:spPr/>
        <p:txBody>
          <a:bodyPr/>
          <a:lstStyle/>
          <a:p>
            <a:r>
              <a:rPr lang="en-US" dirty="0"/>
              <a:t>802.15.4ad Next Generation SUN PHYs</a:t>
            </a:r>
          </a:p>
        </p:txBody>
      </p:sp>
      <p:sp>
        <p:nvSpPr>
          <p:cNvPr id="3" name="Content Placeholder 2">
            <a:extLst>
              <a:ext uri="{FF2B5EF4-FFF2-40B4-BE49-F238E27FC236}">
                <a16:creationId xmlns:a16="http://schemas.microsoft.com/office/drawing/2014/main" id="{4C624759-152F-2875-9148-4A99F321CB6A}"/>
              </a:ext>
            </a:extLst>
          </p:cNvPr>
          <p:cNvSpPr>
            <a:spLocks noGrp="1"/>
          </p:cNvSpPr>
          <p:nvPr>
            <p:ph idx="1"/>
          </p:nvPr>
        </p:nvSpPr>
        <p:spPr/>
        <p:txBody>
          <a:bodyPr/>
          <a:lstStyle/>
          <a:p>
            <a:pPr>
              <a:buFont typeface="Arial" panose="020B0604020202020204" pitchFamily="34" charset="0"/>
              <a:buChar char="•"/>
            </a:pPr>
            <a:r>
              <a:rPr lang="en-US" dirty="0"/>
              <a:t>Developing enhancements to the 802.15.4 SUN PHYs (FSK, OFDM)</a:t>
            </a:r>
          </a:p>
          <a:p>
            <a:pPr>
              <a:buFont typeface="Arial" panose="020B0604020202020204" pitchFamily="34" charset="0"/>
              <a:buChar char="•"/>
            </a:pPr>
            <a:r>
              <a:rPr lang="en-US" dirty="0"/>
              <a:t>State: pre-draft development</a:t>
            </a:r>
          </a:p>
          <a:p>
            <a:pPr>
              <a:buFont typeface="Arial" panose="020B0604020202020204" pitchFamily="34" charset="0"/>
              <a:buChar char="•"/>
            </a:pPr>
            <a:r>
              <a:rPr lang="en-US" dirty="0"/>
              <a:t>Meeting goals:</a:t>
            </a:r>
          </a:p>
          <a:p>
            <a:pPr lvl="1">
              <a:buFont typeface="Arial" panose="020B0604020202020204" pitchFamily="34" charset="0"/>
              <a:buChar char="•"/>
            </a:pPr>
            <a:r>
              <a:rPr lang="en-US" dirty="0"/>
              <a:t>Considering technical contributions</a:t>
            </a:r>
          </a:p>
          <a:p>
            <a:pPr>
              <a:buFont typeface="Arial" panose="020B0604020202020204" pitchFamily="34" charset="0"/>
              <a:buChar char="•"/>
            </a:pPr>
            <a:r>
              <a:rPr lang="en-US" dirty="0"/>
              <a:t>Objectives completed</a:t>
            </a:r>
          </a:p>
          <a:p>
            <a:pPr>
              <a:buFont typeface="Arial" panose="020B0604020202020204" pitchFamily="34" charset="0"/>
              <a:buChar char="•"/>
            </a:pPr>
            <a:r>
              <a:rPr lang="en-US" dirty="0"/>
              <a:t>Closing report: </a:t>
            </a:r>
            <a:r>
              <a:rPr lang="en-US" dirty="0">
                <a:hlinkClick r:id="rId2"/>
              </a:rPr>
              <a:t>https://mentor.ieee.org/802.15/dcn/25/15-25-0116-01-04ad-tg4ad-agenda-opening-and-closing-report-march-2025.pptx</a:t>
            </a: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F4B3D809-96EA-10D8-B496-4BF5C2F9418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8D600F62-5B4F-5C95-6145-FDF99BBD961C}"/>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EE980338-05D9-3379-8519-169A83A9DAA8}"/>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736039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FF7AE5-A3EC-BB2A-F264-FEBE918A65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8C2F8F-1170-1701-E348-1B644CBB4F2B}"/>
              </a:ext>
            </a:extLst>
          </p:cNvPr>
          <p:cNvSpPr>
            <a:spLocks noGrp="1"/>
          </p:cNvSpPr>
          <p:nvPr>
            <p:ph type="title"/>
          </p:nvPr>
        </p:nvSpPr>
        <p:spPr/>
        <p:txBody>
          <a:bodyPr/>
          <a:lstStyle/>
          <a:p>
            <a:r>
              <a:rPr lang="en-US" dirty="0"/>
              <a:t>802.15.4ad Timeline</a:t>
            </a:r>
          </a:p>
        </p:txBody>
      </p:sp>
      <p:sp>
        <p:nvSpPr>
          <p:cNvPr id="4" name="Slide Number Placeholder 3">
            <a:extLst>
              <a:ext uri="{FF2B5EF4-FFF2-40B4-BE49-F238E27FC236}">
                <a16:creationId xmlns:a16="http://schemas.microsoft.com/office/drawing/2014/main" id="{9BC851B3-ED99-59D8-ADE3-4F3D2264D5D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55376E22-E0FE-969B-2D73-17CC14E96F29}"/>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FBDBBBFF-BC96-E0E0-5021-328D300FF063}"/>
              </a:ext>
            </a:extLst>
          </p:cNvPr>
          <p:cNvSpPr>
            <a:spLocks noGrp="1"/>
          </p:cNvSpPr>
          <p:nvPr>
            <p:ph type="dt" idx="15"/>
          </p:nvPr>
        </p:nvSpPr>
        <p:spPr/>
        <p:txBody>
          <a:bodyPr/>
          <a:lstStyle/>
          <a:p>
            <a:r>
              <a:rPr lang="en-US"/>
              <a:t>Nov 2024</a:t>
            </a:r>
            <a:endParaRPr lang="en-GB" dirty="0"/>
          </a:p>
        </p:txBody>
      </p:sp>
      <p:sp>
        <p:nvSpPr>
          <p:cNvPr id="9" name="Content Placeholder 2">
            <a:extLst>
              <a:ext uri="{FF2B5EF4-FFF2-40B4-BE49-F238E27FC236}">
                <a16:creationId xmlns:a16="http://schemas.microsoft.com/office/drawing/2014/main" id="{11FA258F-1D1B-D407-0F61-633015BE5B6F}"/>
              </a:ext>
            </a:extLst>
          </p:cNvPr>
          <p:cNvSpPr>
            <a:spLocks noGrp="1"/>
          </p:cNvSpPr>
          <p:nvPr/>
        </p:nvSpPr>
        <p:spPr bwMode="auto">
          <a:xfrm>
            <a:off x="685800" y="1340768"/>
            <a:ext cx="10820400" cy="5029200"/>
          </a:xfrm>
          <a:prstGeom prst="rect">
            <a:avLst/>
          </a:prstGeom>
          <a:noFill/>
          <a:ln>
            <a:noFill/>
          </a:ln>
          <a:extLs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 uri="{FAA26D3D-D897-4be2-8F04-BA451C77F1D7}">
              <ma14:placeholderFlag xmlns:ma14="http://schemas.microsoft.com/office/mac/drawingml/2011/main" xmlns="" xmlns:lc="http://schemas.openxmlformats.org/drawingml/2006/lockedCanva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0" indent="0">
              <a:buNone/>
            </a:pPr>
            <a:r>
              <a:rPr lang="en-GB" sz="2400" b="1" dirty="0"/>
              <a:t>2024</a:t>
            </a:r>
          </a:p>
          <a:p>
            <a:pPr>
              <a:buFont typeface="Wingdings" panose="05000000000000000000" pitchFamily="2" charset="2"/>
              <a:buChar char="ü"/>
            </a:pPr>
            <a:r>
              <a:rPr lang="en-GB" sz="2400" dirty="0"/>
              <a:t>November: Approve Technical Guidance Document </a:t>
            </a:r>
          </a:p>
          <a:p>
            <a:pPr>
              <a:buFont typeface="Wingdings" panose="05000000000000000000" pitchFamily="2" charset="2"/>
              <a:buChar char="ü"/>
            </a:pPr>
            <a:r>
              <a:rPr lang="en-GB" sz="2400" dirty="0"/>
              <a:t>Issue call for proposals (next week)</a:t>
            </a:r>
          </a:p>
          <a:p>
            <a:pPr marL="0" indent="0">
              <a:buNone/>
            </a:pPr>
            <a:endParaRPr lang="en-GB" sz="2400" b="1" dirty="0"/>
          </a:p>
          <a:p>
            <a:pPr marL="0" indent="0">
              <a:buNone/>
            </a:pPr>
            <a:r>
              <a:rPr lang="en-GB" sz="2400" b="1" dirty="0"/>
              <a:t>2025</a:t>
            </a:r>
          </a:p>
          <a:p>
            <a:pPr>
              <a:buFont typeface="Wingdings" panose="05000000000000000000" pitchFamily="2" charset="2"/>
              <a:buChar char="ü"/>
            </a:pPr>
            <a:r>
              <a:rPr lang="en-GB" sz="2400" dirty="0"/>
              <a:t>January: Hear initial proposals</a:t>
            </a:r>
          </a:p>
          <a:p>
            <a:r>
              <a:rPr lang="en-GB" sz="2400" dirty="0"/>
              <a:t>March: Hear updated proposals</a:t>
            </a:r>
          </a:p>
          <a:p>
            <a:r>
              <a:rPr lang="en-GB" sz="2400" dirty="0"/>
              <a:t>March to May – 2 conference calls </a:t>
            </a:r>
          </a:p>
          <a:p>
            <a:pPr lvl="1"/>
            <a:r>
              <a:rPr lang="en-GB" sz="2000" dirty="0"/>
              <a:t>simulation results of remaining proposals not yet provided</a:t>
            </a:r>
          </a:p>
          <a:p>
            <a:pPr lvl="1"/>
            <a:r>
              <a:rPr lang="en-GB" sz="2000" dirty="0"/>
              <a:t>Prepare table of proposals for analysing against technical guidance document</a:t>
            </a:r>
          </a:p>
          <a:p>
            <a:r>
              <a:rPr lang="en-GB" sz="2400" dirty="0"/>
              <a:t>May: Hear final proposals</a:t>
            </a:r>
          </a:p>
          <a:p>
            <a:r>
              <a:rPr lang="en-GB" sz="2400" dirty="0"/>
              <a:t>July and beyond: Merging and start drafting the standard</a:t>
            </a:r>
          </a:p>
          <a:p>
            <a:endParaRPr lang="en-GB" dirty="0"/>
          </a:p>
        </p:txBody>
      </p:sp>
    </p:spTree>
    <p:extLst>
      <p:ext uri="{BB962C8B-B14F-4D97-AF65-F5344CB8AC3E}">
        <p14:creationId xmlns:p14="http://schemas.microsoft.com/office/powerpoint/2010/main" val="2573981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33F17-0DA8-EB8D-544B-18725CE3A0EF}"/>
              </a:ext>
            </a:extLst>
          </p:cNvPr>
          <p:cNvSpPr>
            <a:spLocks noGrp="1"/>
          </p:cNvSpPr>
          <p:nvPr>
            <p:ph type="title"/>
          </p:nvPr>
        </p:nvSpPr>
        <p:spPr/>
        <p:txBody>
          <a:bodyPr/>
          <a:lstStyle/>
          <a:p>
            <a:r>
              <a:rPr lang="en-US" dirty="0"/>
              <a:t>802.15.4ae (ASCON)</a:t>
            </a:r>
            <a:br>
              <a:rPr lang="en-US" dirty="0"/>
            </a:br>
            <a:r>
              <a:rPr lang="en-US" dirty="0"/>
              <a:t>ASCON light weight encryption extension for 802.15.4</a:t>
            </a:r>
          </a:p>
        </p:txBody>
      </p:sp>
      <p:sp>
        <p:nvSpPr>
          <p:cNvPr id="3" name="Content Placeholder 2">
            <a:extLst>
              <a:ext uri="{FF2B5EF4-FFF2-40B4-BE49-F238E27FC236}">
                <a16:creationId xmlns:a16="http://schemas.microsoft.com/office/drawing/2014/main" id="{120826A3-5DA7-6CD5-8583-626A467B2BBF}"/>
              </a:ext>
            </a:extLst>
          </p:cNvPr>
          <p:cNvSpPr>
            <a:spLocks noGrp="1"/>
          </p:cNvSpPr>
          <p:nvPr>
            <p:ph idx="1"/>
          </p:nvPr>
        </p:nvSpPr>
        <p:spPr>
          <a:xfrm>
            <a:off x="479377" y="1981201"/>
            <a:ext cx="5313942" cy="4113213"/>
          </a:xfrm>
        </p:spPr>
        <p:txBody>
          <a:bodyPr/>
          <a:lstStyle/>
          <a:p>
            <a:pPr marL="0" indent="0"/>
            <a:r>
              <a:rPr lang="en-US" dirty="0"/>
              <a:t>Meeting achievements</a:t>
            </a:r>
          </a:p>
          <a:p>
            <a:pPr>
              <a:buFont typeface="Arial" panose="020B0604020202020204" pitchFamily="34" charset="0"/>
              <a:buChar char="•"/>
            </a:pPr>
            <a:r>
              <a:rPr lang="en-US" dirty="0"/>
              <a:t>Reviewed comments NIST received</a:t>
            </a:r>
          </a:p>
          <a:p>
            <a:pPr>
              <a:buFont typeface="Arial" panose="020B0604020202020204" pitchFamily="34" charset="0"/>
              <a:buChar char="•"/>
            </a:pPr>
            <a:r>
              <a:rPr lang="en-US" dirty="0"/>
              <a:t>Created draft ready for letter ballot</a:t>
            </a:r>
          </a:p>
          <a:p>
            <a:pPr>
              <a:buFont typeface="Arial" panose="020B0604020202020204" pitchFamily="34" charset="0"/>
              <a:buChar char="•"/>
            </a:pPr>
            <a:r>
              <a:rPr lang="en-US" dirty="0"/>
              <a:t>Created test vectors </a:t>
            </a:r>
          </a:p>
          <a:p>
            <a:pPr>
              <a:buFont typeface="Arial" panose="020B0604020202020204" pitchFamily="34" charset="0"/>
              <a:buChar char="•"/>
            </a:pPr>
            <a:r>
              <a:rPr lang="en-US" dirty="0"/>
              <a:t>Start pre-letter ballot comment collection after this session</a:t>
            </a:r>
          </a:p>
          <a:p>
            <a:pPr>
              <a:buFont typeface="Arial" panose="020B0604020202020204" pitchFamily="34" charset="0"/>
              <a:buChar char="•"/>
            </a:pPr>
            <a:r>
              <a:rPr lang="en-US" dirty="0"/>
              <a:t>Closing report: </a:t>
            </a:r>
            <a:r>
              <a:rPr lang="en-US" dirty="0">
                <a:hlinkClick r:id="rId2"/>
              </a:rPr>
              <a:t>https://mentor.ieee.org/802.15/dcn/25/15-25-0119-01-04ae-march-opening-and-closing.pptx</a:t>
            </a: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F5261986-E632-9A27-2EE7-2FA07AAFB43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83BC97E5-8278-248B-B052-DE2B4700B37D}"/>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71370C14-600A-3680-04BC-1A097851D835}"/>
              </a:ext>
            </a:extLst>
          </p:cNvPr>
          <p:cNvSpPr>
            <a:spLocks noGrp="1"/>
          </p:cNvSpPr>
          <p:nvPr>
            <p:ph type="dt" idx="15"/>
          </p:nvPr>
        </p:nvSpPr>
        <p:spPr/>
        <p:txBody>
          <a:bodyPr/>
          <a:lstStyle/>
          <a:p>
            <a:r>
              <a:rPr lang="en-US"/>
              <a:t>Nov 2024</a:t>
            </a:r>
            <a:endParaRPr lang="en-GB" dirty="0"/>
          </a:p>
        </p:txBody>
      </p:sp>
      <p:pic>
        <p:nvPicPr>
          <p:cNvPr id="7" name="table">
            <a:extLst>
              <a:ext uri="{FF2B5EF4-FFF2-40B4-BE49-F238E27FC236}">
                <a16:creationId xmlns:a16="http://schemas.microsoft.com/office/drawing/2014/main" id="{93DA12D2-933B-BC62-ACE5-0DDE9EDFCFE2}"/>
              </a:ext>
            </a:extLst>
          </p:cNvPr>
          <p:cNvPicPr>
            <a:picLocks noChangeAspect="1"/>
          </p:cNvPicPr>
          <p:nvPr/>
        </p:nvPicPr>
        <p:blipFill>
          <a:blip r:embed="rId3"/>
          <a:stretch>
            <a:fillRect/>
          </a:stretch>
        </p:blipFill>
        <p:spPr>
          <a:xfrm>
            <a:off x="5951984" y="2132014"/>
            <a:ext cx="5760638" cy="3457226"/>
          </a:xfrm>
          <a:prstGeom prst="rect">
            <a:avLst/>
          </a:prstGeom>
        </p:spPr>
      </p:pic>
    </p:spTree>
    <p:extLst>
      <p:ext uri="{BB962C8B-B14F-4D97-AF65-F5344CB8AC3E}">
        <p14:creationId xmlns:p14="http://schemas.microsoft.com/office/powerpoint/2010/main" val="577265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478ED-080D-C1EF-1C7C-81EB69E99E79}"/>
              </a:ext>
            </a:extLst>
          </p:cNvPr>
          <p:cNvSpPr>
            <a:spLocks noGrp="1"/>
          </p:cNvSpPr>
          <p:nvPr>
            <p:ph type="title"/>
          </p:nvPr>
        </p:nvSpPr>
        <p:spPr/>
        <p:txBody>
          <a:bodyPr/>
          <a:lstStyle/>
          <a:p>
            <a:r>
              <a:rPr lang="en-US" dirty="0"/>
              <a:t>802.15.6ma </a:t>
            </a:r>
          </a:p>
        </p:txBody>
      </p:sp>
      <p:sp>
        <p:nvSpPr>
          <p:cNvPr id="3" name="Content Placeholder 2">
            <a:extLst>
              <a:ext uri="{FF2B5EF4-FFF2-40B4-BE49-F238E27FC236}">
                <a16:creationId xmlns:a16="http://schemas.microsoft.com/office/drawing/2014/main" id="{B2492451-AA72-A89B-37CE-BE5B4B40A63D}"/>
              </a:ext>
            </a:extLst>
          </p:cNvPr>
          <p:cNvSpPr>
            <a:spLocks noGrp="1"/>
          </p:cNvSpPr>
          <p:nvPr>
            <p:ph sz="half" idx="1"/>
          </p:nvPr>
        </p:nvSpPr>
        <p:spPr>
          <a:xfrm>
            <a:off x="914400" y="1981202"/>
            <a:ext cx="10361083" cy="3608038"/>
          </a:xfrm>
        </p:spPr>
        <p:txBody>
          <a:bodyPr>
            <a:normAutofit/>
          </a:bodyPr>
          <a:lstStyle/>
          <a:p>
            <a:pPr>
              <a:buFont typeface="Arial" panose="020B0604020202020204" pitchFamily="34" charset="0"/>
              <a:buChar char="•"/>
            </a:pPr>
            <a:r>
              <a:rPr lang="en-US" dirty="0"/>
              <a:t>Draft in WG ballot</a:t>
            </a:r>
          </a:p>
          <a:p>
            <a:pPr>
              <a:buFont typeface="Arial" panose="020B0604020202020204" pitchFamily="34" charset="0"/>
              <a:buChar char="•"/>
            </a:pPr>
            <a:r>
              <a:rPr lang="en-US" dirty="0"/>
              <a:t>Session objectives: Preparation for 2nd Recirculation </a:t>
            </a:r>
          </a:p>
          <a:p>
            <a:endParaRPr lang="en-US" dirty="0"/>
          </a:p>
          <a:p>
            <a:r>
              <a:rPr lang="en-US" dirty="0"/>
              <a:t>Closing report: </a:t>
            </a:r>
            <a:r>
              <a:rPr lang="en-US" dirty="0">
                <a:hlinkClick r:id="rId2"/>
              </a:rPr>
              <a:t>https://mentor.ieee.org/802.15/dcn/25/15-25-0151-01-006a-tg15-6ma-closing-report-for-march-2025.pptx</a:t>
            </a:r>
            <a:endParaRPr lang="en-US" dirty="0"/>
          </a:p>
          <a:p>
            <a:endParaRPr lang="en-US" dirty="0"/>
          </a:p>
        </p:txBody>
      </p:sp>
      <p:sp>
        <p:nvSpPr>
          <p:cNvPr id="6" name="Date Placeholder 5">
            <a:extLst>
              <a:ext uri="{FF2B5EF4-FFF2-40B4-BE49-F238E27FC236}">
                <a16:creationId xmlns:a16="http://schemas.microsoft.com/office/drawing/2014/main" id="{8E15D5B4-613D-2071-3576-044339668320}"/>
              </a:ext>
            </a:extLst>
          </p:cNvPr>
          <p:cNvSpPr>
            <a:spLocks noGrp="1"/>
          </p:cNvSpPr>
          <p:nvPr>
            <p:ph type="dt" idx="10"/>
          </p:nvPr>
        </p:nvSpPr>
        <p:spPr/>
        <p:txBody>
          <a:bodyPr/>
          <a:lstStyle/>
          <a:p>
            <a:r>
              <a:rPr lang="en-US"/>
              <a:t>Nov 2024</a:t>
            </a:r>
            <a:endParaRPr lang="en-GB" dirty="0"/>
          </a:p>
        </p:txBody>
      </p:sp>
      <p:sp>
        <p:nvSpPr>
          <p:cNvPr id="5" name="Footer Placeholder 4">
            <a:extLst>
              <a:ext uri="{FF2B5EF4-FFF2-40B4-BE49-F238E27FC236}">
                <a16:creationId xmlns:a16="http://schemas.microsoft.com/office/drawing/2014/main" id="{D4BA8399-91BB-A091-5427-95ACE00A1CE7}"/>
              </a:ext>
            </a:extLst>
          </p:cNvPr>
          <p:cNvSpPr>
            <a:spLocks noGrp="1"/>
          </p:cNvSpPr>
          <p:nvPr>
            <p:ph type="ftr" idx="11"/>
          </p:nvPr>
        </p:nvSpPr>
        <p:spPr/>
        <p:txBody>
          <a:bodyPr/>
          <a:lstStyle/>
          <a:p>
            <a:r>
              <a:rPr lang="en-GB"/>
              <a:t>Rolfe (BCA)</a:t>
            </a:r>
            <a:endParaRPr lang="en-GB" dirty="0"/>
          </a:p>
        </p:txBody>
      </p:sp>
      <p:sp>
        <p:nvSpPr>
          <p:cNvPr id="4" name="Slide Number Placeholder 3">
            <a:extLst>
              <a:ext uri="{FF2B5EF4-FFF2-40B4-BE49-F238E27FC236}">
                <a16:creationId xmlns:a16="http://schemas.microsoft.com/office/drawing/2014/main" id="{738FB26E-2793-D069-1752-BD34AECECE3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47244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bwMode="auto">
          <a:xfrm>
            <a:off x="2312541" y="460019"/>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t>March 2025</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bwMode="auto">
          <a:xfrm>
            <a:off x="5865815" y="6475413"/>
            <a:ext cx="5365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0" tIns="0" rIns="0" bIns="0" numCol="1" anchor="t" anchorCtr="0" compatLnSpc="1">
            <a:prstTxWarp prst="textNoShape">
              <a:avLst/>
            </a:prstTxWarp>
            <a:noAutofit/>
          </a:bodyPr>
          <a:lstStyle>
            <a:defPPr>
              <a:defRPr lang="en-US"/>
            </a:defPPr>
            <a:lvl1pPr marL="0" marR="0" lvl="0"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1pPr>
            <a:lvl2pPr marL="0" marR="0" lvl="1"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2pPr>
            <a:lvl3pPr marL="0" marR="0" lvl="2"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3pPr>
            <a:lvl4pPr marL="0" marR="0" lvl="3"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4pPr>
            <a:lvl5pPr marL="0" marR="0" lvl="4"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5pPr>
            <a:lvl6pPr marL="0" marR="0" lvl="5"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6pPr>
            <a:lvl7pPr marL="0" marR="0" lvl="6"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7pPr>
            <a:lvl8pPr marL="0" marR="0" lvl="7"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8pPr>
            <a:lvl9pPr marL="0" marR="0" lvl="8"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14</a:t>
            </a:fld>
            <a:endParaRPr sz="1200" dirty="0"/>
          </a:p>
        </p:txBody>
      </p:sp>
      <p:sp>
        <p:nvSpPr>
          <p:cNvPr id="8" name="TextBox 7">
            <a:extLst>
              <a:ext uri="{FF2B5EF4-FFF2-40B4-BE49-F238E27FC236}">
                <a16:creationId xmlns:a16="http://schemas.microsoft.com/office/drawing/2014/main" id="{7B14EB0E-B9CF-075B-5093-D06159F95FFF}"/>
              </a:ext>
            </a:extLst>
          </p:cNvPr>
          <p:cNvSpPr txBox="1"/>
          <p:nvPr/>
        </p:nvSpPr>
        <p:spPr>
          <a:xfrm>
            <a:off x="3848632" y="816131"/>
            <a:ext cx="3845989" cy="461665"/>
          </a:xfrm>
          <a:prstGeom prst="rect">
            <a:avLst/>
          </a:prstGeom>
          <a:noFill/>
        </p:spPr>
        <p:txBody>
          <a:bodyPr wrap="none" rtlCol="0">
            <a:spAutoFit/>
          </a:bodyPr>
          <a:lstStyle/>
          <a:p>
            <a:r>
              <a:rPr lang="en-US" b="1" dirty="0"/>
              <a:t>TG 6ma Timeline(expected)</a:t>
            </a:r>
          </a:p>
        </p:txBody>
      </p:sp>
      <p:sp>
        <p:nvSpPr>
          <p:cNvPr id="15" name="TextBox 15">
            <a:extLst>
              <a:ext uri="{FF2B5EF4-FFF2-40B4-BE49-F238E27FC236}">
                <a16:creationId xmlns:a16="http://schemas.microsoft.com/office/drawing/2014/main" id="{8B2AC054-8654-E6EA-986F-05225075DF1E}"/>
              </a:ext>
            </a:extLst>
          </p:cNvPr>
          <p:cNvSpPr txBox="1"/>
          <p:nvPr/>
        </p:nvSpPr>
        <p:spPr>
          <a:xfrm>
            <a:off x="6194325" y="5854491"/>
            <a:ext cx="4111741" cy="307777"/>
          </a:xfrm>
          <a:prstGeom prst="rect">
            <a:avLst/>
          </a:prstGeom>
          <a:noFill/>
        </p:spPr>
        <p:txBody>
          <a:bodyPr wrap="square">
            <a:spAutoFit/>
          </a:bodyPr>
          <a:lstStyle/>
          <a:p>
            <a:r>
              <a:rPr lang="en-US" sz="1400" dirty="0">
                <a:solidFill>
                  <a:srgbClr val="000000"/>
                </a:solidFill>
                <a:highlight>
                  <a:srgbClr val="FFFF00"/>
                </a:highlight>
                <a:latin typeface="Calibri" panose="020F0502020204030204" pitchFamily="34" charset="0"/>
              </a:rPr>
              <a:t>Notes:  SASB/RevCom scheduled for 2024 a guess</a:t>
            </a:r>
            <a:r>
              <a:rPr lang="en-US" sz="1400" dirty="0">
                <a:highlight>
                  <a:srgbClr val="FFFF00"/>
                </a:highlight>
              </a:rPr>
              <a:t> </a:t>
            </a:r>
          </a:p>
        </p:txBody>
      </p:sp>
      <p:sp>
        <p:nvSpPr>
          <p:cNvPr id="27" name="矢印: 右 26">
            <a:extLst>
              <a:ext uri="{FF2B5EF4-FFF2-40B4-BE49-F238E27FC236}">
                <a16:creationId xmlns:a16="http://schemas.microsoft.com/office/drawing/2014/main" id="{50FB6FC7-3A03-F5D6-B90B-637CFD3C1644}"/>
              </a:ext>
            </a:extLst>
          </p:cNvPr>
          <p:cNvSpPr/>
          <p:nvPr/>
        </p:nvSpPr>
        <p:spPr bwMode="auto">
          <a:xfrm>
            <a:off x="1630094" y="2717594"/>
            <a:ext cx="9150949" cy="1422813"/>
          </a:xfrm>
          <a:prstGeom prst="rightArrow">
            <a:avLst>
              <a:gd name="adj1" fmla="val 50000"/>
              <a:gd name="adj2" fmla="val 35511"/>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pPr>
            <a:endParaRPr lang="ja-JP" altLang="en-US" sz="1200">
              <a:solidFill>
                <a:schemeClr val="tx1"/>
              </a:solidFill>
              <a:latin typeface="Times New Roman" pitchFamily="18" charset="0"/>
            </a:endParaRPr>
          </a:p>
        </p:txBody>
      </p:sp>
      <p:grpSp>
        <p:nvGrpSpPr>
          <p:cNvPr id="28" name="グループ化 27">
            <a:extLst>
              <a:ext uri="{FF2B5EF4-FFF2-40B4-BE49-F238E27FC236}">
                <a16:creationId xmlns:a16="http://schemas.microsoft.com/office/drawing/2014/main" id="{975F2817-83BE-D3AA-5C65-0C754D7D69BC}"/>
              </a:ext>
            </a:extLst>
          </p:cNvPr>
          <p:cNvGrpSpPr/>
          <p:nvPr/>
        </p:nvGrpSpPr>
        <p:grpSpPr>
          <a:xfrm>
            <a:off x="9554400" y="1601218"/>
            <a:ext cx="1015012" cy="2021768"/>
            <a:chOff x="7739699" y="331512"/>
            <a:chExt cx="1015012" cy="2021768"/>
          </a:xfrm>
        </p:grpSpPr>
        <p:sp>
          <p:nvSpPr>
            <p:cNvPr id="29" name="正方形/長方形 28">
              <a:extLst>
                <a:ext uri="{FF2B5EF4-FFF2-40B4-BE49-F238E27FC236}">
                  <a16:creationId xmlns:a16="http://schemas.microsoft.com/office/drawing/2014/main" id="{E05673CC-FC66-4B17-99D6-77C90DB1F55B}"/>
                </a:ext>
              </a:extLst>
            </p:cNvPr>
            <p:cNvSpPr/>
            <p:nvPr/>
          </p:nvSpPr>
          <p:spPr>
            <a:xfrm>
              <a:off x="7739699" y="331512"/>
              <a:ext cx="59817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0" name="テキスト ボックス 29">
              <a:extLst>
                <a:ext uri="{FF2B5EF4-FFF2-40B4-BE49-F238E27FC236}">
                  <a16:creationId xmlns:a16="http://schemas.microsoft.com/office/drawing/2014/main" id="{16566BB0-0DED-6D69-826B-750B9BC23D54}"/>
                </a:ext>
              </a:extLst>
            </p:cNvPr>
            <p:cNvSpPr txBox="1"/>
            <p:nvPr/>
          </p:nvSpPr>
          <p:spPr>
            <a:xfrm>
              <a:off x="7905164" y="826769"/>
              <a:ext cx="849547"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algn="ctr" defTabSz="622300">
                <a:lnSpc>
                  <a:spcPct val="90000"/>
                </a:lnSpc>
                <a:spcAft>
                  <a:spcPct val="35000"/>
                </a:spcAft>
              </a:pPr>
              <a:r>
                <a:rPr lang="en-US" sz="1400" dirty="0" err="1">
                  <a:solidFill>
                    <a:srgbClr val="000000">
                      <a:hueOff val="0"/>
                      <a:satOff val="0"/>
                      <a:lumOff val="0"/>
                      <a:alphaOff val="0"/>
                    </a:srgbClr>
                  </a:solidFill>
                  <a:latin typeface="Times New Roman"/>
                </a:rPr>
                <a:t>Revcom</a:t>
              </a:r>
              <a:r>
                <a:rPr lang="en-US" sz="1400" dirty="0">
                  <a:solidFill>
                    <a:srgbClr val="000000">
                      <a:hueOff val="0"/>
                      <a:satOff val="0"/>
                      <a:lumOff val="0"/>
                      <a:alphaOff val="0"/>
                    </a:srgbClr>
                  </a:solidFill>
                  <a:latin typeface="Times New Roman"/>
                </a:rPr>
                <a:t> Approve   </a:t>
              </a:r>
            </a:p>
            <a:p>
              <a:pPr algn="ctr" defTabSz="622300">
                <a:lnSpc>
                  <a:spcPct val="90000"/>
                </a:lnSpc>
                <a:spcAft>
                  <a:spcPct val="35000"/>
                </a:spcAft>
              </a:pPr>
              <a:r>
                <a:rPr lang="en-US" sz="1400" b="1" dirty="0">
                  <a:solidFill>
                    <a:srgbClr val="000000">
                      <a:hueOff val="0"/>
                      <a:satOff val="0"/>
                      <a:lumOff val="0"/>
                      <a:alphaOff val="0"/>
                    </a:srgbClr>
                  </a:solidFill>
                  <a:latin typeface="Times New Roman"/>
                </a:rPr>
                <a:t>Sept 2025</a:t>
              </a:r>
            </a:p>
          </p:txBody>
        </p:sp>
      </p:grpSp>
      <p:sp>
        <p:nvSpPr>
          <p:cNvPr id="32" name="テキスト ボックス 31">
            <a:extLst>
              <a:ext uri="{FF2B5EF4-FFF2-40B4-BE49-F238E27FC236}">
                <a16:creationId xmlns:a16="http://schemas.microsoft.com/office/drawing/2014/main" id="{52AE7D25-EE8B-230F-5B5B-7D380BE5E9E5}"/>
              </a:ext>
            </a:extLst>
          </p:cNvPr>
          <p:cNvSpPr txBox="1"/>
          <p:nvPr/>
        </p:nvSpPr>
        <p:spPr>
          <a:xfrm>
            <a:off x="9264935" y="3530196"/>
            <a:ext cx="849547" cy="14433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algn="ctr" defTabSz="622300">
              <a:lnSpc>
                <a:spcPct val="90000"/>
              </a:lnSpc>
              <a:spcAft>
                <a:spcPct val="35000"/>
              </a:spcAft>
            </a:pPr>
            <a:r>
              <a:rPr kumimoji="1" lang="en-US" altLang="ja-JP" sz="1400" dirty="0" err="1">
                <a:solidFill>
                  <a:srgbClr val="000000">
                    <a:hueOff val="0"/>
                    <a:satOff val="0"/>
                    <a:lumOff val="0"/>
                    <a:alphaOff val="0"/>
                  </a:srgbClr>
                </a:solidFill>
                <a:latin typeface="Times New Roman"/>
              </a:rPr>
              <a:t>RevcomSubmission</a:t>
            </a:r>
            <a:endParaRPr kumimoji="1" lang="en-US" altLang="ja-JP" sz="1400" dirty="0">
              <a:solidFill>
                <a:srgbClr val="000000">
                  <a:hueOff val="0"/>
                  <a:satOff val="0"/>
                  <a:lumOff val="0"/>
                  <a:alphaOff val="0"/>
                </a:srgbClr>
              </a:solidFill>
              <a:latin typeface="Times New Roman"/>
            </a:endParaRPr>
          </a:p>
          <a:p>
            <a:pPr algn="ctr" defTabSz="622300">
              <a:lnSpc>
                <a:spcPct val="90000"/>
              </a:lnSpc>
              <a:spcAft>
                <a:spcPct val="35000"/>
              </a:spcAft>
            </a:pPr>
            <a:r>
              <a:rPr lang="en-US" sz="1400" b="1" dirty="0">
                <a:solidFill>
                  <a:srgbClr val="000000">
                    <a:hueOff val="0"/>
                    <a:satOff val="0"/>
                    <a:lumOff val="0"/>
                    <a:alphaOff val="0"/>
                  </a:srgbClr>
                </a:solidFill>
                <a:latin typeface="Times New Roman"/>
              </a:rPr>
              <a:t>August 2025</a:t>
            </a:r>
          </a:p>
        </p:txBody>
      </p:sp>
      <p:sp>
        <p:nvSpPr>
          <p:cNvPr id="33" name="テキスト ボックス 32">
            <a:extLst>
              <a:ext uri="{FF2B5EF4-FFF2-40B4-BE49-F238E27FC236}">
                <a16:creationId xmlns:a16="http://schemas.microsoft.com/office/drawing/2014/main" id="{B163E589-ED70-6235-3399-1D2A91F825EB}"/>
              </a:ext>
            </a:extLst>
          </p:cNvPr>
          <p:cNvSpPr txBox="1"/>
          <p:nvPr/>
        </p:nvSpPr>
        <p:spPr>
          <a:xfrm>
            <a:off x="8754229" y="1974827"/>
            <a:ext cx="795456" cy="11537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algn="ctr" defTabSz="622300">
              <a:lnSpc>
                <a:spcPct val="90000"/>
              </a:lnSpc>
              <a:spcAft>
                <a:spcPct val="35000"/>
              </a:spcAft>
            </a:pPr>
            <a:r>
              <a:rPr lang="en-US" sz="1400" dirty="0">
                <a:solidFill>
                  <a:srgbClr val="000000">
                    <a:hueOff val="0"/>
                    <a:satOff val="0"/>
                    <a:lumOff val="0"/>
                    <a:alphaOff val="0"/>
                  </a:srgbClr>
                </a:solidFill>
                <a:latin typeface="Times New Roman"/>
              </a:rPr>
              <a:t>SA recirculation if required</a:t>
            </a:r>
          </a:p>
          <a:p>
            <a:pPr algn="ctr" defTabSz="622300">
              <a:lnSpc>
                <a:spcPct val="90000"/>
              </a:lnSpc>
              <a:spcAft>
                <a:spcPct val="35000"/>
              </a:spcAft>
            </a:pPr>
            <a:r>
              <a:rPr lang="en-US" sz="1400" b="1" dirty="0">
                <a:solidFill>
                  <a:srgbClr val="000000">
                    <a:hueOff val="0"/>
                    <a:satOff val="0"/>
                    <a:lumOff val="0"/>
                    <a:alphaOff val="0"/>
                  </a:srgbClr>
                </a:solidFill>
                <a:latin typeface="Times New Roman"/>
              </a:rPr>
              <a:t>July 2025</a:t>
            </a:r>
          </a:p>
        </p:txBody>
      </p:sp>
      <p:sp>
        <p:nvSpPr>
          <p:cNvPr id="34" name="テキスト ボックス 33">
            <a:extLst>
              <a:ext uri="{FF2B5EF4-FFF2-40B4-BE49-F238E27FC236}">
                <a16:creationId xmlns:a16="http://schemas.microsoft.com/office/drawing/2014/main" id="{CDF008D0-5530-1F6F-0268-778D6A8C227F}"/>
              </a:ext>
            </a:extLst>
          </p:cNvPr>
          <p:cNvSpPr txBox="1"/>
          <p:nvPr/>
        </p:nvSpPr>
        <p:spPr>
          <a:xfrm>
            <a:off x="8261894" y="1669193"/>
            <a:ext cx="772516" cy="333953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algn="ctr" defTabSz="622300">
              <a:lnSpc>
                <a:spcPct val="90000"/>
              </a:lnSpc>
              <a:spcAft>
                <a:spcPct val="35000"/>
              </a:spcAft>
            </a:pPr>
            <a:r>
              <a:rPr kumimoji="1" lang="en-US" altLang="ja-JP" sz="1400" dirty="0">
                <a:solidFill>
                  <a:srgbClr val="000000">
                    <a:hueOff val="0"/>
                    <a:satOff val="0"/>
                    <a:lumOff val="0"/>
                    <a:alphaOff val="0"/>
                  </a:srgbClr>
                </a:solidFill>
                <a:latin typeface="Times New Roman"/>
              </a:rPr>
              <a:t>SA recirculation</a:t>
            </a:r>
          </a:p>
          <a:p>
            <a:pPr algn="ctr" defTabSz="622300">
              <a:lnSpc>
                <a:spcPct val="90000"/>
              </a:lnSpc>
              <a:spcAft>
                <a:spcPct val="35000"/>
              </a:spcAft>
            </a:pPr>
            <a:r>
              <a:rPr lang="en-US" sz="1400" b="1" dirty="0">
                <a:solidFill>
                  <a:srgbClr val="000000">
                    <a:hueOff val="0"/>
                    <a:satOff val="0"/>
                    <a:lumOff val="0"/>
                    <a:alphaOff val="0"/>
                  </a:srgbClr>
                </a:solidFill>
                <a:latin typeface="Times New Roman"/>
              </a:rPr>
              <a:t>May 2025</a:t>
            </a:r>
          </a:p>
        </p:txBody>
      </p:sp>
      <p:sp>
        <p:nvSpPr>
          <p:cNvPr id="35" name="テキスト ボックス 34">
            <a:extLst>
              <a:ext uri="{FF2B5EF4-FFF2-40B4-BE49-F238E27FC236}">
                <a16:creationId xmlns:a16="http://schemas.microsoft.com/office/drawing/2014/main" id="{805FC481-3394-E393-8F82-25D94BED8EF5}"/>
              </a:ext>
            </a:extLst>
          </p:cNvPr>
          <p:cNvSpPr txBox="1"/>
          <p:nvPr/>
        </p:nvSpPr>
        <p:spPr>
          <a:xfrm>
            <a:off x="7526870" y="1609548"/>
            <a:ext cx="1055364" cy="150802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algn="ctr" defTabSz="622300">
              <a:lnSpc>
                <a:spcPct val="90000"/>
              </a:lnSpc>
              <a:spcAft>
                <a:spcPct val="35000"/>
              </a:spcAft>
            </a:pPr>
            <a:r>
              <a:rPr kumimoji="1" lang="en-US" altLang="ja-JP" sz="1400" dirty="0">
                <a:solidFill>
                  <a:srgbClr val="000000">
                    <a:hueOff val="0"/>
                    <a:satOff val="0"/>
                    <a:lumOff val="0"/>
                    <a:alphaOff val="0"/>
                  </a:srgbClr>
                </a:solidFill>
                <a:latin typeface="Times New Roman"/>
              </a:rPr>
              <a:t>EC approval to SA, SA submission</a:t>
            </a:r>
          </a:p>
          <a:p>
            <a:pPr algn="ctr" defTabSz="622300">
              <a:lnSpc>
                <a:spcPct val="90000"/>
              </a:lnSpc>
              <a:spcAft>
                <a:spcPct val="35000"/>
              </a:spcAft>
            </a:pPr>
            <a:r>
              <a:rPr lang="en-US" sz="1400" b="1" dirty="0">
                <a:solidFill>
                  <a:srgbClr val="000000">
                    <a:hueOff val="0"/>
                    <a:satOff val="0"/>
                    <a:lumOff val="0"/>
                    <a:alphaOff val="0"/>
                  </a:srgbClr>
                </a:solidFill>
                <a:latin typeface="Times New Roman"/>
              </a:rPr>
              <a:t>March 2025</a:t>
            </a:r>
          </a:p>
        </p:txBody>
      </p:sp>
      <p:grpSp>
        <p:nvGrpSpPr>
          <p:cNvPr id="36" name="グループ化 35">
            <a:extLst>
              <a:ext uri="{FF2B5EF4-FFF2-40B4-BE49-F238E27FC236}">
                <a16:creationId xmlns:a16="http://schemas.microsoft.com/office/drawing/2014/main" id="{52A4B6CD-8960-8129-BB40-344F9BB847F6}"/>
              </a:ext>
            </a:extLst>
          </p:cNvPr>
          <p:cNvGrpSpPr/>
          <p:nvPr/>
        </p:nvGrpSpPr>
        <p:grpSpPr>
          <a:xfrm>
            <a:off x="6847631" y="3799879"/>
            <a:ext cx="1339992" cy="1658699"/>
            <a:chOff x="4758751" y="2157579"/>
            <a:chExt cx="1122696" cy="1658699"/>
          </a:xfrm>
        </p:grpSpPr>
        <p:sp>
          <p:nvSpPr>
            <p:cNvPr id="37" name="正方形/長方形 36">
              <a:extLst>
                <a:ext uri="{FF2B5EF4-FFF2-40B4-BE49-F238E27FC236}">
                  <a16:creationId xmlns:a16="http://schemas.microsoft.com/office/drawing/2014/main" id="{6757D758-FA43-451A-8DE8-7CEBF65B5F54}"/>
                </a:ext>
              </a:extLst>
            </p:cNvPr>
            <p:cNvSpPr/>
            <p:nvPr/>
          </p:nvSpPr>
          <p:spPr>
            <a:xfrm>
              <a:off x="4758751" y="2289767"/>
              <a:ext cx="92375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8" name="テキスト ボックス 37">
              <a:extLst>
                <a:ext uri="{FF2B5EF4-FFF2-40B4-BE49-F238E27FC236}">
                  <a16:creationId xmlns:a16="http://schemas.microsoft.com/office/drawing/2014/main" id="{567AFB51-59F2-318C-B2E2-582386BB81E9}"/>
                </a:ext>
              </a:extLst>
            </p:cNvPr>
            <p:cNvSpPr txBox="1"/>
            <p:nvPr/>
          </p:nvSpPr>
          <p:spPr>
            <a:xfrm>
              <a:off x="4957691" y="2157579"/>
              <a:ext cx="92375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algn="ctr" defTabSz="622300">
                <a:lnSpc>
                  <a:spcPct val="90000"/>
                </a:lnSpc>
                <a:spcAft>
                  <a:spcPct val="35000"/>
                </a:spcAft>
              </a:pPr>
              <a:r>
                <a:rPr kumimoji="1" lang="en-US" altLang="ja-JP" sz="1400" dirty="0">
                  <a:solidFill>
                    <a:srgbClr val="000000">
                      <a:hueOff val="0"/>
                      <a:satOff val="0"/>
                      <a:lumOff val="0"/>
                      <a:alphaOff val="0"/>
                    </a:srgbClr>
                  </a:solidFill>
                  <a:latin typeface="Times New Roman"/>
                </a:rPr>
                <a:t>Conditional approval for Standard Association Ballot (SA)</a:t>
              </a:r>
              <a:endParaRPr kumimoji="1" lang="ja-JP" altLang="ja-JP" sz="1400" dirty="0">
                <a:solidFill>
                  <a:srgbClr val="000000">
                    <a:hueOff val="0"/>
                    <a:satOff val="0"/>
                    <a:lumOff val="0"/>
                    <a:alphaOff val="0"/>
                  </a:srgbClr>
                </a:solidFill>
                <a:latin typeface="Times New Roman"/>
              </a:endParaRPr>
            </a:p>
            <a:p>
              <a:pPr algn="ctr" defTabSz="622300">
                <a:lnSpc>
                  <a:spcPct val="90000"/>
                </a:lnSpc>
                <a:spcAft>
                  <a:spcPct val="35000"/>
                </a:spcAft>
              </a:pPr>
              <a:r>
                <a:rPr kumimoji="1" lang="en-US" altLang="ja-JP" sz="1400" b="1" dirty="0">
                  <a:solidFill>
                    <a:srgbClr val="000000">
                      <a:hueOff val="0"/>
                      <a:satOff val="0"/>
                      <a:lumOff val="0"/>
                      <a:alphaOff val="0"/>
                    </a:srgbClr>
                  </a:solidFill>
                  <a:latin typeface="Times New Roman"/>
                </a:rPr>
                <a:t>February 2025</a:t>
              </a:r>
              <a:endParaRPr lang="en-US" sz="1400" b="1" dirty="0">
                <a:solidFill>
                  <a:srgbClr val="000000">
                    <a:hueOff val="0"/>
                    <a:satOff val="0"/>
                    <a:lumOff val="0"/>
                    <a:alphaOff val="0"/>
                  </a:srgbClr>
                </a:solidFill>
                <a:latin typeface="Times New Roman"/>
              </a:endParaRPr>
            </a:p>
          </p:txBody>
        </p:sp>
      </p:grpSp>
      <p:grpSp>
        <p:nvGrpSpPr>
          <p:cNvPr id="39" name="グループ化 38">
            <a:extLst>
              <a:ext uri="{FF2B5EF4-FFF2-40B4-BE49-F238E27FC236}">
                <a16:creationId xmlns:a16="http://schemas.microsoft.com/office/drawing/2014/main" id="{397BC963-FCEC-5F39-649B-B16F44B9C6CE}"/>
              </a:ext>
            </a:extLst>
          </p:cNvPr>
          <p:cNvGrpSpPr/>
          <p:nvPr/>
        </p:nvGrpSpPr>
        <p:grpSpPr>
          <a:xfrm>
            <a:off x="5698570" y="1535999"/>
            <a:ext cx="997151" cy="1626596"/>
            <a:chOff x="4298861" y="71418"/>
            <a:chExt cx="822635" cy="1626596"/>
          </a:xfrm>
        </p:grpSpPr>
        <p:sp>
          <p:nvSpPr>
            <p:cNvPr id="40" name="正方形/長方形 39">
              <a:extLst>
                <a:ext uri="{FF2B5EF4-FFF2-40B4-BE49-F238E27FC236}">
                  <a16:creationId xmlns:a16="http://schemas.microsoft.com/office/drawing/2014/main" id="{D8F0863F-64D6-060C-71AC-CECC7D43A9C6}"/>
                </a:ext>
              </a:extLst>
            </p:cNvPr>
            <p:cNvSpPr/>
            <p:nvPr/>
          </p:nvSpPr>
          <p:spPr>
            <a:xfrm>
              <a:off x="4336395" y="171503"/>
              <a:ext cx="637315"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1" name="テキスト ボックス 40">
              <a:extLst>
                <a:ext uri="{FF2B5EF4-FFF2-40B4-BE49-F238E27FC236}">
                  <a16:creationId xmlns:a16="http://schemas.microsoft.com/office/drawing/2014/main" id="{FB7D9B05-6121-DA9D-829A-9D1B0B8795A2}"/>
                </a:ext>
              </a:extLst>
            </p:cNvPr>
            <p:cNvSpPr txBox="1"/>
            <p:nvPr/>
          </p:nvSpPr>
          <p:spPr>
            <a:xfrm>
              <a:off x="4298861" y="71418"/>
              <a:ext cx="822635"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algn="ctr" defTabSz="622300">
                <a:lnSpc>
                  <a:spcPct val="90000"/>
                </a:lnSpc>
                <a:spcAft>
                  <a:spcPct val="35000"/>
                </a:spcAft>
              </a:pPr>
              <a:r>
                <a:rPr kumimoji="1" lang="en-US" altLang="ja-JP" sz="1400" dirty="0">
                  <a:solidFill>
                    <a:srgbClr val="000000">
                      <a:hueOff val="0"/>
                      <a:satOff val="0"/>
                      <a:lumOff val="0"/>
                      <a:alphaOff val="0"/>
                    </a:srgbClr>
                  </a:solidFill>
                  <a:latin typeface="Times New Roman"/>
                </a:rPr>
                <a:t>Comment </a:t>
              </a:r>
              <a:r>
                <a:rPr kumimoji="1" lang="en-US" altLang="ja-JP" sz="1400" dirty="0" err="1">
                  <a:solidFill>
                    <a:srgbClr val="000000">
                      <a:hueOff val="0"/>
                      <a:satOff val="0"/>
                      <a:lumOff val="0"/>
                      <a:alphaOff val="0"/>
                    </a:srgbClr>
                  </a:solidFill>
                  <a:latin typeface="Times New Roman"/>
                </a:rPr>
                <a:t>Resolutionfor</a:t>
              </a:r>
              <a:r>
                <a:rPr kumimoji="1" lang="en-US" altLang="ja-JP" sz="1400" dirty="0">
                  <a:solidFill>
                    <a:srgbClr val="000000">
                      <a:hueOff val="0"/>
                      <a:satOff val="0"/>
                      <a:lumOff val="0"/>
                      <a:alphaOff val="0"/>
                    </a:srgbClr>
                  </a:solidFill>
                  <a:latin typeface="Times New Roman"/>
                </a:rPr>
                <a:t> LB</a:t>
              </a:r>
            </a:p>
            <a:p>
              <a:pPr algn="ctr" defTabSz="622300">
                <a:lnSpc>
                  <a:spcPct val="90000"/>
                </a:lnSpc>
                <a:spcAft>
                  <a:spcPct val="35000"/>
                </a:spcAft>
              </a:pPr>
              <a:r>
                <a:rPr lang="en-US" sz="1400" b="1" dirty="0">
                  <a:solidFill>
                    <a:srgbClr val="000000">
                      <a:hueOff val="0"/>
                      <a:satOff val="0"/>
                      <a:lumOff val="0"/>
                      <a:alphaOff val="0"/>
                    </a:srgbClr>
                  </a:solidFill>
                  <a:latin typeface="Times New Roman"/>
                </a:rPr>
                <a:t>Nov. 2024</a:t>
              </a:r>
            </a:p>
          </p:txBody>
        </p:sp>
      </p:grpSp>
      <p:grpSp>
        <p:nvGrpSpPr>
          <p:cNvPr id="42" name="グループ化 41">
            <a:extLst>
              <a:ext uri="{FF2B5EF4-FFF2-40B4-BE49-F238E27FC236}">
                <a16:creationId xmlns:a16="http://schemas.microsoft.com/office/drawing/2014/main" id="{A241D8DA-41AB-0926-A2A2-24567C8339EA}"/>
              </a:ext>
            </a:extLst>
          </p:cNvPr>
          <p:cNvGrpSpPr/>
          <p:nvPr/>
        </p:nvGrpSpPr>
        <p:grpSpPr>
          <a:xfrm>
            <a:off x="5233366" y="3692596"/>
            <a:ext cx="893646" cy="1074145"/>
            <a:chOff x="3821741" y="2742133"/>
            <a:chExt cx="596518" cy="1074145"/>
          </a:xfrm>
        </p:grpSpPr>
        <p:sp>
          <p:nvSpPr>
            <p:cNvPr id="43" name="正方形/長方形 42">
              <a:extLst>
                <a:ext uri="{FF2B5EF4-FFF2-40B4-BE49-F238E27FC236}">
                  <a16:creationId xmlns:a16="http://schemas.microsoft.com/office/drawing/2014/main" id="{94AC8CF5-508F-DE08-8DBF-53651672D460}"/>
                </a:ext>
              </a:extLst>
            </p:cNvPr>
            <p:cNvSpPr/>
            <p:nvPr/>
          </p:nvSpPr>
          <p:spPr>
            <a:xfrm>
              <a:off x="3821741" y="2742133"/>
              <a:ext cx="514525" cy="1074145"/>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4" name="テキスト ボックス 43">
              <a:extLst>
                <a:ext uri="{FF2B5EF4-FFF2-40B4-BE49-F238E27FC236}">
                  <a16:creationId xmlns:a16="http://schemas.microsoft.com/office/drawing/2014/main" id="{EE344C53-EBEA-727D-C3E3-9A9770A188DD}"/>
                </a:ext>
              </a:extLst>
            </p:cNvPr>
            <p:cNvSpPr txBox="1"/>
            <p:nvPr/>
          </p:nvSpPr>
          <p:spPr>
            <a:xfrm>
              <a:off x="3835773" y="2742133"/>
              <a:ext cx="582486"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algn="ctr" defTabSz="533400">
                <a:lnSpc>
                  <a:spcPct val="90000"/>
                </a:lnSpc>
                <a:spcAft>
                  <a:spcPct val="35000"/>
                </a:spcAft>
              </a:pPr>
              <a:r>
                <a:rPr lang="fi-FI" sz="1200" dirty="0">
                  <a:solidFill>
                    <a:srgbClr val="000000"/>
                  </a:solidFill>
                  <a:latin typeface="Times New Roman" panose="02020603050405020304" pitchFamily="18" charset="0"/>
                  <a:ea typeface="ＭＳ Ｐゴシック" panose="020B0600070205080204" pitchFamily="50" charset="-128"/>
                </a:rPr>
                <a:t>1st </a:t>
              </a:r>
              <a:r>
                <a:rPr lang="fi-FI" sz="1200" dirty="0" err="1">
                  <a:solidFill>
                    <a:srgbClr val="000000"/>
                  </a:solidFill>
                  <a:latin typeface="Times New Roman" panose="02020603050405020304" pitchFamily="18" charset="0"/>
                  <a:ea typeface="ＭＳ Ｐゴシック" panose="020B0600070205080204" pitchFamily="50" charset="-128"/>
                </a:rPr>
                <a:t>Letter</a:t>
              </a:r>
              <a:r>
                <a:rPr lang="fi-FI" sz="1200" dirty="0">
                  <a:solidFill>
                    <a:srgbClr val="000000"/>
                  </a:solidFill>
                  <a:latin typeface="Times New Roman" panose="02020603050405020304" pitchFamily="18" charset="0"/>
                  <a:ea typeface="ＭＳ Ｐゴシック" panose="020B0600070205080204" pitchFamily="50" charset="-128"/>
                </a:rPr>
                <a:t> </a:t>
              </a:r>
              <a:r>
                <a:rPr lang="fi-FI" sz="1200" dirty="0" err="1">
                  <a:solidFill>
                    <a:srgbClr val="000000"/>
                  </a:solidFill>
                  <a:latin typeface="Times New Roman" panose="02020603050405020304" pitchFamily="18" charset="0"/>
                  <a:ea typeface="ＭＳ Ｐゴシック" panose="020B0600070205080204" pitchFamily="50" charset="-128"/>
                </a:rPr>
                <a:t>Ballot</a:t>
              </a:r>
              <a:r>
                <a:rPr lang="fi-FI" sz="1200" dirty="0">
                  <a:solidFill>
                    <a:srgbClr val="000000"/>
                  </a:solidFill>
                  <a:latin typeface="Times New Roman" panose="02020603050405020304" pitchFamily="18" charset="0"/>
                  <a:ea typeface="ＭＳ Ｐゴシック" panose="020B0600070205080204" pitchFamily="50" charset="-128"/>
                </a:rPr>
                <a:t>(LB)</a:t>
              </a:r>
              <a:endParaRPr lang="en-US" sz="1400" b="1" dirty="0">
                <a:solidFill>
                  <a:srgbClr val="000000">
                    <a:hueOff val="0"/>
                    <a:satOff val="0"/>
                    <a:lumOff val="0"/>
                    <a:alphaOff val="0"/>
                  </a:srgbClr>
                </a:solidFill>
                <a:latin typeface="Times New Roman"/>
              </a:endParaRPr>
            </a:p>
            <a:p>
              <a:pPr algn="ctr" defTabSz="533400">
                <a:lnSpc>
                  <a:spcPct val="90000"/>
                </a:lnSpc>
                <a:spcAft>
                  <a:spcPct val="35000"/>
                </a:spcAft>
              </a:pPr>
              <a:r>
                <a:rPr lang="en-US" sz="1400" b="1" dirty="0">
                  <a:solidFill>
                    <a:srgbClr val="000000">
                      <a:hueOff val="0"/>
                      <a:satOff val="0"/>
                      <a:lumOff val="0"/>
                      <a:alphaOff val="0"/>
                    </a:srgbClr>
                  </a:solidFill>
                  <a:latin typeface="Times New Roman"/>
                </a:rPr>
                <a:t>Sept. 2024</a:t>
              </a:r>
            </a:p>
          </p:txBody>
        </p:sp>
      </p:grpSp>
      <p:grpSp>
        <p:nvGrpSpPr>
          <p:cNvPr id="45" name="グループ化 44">
            <a:extLst>
              <a:ext uri="{FF2B5EF4-FFF2-40B4-BE49-F238E27FC236}">
                <a16:creationId xmlns:a16="http://schemas.microsoft.com/office/drawing/2014/main" id="{F7427775-B397-9951-BCC7-D6D4DA6AC99B}"/>
              </a:ext>
            </a:extLst>
          </p:cNvPr>
          <p:cNvGrpSpPr/>
          <p:nvPr/>
        </p:nvGrpSpPr>
        <p:grpSpPr>
          <a:xfrm>
            <a:off x="4682556" y="1800003"/>
            <a:ext cx="963174" cy="1355521"/>
            <a:chOff x="2222243" y="89518"/>
            <a:chExt cx="963174" cy="1355521"/>
          </a:xfrm>
        </p:grpSpPr>
        <p:sp>
          <p:nvSpPr>
            <p:cNvPr id="46" name="正方形/長方形 45">
              <a:extLst>
                <a:ext uri="{FF2B5EF4-FFF2-40B4-BE49-F238E27FC236}">
                  <a16:creationId xmlns:a16="http://schemas.microsoft.com/office/drawing/2014/main" id="{0BF433C0-DE8C-B2DC-B6D8-6DE4718AF654}"/>
                </a:ext>
              </a:extLst>
            </p:cNvPr>
            <p:cNvSpPr/>
            <p:nvPr/>
          </p:nvSpPr>
          <p:spPr>
            <a:xfrm>
              <a:off x="2222243" y="89518"/>
              <a:ext cx="868169" cy="135552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7" name="テキスト ボックス 46">
              <a:extLst>
                <a:ext uri="{FF2B5EF4-FFF2-40B4-BE49-F238E27FC236}">
                  <a16:creationId xmlns:a16="http://schemas.microsoft.com/office/drawing/2014/main" id="{A97643F3-BE71-E409-3CC4-BCD76282754A}"/>
                </a:ext>
              </a:extLst>
            </p:cNvPr>
            <p:cNvSpPr txBox="1"/>
            <p:nvPr/>
          </p:nvSpPr>
          <p:spPr>
            <a:xfrm>
              <a:off x="2222243" y="89518"/>
              <a:ext cx="963174" cy="13555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algn="ctr" defTabSz="800100">
                <a:spcAft>
                  <a:spcPct val="35000"/>
                </a:spcAft>
              </a:pPr>
              <a:r>
                <a:rPr kumimoji="1" lang="en-US" altLang="ja-JP" sz="1800" baseline="30000" dirty="0">
                  <a:solidFill>
                    <a:srgbClr val="000000">
                      <a:hueOff val="0"/>
                      <a:satOff val="0"/>
                      <a:lumOff val="0"/>
                      <a:alphaOff val="0"/>
                    </a:srgbClr>
                  </a:solidFill>
                  <a:latin typeface="Times New Roman"/>
                </a:rPr>
                <a:t>WG </a:t>
              </a:r>
              <a:r>
                <a:rPr kumimoji="1" lang="en-US" altLang="ja-JP" baseline="30000" dirty="0">
                  <a:solidFill>
                    <a:srgbClr val="000000">
                      <a:hueOff val="0"/>
                      <a:satOff val="0"/>
                      <a:lumOff val="0"/>
                      <a:alphaOff val="0"/>
                    </a:srgbClr>
                  </a:solidFill>
                  <a:latin typeface="Times New Roman"/>
                </a:rPr>
                <a:t>      </a:t>
              </a:r>
              <a:r>
                <a:rPr kumimoji="1" lang="en-US" altLang="ja-JP" sz="1800" baseline="30000" dirty="0" err="1">
                  <a:solidFill>
                    <a:srgbClr val="000000">
                      <a:hueOff val="0"/>
                      <a:satOff val="0"/>
                      <a:lumOff val="0"/>
                      <a:alphaOff val="0"/>
                    </a:srgbClr>
                  </a:solidFill>
                  <a:latin typeface="Times New Roman"/>
                </a:rPr>
                <a:t>PreBa</a:t>
              </a:r>
              <a:r>
                <a:rPr kumimoji="1" lang="en-US" altLang="ja-JP" baseline="30000" dirty="0" err="1">
                  <a:solidFill>
                    <a:srgbClr val="000000">
                      <a:hueOff val="0"/>
                      <a:satOff val="0"/>
                      <a:lumOff val="0"/>
                      <a:alphaOff val="0"/>
                    </a:srgbClr>
                  </a:solidFill>
                  <a:latin typeface="Times New Roman"/>
                </a:rPr>
                <a:t>llot</a:t>
              </a:r>
              <a:r>
                <a:rPr kumimoji="1" lang="en-US" altLang="ja-JP" baseline="30000" dirty="0">
                  <a:solidFill>
                    <a:srgbClr val="000000">
                      <a:hueOff val="0"/>
                      <a:satOff val="0"/>
                      <a:lumOff val="0"/>
                      <a:alphaOff val="0"/>
                    </a:srgbClr>
                  </a:solidFill>
                  <a:latin typeface="Times New Roman"/>
                </a:rPr>
                <a:t> submission for </a:t>
              </a:r>
              <a:r>
                <a:rPr lang="en-US" sz="1200" dirty="0">
                  <a:solidFill>
                    <a:srgbClr val="000000">
                      <a:hueOff val="0"/>
                      <a:satOff val="0"/>
                      <a:lumOff val="0"/>
                      <a:alphaOff val="0"/>
                    </a:srgbClr>
                  </a:solidFill>
                  <a:latin typeface="Times New Roman"/>
                </a:rPr>
                <a:t>Draft2.5 August </a:t>
              </a:r>
              <a:r>
                <a:rPr lang="en-US" sz="1200" b="1" dirty="0">
                  <a:solidFill>
                    <a:srgbClr val="000000">
                      <a:hueOff val="0"/>
                      <a:satOff val="0"/>
                      <a:lumOff val="0"/>
                      <a:alphaOff val="0"/>
                    </a:srgbClr>
                  </a:solidFill>
                  <a:latin typeface="Times New Roman"/>
                </a:rPr>
                <a:t>2024</a:t>
              </a:r>
            </a:p>
          </p:txBody>
        </p:sp>
      </p:grpSp>
      <p:grpSp>
        <p:nvGrpSpPr>
          <p:cNvPr id="48" name="グループ化 47">
            <a:extLst>
              <a:ext uri="{FF2B5EF4-FFF2-40B4-BE49-F238E27FC236}">
                <a16:creationId xmlns:a16="http://schemas.microsoft.com/office/drawing/2014/main" id="{B564882E-8793-B4E8-FA32-25D77C6F5827}"/>
              </a:ext>
            </a:extLst>
          </p:cNvPr>
          <p:cNvGrpSpPr/>
          <p:nvPr/>
        </p:nvGrpSpPr>
        <p:grpSpPr>
          <a:xfrm>
            <a:off x="4066480" y="3797432"/>
            <a:ext cx="1044057" cy="1526511"/>
            <a:chOff x="2784222" y="2239438"/>
            <a:chExt cx="783039" cy="1526511"/>
          </a:xfrm>
        </p:grpSpPr>
        <p:sp>
          <p:nvSpPr>
            <p:cNvPr id="49" name="正方形/長方形 48">
              <a:extLst>
                <a:ext uri="{FF2B5EF4-FFF2-40B4-BE49-F238E27FC236}">
                  <a16:creationId xmlns:a16="http://schemas.microsoft.com/office/drawing/2014/main" id="{D0865CF4-BF98-9A20-CD50-D1069D244F65}"/>
                </a:ext>
              </a:extLst>
            </p:cNvPr>
            <p:cNvSpPr/>
            <p:nvPr/>
          </p:nvSpPr>
          <p:spPr>
            <a:xfrm>
              <a:off x="2878386" y="2239438"/>
              <a:ext cx="63088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0" name="テキスト ボックス 49">
              <a:extLst>
                <a:ext uri="{FF2B5EF4-FFF2-40B4-BE49-F238E27FC236}">
                  <a16:creationId xmlns:a16="http://schemas.microsoft.com/office/drawing/2014/main" id="{0BAEA6C0-034B-2510-6597-DCCD12A79BE7}"/>
                </a:ext>
              </a:extLst>
            </p:cNvPr>
            <p:cNvSpPr txBox="1"/>
            <p:nvPr/>
          </p:nvSpPr>
          <p:spPr>
            <a:xfrm>
              <a:off x="2784222" y="2239438"/>
              <a:ext cx="783039"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algn="ctr" defTabSz="622300">
                <a:lnSpc>
                  <a:spcPct val="90000"/>
                </a:lnSpc>
                <a:spcAft>
                  <a:spcPct val="35000"/>
                </a:spcAft>
              </a:pPr>
              <a:r>
                <a:rPr kumimoji="1" lang="en-US" altLang="ja-JP" sz="1400" dirty="0">
                  <a:solidFill>
                    <a:srgbClr val="000000">
                      <a:hueOff val="0"/>
                      <a:satOff val="0"/>
                      <a:lumOff val="0"/>
                      <a:alphaOff val="0"/>
                    </a:srgbClr>
                  </a:solidFill>
                  <a:latin typeface="Times New Roman"/>
                </a:rPr>
                <a:t>Comment Resolution </a:t>
              </a:r>
              <a:r>
                <a:rPr kumimoji="1" lang="en-US" altLang="ja-JP" sz="1400" dirty="0" err="1">
                  <a:solidFill>
                    <a:srgbClr val="000000">
                      <a:hueOff val="0"/>
                      <a:satOff val="0"/>
                      <a:lumOff val="0"/>
                      <a:alphaOff val="0"/>
                    </a:srgbClr>
                  </a:solidFill>
                  <a:latin typeface="Times New Roman"/>
                </a:rPr>
                <a:t>fo</a:t>
              </a:r>
              <a:r>
                <a:rPr kumimoji="1" lang="en-US" altLang="ja-JP" sz="1400" dirty="0">
                  <a:solidFill>
                    <a:srgbClr val="000000">
                      <a:hueOff val="0"/>
                      <a:satOff val="0"/>
                      <a:lumOff val="0"/>
                      <a:alphaOff val="0"/>
                    </a:srgbClr>
                  </a:solidFill>
                  <a:latin typeface="Times New Roman"/>
                </a:rPr>
                <a:t> Draft v2.3 on WG for </a:t>
              </a:r>
              <a:r>
                <a:rPr kumimoji="1" lang="en-US" altLang="ja-JP" sz="1400" dirty="0" err="1">
                  <a:solidFill>
                    <a:srgbClr val="000000">
                      <a:hueOff val="0"/>
                      <a:satOff val="0"/>
                      <a:lumOff val="0"/>
                      <a:alphaOff val="0"/>
                    </a:srgbClr>
                  </a:solidFill>
                  <a:latin typeface="Times New Roman"/>
                </a:rPr>
                <a:t>PreBallot</a:t>
              </a:r>
              <a:r>
                <a:rPr kumimoji="1" lang="en-US" altLang="ja-JP" sz="1400" dirty="0">
                  <a:solidFill>
                    <a:srgbClr val="000000">
                      <a:hueOff val="0"/>
                      <a:satOff val="0"/>
                      <a:lumOff val="0"/>
                      <a:alphaOff val="0"/>
                    </a:srgbClr>
                  </a:solidFill>
                  <a:latin typeface="Times New Roman"/>
                </a:rPr>
                <a:t> </a:t>
              </a:r>
              <a:r>
                <a:rPr kumimoji="1" lang="en-US" altLang="ja-JP" sz="1400" b="1" dirty="0">
                  <a:solidFill>
                    <a:srgbClr val="000000">
                      <a:hueOff val="0"/>
                      <a:satOff val="0"/>
                      <a:lumOff val="0"/>
                      <a:alphaOff val="0"/>
                    </a:srgbClr>
                  </a:solidFill>
                  <a:latin typeface="Times New Roman"/>
                </a:rPr>
                <a:t>July </a:t>
              </a:r>
              <a:r>
                <a:rPr lang="en-US" sz="1400" b="1" dirty="0">
                  <a:solidFill>
                    <a:srgbClr val="000000">
                      <a:hueOff val="0"/>
                      <a:satOff val="0"/>
                      <a:lumOff val="0"/>
                      <a:alphaOff val="0"/>
                    </a:srgbClr>
                  </a:solidFill>
                  <a:latin typeface="Times New Roman"/>
                </a:rPr>
                <a:t> 2024</a:t>
              </a:r>
            </a:p>
          </p:txBody>
        </p:sp>
      </p:grpSp>
      <p:grpSp>
        <p:nvGrpSpPr>
          <p:cNvPr id="51" name="グループ化 50">
            <a:extLst>
              <a:ext uri="{FF2B5EF4-FFF2-40B4-BE49-F238E27FC236}">
                <a16:creationId xmlns:a16="http://schemas.microsoft.com/office/drawing/2014/main" id="{2E7FCD6E-D478-FA30-BF26-0896189A69D1}"/>
              </a:ext>
            </a:extLst>
          </p:cNvPr>
          <p:cNvGrpSpPr/>
          <p:nvPr/>
        </p:nvGrpSpPr>
        <p:grpSpPr>
          <a:xfrm>
            <a:off x="3325311" y="2129347"/>
            <a:ext cx="3123730" cy="2039217"/>
            <a:chOff x="1205811" y="-1400625"/>
            <a:chExt cx="1846233" cy="2977434"/>
          </a:xfrm>
        </p:grpSpPr>
        <p:sp>
          <p:nvSpPr>
            <p:cNvPr id="52" name="正方形/長方形 51">
              <a:extLst>
                <a:ext uri="{FF2B5EF4-FFF2-40B4-BE49-F238E27FC236}">
                  <a16:creationId xmlns:a16="http://schemas.microsoft.com/office/drawing/2014/main" id="{C3598F90-6AFB-009A-5C49-2021BDDD9001}"/>
                </a:ext>
              </a:extLst>
            </p:cNvPr>
            <p:cNvSpPr/>
            <p:nvPr/>
          </p:nvSpPr>
          <p:spPr>
            <a:xfrm>
              <a:off x="2345962" y="97681"/>
              <a:ext cx="706082" cy="1479128"/>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3" name="テキスト ボックス 52">
              <a:extLst>
                <a:ext uri="{FF2B5EF4-FFF2-40B4-BE49-F238E27FC236}">
                  <a16:creationId xmlns:a16="http://schemas.microsoft.com/office/drawing/2014/main" id="{1AC0FB68-DE59-F703-928D-C2CB1BA9422D}"/>
                </a:ext>
              </a:extLst>
            </p:cNvPr>
            <p:cNvSpPr txBox="1"/>
            <p:nvPr/>
          </p:nvSpPr>
          <p:spPr>
            <a:xfrm>
              <a:off x="1205811" y="-1400625"/>
              <a:ext cx="706082" cy="147912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algn="ctr" defTabSz="800100">
                <a:spcAft>
                  <a:spcPct val="35000"/>
                </a:spcAft>
              </a:pPr>
              <a:r>
                <a:rPr kumimoji="1" lang="en-US" altLang="ja-JP" sz="1800" baseline="30000" dirty="0">
                  <a:solidFill>
                    <a:srgbClr val="000000">
                      <a:hueOff val="0"/>
                      <a:satOff val="0"/>
                      <a:lumOff val="0"/>
                      <a:alphaOff val="0"/>
                    </a:srgbClr>
                  </a:solidFill>
                  <a:latin typeface="Times New Roman"/>
                </a:rPr>
                <a:t> Draft V1,18  Com</a:t>
              </a:r>
            </a:p>
            <a:p>
              <a:pPr algn="ctr" defTabSz="800100">
                <a:lnSpc>
                  <a:spcPct val="90000"/>
                </a:lnSpc>
                <a:spcAft>
                  <a:spcPct val="35000"/>
                </a:spcAft>
              </a:pPr>
              <a:r>
                <a:rPr lang="en-US" sz="1200" b="1" dirty="0">
                  <a:solidFill>
                    <a:srgbClr val="000000">
                      <a:hueOff val="0"/>
                      <a:satOff val="0"/>
                      <a:lumOff val="0"/>
                      <a:alphaOff val="0"/>
                    </a:srgbClr>
                  </a:solidFill>
                  <a:latin typeface="Times New Roman"/>
                </a:rPr>
                <a:t>May. 2024</a:t>
              </a:r>
            </a:p>
          </p:txBody>
        </p:sp>
      </p:grpSp>
      <p:grpSp>
        <p:nvGrpSpPr>
          <p:cNvPr id="54" name="グループ化 53">
            <a:extLst>
              <a:ext uri="{FF2B5EF4-FFF2-40B4-BE49-F238E27FC236}">
                <a16:creationId xmlns:a16="http://schemas.microsoft.com/office/drawing/2014/main" id="{3C1FA76E-D827-EE56-9F75-2F30C99122F9}"/>
              </a:ext>
            </a:extLst>
          </p:cNvPr>
          <p:cNvGrpSpPr/>
          <p:nvPr/>
        </p:nvGrpSpPr>
        <p:grpSpPr>
          <a:xfrm>
            <a:off x="3079765" y="3855628"/>
            <a:ext cx="790239" cy="1510147"/>
            <a:chOff x="2022891" y="2274853"/>
            <a:chExt cx="491092" cy="1510147"/>
          </a:xfrm>
        </p:grpSpPr>
        <p:sp>
          <p:nvSpPr>
            <p:cNvPr id="55" name="正方形/長方形 54">
              <a:extLst>
                <a:ext uri="{FF2B5EF4-FFF2-40B4-BE49-F238E27FC236}">
                  <a16:creationId xmlns:a16="http://schemas.microsoft.com/office/drawing/2014/main" id="{BFB8DBFA-2938-BDA9-92ED-089C158B0F33}"/>
                </a:ext>
              </a:extLst>
            </p:cNvPr>
            <p:cNvSpPr/>
            <p:nvPr/>
          </p:nvSpPr>
          <p:spPr>
            <a:xfrm>
              <a:off x="2022891" y="2274853"/>
              <a:ext cx="491092" cy="1510147"/>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6" name="テキスト ボックス 55">
              <a:extLst>
                <a:ext uri="{FF2B5EF4-FFF2-40B4-BE49-F238E27FC236}">
                  <a16:creationId xmlns:a16="http://schemas.microsoft.com/office/drawing/2014/main" id="{8867EE47-A141-F89A-BF89-B14070FC8ED3}"/>
                </a:ext>
              </a:extLst>
            </p:cNvPr>
            <p:cNvSpPr txBox="1"/>
            <p:nvPr/>
          </p:nvSpPr>
          <p:spPr>
            <a:xfrm>
              <a:off x="2022891" y="2274853"/>
              <a:ext cx="491092" cy="151014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algn="ctr" defTabSz="533400">
                <a:lnSpc>
                  <a:spcPct val="90000"/>
                </a:lnSpc>
                <a:spcAft>
                  <a:spcPct val="35000"/>
                </a:spcAft>
              </a:pPr>
              <a:r>
                <a:rPr kumimoji="1" lang="en-US" altLang="ja-JP" sz="1200" dirty="0">
                  <a:solidFill>
                    <a:srgbClr val="000000">
                      <a:hueOff val="0"/>
                      <a:satOff val="0"/>
                      <a:lumOff val="0"/>
                      <a:alphaOff val="0"/>
                    </a:srgbClr>
                  </a:solidFill>
                  <a:latin typeface="Times New Roman"/>
                </a:rPr>
                <a:t>Std. </a:t>
              </a:r>
              <a:r>
                <a:rPr kumimoji="1" lang="en-US" altLang="ja-JP" sz="1200" dirty="0" err="1">
                  <a:solidFill>
                    <a:srgbClr val="000000">
                      <a:hueOff val="0"/>
                      <a:satOff val="0"/>
                      <a:lumOff val="0"/>
                      <a:alphaOff val="0"/>
                    </a:srgbClr>
                  </a:solidFill>
                  <a:latin typeface="Times New Roman"/>
                </a:rPr>
                <a:t>Draf</a:t>
              </a:r>
              <a:r>
                <a:rPr kumimoji="1" lang="en-US" altLang="ja-JP" sz="1200" dirty="0">
                  <a:solidFill>
                    <a:srgbClr val="000000">
                      <a:hueOff val="0"/>
                      <a:satOff val="0"/>
                      <a:lumOff val="0"/>
                      <a:alphaOff val="0"/>
                    </a:srgbClr>
                  </a:solidFill>
                  <a:latin typeface="Times New Roman"/>
                </a:rPr>
                <a:t> V1.9 Proposals</a:t>
              </a:r>
              <a:endParaRPr kumimoji="1" lang="ja-JP" altLang="ja-JP" sz="1200" dirty="0">
                <a:solidFill>
                  <a:srgbClr val="000000">
                    <a:hueOff val="0"/>
                    <a:satOff val="0"/>
                    <a:lumOff val="0"/>
                    <a:alphaOff val="0"/>
                  </a:srgbClr>
                </a:solidFill>
                <a:latin typeface="Times New Roman"/>
              </a:endParaRPr>
            </a:p>
            <a:p>
              <a:pPr algn="ctr" defTabSz="533400">
                <a:lnSpc>
                  <a:spcPct val="90000"/>
                </a:lnSpc>
                <a:spcAft>
                  <a:spcPct val="35000"/>
                </a:spcAft>
              </a:pPr>
              <a:r>
                <a:rPr lang="en-US" sz="1400" b="1" dirty="0">
                  <a:solidFill>
                    <a:srgbClr val="000000">
                      <a:hueOff val="0"/>
                      <a:satOff val="0"/>
                      <a:lumOff val="0"/>
                      <a:alphaOff val="0"/>
                    </a:srgbClr>
                  </a:solidFill>
                  <a:latin typeface="Times New Roman"/>
                </a:rPr>
                <a:t>Nov. 2023</a:t>
              </a:r>
            </a:p>
          </p:txBody>
        </p:sp>
      </p:grpSp>
      <p:grpSp>
        <p:nvGrpSpPr>
          <p:cNvPr id="57" name="グループ化 56">
            <a:extLst>
              <a:ext uri="{FF2B5EF4-FFF2-40B4-BE49-F238E27FC236}">
                <a16:creationId xmlns:a16="http://schemas.microsoft.com/office/drawing/2014/main" id="{D988B53A-AEB9-FD2B-6E88-390C27612323}"/>
              </a:ext>
            </a:extLst>
          </p:cNvPr>
          <p:cNvGrpSpPr/>
          <p:nvPr/>
        </p:nvGrpSpPr>
        <p:grpSpPr>
          <a:xfrm>
            <a:off x="2643940" y="1577239"/>
            <a:ext cx="790239" cy="1526511"/>
            <a:chOff x="1610119" y="12105"/>
            <a:chExt cx="530336" cy="1526511"/>
          </a:xfrm>
        </p:grpSpPr>
        <p:sp>
          <p:nvSpPr>
            <p:cNvPr id="58" name="正方形/長方形 57">
              <a:extLst>
                <a:ext uri="{FF2B5EF4-FFF2-40B4-BE49-F238E27FC236}">
                  <a16:creationId xmlns:a16="http://schemas.microsoft.com/office/drawing/2014/main" id="{E72AE40E-19A1-A326-7519-1E3458842BA1}"/>
                </a:ext>
              </a:extLst>
            </p:cNvPr>
            <p:cNvSpPr/>
            <p:nvPr/>
          </p:nvSpPr>
          <p:spPr>
            <a:xfrm>
              <a:off x="1610119" y="12105"/>
              <a:ext cx="53033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9" name="テキスト ボックス 58">
              <a:extLst>
                <a:ext uri="{FF2B5EF4-FFF2-40B4-BE49-F238E27FC236}">
                  <a16:creationId xmlns:a16="http://schemas.microsoft.com/office/drawing/2014/main" id="{30658F7A-8DCA-BC1C-CAFC-DCCBA24380CD}"/>
                </a:ext>
              </a:extLst>
            </p:cNvPr>
            <p:cNvSpPr txBox="1"/>
            <p:nvPr/>
          </p:nvSpPr>
          <p:spPr>
            <a:xfrm>
              <a:off x="1610119" y="12105"/>
              <a:ext cx="53033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8232" tIns="78232" rIns="78232" bIns="78232" numCol="1" spcCol="1270" anchor="b" anchorCtr="0">
              <a:noAutofit/>
            </a:bodyPr>
            <a:lstStyle/>
            <a:p>
              <a:pPr algn="ctr" defTabSz="488950">
                <a:lnSpc>
                  <a:spcPct val="90000"/>
                </a:lnSpc>
                <a:spcAft>
                  <a:spcPct val="35000"/>
                </a:spcAft>
              </a:pPr>
              <a:r>
                <a:rPr lang="en-US" sz="1100" dirty="0"/>
                <a:t>Presentation of proposa</a:t>
              </a:r>
              <a:r>
                <a:rPr lang="en-US" sz="1050" dirty="0"/>
                <a:t>l</a:t>
              </a:r>
              <a:r>
                <a:rPr lang="en-US" sz="1100" dirty="0"/>
                <a:t>s</a:t>
              </a:r>
            </a:p>
            <a:p>
              <a:pPr algn="ctr" defTabSz="488950">
                <a:lnSpc>
                  <a:spcPct val="90000"/>
                </a:lnSpc>
                <a:spcAft>
                  <a:spcPct val="35000"/>
                </a:spcAft>
              </a:pPr>
              <a:r>
                <a:rPr lang="en-US" altLang="ja-JP" sz="1100" b="1" dirty="0">
                  <a:solidFill>
                    <a:srgbClr val="000000">
                      <a:hueOff val="0"/>
                      <a:satOff val="0"/>
                      <a:lumOff val="0"/>
                      <a:alphaOff val="0"/>
                    </a:srgbClr>
                  </a:solidFill>
                  <a:latin typeface="Times New Roman"/>
                </a:rPr>
                <a:t>May </a:t>
              </a:r>
              <a:r>
                <a:rPr lang="en-US" sz="1200" b="1" dirty="0">
                  <a:solidFill>
                    <a:srgbClr val="000000">
                      <a:hueOff val="0"/>
                      <a:satOff val="0"/>
                      <a:lumOff val="0"/>
                      <a:alphaOff val="0"/>
                    </a:srgbClr>
                  </a:solidFill>
                  <a:latin typeface="Times New Roman"/>
                </a:rPr>
                <a:t>2023</a:t>
              </a:r>
              <a:endParaRPr lang="en-US" sz="1400" b="1" dirty="0">
                <a:solidFill>
                  <a:srgbClr val="000000">
                    <a:hueOff val="0"/>
                    <a:satOff val="0"/>
                    <a:lumOff val="0"/>
                    <a:alphaOff val="0"/>
                  </a:srgbClr>
                </a:solidFill>
                <a:latin typeface="Times New Roman"/>
              </a:endParaRPr>
            </a:p>
          </p:txBody>
        </p:sp>
      </p:grpSp>
      <p:grpSp>
        <p:nvGrpSpPr>
          <p:cNvPr id="60" name="グループ化 59">
            <a:extLst>
              <a:ext uri="{FF2B5EF4-FFF2-40B4-BE49-F238E27FC236}">
                <a16:creationId xmlns:a16="http://schemas.microsoft.com/office/drawing/2014/main" id="{7C05A752-326E-2407-3B40-C6650FFA3A56}"/>
              </a:ext>
            </a:extLst>
          </p:cNvPr>
          <p:cNvGrpSpPr/>
          <p:nvPr/>
        </p:nvGrpSpPr>
        <p:grpSpPr>
          <a:xfrm>
            <a:off x="2247075" y="2665744"/>
            <a:ext cx="4079200" cy="2726740"/>
            <a:chOff x="-2309449" y="2289767"/>
            <a:chExt cx="4079200" cy="2726740"/>
          </a:xfrm>
        </p:grpSpPr>
        <p:sp>
          <p:nvSpPr>
            <p:cNvPr id="61" name="正方形/長方形 60">
              <a:extLst>
                <a:ext uri="{FF2B5EF4-FFF2-40B4-BE49-F238E27FC236}">
                  <a16:creationId xmlns:a16="http://schemas.microsoft.com/office/drawing/2014/main" id="{1EC027E2-4934-2A3C-472C-0CA776A51FFD}"/>
                </a:ext>
              </a:extLst>
            </p:cNvPr>
            <p:cNvSpPr/>
            <p:nvPr/>
          </p:nvSpPr>
          <p:spPr>
            <a:xfrm>
              <a:off x="1309200" y="2289767"/>
              <a:ext cx="460551"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2" name="テキスト ボックス 61">
              <a:extLst>
                <a:ext uri="{FF2B5EF4-FFF2-40B4-BE49-F238E27FC236}">
                  <a16:creationId xmlns:a16="http://schemas.microsoft.com/office/drawing/2014/main" id="{1997ED19-1540-2322-F66D-0DF4A9299708}"/>
                </a:ext>
              </a:extLst>
            </p:cNvPr>
            <p:cNvSpPr txBox="1"/>
            <p:nvPr/>
          </p:nvSpPr>
          <p:spPr>
            <a:xfrm>
              <a:off x="-2309449" y="3489996"/>
              <a:ext cx="688838"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algn="ctr" defTabSz="533400">
                <a:lnSpc>
                  <a:spcPct val="90000"/>
                </a:lnSpc>
                <a:spcAft>
                  <a:spcPct val="35000"/>
                </a:spcAft>
              </a:pPr>
              <a:r>
                <a:rPr lang="en-US" altLang="ja-JP" sz="1200" dirty="0">
                  <a:solidFill>
                    <a:srgbClr val="000000">
                      <a:hueOff val="0"/>
                      <a:satOff val="0"/>
                      <a:lumOff val="0"/>
                      <a:alphaOff val="0"/>
                    </a:srgbClr>
                  </a:solidFill>
                  <a:latin typeface="Times New Roman"/>
                </a:rPr>
                <a:t>TRD,CMD</a:t>
              </a:r>
            </a:p>
            <a:p>
              <a:pPr algn="ctr" defTabSz="533400">
                <a:lnSpc>
                  <a:spcPct val="90000"/>
                </a:lnSpc>
                <a:spcAft>
                  <a:spcPct val="35000"/>
                </a:spcAft>
              </a:pPr>
              <a:r>
                <a:rPr lang="en-US" sz="1200" dirty="0">
                  <a:solidFill>
                    <a:srgbClr val="000000">
                      <a:hueOff val="0"/>
                      <a:satOff val="0"/>
                      <a:lumOff val="0"/>
                      <a:alphaOff val="0"/>
                    </a:srgbClr>
                  </a:solidFill>
                  <a:latin typeface="Times New Roman"/>
                </a:rPr>
                <a:t>Call Proposals </a:t>
              </a:r>
              <a:r>
                <a:rPr lang="en-US" sz="1400" b="1" dirty="0">
                  <a:solidFill>
                    <a:srgbClr val="000000">
                      <a:hueOff val="0"/>
                      <a:satOff val="0"/>
                      <a:lumOff val="0"/>
                      <a:alphaOff val="0"/>
                    </a:srgbClr>
                  </a:solidFill>
                  <a:latin typeface="Times New Roman"/>
                </a:rPr>
                <a:t>Sept 2022</a:t>
              </a:r>
              <a:endParaRPr lang="en-US" sz="1200" b="1" dirty="0">
                <a:solidFill>
                  <a:srgbClr val="000000">
                    <a:hueOff val="0"/>
                    <a:satOff val="0"/>
                    <a:lumOff val="0"/>
                    <a:alphaOff val="0"/>
                  </a:srgbClr>
                </a:solidFill>
                <a:latin typeface="Times New Roman"/>
              </a:endParaRPr>
            </a:p>
          </p:txBody>
        </p:sp>
      </p:grpSp>
      <p:grpSp>
        <p:nvGrpSpPr>
          <p:cNvPr id="63" name="グループ化 62">
            <a:extLst>
              <a:ext uri="{FF2B5EF4-FFF2-40B4-BE49-F238E27FC236}">
                <a16:creationId xmlns:a16="http://schemas.microsoft.com/office/drawing/2014/main" id="{A673683E-64E1-C810-E1E3-E108E46C7894}"/>
              </a:ext>
            </a:extLst>
          </p:cNvPr>
          <p:cNvGrpSpPr/>
          <p:nvPr/>
        </p:nvGrpSpPr>
        <p:grpSpPr>
          <a:xfrm>
            <a:off x="1667689" y="1615877"/>
            <a:ext cx="670301" cy="1526511"/>
            <a:chOff x="989797" y="0"/>
            <a:chExt cx="426316" cy="1526511"/>
          </a:xfrm>
        </p:grpSpPr>
        <p:sp>
          <p:nvSpPr>
            <p:cNvPr id="64" name="正方形/長方形 63">
              <a:extLst>
                <a:ext uri="{FF2B5EF4-FFF2-40B4-BE49-F238E27FC236}">
                  <a16:creationId xmlns:a16="http://schemas.microsoft.com/office/drawing/2014/main" id="{DD781AD1-617A-AB28-0787-3F014BBCFEB5}"/>
                </a:ext>
              </a:extLst>
            </p:cNvPr>
            <p:cNvSpPr/>
            <p:nvPr/>
          </p:nvSpPr>
          <p:spPr>
            <a:xfrm>
              <a:off x="989797" y="0"/>
              <a:ext cx="42631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5" name="テキスト ボックス 64">
              <a:extLst>
                <a:ext uri="{FF2B5EF4-FFF2-40B4-BE49-F238E27FC236}">
                  <a16:creationId xmlns:a16="http://schemas.microsoft.com/office/drawing/2014/main" id="{CE6F509E-7727-B022-4B3B-9DD7FE82F573}"/>
                </a:ext>
              </a:extLst>
            </p:cNvPr>
            <p:cNvSpPr txBox="1"/>
            <p:nvPr/>
          </p:nvSpPr>
          <p:spPr>
            <a:xfrm>
              <a:off x="989797" y="0"/>
              <a:ext cx="42631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algn="ctr" defTabSz="533400">
                <a:lnSpc>
                  <a:spcPct val="90000"/>
                </a:lnSpc>
                <a:spcAft>
                  <a:spcPct val="35000"/>
                </a:spcAft>
              </a:pPr>
              <a:r>
                <a:rPr lang="en-US" sz="1200" dirty="0">
                  <a:solidFill>
                    <a:srgbClr val="000000">
                      <a:hueOff val="0"/>
                      <a:satOff val="0"/>
                      <a:lumOff val="0"/>
                      <a:alphaOff val="0"/>
                    </a:srgbClr>
                  </a:solidFill>
                  <a:latin typeface="Times New Roman"/>
                </a:rPr>
                <a:t>Tech Req Doc     </a:t>
              </a:r>
              <a:r>
                <a:rPr lang="en-US" sz="1200" b="1" dirty="0">
                  <a:solidFill>
                    <a:srgbClr val="000000">
                      <a:hueOff val="0"/>
                      <a:satOff val="0"/>
                      <a:lumOff val="0"/>
                      <a:alphaOff val="0"/>
                    </a:srgbClr>
                  </a:solidFill>
                  <a:latin typeface="Times New Roman"/>
                </a:rPr>
                <a:t>July 2022</a:t>
              </a:r>
              <a:endParaRPr lang="en-US" sz="1400" b="1" dirty="0">
                <a:solidFill>
                  <a:srgbClr val="000000">
                    <a:hueOff val="0"/>
                    <a:satOff val="0"/>
                    <a:lumOff val="0"/>
                    <a:alphaOff val="0"/>
                  </a:srgbClr>
                </a:solidFill>
                <a:latin typeface="Times New Roman"/>
              </a:endParaRPr>
            </a:p>
          </p:txBody>
        </p:sp>
      </p:grpSp>
      <p:sp>
        <p:nvSpPr>
          <p:cNvPr id="66" name="楕円 65">
            <a:extLst>
              <a:ext uri="{FF2B5EF4-FFF2-40B4-BE49-F238E27FC236}">
                <a16:creationId xmlns:a16="http://schemas.microsoft.com/office/drawing/2014/main" id="{4DC75DF1-3F80-FDA4-CAAD-46D807446489}"/>
              </a:ext>
            </a:extLst>
          </p:cNvPr>
          <p:cNvSpPr/>
          <p:nvPr/>
        </p:nvSpPr>
        <p:spPr>
          <a:xfrm>
            <a:off x="10037336" y="3260295"/>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7" name="楕円 66">
            <a:extLst>
              <a:ext uri="{FF2B5EF4-FFF2-40B4-BE49-F238E27FC236}">
                <a16:creationId xmlns:a16="http://schemas.microsoft.com/office/drawing/2014/main" id="{6D671A25-1B7D-DCB3-2297-8E0631FF96E7}"/>
              </a:ext>
            </a:extLst>
          </p:cNvPr>
          <p:cNvSpPr/>
          <p:nvPr/>
        </p:nvSpPr>
        <p:spPr>
          <a:xfrm>
            <a:off x="9496501" y="3260290"/>
            <a:ext cx="349736" cy="349736"/>
          </a:xfrm>
          <a:prstGeom prst="ellipse">
            <a:avLst/>
          </a:prstGeom>
          <a:solidFill>
            <a:srgbClr val="3333CC">
              <a:hueOff val="-3200000"/>
              <a:satOff val="-13334"/>
              <a:lumOff val="11111"/>
              <a:alpha val="4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8" name="楕円 67">
            <a:extLst>
              <a:ext uri="{FF2B5EF4-FFF2-40B4-BE49-F238E27FC236}">
                <a16:creationId xmlns:a16="http://schemas.microsoft.com/office/drawing/2014/main" id="{1E4707CF-EA59-A6D9-8793-42952C63433E}"/>
              </a:ext>
            </a:extLst>
          </p:cNvPr>
          <p:cNvSpPr/>
          <p:nvPr/>
        </p:nvSpPr>
        <p:spPr>
          <a:xfrm>
            <a:off x="8966817" y="3265875"/>
            <a:ext cx="349736" cy="349736"/>
          </a:xfrm>
          <a:prstGeom prst="ellipse">
            <a:avLst/>
          </a:prstGeom>
          <a:solidFill>
            <a:srgbClr val="3333CC">
              <a:hueOff val="-3200000"/>
              <a:satOff val="-13334"/>
              <a:lumOff val="11111"/>
              <a:alpha val="41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9" name="楕円 68">
            <a:extLst>
              <a:ext uri="{FF2B5EF4-FFF2-40B4-BE49-F238E27FC236}">
                <a16:creationId xmlns:a16="http://schemas.microsoft.com/office/drawing/2014/main" id="{0CE6FC6F-B57A-9680-734B-3EA04AA87354}"/>
              </a:ext>
            </a:extLst>
          </p:cNvPr>
          <p:cNvSpPr/>
          <p:nvPr/>
        </p:nvSpPr>
        <p:spPr>
          <a:xfrm>
            <a:off x="8425981" y="3271448"/>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0" name="楕円 69">
            <a:extLst>
              <a:ext uri="{FF2B5EF4-FFF2-40B4-BE49-F238E27FC236}">
                <a16:creationId xmlns:a16="http://schemas.microsoft.com/office/drawing/2014/main" id="{B272743C-BC3F-58B8-F6D1-D7FC143E6A23}"/>
              </a:ext>
            </a:extLst>
          </p:cNvPr>
          <p:cNvSpPr/>
          <p:nvPr/>
        </p:nvSpPr>
        <p:spPr>
          <a:xfrm>
            <a:off x="7917900" y="3271438"/>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1" name="楕円 70">
            <a:extLst>
              <a:ext uri="{FF2B5EF4-FFF2-40B4-BE49-F238E27FC236}">
                <a16:creationId xmlns:a16="http://schemas.microsoft.com/office/drawing/2014/main" id="{FE97B252-72D0-9CE3-F921-624BA043D0C0}"/>
              </a:ext>
            </a:extLst>
          </p:cNvPr>
          <p:cNvSpPr/>
          <p:nvPr/>
        </p:nvSpPr>
        <p:spPr>
          <a:xfrm>
            <a:off x="6989650" y="3275155"/>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2" name="楕円 71">
            <a:extLst>
              <a:ext uri="{FF2B5EF4-FFF2-40B4-BE49-F238E27FC236}">
                <a16:creationId xmlns:a16="http://schemas.microsoft.com/office/drawing/2014/main" id="{2673561F-7801-4CE8-3D08-6A6ACC3E2BDC}"/>
              </a:ext>
            </a:extLst>
          </p:cNvPr>
          <p:cNvSpPr/>
          <p:nvPr/>
        </p:nvSpPr>
        <p:spPr>
          <a:xfrm>
            <a:off x="6038852"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3" name="楕円 72">
            <a:extLst>
              <a:ext uri="{FF2B5EF4-FFF2-40B4-BE49-F238E27FC236}">
                <a16:creationId xmlns:a16="http://schemas.microsoft.com/office/drawing/2014/main" id="{9705AF0A-8FE5-1F34-25E8-F9A86D30961B}"/>
              </a:ext>
            </a:extLst>
          </p:cNvPr>
          <p:cNvSpPr/>
          <p:nvPr/>
        </p:nvSpPr>
        <p:spPr>
          <a:xfrm>
            <a:off x="5539635" y="328260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4" name="楕円 73">
            <a:extLst>
              <a:ext uri="{FF2B5EF4-FFF2-40B4-BE49-F238E27FC236}">
                <a16:creationId xmlns:a16="http://schemas.microsoft.com/office/drawing/2014/main" id="{3DA4BDC2-258D-7BC7-F1A4-E3A155B074F7}"/>
              </a:ext>
            </a:extLst>
          </p:cNvPr>
          <p:cNvSpPr/>
          <p:nvPr/>
        </p:nvSpPr>
        <p:spPr>
          <a:xfrm>
            <a:off x="5008669" y="3290033"/>
            <a:ext cx="349736" cy="349736"/>
          </a:xfrm>
          <a:prstGeom prst="ellipse">
            <a:avLst/>
          </a:prstGeom>
          <a:solidFill>
            <a:srgbClr val="3333CC">
              <a:hueOff val="-3200000"/>
              <a:satOff val="-13334"/>
              <a:lumOff val="11111"/>
              <a:alpha val="1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5" name="楕円 74">
            <a:extLst>
              <a:ext uri="{FF2B5EF4-FFF2-40B4-BE49-F238E27FC236}">
                <a16:creationId xmlns:a16="http://schemas.microsoft.com/office/drawing/2014/main" id="{64ADC48E-E6D3-747D-1B3F-B75A4BB9BC3B}"/>
              </a:ext>
            </a:extLst>
          </p:cNvPr>
          <p:cNvSpPr/>
          <p:nvPr/>
        </p:nvSpPr>
        <p:spPr>
          <a:xfrm>
            <a:off x="4417653" y="3276188"/>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6" name="楕円 75">
            <a:extLst>
              <a:ext uri="{FF2B5EF4-FFF2-40B4-BE49-F238E27FC236}">
                <a16:creationId xmlns:a16="http://schemas.microsoft.com/office/drawing/2014/main" id="{723632FA-C6DC-6BDD-F8A6-30A7DED2CB05}"/>
              </a:ext>
            </a:extLst>
          </p:cNvPr>
          <p:cNvSpPr/>
          <p:nvPr/>
        </p:nvSpPr>
        <p:spPr>
          <a:xfrm>
            <a:off x="3821069" y="3267726"/>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7" name="楕円 76">
            <a:extLst>
              <a:ext uri="{FF2B5EF4-FFF2-40B4-BE49-F238E27FC236}">
                <a16:creationId xmlns:a16="http://schemas.microsoft.com/office/drawing/2014/main" id="{62ED6C15-E174-2860-BBEF-3073BB75DE4F}"/>
              </a:ext>
            </a:extLst>
          </p:cNvPr>
          <p:cNvSpPr/>
          <p:nvPr/>
        </p:nvSpPr>
        <p:spPr>
          <a:xfrm>
            <a:off x="3318120" y="326834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8" name="楕円 77">
            <a:extLst>
              <a:ext uri="{FF2B5EF4-FFF2-40B4-BE49-F238E27FC236}">
                <a16:creationId xmlns:a16="http://schemas.microsoft.com/office/drawing/2014/main" id="{5AFF632B-C93C-4596-EFE7-18A2967B1DA9}"/>
              </a:ext>
            </a:extLst>
          </p:cNvPr>
          <p:cNvSpPr/>
          <p:nvPr/>
        </p:nvSpPr>
        <p:spPr>
          <a:xfrm>
            <a:off x="2844899" y="3260899"/>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9" name="楕円 78">
            <a:extLst>
              <a:ext uri="{FF2B5EF4-FFF2-40B4-BE49-F238E27FC236}">
                <a16:creationId xmlns:a16="http://schemas.microsoft.com/office/drawing/2014/main" id="{59EFCD21-8225-FA80-B898-214F7993DC41}"/>
              </a:ext>
            </a:extLst>
          </p:cNvPr>
          <p:cNvSpPr/>
          <p:nvPr/>
        </p:nvSpPr>
        <p:spPr>
          <a:xfrm>
            <a:off x="2376987" y="3284454"/>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80" name="楕円 79">
            <a:extLst>
              <a:ext uri="{FF2B5EF4-FFF2-40B4-BE49-F238E27FC236}">
                <a16:creationId xmlns:a16="http://schemas.microsoft.com/office/drawing/2014/main" id="{672BC2BD-3E38-F25F-027D-6610D936D578}"/>
              </a:ext>
            </a:extLst>
          </p:cNvPr>
          <p:cNvSpPr/>
          <p:nvPr/>
        </p:nvSpPr>
        <p:spPr>
          <a:xfrm>
            <a:off x="1808279" y="3251001"/>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2" name="楕円 1">
            <a:extLst>
              <a:ext uri="{FF2B5EF4-FFF2-40B4-BE49-F238E27FC236}">
                <a16:creationId xmlns:a16="http://schemas.microsoft.com/office/drawing/2014/main" id="{6DAE91D8-7811-E0BB-6405-EDE8067E623A}"/>
              </a:ext>
            </a:extLst>
          </p:cNvPr>
          <p:cNvSpPr/>
          <p:nvPr/>
        </p:nvSpPr>
        <p:spPr>
          <a:xfrm>
            <a:off x="6503636"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3" name="テキスト ボックス 2">
            <a:extLst>
              <a:ext uri="{FF2B5EF4-FFF2-40B4-BE49-F238E27FC236}">
                <a16:creationId xmlns:a16="http://schemas.microsoft.com/office/drawing/2014/main" id="{795C6201-8E75-2DC9-693D-F3839338E9F9}"/>
              </a:ext>
            </a:extLst>
          </p:cNvPr>
          <p:cNvSpPr txBox="1"/>
          <p:nvPr/>
        </p:nvSpPr>
        <p:spPr>
          <a:xfrm>
            <a:off x="6211383" y="3526720"/>
            <a:ext cx="942015"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algn="ctr" defTabSz="533400">
              <a:lnSpc>
                <a:spcPct val="90000"/>
              </a:lnSpc>
              <a:spcAft>
                <a:spcPct val="35000"/>
              </a:spcAft>
            </a:pPr>
            <a:r>
              <a:rPr lang="fi-FI" sz="1200" dirty="0" err="1">
                <a:solidFill>
                  <a:srgbClr val="000000"/>
                </a:solidFill>
                <a:latin typeface="Times New Roman" panose="02020603050405020304" pitchFamily="18" charset="0"/>
                <a:ea typeface="ＭＳ Ｐゴシック" panose="020B0600070205080204" pitchFamily="50" charset="-128"/>
              </a:rPr>
              <a:t>Recirculation</a:t>
            </a:r>
            <a:r>
              <a:rPr lang="fi-FI" sz="1200" dirty="0">
                <a:solidFill>
                  <a:srgbClr val="000000"/>
                </a:solidFill>
                <a:latin typeface="Times New Roman" panose="02020603050405020304" pitchFamily="18" charset="0"/>
                <a:ea typeface="ＭＳ Ｐゴシック" panose="020B0600070205080204" pitchFamily="50" charset="-128"/>
              </a:rPr>
              <a:t> (LB2)</a:t>
            </a:r>
            <a:endParaRPr lang="en-US" sz="1400" b="1" dirty="0">
              <a:solidFill>
                <a:srgbClr val="000000">
                  <a:hueOff val="0"/>
                  <a:satOff val="0"/>
                  <a:lumOff val="0"/>
                  <a:alphaOff val="0"/>
                </a:srgbClr>
              </a:solidFill>
              <a:latin typeface="Times New Roman"/>
            </a:endParaRPr>
          </a:p>
          <a:p>
            <a:pPr algn="ctr" defTabSz="533400">
              <a:lnSpc>
                <a:spcPct val="90000"/>
              </a:lnSpc>
              <a:spcAft>
                <a:spcPct val="35000"/>
              </a:spcAft>
            </a:pPr>
            <a:r>
              <a:rPr lang="en-US" sz="1400" b="1" dirty="0">
                <a:solidFill>
                  <a:srgbClr val="000000">
                    <a:hueOff val="0"/>
                    <a:satOff val="0"/>
                    <a:lumOff val="0"/>
                    <a:alphaOff val="0"/>
                  </a:srgbClr>
                </a:solidFill>
                <a:latin typeface="Times New Roman"/>
              </a:rPr>
              <a:t>Dec. 2024</a:t>
            </a:r>
          </a:p>
        </p:txBody>
      </p:sp>
      <p:sp>
        <p:nvSpPr>
          <p:cNvPr id="5" name="テキスト ボックス 4">
            <a:extLst>
              <a:ext uri="{FF2B5EF4-FFF2-40B4-BE49-F238E27FC236}">
                <a16:creationId xmlns:a16="http://schemas.microsoft.com/office/drawing/2014/main" id="{3066E0AE-9871-B5BB-18C5-3F6BE252F1CE}"/>
              </a:ext>
            </a:extLst>
          </p:cNvPr>
          <p:cNvSpPr txBox="1"/>
          <p:nvPr/>
        </p:nvSpPr>
        <p:spPr>
          <a:xfrm>
            <a:off x="6603714" y="1546944"/>
            <a:ext cx="997151"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algn="ctr" defTabSz="622300">
              <a:lnSpc>
                <a:spcPct val="90000"/>
              </a:lnSpc>
              <a:spcAft>
                <a:spcPct val="35000"/>
              </a:spcAft>
            </a:pPr>
            <a:r>
              <a:rPr kumimoji="1" lang="en-US" altLang="ja-JP" sz="1400" dirty="0">
                <a:solidFill>
                  <a:srgbClr val="000000">
                    <a:hueOff val="0"/>
                    <a:satOff val="0"/>
                    <a:lumOff val="0"/>
                    <a:alphaOff val="0"/>
                  </a:srgbClr>
                </a:solidFill>
                <a:latin typeface="Times New Roman"/>
              </a:rPr>
              <a:t>Comment </a:t>
            </a:r>
            <a:r>
              <a:rPr kumimoji="1" lang="en-US" altLang="ja-JP" sz="1400" dirty="0" err="1">
                <a:solidFill>
                  <a:srgbClr val="000000">
                    <a:hueOff val="0"/>
                    <a:satOff val="0"/>
                    <a:lumOff val="0"/>
                    <a:alphaOff val="0"/>
                  </a:srgbClr>
                </a:solidFill>
                <a:latin typeface="Times New Roman"/>
              </a:rPr>
              <a:t>Resolutionfor</a:t>
            </a:r>
            <a:r>
              <a:rPr kumimoji="1" lang="en-US" altLang="ja-JP" sz="1400" dirty="0">
                <a:solidFill>
                  <a:srgbClr val="000000">
                    <a:hueOff val="0"/>
                    <a:satOff val="0"/>
                    <a:lumOff val="0"/>
                    <a:alphaOff val="0"/>
                  </a:srgbClr>
                </a:solidFill>
                <a:latin typeface="Times New Roman"/>
              </a:rPr>
              <a:t> LB2</a:t>
            </a:r>
          </a:p>
          <a:p>
            <a:pPr algn="ctr" defTabSz="622300">
              <a:lnSpc>
                <a:spcPct val="90000"/>
              </a:lnSpc>
              <a:spcAft>
                <a:spcPct val="35000"/>
              </a:spcAft>
            </a:pPr>
            <a:r>
              <a:rPr lang="en-US" sz="1400" b="1" dirty="0">
                <a:solidFill>
                  <a:srgbClr val="000000">
                    <a:hueOff val="0"/>
                    <a:satOff val="0"/>
                    <a:lumOff val="0"/>
                    <a:alphaOff val="0"/>
                  </a:srgbClr>
                </a:solidFill>
                <a:latin typeface="Times New Roman"/>
              </a:rPr>
              <a:t>Jan. 2025</a:t>
            </a:r>
          </a:p>
        </p:txBody>
      </p:sp>
      <p:sp>
        <p:nvSpPr>
          <p:cNvPr id="9" name="楕円 8">
            <a:extLst>
              <a:ext uri="{FF2B5EF4-FFF2-40B4-BE49-F238E27FC236}">
                <a16:creationId xmlns:a16="http://schemas.microsoft.com/office/drawing/2014/main" id="{135793AD-CF30-28A8-F1CE-CA4B55ADCA8B}"/>
              </a:ext>
            </a:extLst>
          </p:cNvPr>
          <p:cNvSpPr/>
          <p:nvPr/>
        </p:nvSpPr>
        <p:spPr>
          <a:xfrm>
            <a:off x="7445170" y="3281047"/>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Tree>
    <p:extLst>
      <p:ext uri="{BB962C8B-B14F-4D97-AF65-F5344CB8AC3E}">
        <p14:creationId xmlns:p14="http://schemas.microsoft.com/office/powerpoint/2010/main" val="170443190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BAE5F-7EBE-55E4-85F8-5DC79976AC2F}"/>
              </a:ext>
            </a:extLst>
          </p:cNvPr>
          <p:cNvSpPr>
            <a:spLocks noGrp="1"/>
          </p:cNvSpPr>
          <p:nvPr>
            <p:ph type="title"/>
          </p:nvPr>
        </p:nvSpPr>
        <p:spPr/>
        <p:txBody>
          <a:bodyPr/>
          <a:lstStyle/>
          <a:p>
            <a:r>
              <a:rPr lang="en-US" dirty="0"/>
              <a:t>802.15.9a KMP Transport</a:t>
            </a:r>
          </a:p>
        </p:txBody>
      </p:sp>
      <p:sp>
        <p:nvSpPr>
          <p:cNvPr id="3" name="Content Placeholder 2">
            <a:extLst>
              <a:ext uri="{FF2B5EF4-FFF2-40B4-BE49-F238E27FC236}">
                <a16:creationId xmlns:a16="http://schemas.microsoft.com/office/drawing/2014/main" id="{58EC3D11-E408-28F1-702E-0FADE3B7BC92}"/>
              </a:ext>
            </a:extLst>
          </p:cNvPr>
          <p:cNvSpPr>
            <a:spLocks noGrp="1"/>
          </p:cNvSpPr>
          <p:nvPr>
            <p:ph idx="1"/>
          </p:nvPr>
        </p:nvSpPr>
        <p:spPr>
          <a:xfrm>
            <a:off x="551384" y="2779211"/>
            <a:ext cx="5544616" cy="3392987"/>
          </a:xfrm>
        </p:spPr>
        <p:txBody>
          <a:bodyPr>
            <a:normAutofit/>
          </a:bodyPr>
          <a:lstStyle/>
          <a:p>
            <a:pPr>
              <a:buFont typeface="Arial" panose="020B0604020202020204" pitchFamily="34" charset="0"/>
              <a:buChar char="•"/>
            </a:pPr>
            <a:r>
              <a:rPr lang="en-US" dirty="0"/>
              <a:t>State: draft development</a:t>
            </a:r>
          </a:p>
          <a:p>
            <a:pPr>
              <a:buFont typeface="Arial" panose="020B0604020202020204" pitchFamily="34" charset="0"/>
              <a:buChar char="•"/>
            </a:pPr>
            <a:r>
              <a:rPr lang="en-US" dirty="0"/>
              <a:t>Session objectives</a:t>
            </a:r>
          </a:p>
          <a:p>
            <a:pPr lvl="1">
              <a:buFont typeface="Arial" panose="020B0604020202020204" pitchFamily="34" charset="0"/>
              <a:buChar char="•"/>
            </a:pPr>
            <a:r>
              <a:rPr lang="en-US" dirty="0"/>
              <a:t>Complete pre-ballot comment resolution</a:t>
            </a:r>
          </a:p>
          <a:p>
            <a:pPr lvl="1">
              <a:buFont typeface="Arial" panose="020B0604020202020204" pitchFamily="34" charset="0"/>
              <a:buChar char="•"/>
            </a:pPr>
            <a:r>
              <a:rPr lang="en-US" dirty="0"/>
              <a:t>Initiate WG ballot</a:t>
            </a:r>
          </a:p>
          <a:p>
            <a:pPr>
              <a:buFont typeface="Arial" panose="020B0604020202020204" pitchFamily="34" charset="0"/>
              <a:buChar char="•"/>
            </a:pPr>
            <a:r>
              <a:rPr lang="en-US" dirty="0"/>
              <a:t>Opening and closing report: </a:t>
            </a:r>
            <a:r>
              <a:rPr lang="en-US" dirty="0">
                <a:hlinkClick r:id="rId2"/>
              </a:rPr>
              <a:t>https://mentor.ieee.org/802.15/dcn/25/15-25-0117-02-009a-march-opening-and-closing.pptx</a:t>
            </a:r>
            <a:endParaRPr lang="en-US" dirty="0"/>
          </a:p>
          <a:p>
            <a:pPr>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p:txBody>
      </p:sp>
      <p:sp>
        <p:nvSpPr>
          <p:cNvPr id="4" name="Slide Number Placeholder 3">
            <a:extLst>
              <a:ext uri="{FF2B5EF4-FFF2-40B4-BE49-F238E27FC236}">
                <a16:creationId xmlns:a16="http://schemas.microsoft.com/office/drawing/2014/main" id="{79D7B58B-22A8-92A7-ADC0-783ED8B73CD6}"/>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6D5E12-6566-28B3-A74B-6368424634A2}"/>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975736BA-4F1A-D3DA-266B-246EF5B65C35}"/>
              </a:ext>
            </a:extLst>
          </p:cNvPr>
          <p:cNvSpPr>
            <a:spLocks noGrp="1"/>
          </p:cNvSpPr>
          <p:nvPr>
            <p:ph type="dt" idx="15"/>
          </p:nvPr>
        </p:nvSpPr>
        <p:spPr/>
        <p:txBody>
          <a:bodyPr/>
          <a:lstStyle/>
          <a:p>
            <a:r>
              <a:rPr lang="en-US"/>
              <a:t>Nov 2024</a:t>
            </a:r>
            <a:endParaRPr lang="en-GB" dirty="0"/>
          </a:p>
        </p:txBody>
      </p:sp>
      <p:sp>
        <p:nvSpPr>
          <p:cNvPr id="8" name="Content Placeholder 2">
            <a:extLst>
              <a:ext uri="{FF2B5EF4-FFF2-40B4-BE49-F238E27FC236}">
                <a16:creationId xmlns:a16="http://schemas.microsoft.com/office/drawing/2014/main" id="{712300CE-8300-FBC6-C7FE-44B0A9CE8C9E}"/>
              </a:ext>
            </a:extLst>
          </p:cNvPr>
          <p:cNvSpPr txBox="1">
            <a:spLocks/>
          </p:cNvSpPr>
          <p:nvPr/>
        </p:nvSpPr>
        <p:spPr bwMode="auto">
          <a:xfrm>
            <a:off x="565122" y="1714193"/>
            <a:ext cx="11161240" cy="60894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ctr"/>
            <a:r>
              <a:rPr lang="en-US" kern="0" dirty="0"/>
              <a:t>Extensions to key management: extending to support EDHOC</a:t>
            </a:r>
          </a:p>
          <a:p>
            <a:pPr lvl="1" algn="ctr">
              <a:buFont typeface="Arial" panose="020B0604020202020204" pitchFamily="34" charset="0"/>
              <a:buChar char="•"/>
            </a:pPr>
            <a:endParaRPr lang="en-US" kern="0" dirty="0"/>
          </a:p>
          <a:p>
            <a:pPr marL="457200" lvl="1" indent="0" algn="ctr"/>
            <a:endParaRPr lang="en-US" kern="0" dirty="0"/>
          </a:p>
        </p:txBody>
      </p:sp>
      <p:pic>
        <p:nvPicPr>
          <p:cNvPr id="9" name="table">
            <a:extLst>
              <a:ext uri="{FF2B5EF4-FFF2-40B4-BE49-F238E27FC236}">
                <a16:creationId xmlns:a16="http://schemas.microsoft.com/office/drawing/2014/main" id="{1263807D-18C2-37DC-1B84-754DD702EDE2}"/>
              </a:ext>
            </a:extLst>
          </p:cNvPr>
          <p:cNvPicPr>
            <a:picLocks noChangeAspect="1"/>
          </p:cNvPicPr>
          <p:nvPr/>
        </p:nvPicPr>
        <p:blipFill>
          <a:blip r:embed="rId3"/>
          <a:stretch>
            <a:fillRect/>
          </a:stretch>
        </p:blipFill>
        <p:spPr>
          <a:xfrm>
            <a:off x="6312024" y="2522808"/>
            <a:ext cx="5414338" cy="3498480"/>
          </a:xfrm>
          <a:prstGeom prst="rect">
            <a:avLst/>
          </a:prstGeom>
        </p:spPr>
      </p:pic>
    </p:spTree>
    <p:extLst>
      <p:ext uri="{BB962C8B-B14F-4D97-AF65-F5344CB8AC3E}">
        <p14:creationId xmlns:p14="http://schemas.microsoft.com/office/powerpoint/2010/main" val="697721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1D5B9-3719-0648-FD8C-4A6ECDE7BF86}"/>
              </a:ext>
            </a:extLst>
          </p:cNvPr>
          <p:cNvSpPr>
            <a:spLocks noGrp="1"/>
          </p:cNvSpPr>
          <p:nvPr>
            <p:ph type="title"/>
          </p:nvPr>
        </p:nvSpPr>
        <p:spPr>
          <a:xfrm>
            <a:off x="914401" y="685801"/>
            <a:ext cx="10361084" cy="654967"/>
          </a:xfrm>
        </p:spPr>
        <p:txBody>
          <a:bodyPr/>
          <a:lstStyle/>
          <a:p>
            <a:r>
              <a:rPr lang="en-US" dirty="0"/>
              <a:t>IG Access</a:t>
            </a:r>
          </a:p>
        </p:txBody>
      </p:sp>
      <p:sp>
        <p:nvSpPr>
          <p:cNvPr id="3" name="Content Placeholder 2">
            <a:extLst>
              <a:ext uri="{FF2B5EF4-FFF2-40B4-BE49-F238E27FC236}">
                <a16:creationId xmlns:a16="http://schemas.microsoft.com/office/drawing/2014/main" id="{4A4A61B1-3101-D0BF-8D19-9A7A37079616}"/>
              </a:ext>
            </a:extLst>
          </p:cNvPr>
          <p:cNvSpPr>
            <a:spLocks noGrp="1"/>
          </p:cNvSpPr>
          <p:nvPr>
            <p:ph idx="1"/>
          </p:nvPr>
        </p:nvSpPr>
        <p:spPr>
          <a:xfrm>
            <a:off x="914401" y="1420144"/>
            <a:ext cx="10361084" cy="5055270"/>
          </a:xfrm>
        </p:spPr>
        <p:txBody>
          <a:bodyPr>
            <a:normAutofit/>
          </a:bodyPr>
          <a:lstStyle/>
          <a:p>
            <a:pPr>
              <a:buFont typeface="Arial" panose="020B0604020202020204" pitchFamily="34" charset="0"/>
              <a:buChar char="•"/>
            </a:pPr>
            <a:r>
              <a:rPr lang="en-US" sz="2600" dirty="0"/>
              <a:t>Contributions on modified channel access b</a:t>
            </a:r>
            <a:r>
              <a:rPr lang="en-US" dirty="0"/>
              <a:t>uilding on </a:t>
            </a:r>
            <a:r>
              <a:rPr lang="en-US" dirty="0" err="1"/>
              <a:t>suspendable</a:t>
            </a:r>
            <a:r>
              <a:rPr lang="en-US" dirty="0"/>
              <a:t> CSMA-CA</a:t>
            </a:r>
          </a:p>
          <a:p>
            <a:pPr>
              <a:buFont typeface="Arial" panose="020B0604020202020204" pitchFamily="34" charset="0"/>
              <a:buChar char="•"/>
            </a:pPr>
            <a:r>
              <a:rPr lang="en-US" dirty="0"/>
              <a:t>Contribution on spectrum efficient group associate</a:t>
            </a:r>
          </a:p>
          <a:p>
            <a:pPr marL="0" indent="0"/>
            <a:endParaRPr lang="en-US" sz="2800" dirty="0">
              <a:latin typeface="Calibri" panose="020F0502020204030204" pitchFamily="34" charset="0"/>
            </a:endParaRPr>
          </a:p>
          <a:p>
            <a:pPr marL="0" indent="0"/>
            <a:r>
              <a:rPr lang="en-US" sz="2800" dirty="0">
                <a:latin typeface="Calibri" panose="020F0502020204030204" pitchFamily="34" charset="0"/>
              </a:rPr>
              <a:t>Plan for May: </a:t>
            </a:r>
          </a:p>
          <a:p>
            <a:pPr>
              <a:buFont typeface="Arial" panose="020B0604020202020204" pitchFamily="34" charset="0"/>
              <a:buChar char="•"/>
            </a:pPr>
            <a:r>
              <a:rPr lang="en-US" dirty="0"/>
              <a:t>Move forward with possible MAC enhancement project (802.15.4)</a:t>
            </a:r>
          </a:p>
        </p:txBody>
      </p:sp>
      <p:sp>
        <p:nvSpPr>
          <p:cNvPr id="4" name="Slide Number Placeholder 3">
            <a:extLst>
              <a:ext uri="{FF2B5EF4-FFF2-40B4-BE49-F238E27FC236}">
                <a16:creationId xmlns:a16="http://schemas.microsoft.com/office/drawing/2014/main" id="{E70EF0BC-689B-456E-4269-477246989A3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75FB335-09FB-1EE2-B9BA-11EAD0BBCCFF}"/>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CFB9D15F-7DA2-0F60-6146-EBF87C4ADCFA}"/>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2935874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B5D7C-E5B2-811A-DC89-96F227E696D6}"/>
              </a:ext>
            </a:extLst>
          </p:cNvPr>
          <p:cNvSpPr>
            <a:spLocks noGrp="1"/>
          </p:cNvSpPr>
          <p:nvPr>
            <p:ph type="title"/>
          </p:nvPr>
        </p:nvSpPr>
        <p:spPr/>
        <p:txBody>
          <a:bodyPr/>
          <a:lstStyle/>
          <a:p>
            <a:r>
              <a:rPr lang="en-US" altLang="en-US" dirty="0">
                <a:solidFill>
                  <a:schemeClr val="tx2"/>
                </a:solidFill>
              </a:rPr>
              <a:t>Licensed Narrowband Amendment TG16t </a:t>
            </a:r>
            <a:endParaRPr lang="en-US" dirty="0"/>
          </a:p>
        </p:txBody>
      </p:sp>
      <p:sp>
        <p:nvSpPr>
          <p:cNvPr id="3" name="Content Placeholder 2">
            <a:extLst>
              <a:ext uri="{FF2B5EF4-FFF2-40B4-BE49-F238E27FC236}">
                <a16:creationId xmlns:a16="http://schemas.microsoft.com/office/drawing/2014/main" id="{97F57963-324F-B1D5-2071-6F7AE0260564}"/>
              </a:ext>
            </a:extLst>
          </p:cNvPr>
          <p:cNvSpPr>
            <a:spLocks noGrp="1"/>
          </p:cNvSpPr>
          <p:nvPr>
            <p:ph idx="1"/>
          </p:nvPr>
        </p:nvSpPr>
        <p:spPr/>
        <p:txBody>
          <a:bodyPr/>
          <a:lstStyle/>
          <a:p>
            <a:pPr>
              <a:buFont typeface="Arial" panose="020B0604020202020204" pitchFamily="34" charset="0"/>
              <a:buChar char="•"/>
            </a:pPr>
            <a:r>
              <a:rPr lang="en-US" dirty="0"/>
              <a:t>Pre-submitted for REVCOM</a:t>
            </a:r>
          </a:p>
          <a:p>
            <a:pPr>
              <a:buFont typeface="Arial" panose="020B0604020202020204" pitchFamily="34" charset="0"/>
              <a:buChar char="•"/>
            </a:pPr>
            <a:r>
              <a:rPr lang="en-US" dirty="0"/>
              <a:t>Pending LMSC approval (14-March)</a:t>
            </a:r>
          </a:p>
          <a:p>
            <a:pPr marL="0" indent="0"/>
            <a:endParaRPr lang="en-US" dirty="0"/>
          </a:p>
          <a:p>
            <a:pPr marL="0" indent="0"/>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7AC074D-23CE-8A65-CB1E-0C3AF56B2F89}"/>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921EFF2-E3C8-B951-B9ED-CFFD8BD2BC06}"/>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BA0BB094-A5D7-5336-9959-2C3F18CB1782}"/>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779406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Overview of current activities in WG15.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Rolfe (BCA)</a:t>
            </a:r>
            <a:endParaRPr lang="en-GB" dirty="0"/>
          </a:p>
        </p:txBody>
      </p:sp>
      <p:sp>
        <p:nvSpPr>
          <p:cNvPr id="4" name="Date Placeholder 3"/>
          <p:cNvSpPr>
            <a:spLocks noGrp="1"/>
          </p:cNvSpPr>
          <p:nvPr>
            <p:ph type="dt" idx="15"/>
          </p:nvPr>
        </p:nvSpPr>
        <p:spPr/>
        <p:txBody>
          <a:bodyPr/>
          <a:lstStyle/>
          <a:p>
            <a:r>
              <a:rPr lang="en-US"/>
              <a:t>Nov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8C6ABF-B22E-33D3-6CB0-58C48C611FEB}"/>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71F63D1A-1185-12E0-702C-35A3CAA9396A}"/>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Working Group 15 November Agenda</a:t>
            </a:r>
          </a:p>
        </p:txBody>
      </p:sp>
      <p:sp>
        <p:nvSpPr>
          <p:cNvPr id="4098" name="Rectangle 2">
            <a:extLst>
              <a:ext uri="{FF2B5EF4-FFF2-40B4-BE49-F238E27FC236}">
                <a16:creationId xmlns:a16="http://schemas.microsoft.com/office/drawing/2014/main" id="{148CAC76-2F52-4B49-905D-FAA62C4C1768}"/>
              </a:ext>
            </a:extLst>
          </p:cNvPr>
          <p:cNvSpPr>
            <a:spLocks noGrp="1" noChangeArrowheads="1"/>
          </p:cNvSpPr>
          <p:nvPr>
            <p:ph idx="1"/>
          </p:nvPr>
        </p:nvSpPr>
        <p:spPr>
          <a:ln/>
        </p:spPr>
        <p:txBody>
          <a:bodyPr/>
          <a:lstStyle/>
          <a:p>
            <a:r>
              <a:rPr lang="en-GB" dirty="0"/>
              <a:t>Agenda: </a:t>
            </a:r>
          </a:p>
          <a:p>
            <a:r>
              <a:rPr lang="en-GB" dirty="0">
                <a:hlinkClick r:id="rId3"/>
              </a:rPr>
              <a:t>https://mentor.ieee.org/802.15/dcn/25/15-25-0077-04-0000-march-2025-802-15-agenda.xlsx</a:t>
            </a:r>
            <a:endParaRPr lang="en-GB" dirty="0"/>
          </a:p>
          <a:p>
            <a:endParaRPr lang="en-GB" dirty="0"/>
          </a:p>
          <a:p>
            <a:r>
              <a:rPr lang="en-GB" dirty="0"/>
              <a:t>WG opening report:</a:t>
            </a:r>
          </a:p>
          <a:p>
            <a:r>
              <a:rPr lang="en-GB" dirty="0">
                <a:hlinkClick r:id="rId4"/>
              </a:rPr>
              <a:t>https://mentor.ieee.org/802.15/dcn/25/15-25-0078-04-0000-march-2025-802-15-opening-report.pptx</a:t>
            </a:r>
            <a:endParaRPr lang="en-GB" dirty="0"/>
          </a:p>
          <a:p>
            <a:endParaRPr lang="en-GB" dirty="0"/>
          </a:p>
          <a:p>
            <a:endParaRPr lang="en-GB" dirty="0"/>
          </a:p>
        </p:txBody>
      </p:sp>
      <p:sp>
        <p:nvSpPr>
          <p:cNvPr id="6" name="Slide Number Placeholder 5">
            <a:extLst>
              <a:ext uri="{FF2B5EF4-FFF2-40B4-BE49-F238E27FC236}">
                <a16:creationId xmlns:a16="http://schemas.microsoft.com/office/drawing/2014/main" id="{A5151059-44FE-4F7E-A82E-9E8A70F99001}"/>
              </a:ext>
            </a:extLst>
          </p:cNvPr>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a:extLst>
              <a:ext uri="{FF2B5EF4-FFF2-40B4-BE49-F238E27FC236}">
                <a16:creationId xmlns:a16="http://schemas.microsoft.com/office/drawing/2014/main" id="{DBC08B70-3EFC-03D8-6BC1-188658A4D576}"/>
              </a:ext>
            </a:extLst>
          </p:cNvPr>
          <p:cNvSpPr>
            <a:spLocks noGrp="1"/>
          </p:cNvSpPr>
          <p:nvPr>
            <p:ph type="ftr" idx="14"/>
          </p:nvPr>
        </p:nvSpPr>
        <p:spPr/>
        <p:txBody>
          <a:bodyPr/>
          <a:lstStyle/>
          <a:p>
            <a:r>
              <a:rPr lang="en-GB"/>
              <a:t>Rolfe (BCA)</a:t>
            </a:r>
            <a:endParaRPr lang="en-GB" dirty="0"/>
          </a:p>
        </p:txBody>
      </p:sp>
      <p:sp>
        <p:nvSpPr>
          <p:cNvPr id="4" name="Date Placeholder 3">
            <a:extLst>
              <a:ext uri="{FF2B5EF4-FFF2-40B4-BE49-F238E27FC236}">
                <a16:creationId xmlns:a16="http://schemas.microsoft.com/office/drawing/2014/main" id="{043AE144-57D2-D50B-5395-9AB6DF36407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8859122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3B9A95A-4FDF-4CFB-C3D0-CCC1D17751C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950BDAF1-1E32-432D-DE4D-481A31126BD6}"/>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E31C569C-16E1-CEC7-944A-D5329CDA61E1}"/>
              </a:ext>
            </a:extLst>
          </p:cNvPr>
          <p:cNvSpPr>
            <a:spLocks noGrp="1"/>
          </p:cNvSpPr>
          <p:nvPr>
            <p:ph type="dt" idx="15"/>
          </p:nvPr>
        </p:nvSpPr>
        <p:spPr/>
        <p:txBody>
          <a:bodyPr/>
          <a:lstStyle/>
          <a:p>
            <a:r>
              <a:rPr lang="en-US"/>
              <a:t>Nov 2024</a:t>
            </a:r>
            <a:endParaRPr lang="en-GB" dirty="0"/>
          </a:p>
        </p:txBody>
      </p:sp>
      <p:graphicFrame>
        <p:nvGraphicFramePr>
          <p:cNvPr id="9" name="Table 8">
            <a:extLst>
              <a:ext uri="{FF2B5EF4-FFF2-40B4-BE49-F238E27FC236}">
                <a16:creationId xmlns:a16="http://schemas.microsoft.com/office/drawing/2014/main" id="{032BC552-52AB-229C-F394-A672B6D18D8B}"/>
              </a:ext>
            </a:extLst>
          </p:cNvPr>
          <p:cNvGraphicFramePr>
            <a:graphicFrameLocks noGrp="1"/>
          </p:cNvGraphicFramePr>
          <p:nvPr>
            <p:extLst>
              <p:ext uri="{D42A27DB-BD31-4B8C-83A1-F6EECF244321}">
                <p14:modId xmlns:p14="http://schemas.microsoft.com/office/powerpoint/2010/main" val="1638301244"/>
              </p:ext>
            </p:extLst>
          </p:nvPr>
        </p:nvGraphicFramePr>
        <p:xfrm>
          <a:off x="551384" y="1408704"/>
          <a:ext cx="11305256" cy="4829878"/>
        </p:xfrm>
        <a:graphic>
          <a:graphicData uri="http://schemas.openxmlformats.org/drawingml/2006/table">
            <a:tbl>
              <a:tblPr firstRow="1" firstCol="1" bandRow="1">
                <a:tableStyleId>{5C22544A-7EE6-4342-B048-85BDC9FD1C3A}</a:tableStyleId>
              </a:tblPr>
              <a:tblGrid>
                <a:gridCol w="5976664">
                  <a:extLst>
                    <a:ext uri="{9D8B030D-6E8A-4147-A177-3AD203B41FA5}">
                      <a16:colId xmlns:a16="http://schemas.microsoft.com/office/drawing/2014/main" val="921803251"/>
                    </a:ext>
                  </a:extLst>
                </a:gridCol>
                <a:gridCol w="5328592">
                  <a:extLst>
                    <a:ext uri="{9D8B030D-6E8A-4147-A177-3AD203B41FA5}">
                      <a16:colId xmlns:a16="http://schemas.microsoft.com/office/drawing/2014/main" val="1165253926"/>
                    </a:ext>
                  </a:extLst>
                </a:gridCol>
              </a:tblGrid>
              <a:tr h="159132">
                <a:tc>
                  <a:txBody>
                    <a:bodyPr/>
                    <a:lstStyle/>
                    <a:p>
                      <a:pPr marL="0" marR="0">
                        <a:lnSpc>
                          <a:spcPct val="107000"/>
                        </a:lnSpc>
                        <a:spcAft>
                          <a:spcPts val="800"/>
                        </a:spcAft>
                        <a:buNone/>
                      </a:pPr>
                      <a:r>
                        <a:rPr lang="en-US" sz="1600" dirty="0">
                          <a:effectLst/>
                        </a:rPr>
                        <a:t>Title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tc>
                  <a:txBody>
                    <a:bodyPr/>
                    <a:lstStyle/>
                    <a:p>
                      <a:pPr marL="0" marR="0">
                        <a:lnSpc>
                          <a:spcPct val="107000"/>
                        </a:lnSpc>
                        <a:spcAft>
                          <a:spcPts val="800"/>
                        </a:spcAft>
                        <a:buNone/>
                      </a:pPr>
                      <a:r>
                        <a:rPr lang="en-US" sz="1600" dirty="0">
                          <a:effectLst/>
                        </a:rPr>
                        <a:t>URL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957387180"/>
                  </a:ext>
                </a:extLst>
              </a:tr>
              <a:tr h="456541">
                <a:tc>
                  <a:txBody>
                    <a:bodyPr/>
                    <a:lstStyle/>
                    <a:p>
                      <a:pPr marL="0" marR="0">
                        <a:lnSpc>
                          <a:spcPct val="107000"/>
                        </a:lnSpc>
                        <a:spcAft>
                          <a:spcPts val="800"/>
                        </a:spcAft>
                        <a:buNone/>
                      </a:pPr>
                      <a:r>
                        <a:rPr lang="en-US" sz="1800" dirty="0">
                          <a:effectLst/>
                        </a:rPr>
                        <a:t>TG15.6ma Closing Report for March 2025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tc>
                  <a:txBody>
                    <a:bodyPr/>
                    <a:lstStyle/>
                    <a:p>
                      <a:pPr marL="0" marR="0">
                        <a:lnSpc>
                          <a:spcPct val="107000"/>
                        </a:lnSpc>
                        <a:spcAft>
                          <a:spcPts val="800"/>
                        </a:spcAft>
                        <a:buNone/>
                      </a:pPr>
                      <a:r>
                        <a:rPr lang="en-US" sz="1600" u="sng">
                          <a:effectLst/>
                          <a:hlinkClick r:id="rId2"/>
                        </a:rPr>
                        <a:t>https://mentor.ieee.org/802.15/dcn/25/15-25-0151-01-006a-tg15-6ma-closing-report-for-march-2025.pptx</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1531987540"/>
                  </a:ext>
                </a:extLst>
              </a:tr>
              <a:tr h="456541">
                <a:tc>
                  <a:txBody>
                    <a:bodyPr/>
                    <a:lstStyle/>
                    <a:p>
                      <a:pPr marL="0" marR="0">
                        <a:lnSpc>
                          <a:spcPct val="107000"/>
                        </a:lnSpc>
                        <a:spcAft>
                          <a:spcPts val="800"/>
                        </a:spcAft>
                        <a:buNone/>
                      </a:pPr>
                      <a:r>
                        <a:rPr lang="en-US" sz="1800" dirty="0">
                          <a:effectLst/>
                        </a:rPr>
                        <a:t>SCM Agenda, Opening and Closing Report March 2025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tc>
                  <a:txBody>
                    <a:bodyPr/>
                    <a:lstStyle/>
                    <a:p>
                      <a:pPr marL="0" marR="0">
                        <a:lnSpc>
                          <a:spcPct val="107000"/>
                        </a:lnSpc>
                        <a:spcAft>
                          <a:spcPts val="800"/>
                        </a:spcAft>
                        <a:buNone/>
                      </a:pPr>
                      <a:r>
                        <a:rPr lang="en-US" sz="1600" u="sng">
                          <a:effectLst/>
                          <a:hlinkClick r:id="rId3"/>
                        </a:rPr>
                        <a:t>https://mentor.ieee.org/802.15/dcn/25/15-25-0120-01-0mag-scm-agenda-opening-and-closing-report-march-2025.pptx</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861025991"/>
                  </a:ext>
                </a:extLst>
              </a:tr>
              <a:tr h="475147">
                <a:tc>
                  <a:txBody>
                    <a:bodyPr/>
                    <a:lstStyle/>
                    <a:p>
                      <a:pPr marL="0" marR="0">
                        <a:lnSpc>
                          <a:spcPct val="107000"/>
                        </a:lnSpc>
                        <a:spcAft>
                          <a:spcPts val="800"/>
                        </a:spcAft>
                        <a:buNone/>
                      </a:pPr>
                      <a:r>
                        <a:rPr lang="en-US" sz="1800" dirty="0">
                          <a:effectLst/>
                        </a:rPr>
                        <a:t>TG4ab Closing Report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tc>
                  <a:txBody>
                    <a:bodyPr/>
                    <a:lstStyle/>
                    <a:p>
                      <a:pPr marL="0" marR="0">
                        <a:lnSpc>
                          <a:spcPct val="107000"/>
                        </a:lnSpc>
                        <a:spcAft>
                          <a:spcPts val="800"/>
                        </a:spcAft>
                        <a:buNone/>
                      </a:pPr>
                      <a:r>
                        <a:rPr lang="en-US" sz="1600" u="sng" dirty="0">
                          <a:effectLst/>
                          <a:hlinkClick r:id="rId4"/>
                        </a:rPr>
                        <a:t>https://mentor.ieee.org/802.15/dcn/25/15-25-0165-00-04ab-tg4ab-closing-report.pptx</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2587976635"/>
                  </a:ext>
                </a:extLst>
              </a:tr>
              <a:tr h="456541">
                <a:tc>
                  <a:txBody>
                    <a:bodyPr/>
                    <a:lstStyle/>
                    <a:p>
                      <a:pPr marL="0" marR="0">
                        <a:lnSpc>
                          <a:spcPct val="107000"/>
                        </a:lnSpc>
                        <a:spcAft>
                          <a:spcPts val="800"/>
                        </a:spcAft>
                        <a:buNone/>
                      </a:pPr>
                      <a:r>
                        <a:rPr lang="en-US" sz="1800" dirty="0">
                          <a:effectLst/>
                        </a:rPr>
                        <a:t>TG4ac March Opening and Closing Report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tc>
                  <a:txBody>
                    <a:bodyPr/>
                    <a:lstStyle/>
                    <a:p>
                      <a:pPr marL="0" marR="0">
                        <a:lnSpc>
                          <a:spcPct val="107000"/>
                        </a:lnSpc>
                        <a:spcAft>
                          <a:spcPts val="800"/>
                        </a:spcAft>
                        <a:buNone/>
                      </a:pPr>
                      <a:r>
                        <a:rPr lang="en-US" sz="1600" u="sng" dirty="0">
                          <a:effectLst/>
                          <a:hlinkClick r:id="rId5"/>
                        </a:rPr>
                        <a:t>https://mentor.ieee.org/802.15/dcn/25/15-25-0118-02-04ac-march-opening-and-closing.pptx</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1534176106"/>
                  </a:ext>
                </a:extLst>
              </a:tr>
              <a:tr h="456541">
                <a:tc>
                  <a:txBody>
                    <a:bodyPr/>
                    <a:lstStyle/>
                    <a:p>
                      <a:pPr marL="0" marR="0">
                        <a:lnSpc>
                          <a:spcPct val="107000"/>
                        </a:lnSpc>
                        <a:spcAft>
                          <a:spcPts val="800"/>
                        </a:spcAft>
                        <a:buNone/>
                      </a:pPr>
                      <a:r>
                        <a:rPr lang="en-US" sz="1800" dirty="0">
                          <a:effectLst/>
                        </a:rPr>
                        <a:t>IEEE 802.15 IG NG-OWC Closing Report (March 2025)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tc>
                  <a:txBody>
                    <a:bodyPr/>
                    <a:lstStyle/>
                    <a:p>
                      <a:pPr marL="0" marR="0">
                        <a:lnSpc>
                          <a:spcPct val="107000"/>
                        </a:lnSpc>
                        <a:spcAft>
                          <a:spcPts val="800"/>
                        </a:spcAft>
                        <a:buNone/>
                      </a:pPr>
                      <a:r>
                        <a:rPr lang="en-US" sz="1600" u="sng" dirty="0">
                          <a:effectLst/>
                          <a:hlinkClick r:id="rId6"/>
                        </a:rPr>
                        <a:t>https://mentor.ieee.org/802.15/dcn/25/15-25-0164-00-07ma-ieee-802-15-ig-ng-owc-closing-report-march-2025.pptx</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54831572"/>
                  </a:ext>
                </a:extLst>
              </a:tr>
              <a:tr h="456541">
                <a:tc>
                  <a:txBody>
                    <a:bodyPr/>
                    <a:lstStyle/>
                    <a:p>
                      <a:pPr marL="0" marR="0">
                        <a:lnSpc>
                          <a:spcPct val="107000"/>
                        </a:lnSpc>
                        <a:spcAft>
                          <a:spcPts val="800"/>
                        </a:spcAft>
                        <a:buNone/>
                      </a:pPr>
                      <a:r>
                        <a:rPr lang="en-US" sz="1800" dirty="0">
                          <a:effectLst/>
                        </a:rPr>
                        <a:t>TG15.6ma Closing Report for March 2025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tc>
                  <a:txBody>
                    <a:bodyPr/>
                    <a:lstStyle/>
                    <a:p>
                      <a:pPr marL="0" marR="0">
                        <a:lnSpc>
                          <a:spcPct val="107000"/>
                        </a:lnSpc>
                        <a:spcAft>
                          <a:spcPts val="800"/>
                        </a:spcAft>
                        <a:buNone/>
                      </a:pPr>
                      <a:r>
                        <a:rPr lang="en-US" sz="1600" u="sng">
                          <a:effectLst/>
                          <a:hlinkClick r:id="rId7"/>
                        </a:rPr>
                        <a:t>https://mentor.ieee.org/802.15/dcn/25/15-25-0151-00-006a-tg15-6ma-closing-report-for-march-2025.pptx</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2463330752"/>
                  </a:ext>
                </a:extLst>
              </a:tr>
              <a:tr h="456541">
                <a:tc>
                  <a:txBody>
                    <a:bodyPr/>
                    <a:lstStyle/>
                    <a:p>
                      <a:pPr marL="0" marR="0">
                        <a:lnSpc>
                          <a:spcPct val="107000"/>
                        </a:lnSpc>
                        <a:spcAft>
                          <a:spcPts val="800"/>
                        </a:spcAft>
                        <a:buNone/>
                      </a:pPr>
                      <a:r>
                        <a:rPr lang="en-US" sz="1800" dirty="0">
                          <a:effectLst/>
                        </a:rPr>
                        <a:t>IG agenda opening and closing report and Minutes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tc>
                  <a:txBody>
                    <a:bodyPr/>
                    <a:lstStyle/>
                    <a:p>
                      <a:pPr marL="0" marR="0">
                        <a:lnSpc>
                          <a:spcPct val="107000"/>
                        </a:lnSpc>
                        <a:spcAft>
                          <a:spcPts val="800"/>
                        </a:spcAft>
                        <a:buNone/>
                      </a:pPr>
                      <a:r>
                        <a:rPr lang="en-US" sz="1600" u="sng">
                          <a:effectLst/>
                          <a:hlinkClick r:id="rId8"/>
                        </a:rPr>
                        <a:t>https://mentor.ieee.org/802.15/dcn/25/15-25-0141-00-acss-ig-agenda-opening-and-closing-report-and-minutes.pptx</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762457789"/>
                  </a:ext>
                </a:extLst>
              </a:tr>
              <a:tr h="456541">
                <a:tc>
                  <a:txBody>
                    <a:bodyPr/>
                    <a:lstStyle/>
                    <a:p>
                      <a:pPr marL="0" marR="0">
                        <a:lnSpc>
                          <a:spcPct val="107000"/>
                        </a:lnSpc>
                        <a:spcAft>
                          <a:spcPts val="800"/>
                        </a:spcAft>
                        <a:buNone/>
                      </a:pPr>
                      <a:r>
                        <a:rPr lang="en-US" sz="1800" dirty="0">
                          <a:effectLst/>
                        </a:rPr>
                        <a:t>SCM Agenda, Opening and Closing Report March 2025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tc>
                  <a:txBody>
                    <a:bodyPr/>
                    <a:lstStyle/>
                    <a:p>
                      <a:pPr marL="0" marR="0">
                        <a:lnSpc>
                          <a:spcPct val="107000"/>
                        </a:lnSpc>
                        <a:spcAft>
                          <a:spcPts val="800"/>
                        </a:spcAft>
                        <a:buNone/>
                      </a:pPr>
                      <a:r>
                        <a:rPr lang="en-US" sz="1600" u="sng">
                          <a:effectLst/>
                          <a:hlinkClick r:id="rId9"/>
                        </a:rPr>
                        <a:t>https://mentor.ieee.org/802.15/dcn/25/15-25-0120-00-0mag-scm-agenda-opening-and-closing-report-march-2025.pptx</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2674035314"/>
                  </a:ext>
                </a:extLst>
              </a:tr>
              <a:tr h="456541">
                <a:tc>
                  <a:txBody>
                    <a:bodyPr/>
                    <a:lstStyle/>
                    <a:p>
                      <a:pPr marL="0" marR="0">
                        <a:lnSpc>
                          <a:spcPct val="107000"/>
                        </a:lnSpc>
                        <a:spcAft>
                          <a:spcPts val="800"/>
                        </a:spcAft>
                        <a:buNone/>
                      </a:pPr>
                      <a:r>
                        <a:rPr lang="en-US" sz="1800" dirty="0">
                          <a:effectLst/>
                        </a:rPr>
                        <a:t>TG4ad Agenda, Opening and Closing Report March 2025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tc>
                  <a:txBody>
                    <a:bodyPr/>
                    <a:lstStyle/>
                    <a:p>
                      <a:pPr marL="0" marR="0">
                        <a:lnSpc>
                          <a:spcPct val="107000"/>
                        </a:lnSpc>
                        <a:spcAft>
                          <a:spcPts val="800"/>
                        </a:spcAft>
                        <a:buNone/>
                      </a:pPr>
                      <a:r>
                        <a:rPr lang="en-US" sz="1600" dirty="0">
                          <a:effectLst/>
                          <a:latin typeface="Calibri" panose="020F0502020204030204" pitchFamily="34" charset="0"/>
                          <a:ea typeface="Calibri" panose="020F0502020204030204" pitchFamily="34" charset="0"/>
                          <a:cs typeface="Times New Roman" panose="02020603050405020304" pitchFamily="18" charset="0"/>
                          <a:hlinkClick r:id="rId10"/>
                        </a:rPr>
                        <a:t>https://mentor.ieee.org/802.15/dcn/25/15-25-0116-01-04ad-tg4ad-agenda-opening-and-closing-report-march-2025.pptx</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1151839852"/>
                  </a:ext>
                </a:extLst>
              </a:tr>
            </a:tbl>
          </a:graphicData>
        </a:graphic>
      </p:graphicFrame>
      <p:sp>
        <p:nvSpPr>
          <p:cNvPr id="10" name="Rectangle 1">
            <a:extLst>
              <a:ext uri="{FF2B5EF4-FFF2-40B4-BE49-F238E27FC236}">
                <a16:creationId xmlns:a16="http://schemas.microsoft.com/office/drawing/2014/main" id="{D4BBBBD8-BD51-8106-768C-F1C076AB180A}"/>
              </a:ext>
            </a:extLst>
          </p:cNvPr>
          <p:cNvSpPr>
            <a:spLocks noGrp="1" noChangeArrowheads="1"/>
          </p:cNvSpPr>
          <p:nvPr>
            <p:ph type="title"/>
          </p:nvPr>
        </p:nvSpPr>
        <p:spPr>
          <a:xfrm>
            <a:off x="914401" y="685801"/>
            <a:ext cx="10361084" cy="48480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Subgroup Closing Reports</a:t>
            </a:r>
          </a:p>
        </p:txBody>
      </p:sp>
    </p:spTree>
    <p:extLst>
      <p:ext uri="{BB962C8B-B14F-4D97-AF65-F5344CB8AC3E}">
        <p14:creationId xmlns:p14="http://schemas.microsoft.com/office/powerpoint/2010/main" val="3031930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solidFill>
                  <a:srgbClr val="0070C0"/>
                </a:solidFill>
              </a:rPr>
              <a:t>802.15 Overview</a:t>
            </a:r>
            <a:endParaRPr lang="en-GB" dirty="0"/>
          </a:p>
        </p:txBody>
      </p:sp>
      <p:sp>
        <p:nvSpPr>
          <p:cNvPr id="5122" name="Rectangle 2"/>
          <p:cNvSpPr>
            <a:spLocks noGrp="1" noChangeArrowheads="1"/>
          </p:cNvSpPr>
          <p:nvPr>
            <p:ph idx="1"/>
          </p:nvPr>
        </p:nvSpPr>
        <p:spPr>
          <a:xfrm>
            <a:off x="914401" y="1628801"/>
            <a:ext cx="10361084" cy="4465614"/>
          </a:xfrm>
          <a:ln/>
        </p:spPr>
        <p:txBody>
          <a:bodyPr>
            <a:normAutofit fontScale="92500"/>
          </a:bodyPr>
          <a:lstStyle/>
          <a:p>
            <a:pPr marL="0" indent="0"/>
            <a:r>
              <a:rPr lang="en-US" dirty="0"/>
              <a:t>Wireless Specialty Networks Active standards:</a:t>
            </a:r>
          </a:p>
          <a:p>
            <a:pPr>
              <a:buFont typeface="Arial" panose="020B0604020202020204" pitchFamily="34" charset="0"/>
              <a:buChar char="•"/>
            </a:pPr>
            <a:r>
              <a:rPr lang="en-US" dirty="0"/>
              <a:t>802.15.3 - no active projects but a bunch of really cool stuff</a:t>
            </a:r>
          </a:p>
          <a:p>
            <a:pPr>
              <a:buFont typeface="Arial" panose="020B0604020202020204" pitchFamily="34" charset="0"/>
              <a:buChar char="•"/>
            </a:pPr>
            <a:r>
              <a:rPr lang="en-US" dirty="0"/>
              <a:t>802.15.4 - many current projects (see next slide)</a:t>
            </a:r>
          </a:p>
          <a:p>
            <a:pPr>
              <a:buFont typeface="Arial" panose="020B0604020202020204" pitchFamily="34" charset="0"/>
              <a:buChar char="•"/>
            </a:pPr>
            <a:r>
              <a:rPr lang="en-US" dirty="0"/>
              <a:t>802.15.6a Body Area Networks: WG ballot </a:t>
            </a:r>
            <a:r>
              <a:rPr lang="en-US" dirty="0" err="1"/>
              <a:t>recirculations</a:t>
            </a:r>
            <a:endParaRPr lang="en-US" dirty="0"/>
          </a:p>
          <a:p>
            <a:pPr>
              <a:buFont typeface="Arial" panose="020B0604020202020204" pitchFamily="34" charset="0"/>
              <a:buChar char="•"/>
            </a:pPr>
            <a:r>
              <a:rPr lang="en-US" dirty="0"/>
              <a:t>802.15.7a Higher Rate, Longer Range Optical, in publication</a:t>
            </a:r>
          </a:p>
          <a:p>
            <a:pPr>
              <a:buFont typeface="Arial" panose="020B0604020202020204" pitchFamily="34" charset="0"/>
              <a:buChar char="•"/>
            </a:pPr>
            <a:r>
              <a:rPr lang="en-US" dirty="0"/>
              <a:t>802.15.9a KMP Transport, extensions to key management: Working group ballot</a:t>
            </a:r>
          </a:p>
          <a:p>
            <a:pPr>
              <a:buFont typeface="Arial" panose="020B0604020202020204" pitchFamily="34" charset="0"/>
              <a:buChar char="•"/>
            </a:pPr>
            <a:r>
              <a:rPr lang="en-US" dirty="0"/>
              <a:t>802.16t Extension to 802.16 for specific bands: Submitted to REVCOM (pending)</a:t>
            </a:r>
          </a:p>
          <a:p>
            <a:pPr>
              <a:buFont typeface="Arial" panose="020B0604020202020204" pitchFamily="34" charset="0"/>
              <a:buChar char="•"/>
            </a:pPr>
            <a:r>
              <a:rPr lang="en-US" dirty="0"/>
              <a:t>Interest Group Access:  Several technical concepts to be developed into potential new projects</a:t>
            </a:r>
          </a:p>
          <a:p>
            <a:pPr>
              <a:buFont typeface="Arial" panose="020B0604020202020204" pitchFamily="34" charset="0"/>
              <a:buChar char="•"/>
            </a:pPr>
            <a:r>
              <a:rPr lang="en-US" dirty="0"/>
              <a:t>SC THz: discussing future THz communications with Terabit/second data rates</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a:t>
            </a:fld>
            <a:endParaRPr lang="en-GB"/>
          </a:p>
        </p:txBody>
      </p:sp>
      <p:sp>
        <p:nvSpPr>
          <p:cNvPr id="5" name="Footer Placeholder 4"/>
          <p:cNvSpPr>
            <a:spLocks noGrp="1"/>
          </p:cNvSpPr>
          <p:nvPr>
            <p:ph type="ftr" idx="14"/>
          </p:nvPr>
        </p:nvSpPr>
        <p:spPr/>
        <p:txBody>
          <a:bodyPr/>
          <a:lstStyle/>
          <a:p>
            <a:r>
              <a:rPr lang="en-GB"/>
              <a:t>Rolfe (BCA)</a:t>
            </a:r>
          </a:p>
        </p:txBody>
      </p:sp>
      <p:sp>
        <p:nvSpPr>
          <p:cNvPr id="4" name="Date Placeholder 3"/>
          <p:cNvSpPr>
            <a:spLocks noGrp="1"/>
          </p:cNvSpPr>
          <p:nvPr>
            <p:ph type="dt" idx="15"/>
          </p:nvPr>
        </p:nvSpPr>
        <p:spPr/>
        <p:txBody>
          <a:bodyPr/>
          <a:lstStyle/>
          <a:p>
            <a:r>
              <a:rPr lang="en-US"/>
              <a:t>Nov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802.15.4 Projects</a:t>
            </a:r>
            <a:endParaRPr lang="en-GB" dirty="0"/>
          </a:p>
        </p:txBody>
      </p:sp>
      <p:sp>
        <p:nvSpPr>
          <p:cNvPr id="9218" name="Rectangle 2"/>
          <p:cNvSpPr>
            <a:spLocks noGrp="1" noChangeArrowheads="1"/>
          </p:cNvSpPr>
          <p:nvPr>
            <p:ph idx="1"/>
          </p:nvPr>
        </p:nvSpPr>
        <p:spPr>
          <a:ln/>
        </p:spPr>
        <p:txBody>
          <a:bodyPr/>
          <a:lstStyle/>
          <a:p>
            <a:pPr>
              <a:buFont typeface="Arial" panose="020B0604020202020204" pitchFamily="34" charset="0"/>
              <a:buChar char="•"/>
            </a:pPr>
            <a:r>
              <a:rPr lang="en-US" dirty="0"/>
              <a:t>802.15.4ab Next Generation UWB:  First WG recirculation</a:t>
            </a:r>
          </a:p>
          <a:p>
            <a:pPr>
              <a:buFont typeface="Arial" panose="020B0604020202020204" pitchFamily="34" charset="0"/>
              <a:buChar char="•"/>
            </a:pPr>
            <a:r>
              <a:rPr lang="en-US" dirty="0"/>
              <a:t>802.15.4ac Enhanced Privacy: Initial WG ballot </a:t>
            </a:r>
          </a:p>
          <a:p>
            <a:pPr>
              <a:buFont typeface="Arial" panose="020B0604020202020204" pitchFamily="34" charset="0"/>
              <a:buChar char="•"/>
            </a:pPr>
            <a:r>
              <a:rPr lang="en-US" dirty="0"/>
              <a:t>802.15.4ad Next Generation SUN PHYs:  Pre-draft, technical contributions and proposals</a:t>
            </a:r>
          </a:p>
          <a:p>
            <a:pPr>
              <a:buFont typeface="Arial" panose="020B0604020202020204" pitchFamily="34" charset="0"/>
              <a:buChar char="•"/>
            </a:pPr>
            <a:r>
              <a:rPr lang="en-US" dirty="0"/>
              <a:t>802.15.4ae ASCON light weight encryption extension for 802.15.4: draft in progress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Rolfe (BCA)</a:t>
            </a:r>
            <a:endParaRPr lang="en-GB" dirty="0"/>
          </a:p>
        </p:txBody>
      </p:sp>
      <p:sp>
        <p:nvSpPr>
          <p:cNvPr id="4" name="Date Placeholder 3"/>
          <p:cNvSpPr>
            <a:spLocks noGrp="1"/>
          </p:cNvSpPr>
          <p:nvPr>
            <p:ph type="dt" idx="15"/>
          </p:nvPr>
        </p:nvSpPr>
        <p:spPr/>
        <p:txBody>
          <a:bodyPr/>
          <a:lstStyle/>
          <a:p>
            <a:r>
              <a:rPr lang="en-US"/>
              <a:t>Nov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68379-7AA5-CAA7-5021-BC7AD3ABD564}"/>
              </a:ext>
            </a:extLst>
          </p:cNvPr>
          <p:cNvSpPr>
            <a:spLocks noGrp="1"/>
          </p:cNvSpPr>
          <p:nvPr>
            <p:ph type="title"/>
          </p:nvPr>
        </p:nvSpPr>
        <p:spPr>
          <a:xfrm>
            <a:off x="919492" y="534988"/>
            <a:ext cx="10361084" cy="1309836"/>
          </a:xfrm>
        </p:spPr>
        <p:txBody>
          <a:bodyPr>
            <a:normAutofit/>
          </a:bodyPr>
          <a:lstStyle/>
          <a:p>
            <a:r>
              <a:rPr lang="en-US" dirty="0"/>
              <a:t>802.15.4ab Next generation UWB: Amendment to IEEE Std 802.15.4-2024 (rev E)</a:t>
            </a:r>
          </a:p>
        </p:txBody>
      </p:sp>
      <p:sp>
        <p:nvSpPr>
          <p:cNvPr id="3" name="Content Placeholder 2">
            <a:extLst>
              <a:ext uri="{FF2B5EF4-FFF2-40B4-BE49-F238E27FC236}">
                <a16:creationId xmlns:a16="http://schemas.microsoft.com/office/drawing/2014/main" id="{B4107DDB-1BEE-F50B-0211-26A0EF95FD63}"/>
              </a:ext>
            </a:extLst>
          </p:cNvPr>
          <p:cNvSpPr>
            <a:spLocks noGrp="1"/>
          </p:cNvSpPr>
          <p:nvPr>
            <p:ph idx="1"/>
          </p:nvPr>
        </p:nvSpPr>
        <p:spPr>
          <a:xfrm>
            <a:off x="695401" y="1981201"/>
            <a:ext cx="5976664" cy="4113213"/>
          </a:xfrm>
        </p:spPr>
        <p:txBody>
          <a:bodyPr/>
          <a:lstStyle/>
          <a:p>
            <a:pPr>
              <a:buFont typeface="Arial" panose="020B0604020202020204" pitchFamily="34" charset="0"/>
              <a:buChar char="•"/>
            </a:pPr>
            <a:r>
              <a:rPr lang="en-US" dirty="0"/>
              <a:t>Recirculation ballot in progress</a:t>
            </a:r>
          </a:p>
          <a:p>
            <a:pPr>
              <a:buFont typeface="Arial" panose="020B0604020202020204" pitchFamily="34" charset="0"/>
              <a:buChar char="•"/>
            </a:pPr>
            <a:r>
              <a:rPr lang="en-US" dirty="0"/>
              <a:t>Closing report: </a:t>
            </a:r>
            <a:r>
              <a:rPr lang="en-US" dirty="0">
                <a:hlinkClick r:id="rId2"/>
              </a:rPr>
              <a:t>https://mentor.ieee.org/802.15/dcn/25/15-25-0165-00-04ab-tg4ab-closing-report.pptx</a:t>
            </a:r>
            <a:endParaRPr lang="en-US" dirty="0"/>
          </a:p>
          <a:p>
            <a:pPr marL="0" indent="0"/>
            <a:endParaRPr lang="en-US" dirty="0"/>
          </a:p>
          <a:p>
            <a:pPr>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1A3E3A7-CBA9-5012-0319-AA1A90B2786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82C3120C-40E0-3889-FF2E-F20613F6F183}"/>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215D4F1A-FCDF-329B-EBB1-EA2012F91138}"/>
              </a:ext>
            </a:extLst>
          </p:cNvPr>
          <p:cNvSpPr>
            <a:spLocks noGrp="1"/>
          </p:cNvSpPr>
          <p:nvPr>
            <p:ph type="dt" idx="15"/>
          </p:nvPr>
        </p:nvSpPr>
        <p:spPr/>
        <p:txBody>
          <a:bodyPr/>
          <a:lstStyle/>
          <a:p>
            <a:r>
              <a:rPr lang="en-US"/>
              <a:t>Nov 2024</a:t>
            </a:r>
            <a:endParaRPr lang="en-GB" dirty="0"/>
          </a:p>
        </p:txBody>
      </p:sp>
      <p:graphicFrame>
        <p:nvGraphicFramePr>
          <p:cNvPr id="7" name="Content Placeholder 7">
            <a:extLst>
              <a:ext uri="{FF2B5EF4-FFF2-40B4-BE49-F238E27FC236}">
                <a16:creationId xmlns:a16="http://schemas.microsoft.com/office/drawing/2014/main" id="{584EEF5F-D990-72C7-1092-7B1254482C4F}"/>
              </a:ext>
            </a:extLst>
          </p:cNvPr>
          <p:cNvGraphicFramePr>
            <a:graphicFrameLocks/>
          </p:cNvGraphicFramePr>
          <p:nvPr>
            <p:extLst>
              <p:ext uri="{D42A27DB-BD31-4B8C-83A1-F6EECF244321}">
                <p14:modId xmlns:p14="http://schemas.microsoft.com/office/powerpoint/2010/main" val="455707886"/>
              </p:ext>
            </p:extLst>
          </p:nvPr>
        </p:nvGraphicFramePr>
        <p:xfrm>
          <a:off x="6960096" y="1939767"/>
          <a:ext cx="4834976" cy="3079539"/>
        </p:xfrm>
        <a:graphic>
          <a:graphicData uri="http://schemas.openxmlformats.org/drawingml/2006/table">
            <a:tbl>
              <a:tblPr>
                <a:tableStyleId>{5C22544A-7EE6-4342-B048-85BDC9FD1C3A}</a:tableStyleId>
              </a:tblPr>
              <a:tblGrid>
                <a:gridCol w="3040553">
                  <a:extLst>
                    <a:ext uri="{9D8B030D-6E8A-4147-A177-3AD203B41FA5}">
                      <a16:colId xmlns:a16="http://schemas.microsoft.com/office/drawing/2014/main" val="4020299781"/>
                    </a:ext>
                  </a:extLst>
                </a:gridCol>
                <a:gridCol w="1794423">
                  <a:extLst>
                    <a:ext uri="{9D8B030D-6E8A-4147-A177-3AD203B41FA5}">
                      <a16:colId xmlns:a16="http://schemas.microsoft.com/office/drawing/2014/main" val="433678205"/>
                    </a:ext>
                  </a:extLst>
                </a:gridCol>
              </a:tblGrid>
              <a:tr h="280267">
                <a:tc>
                  <a:txBody>
                    <a:bodyPr/>
                    <a:lstStyle/>
                    <a:p>
                      <a:pPr algn="l" fontAlgn="b"/>
                      <a:endParaRPr lang="en-US" sz="1600" b="0" i="0" u="none" strike="noStrike" dirty="0">
                        <a:solidFill>
                          <a:schemeClr val="accent2">
                            <a:lumMod val="50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600" b="0" i="0" u="none" strike="noStrike" dirty="0">
                          <a:solidFill>
                            <a:schemeClr val="accent2">
                              <a:lumMod val="50000"/>
                            </a:schemeClr>
                          </a:solidFill>
                          <a:effectLst/>
                          <a:latin typeface="Calibri" panose="020F0502020204030204" pitchFamily="34" charset="0"/>
                        </a:rPr>
                        <a:t>Current Schedule</a:t>
                      </a:r>
                    </a:p>
                  </a:txBody>
                  <a:tcPr marL="5715" marR="5715" marT="5715" marB="0" anchor="ctr">
                    <a:solidFill>
                      <a:schemeClr val="accent3">
                        <a:lumMod val="95000"/>
                      </a:schemeClr>
                    </a:solidFill>
                  </a:tcPr>
                </a:tc>
                <a:extLst>
                  <a:ext uri="{0D108BD9-81ED-4DB2-BD59-A6C34878D82A}">
                    <a16:rowId xmlns:a16="http://schemas.microsoft.com/office/drawing/2014/main" val="3601916564"/>
                  </a:ext>
                </a:extLst>
              </a:tr>
              <a:tr h="527223">
                <a:tc>
                  <a:txBody>
                    <a:bodyPr/>
                    <a:lstStyle/>
                    <a:p>
                      <a:pPr algn="l" fontAlgn="b"/>
                      <a:r>
                        <a:rPr lang="en-US" sz="1600" b="0" i="0" u="none" strike="noStrike" dirty="0">
                          <a:solidFill>
                            <a:schemeClr val="tx1"/>
                          </a:solidFill>
                          <a:effectLst/>
                          <a:latin typeface="+mn-lt"/>
                        </a:rPr>
                        <a:t>First recirculation</a:t>
                      </a:r>
                    </a:p>
                  </a:txBody>
                  <a:tcPr marL="5715" marR="5715" marT="5715" marB="0" anchor="ctr"/>
                </a:tc>
                <a:tc>
                  <a:txBody>
                    <a:bodyPr/>
                    <a:lstStyle/>
                    <a:p>
                      <a:pPr algn="l" fontAlgn="b"/>
                      <a:r>
                        <a:rPr lang="en-US" sz="1600" b="0" i="0" u="none" strike="noStrike" dirty="0">
                          <a:solidFill>
                            <a:schemeClr val="tx1"/>
                          </a:solidFill>
                          <a:effectLst/>
                          <a:latin typeface="Calibri" panose="020F0502020204030204" pitchFamily="34" charset="0"/>
                        </a:rPr>
                        <a:t>March 2025</a:t>
                      </a:r>
                    </a:p>
                  </a:txBody>
                  <a:tcPr marL="5715" marR="5715" marT="5715" marB="0" anchor="ctr"/>
                </a:tc>
                <a:extLst>
                  <a:ext uri="{0D108BD9-81ED-4DB2-BD59-A6C34878D82A}">
                    <a16:rowId xmlns:a16="http://schemas.microsoft.com/office/drawing/2014/main" val="3811737940"/>
                  </a:ext>
                </a:extLst>
              </a:tr>
              <a:tr h="443249">
                <a:tc>
                  <a:txBody>
                    <a:bodyPr/>
                    <a:lstStyle/>
                    <a:p>
                      <a:pPr algn="l" fontAlgn="b"/>
                      <a:r>
                        <a:rPr lang="en-US" sz="1600" b="0" i="0" u="none" strike="noStrike" dirty="0">
                          <a:solidFill>
                            <a:schemeClr val="tx1"/>
                          </a:solidFill>
                          <a:effectLst/>
                          <a:latin typeface="+mn-lt"/>
                        </a:rPr>
                        <a:t>Recirculation comment resolution</a:t>
                      </a:r>
                    </a:p>
                  </a:txBody>
                  <a:tcPr marL="5715" marR="5715" marT="5715" marB="0" anchor="ctr"/>
                </a:tc>
                <a:tc>
                  <a:txBody>
                    <a:bodyPr/>
                    <a:lstStyle/>
                    <a:p>
                      <a:pPr algn="l" fontAlgn="b"/>
                      <a:r>
                        <a:rPr lang="en-US" sz="1600" b="0" i="0" u="none" strike="noStrike" dirty="0">
                          <a:solidFill>
                            <a:schemeClr val="tx1"/>
                          </a:solidFill>
                          <a:effectLst/>
                          <a:latin typeface="Calibri" panose="020F0502020204030204" pitchFamily="34" charset="0"/>
                        </a:rPr>
                        <a:t>March-May 2025  </a:t>
                      </a:r>
                    </a:p>
                  </a:txBody>
                  <a:tcPr marL="5715" marR="5715" marT="5715" marB="0" anchor="ctr"/>
                </a:tc>
                <a:extLst>
                  <a:ext uri="{0D108BD9-81ED-4DB2-BD59-A6C34878D82A}">
                    <a16:rowId xmlns:a16="http://schemas.microsoft.com/office/drawing/2014/main" val="244108333"/>
                  </a:ext>
                </a:extLst>
              </a:tr>
              <a:tr h="533400">
                <a:tc>
                  <a:txBody>
                    <a:bodyPr/>
                    <a:lstStyle/>
                    <a:p>
                      <a:pPr algn="l" fontAlgn="b"/>
                      <a:r>
                        <a:rPr lang="en-US" sz="1600" u="none" strike="noStrike" kern="1200" dirty="0">
                          <a:solidFill>
                            <a:schemeClr val="tx1"/>
                          </a:solidFill>
                          <a:effectLst/>
                          <a:latin typeface="+mn-lt"/>
                          <a:ea typeface="+mn-ea"/>
                          <a:cs typeface="+mn-cs"/>
                        </a:rPr>
                        <a:t>Second recirculation</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May 2025</a:t>
                      </a:r>
                    </a:p>
                  </a:txBody>
                  <a:tcPr marL="5715" marR="5715" marT="5715" marB="0" anchor="ctr"/>
                </a:tc>
                <a:extLst>
                  <a:ext uri="{0D108BD9-81ED-4DB2-BD59-A6C34878D82A}">
                    <a16:rowId xmlns:a16="http://schemas.microsoft.com/office/drawing/2014/main" val="871787359"/>
                  </a:ext>
                </a:extLst>
              </a:tr>
              <a:tr h="4572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Recirculation comment resolution</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June-July  2025</a:t>
                      </a:r>
                    </a:p>
                  </a:txBody>
                  <a:tcPr marL="5715" marR="5715" marT="5715" marB="0" anchor="ctr"/>
                </a:tc>
                <a:extLst>
                  <a:ext uri="{0D108BD9-81ED-4DB2-BD59-A6C34878D82A}">
                    <a16:rowId xmlns:a16="http://schemas.microsoft.com/office/drawing/2014/main" val="4143125971"/>
                  </a:ext>
                </a:extLst>
              </a:tr>
              <a:tr h="4572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First SA-Ballot</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After July 2025…</a:t>
                      </a:r>
                    </a:p>
                  </a:txBody>
                  <a:tcPr marL="5715" marR="5715" marT="5715" marB="0" anchor="ctr"/>
                </a:tc>
                <a:extLst>
                  <a:ext uri="{0D108BD9-81ED-4DB2-BD59-A6C34878D82A}">
                    <a16:rowId xmlns:a16="http://schemas.microsoft.com/office/drawing/2014/main" val="2854633268"/>
                  </a:ext>
                </a:extLst>
              </a:tr>
              <a:tr h="3810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SA-Ballot comment resolution</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After that</a:t>
                      </a:r>
                    </a:p>
                  </a:txBody>
                  <a:tcPr marL="5715" marR="5715" marT="5715" marB="0" anchor="ctr"/>
                </a:tc>
                <a:extLst>
                  <a:ext uri="{0D108BD9-81ED-4DB2-BD59-A6C34878D82A}">
                    <a16:rowId xmlns:a16="http://schemas.microsoft.com/office/drawing/2014/main" val="1258475387"/>
                  </a:ext>
                </a:extLst>
              </a:tr>
            </a:tbl>
          </a:graphicData>
        </a:graphic>
      </p:graphicFrame>
    </p:spTree>
    <p:extLst>
      <p:ext uri="{BB962C8B-B14F-4D97-AF65-F5344CB8AC3E}">
        <p14:creationId xmlns:p14="http://schemas.microsoft.com/office/powerpoint/2010/main" val="970252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EC48F-FEA0-7749-8554-887F9FC036C9}"/>
              </a:ext>
            </a:extLst>
          </p:cNvPr>
          <p:cNvSpPr>
            <a:spLocks noGrp="1"/>
          </p:cNvSpPr>
          <p:nvPr>
            <p:ph type="title"/>
          </p:nvPr>
        </p:nvSpPr>
        <p:spPr/>
        <p:txBody>
          <a:bodyPr>
            <a:normAutofit/>
          </a:bodyPr>
          <a:lstStyle/>
          <a:p>
            <a:r>
              <a:rPr lang="en-US" dirty="0"/>
              <a:t>802.15.4ac Enhanced Privacy</a:t>
            </a:r>
          </a:p>
        </p:txBody>
      </p:sp>
      <p:sp>
        <p:nvSpPr>
          <p:cNvPr id="3" name="Content Placeholder 2">
            <a:extLst>
              <a:ext uri="{FF2B5EF4-FFF2-40B4-BE49-F238E27FC236}">
                <a16:creationId xmlns:a16="http://schemas.microsoft.com/office/drawing/2014/main" id="{3D84FAAD-779E-93AE-6600-32C87A7777D7}"/>
              </a:ext>
            </a:extLst>
          </p:cNvPr>
          <p:cNvSpPr>
            <a:spLocks noGrp="1"/>
          </p:cNvSpPr>
          <p:nvPr>
            <p:ph idx="1"/>
          </p:nvPr>
        </p:nvSpPr>
        <p:spPr/>
        <p:txBody>
          <a:bodyPr/>
          <a:lstStyle/>
          <a:p>
            <a:pPr>
              <a:buFont typeface="Arial" panose="020B0604020202020204" pitchFamily="34" charset="0"/>
              <a:buChar char="•"/>
            </a:pPr>
            <a:r>
              <a:rPr lang="en-US" dirty="0"/>
              <a:t>This amendment specifies modifications to the IEEE Std 802.15.4 medium access control (MAC) specification to specify mechanisms that address and improve user privacy. These mechanisms include randomized addresses, and exchanges that support session continuity. This amendment maintains backward compatibility with the base standard.</a:t>
            </a:r>
          </a:p>
          <a:p>
            <a:pPr>
              <a:buFont typeface="Arial" panose="020B0604020202020204" pitchFamily="34" charset="0"/>
              <a:buChar char="•"/>
            </a:pPr>
            <a:r>
              <a:rPr lang="en-US" dirty="0"/>
              <a:t>State: WG Recirculation</a:t>
            </a:r>
          </a:p>
          <a:p>
            <a:pPr>
              <a:buFont typeface="Arial" panose="020B0604020202020204" pitchFamily="34" charset="0"/>
              <a:buChar char="•"/>
            </a:pPr>
            <a:r>
              <a:rPr lang="en-US" dirty="0"/>
              <a:t>Opening and closing report:  </a:t>
            </a:r>
            <a:r>
              <a:rPr lang="en-US" dirty="0">
                <a:hlinkClick r:id="rId2"/>
              </a:rPr>
              <a:t>https://mentor.ieee.org/802.15/dcn/25/15-25-0118-02-04ac-march-opening-and-closing.pptx</a:t>
            </a: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1A49613-8A2F-AD55-C431-23A2F88A9E8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86715F3D-2C28-27EA-5750-321911F1C40C}"/>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86B09C1A-3C49-D46D-156B-D646B577AB49}"/>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076697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BAD45C-B8EE-D184-ABA7-E7141E856B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661729-B72C-17E3-C1A5-FB9E7F740170}"/>
              </a:ext>
            </a:extLst>
          </p:cNvPr>
          <p:cNvSpPr>
            <a:spLocks noGrp="1"/>
          </p:cNvSpPr>
          <p:nvPr>
            <p:ph type="title"/>
          </p:nvPr>
        </p:nvSpPr>
        <p:spPr/>
        <p:txBody>
          <a:bodyPr>
            <a:normAutofit/>
          </a:bodyPr>
          <a:lstStyle/>
          <a:p>
            <a:r>
              <a:rPr lang="en-US" dirty="0"/>
              <a:t>802.15.4ac Enhanced Privacy Timeline</a:t>
            </a:r>
          </a:p>
        </p:txBody>
      </p:sp>
      <p:sp>
        <p:nvSpPr>
          <p:cNvPr id="4" name="Slide Number Placeholder 3">
            <a:extLst>
              <a:ext uri="{FF2B5EF4-FFF2-40B4-BE49-F238E27FC236}">
                <a16:creationId xmlns:a16="http://schemas.microsoft.com/office/drawing/2014/main" id="{3675FF17-10C5-FFEE-069E-2DC06AEB7FA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DEC1D1E-ED2B-9C4B-14B0-8061C5CD7E8E}"/>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9178F852-42E5-C594-5E63-D8680B1860CA}"/>
              </a:ext>
            </a:extLst>
          </p:cNvPr>
          <p:cNvSpPr>
            <a:spLocks noGrp="1"/>
          </p:cNvSpPr>
          <p:nvPr>
            <p:ph type="dt" idx="15"/>
          </p:nvPr>
        </p:nvSpPr>
        <p:spPr/>
        <p:txBody>
          <a:bodyPr/>
          <a:lstStyle/>
          <a:p>
            <a:r>
              <a:rPr lang="en-US"/>
              <a:t>Nov 2024</a:t>
            </a:r>
            <a:endParaRPr lang="en-GB" dirty="0"/>
          </a:p>
        </p:txBody>
      </p:sp>
      <p:pic>
        <p:nvPicPr>
          <p:cNvPr id="3" name="table">
            <a:extLst>
              <a:ext uri="{FF2B5EF4-FFF2-40B4-BE49-F238E27FC236}">
                <a16:creationId xmlns:a16="http://schemas.microsoft.com/office/drawing/2014/main" id="{2DF887D3-0B7C-1A69-3B1E-02A0A21FB565}"/>
              </a:ext>
            </a:extLst>
          </p:cNvPr>
          <p:cNvPicPr>
            <a:picLocks noChangeAspect="1"/>
          </p:cNvPicPr>
          <p:nvPr/>
        </p:nvPicPr>
        <p:blipFill>
          <a:blip r:embed="rId2"/>
          <a:stretch>
            <a:fillRect/>
          </a:stretch>
        </p:blipFill>
        <p:spPr>
          <a:xfrm>
            <a:off x="2541000" y="1622700"/>
            <a:ext cx="7110000" cy="3612600"/>
          </a:xfrm>
          <a:prstGeom prst="rect">
            <a:avLst/>
          </a:prstGeom>
        </p:spPr>
      </p:pic>
    </p:spTree>
    <p:extLst>
      <p:ext uri="{BB962C8B-B14F-4D97-AF65-F5344CB8AC3E}">
        <p14:creationId xmlns:p14="http://schemas.microsoft.com/office/powerpoint/2010/main" val="8985761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4293</TotalTime>
  <Words>1181</Words>
  <Application>Microsoft Office PowerPoint</Application>
  <PresentationFormat>Widescreen</PresentationFormat>
  <Paragraphs>227</Paragraphs>
  <Slides>17</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6" baseType="lpstr">
      <vt:lpstr>Arial Unicode MS</vt:lpstr>
      <vt:lpstr>Meiryo</vt:lpstr>
      <vt:lpstr>MS PGothic</vt:lpstr>
      <vt:lpstr>Arial</vt:lpstr>
      <vt:lpstr>Calibri</vt:lpstr>
      <vt:lpstr>Times New Roman</vt:lpstr>
      <vt:lpstr>Wingdings</vt:lpstr>
      <vt:lpstr>Office Theme</vt:lpstr>
      <vt:lpstr>Document</vt:lpstr>
      <vt:lpstr>802.15 Liaison Report – March 2025</vt:lpstr>
      <vt:lpstr>Abstract</vt:lpstr>
      <vt:lpstr>Working Group 15 November Agenda</vt:lpstr>
      <vt:lpstr>Subgroup Closing Reports</vt:lpstr>
      <vt:lpstr>802.15 Overview</vt:lpstr>
      <vt:lpstr>802.15.4 Projects</vt:lpstr>
      <vt:lpstr>802.15.4ab Next generation UWB: Amendment to IEEE Std 802.15.4-2024 (rev E)</vt:lpstr>
      <vt:lpstr>802.15.4ac Enhanced Privacy</vt:lpstr>
      <vt:lpstr>802.15.4ac Enhanced Privacy Timeline</vt:lpstr>
      <vt:lpstr>802.15.4ad Next Generation SUN PHYs</vt:lpstr>
      <vt:lpstr>802.15.4ad Timeline</vt:lpstr>
      <vt:lpstr>802.15.4ae (ASCON) ASCON light weight encryption extension for 802.15.4</vt:lpstr>
      <vt:lpstr>802.15.6ma </vt:lpstr>
      <vt:lpstr>PowerPoint Presentation</vt:lpstr>
      <vt:lpstr>802.15.9a KMP Transport</vt:lpstr>
      <vt:lpstr>IG Access</vt:lpstr>
      <vt:lpstr>Licensed Narrowband Amendment TG16t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 IEEE 802.11-yy/xxxxr0</dc:title>
  <dc:creator/>
  <cp:keywords/>
  <cp:lastModifiedBy>Benjamin Rolfe</cp:lastModifiedBy>
  <cp:revision>31</cp:revision>
  <cp:lastPrinted>1601-01-01T00:00:00Z</cp:lastPrinted>
  <dcterms:created xsi:type="dcterms:W3CDTF">2014-04-14T10:59:07Z</dcterms:created>
  <dcterms:modified xsi:type="dcterms:W3CDTF">2025-03-14T03:04:25Z</dcterms:modified>
  <cp:category>Name, Affiliation</cp:category>
</cp:coreProperties>
</file>