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5" r:id="rId2"/>
    <p:sldId id="269" r:id="rId3"/>
    <p:sldId id="147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9844" autoAdjust="0"/>
  </p:normalViewPr>
  <p:slideViewPr>
    <p:cSldViewPr>
      <p:cViewPr varScale="1">
        <p:scale>
          <a:sx n="85" d="100"/>
          <a:sy n="85" d="100"/>
        </p:scale>
        <p:origin x="518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97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13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350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802.11-25/0480r0</a:t>
            </a: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912285" y="261937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March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Tony Xiao Han (Huawei)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2209800" y="914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lvl="0" defTabSz="914400">
              <a:buClrTx/>
              <a:buSzTx/>
              <a:defRPr/>
            </a:pP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Task Group BF</a:t>
            </a:r>
            <a:b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lang="en-US" altLang="zh-CN" sz="2800" kern="0" dirty="0">
                <a:solidFill>
                  <a:srgbClr val="0000FF"/>
                </a:solidFill>
              </a:rPr>
              <a:t>March 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2025 Closing Report</a:t>
            </a:r>
            <a:endParaRPr kumimoji="0" lang="en-US" sz="2800" b="1" i="0" u="none" strike="sng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16" name="Rectangle 6"/>
          <p:cNvSpPr txBox="1">
            <a:spLocks noChangeArrowheads="1"/>
          </p:cNvSpPr>
          <p:nvPr/>
        </p:nvSpPr>
        <p:spPr bwMode="auto">
          <a:xfrm>
            <a:off x="2209800" y="2515232"/>
            <a:ext cx="7772400" cy="532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2025-03-13</a:t>
            </a: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2209801" y="261448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Authors:</a:t>
            </a:r>
            <a:endParaRPr lang="en-US" sz="20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graphicFrame>
        <p:nvGraphicFramePr>
          <p:cNvPr id="18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295076"/>
              </p:ext>
            </p:extLst>
          </p:nvPr>
        </p:nvGraphicFramePr>
        <p:xfrm>
          <a:off x="2362200" y="3443108"/>
          <a:ext cx="7620000" cy="824092"/>
        </p:xfrm>
        <a:graphic>
          <a:graphicData uri="http://schemas.openxmlformats.org/drawingml/2006/table">
            <a:tbl>
              <a:tblPr firstRow="1" bandRow="1"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1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56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21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250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06723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altLang="zh-CN" dirty="0" err="1"/>
              <a:t>TGbf</a:t>
            </a:r>
            <a:r>
              <a:rPr lang="en-US" altLang="zh-CN" dirty="0"/>
              <a:t> (WLAN Sensing)</a:t>
            </a:r>
            <a:r>
              <a:rPr lang="en-US" dirty="0"/>
              <a:t>–</a:t>
            </a:r>
            <a:r>
              <a:rPr lang="en-US" altLang="zh-CN" dirty="0"/>
              <a:t> </a:t>
            </a:r>
            <a:r>
              <a:rPr lang="en-US" altLang="zh-CN" dirty="0">
                <a:solidFill>
                  <a:srgbClr val="0000FF"/>
                </a:solidFill>
              </a:rPr>
              <a:t>March </a:t>
            </a:r>
            <a:r>
              <a:rPr lang="en-US" dirty="0"/>
              <a:t>2025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533401" y="1600200"/>
            <a:ext cx="10742084" cy="4724400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Progress during </a:t>
            </a:r>
            <a:r>
              <a:rPr lang="en-US" altLang="zh-CN" sz="2000" dirty="0">
                <a:solidFill>
                  <a:srgbClr val="0000FF"/>
                </a:solidFill>
              </a:rPr>
              <a:t>March </a:t>
            </a:r>
            <a:r>
              <a:rPr lang="en-US" altLang="zh-CN" sz="2000" dirty="0"/>
              <a:t>2025</a:t>
            </a:r>
            <a:r>
              <a:rPr lang="en-US" altLang="zh-CN" sz="2000" dirty="0">
                <a:solidFill>
                  <a:srgbClr val="0000FF"/>
                </a:solidFill>
              </a:rPr>
              <a:t> </a:t>
            </a:r>
            <a:r>
              <a:rPr lang="en-US" altLang="zh-CN" sz="2000" dirty="0"/>
              <a:t>session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b="1" dirty="0">
                <a:solidFill>
                  <a:srgbClr val="0000FF"/>
                </a:solidFill>
                <a:cs typeface="+mn-cs"/>
              </a:rPr>
              <a:t>1</a:t>
            </a:r>
            <a:r>
              <a:rPr lang="en-US" altLang="zh-CN" sz="1800" b="1" dirty="0">
                <a:cs typeface="+mn-cs"/>
              </a:rPr>
              <a:t> </a:t>
            </a:r>
            <a:r>
              <a:rPr lang="en-US" altLang="zh-CN" sz="1800" dirty="0">
                <a:cs typeface="+mn-cs"/>
              </a:rPr>
              <a:t>slots</a:t>
            </a:r>
            <a:r>
              <a:rPr lang="en-US" altLang="zh-CN" sz="1800" b="1" dirty="0">
                <a:cs typeface="+mn-cs"/>
              </a:rPr>
              <a:t> </a:t>
            </a:r>
            <a:r>
              <a:rPr lang="en-US" altLang="zh-CN" sz="1800" dirty="0"/>
              <a:t>scheduled for </a:t>
            </a:r>
            <a:r>
              <a:rPr lang="en-US" altLang="zh-CN" sz="1800" dirty="0" err="1"/>
              <a:t>TGbf</a:t>
            </a:r>
            <a:endParaRPr lang="en-US" altLang="zh-CN" sz="1800" dirty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/>
              <a:t>P802.11bf report to 802 LMSC on Conditional approval to forward draft to </a:t>
            </a:r>
            <a:r>
              <a:rPr lang="en-US" altLang="zh-CN" sz="1800" dirty="0" err="1"/>
              <a:t>RevCom</a:t>
            </a:r>
            <a:endParaRPr lang="en-US" altLang="zh-CN" sz="1800" dirty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/>
              <a:t>Passed TG motions</a:t>
            </a:r>
          </a:p>
          <a:p>
            <a:pPr marL="1120775" lvl="2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/>
              <a:t>Motion: P802.11bf fourth recirculation SA ballot</a:t>
            </a:r>
          </a:p>
          <a:p>
            <a:pPr marL="1120775" lvl="2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/>
              <a:t>Motion: </a:t>
            </a:r>
            <a:r>
              <a:rPr lang="en-US" altLang="zh-CN" sz="1600" dirty="0" err="1"/>
              <a:t>TGbf</a:t>
            </a:r>
            <a:r>
              <a:rPr lang="en-US" altLang="zh-CN" sz="1600" dirty="0"/>
              <a:t> CSD Re-affirmation</a:t>
            </a:r>
          </a:p>
          <a:p>
            <a:pPr marL="1120775" lvl="2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/>
              <a:t>Motion: P802.11bf Conditional Forward to </a:t>
            </a:r>
            <a:r>
              <a:rPr lang="en-US" altLang="zh-CN" sz="1600" dirty="0" err="1"/>
              <a:t>REVcom</a:t>
            </a:r>
            <a:endParaRPr lang="en-US" altLang="zh-CN" sz="1600" dirty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/>
              <a:t>Passed WG motions</a:t>
            </a:r>
          </a:p>
          <a:p>
            <a:pPr marL="1120775" lvl="2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/>
              <a:t>Motion: </a:t>
            </a:r>
            <a:r>
              <a:rPr lang="en-US" altLang="zh-CN" sz="1600" dirty="0" err="1"/>
              <a:t>TGbf</a:t>
            </a:r>
            <a:r>
              <a:rPr lang="en-US" altLang="zh-CN" sz="1600" dirty="0"/>
              <a:t> CSD Re-affirmation</a:t>
            </a:r>
          </a:p>
          <a:p>
            <a:pPr marL="1120775" lvl="2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/>
              <a:t>Motion: P802.11bf Conditional Forward to </a:t>
            </a:r>
            <a:r>
              <a:rPr lang="en-US" altLang="zh-CN" sz="1600" dirty="0" err="1"/>
              <a:t>REVcom</a:t>
            </a:r>
            <a:endParaRPr lang="en-US" altLang="zh-CN" sz="1600" dirty="0"/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00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Goals for the next two months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/>
              <a:t>Release IEEE802.11bf </a:t>
            </a:r>
            <a:r>
              <a:rPr lang="en-US" altLang="zh-CN" sz="1800" dirty="0">
                <a:solidFill>
                  <a:srgbClr val="0000FF"/>
                </a:solidFill>
              </a:rPr>
              <a:t>D8.0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/>
              <a:t>Complete the </a:t>
            </a:r>
            <a:r>
              <a:rPr lang="en-US" altLang="zh-CN" sz="1800" dirty="0">
                <a:solidFill>
                  <a:srgbClr val="0000FF"/>
                </a:solidFill>
              </a:rPr>
              <a:t>4</a:t>
            </a:r>
            <a:r>
              <a:rPr lang="en-US" altLang="zh-CN" sz="1800" baseline="30000" dirty="0">
                <a:solidFill>
                  <a:srgbClr val="0000FF"/>
                </a:solidFill>
              </a:rPr>
              <a:t>th</a:t>
            </a:r>
            <a:r>
              <a:rPr lang="en-US" altLang="zh-CN" sz="1800" dirty="0">
                <a:solidFill>
                  <a:srgbClr val="0000FF"/>
                </a:solidFill>
              </a:rPr>
              <a:t> SA Ballot Recirculation </a:t>
            </a:r>
            <a:r>
              <a:rPr lang="en-US" altLang="zh-CN" sz="1800" dirty="0"/>
              <a:t>(D8.0)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4035642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圆角 2">
            <a:extLst>
              <a:ext uri="{FF2B5EF4-FFF2-40B4-BE49-F238E27FC236}">
                <a16:creationId xmlns:a16="http://schemas.microsoft.com/office/drawing/2014/main" id="{1862AC4C-4F61-4C2B-A75C-8BCD9FF7D00F}"/>
              </a:ext>
            </a:extLst>
          </p:cNvPr>
          <p:cNvSpPr/>
          <p:nvPr/>
        </p:nvSpPr>
        <p:spPr bwMode="auto">
          <a:xfrm>
            <a:off x="5767445" y="2938633"/>
            <a:ext cx="3605155" cy="64276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218" y="853201"/>
            <a:ext cx="4645181" cy="457199"/>
          </a:xfrm>
        </p:spPr>
        <p:txBody>
          <a:bodyPr/>
          <a:lstStyle/>
          <a:p>
            <a:r>
              <a:rPr lang="en-US" altLang="zh-CN" sz="2400" dirty="0" err="1">
                <a:solidFill>
                  <a:schemeClr val="tx1"/>
                </a:solidFill>
              </a:rPr>
              <a:t>TGbf</a:t>
            </a:r>
            <a:r>
              <a:rPr lang="en-US" altLang="zh-CN" sz="2400" dirty="0">
                <a:solidFill>
                  <a:schemeClr val="tx1"/>
                </a:solidFill>
              </a:rPr>
              <a:t> Timeline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1" y="1409700"/>
            <a:ext cx="7162799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PAR approved				Sep 2020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First TG meeting			Oct 2020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Comment Collection (D0.1)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Jan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Mar 2022</a:t>
            </a:r>
            <a:r>
              <a:rPr lang="en-US" altLang="zh-CN" sz="1400" i="1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en-US" altLang="zh-CN" sz="14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 April 2022</a:t>
            </a:r>
            <a:endParaRPr lang="en-US" altLang="zh-CN" sz="1400" i="1" kern="0" dirty="0">
              <a:solidFill>
                <a:srgbClr val="00B050"/>
              </a:solidFill>
            </a:endParaRPr>
          </a:p>
          <a:p>
            <a:pPr marL="165100" lvl="1" indent="-23812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Initial Letter Ballot (D1.0)</a:t>
            </a:r>
            <a:r>
              <a:rPr lang="en-US" altLang="zh-CN" sz="1400" kern="0" dirty="0">
                <a:solidFill>
                  <a:srgbClr val="FF0000"/>
                </a:solidFill>
              </a:rPr>
              <a:t>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Jul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Sep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Nov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 2022</a:t>
            </a:r>
            <a:r>
              <a:rPr lang="en-US" altLang="zh-CN" sz="14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 Jan </a:t>
            </a:r>
            <a:r>
              <a:rPr lang="en-US" altLang="zh-CN" sz="1400" i="1" kern="0" dirty="0">
                <a:solidFill>
                  <a:srgbClr val="00B050"/>
                </a:solidFill>
              </a:rPr>
              <a:t>2023</a:t>
            </a:r>
          </a:p>
          <a:p>
            <a:pPr marL="165100" lvl="1" indent="-23812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Recirculation LB (D2.0)	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Jan 2023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 Mar 2023</a:t>
            </a:r>
            <a:r>
              <a:rPr lang="en-US" altLang="zh-CN" sz="14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 </a:t>
            </a:r>
            <a:r>
              <a:rPr lang="en-US" altLang="zh-CN" sz="1400" kern="0" dirty="0">
                <a:solidFill>
                  <a:srgbClr val="00B050"/>
                </a:solidFill>
              </a:rPr>
              <a:t> July 2023</a:t>
            </a:r>
          </a:p>
          <a:p>
            <a:pPr marL="165100" lvl="1" indent="-23812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Recirculation LB (D3.0)	</a:t>
            </a:r>
            <a:r>
              <a:rPr lang="en-US" altLang="zh-CN" sz="1400" kern="0" dirty="0">
                <a:solidFill>
                  <a:srgbClr val="FF0000"/>
                </a:solidFill>
              </a:rPr>
              <a:t>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May 2023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</a:t>
            </a:r>
            <a:r>
              <a:rPr lang="en-US" altLang="zh-CN" sz="1400" kern="0" dirty="0">
                <a:solidFill>
                  <a:srgbClr val="FF0000"/>
                </a:solidFill>
              </a:rPr>
              <a:t> </a:t>
            </a:r>
            <a:r>
              <a:rPr lang="en-US" altLang="zh-CN" sz="1400" kern="0" dirty="0">
                <a:solidFill>
                  <a:srgbClr val="00B050"/>
                </a:solidFill>
              </a:rPr>
              <a:t>Nov 2023</a:t>
            </a:r>
          </a:p>
          <a:p>
            <a:pPr marL="165100" lvl="1" indent="-23812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Conditional EC Approval–SA Ballot	Mar 2024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Recirculation LB (D4.0)	</a:t>
            </a:r>
            <a:r>
              <a:rPr lang="en-US" altLang="zh-CN" sz="1400" kern="0" dirty="0"/>
              <a:t>		</a:t>
            </a:r>
            <a:r>
              <a:rPr lang="en-US" altLang="zh-CN" sz="14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July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2023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Jan 2024</a:t>
            </a:r>
            <a:r>
              <a:rPr lang="en-US" altLang="zh-CN" sz="1400" i="1" dirty="0">
                <a:solidFill>
                  <a:srgbClr val="00B05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50"/>
                </a:solidFill>
                <a:ea typeface="宋体" panose="02010600030101010101" pitchFamily="2" charset="-122"/>
              </a:rPr>
              <a:t> Apr 2024</a:t>
            </a:r>
            <a:endParaRPr lang="en-US" altLang="zh-CN" sz="1400" i="1" kern="0" dirty="0">
              <a:solidFill>
                <a:srgbClr val="00B050"/>
              </a:solidFill>
            </a:endParaRP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SA  Ballot pool formation      		Apr 2024</a:t>
            </a:r>
          </a:p>
          <a:p>
            <a:pPr marL="165100" lvl="1" indent="-238125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Initial SA Ballot (D4.0)	</a:t>
            </a:r>
            <a:r>
              <a:rPr lang="en-US" altLang="zh-CN" sz="1400" kern="0" dirty="0"/>
              <a:t>		</a:t>
            </a:r>
            <a:r>
              <a:rPr lang="en-US" altLang="zh-CN" sz="14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Sep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2023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Mar 2024</a:t>
            </a:r>
            <a:r>
              <a:rPr lang="en-US" altLang="zh-CN" sz="1400" i="1" dirty="0">
                <a:solidFill>
                  <a:srgbClr val="00B05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50"/>
                </a:solidFill>
                <a:ea typeface="宋体" panose="02010600030101010101" pitchFamily="2" charset="-122"/>
              </a:rPr>
              <a:t> May 2024</a:t>
            </a:r>
            <a:endParaRPr lang="en-US" altLang="zh-CN" sz="1400" kern="0" dirty="0">
              <a:solidFill>
                <a:srgbClr val="00B050"/>
              </a:solidFill>
            </a:endParaRPr>
          </a:p>
          <a:p>
            <a:pPr marL="158750" lvl="1" indent="-23177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1st SA Ballot Recirculation (D5.0)		Sep 2024</a:t>
            </a:r>
          </a:p>
          <a:p>
            <a:pPr marL="158750" lvl="1" indent="-23177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2nd SA Ballot Recirculation (D6.0)	Jan  2025</a:t>
            </a:r>
          </a:p>
          <a:p>
            <a:pPr marL="214312" lvl="1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kern="0" dirty="0">
                <a:solidFill>
                  <a:srgbClr val="FF0000"/>
                </a:solidFill>
              </a:rPr>
              <a:t>3rd SA Ballot Recirculation (D7.0)	Mar 2025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Final 802.11 WG approval		</a:t>
            </a:r>
            <a:r>
              <a:rPr lang="en-US" altLang="zh-CN" sz="14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July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2024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Jan 2025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Mar 2025</a:t>
            </a:r>
            <a:endParaRPr lang="en-US" altLang="zh-CN" sz="14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802 EC approval			</a:t>
            </a:r>
            <a:r>
              <a:rPr lang="en-US" altLang="zh-CN" sz="14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July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2024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Jan 2025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Mar 2025</a:t>
            </a:r>
            <a:endParaRPr lang="en-US" altLang="zh-CN" sz="14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 err="1"/>
              <a:t>RevCom</a:t>
            </a:r>
            <a:r>
              <a:rPr lang="en-US" altLang="zh-CN" sz="1400" kern="0" dirty="0"/>
              <a:t> and SASB approval		</a:t>
            </a:r>
            <a:r>
              <a:rPr lang="en-US" altLang="zh-CN" sz="14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Sep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2024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Mar 2025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Jun 2025</a:t>
            </a:r>
            <a:endParaRPr lang="en-US" altLang="zh-CN" sz="1400" kern="0" dirty="0"/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B7680B5C-39D7-41CF-92D5-EF3D1C6C176E}"/>
              </a:ext>
            </a:extLst>
          </p:cNvPr>
          <p:cNvSpPr txBox="1">
            <a:spLocks/>
          </p:cNvSpPr>
          <p:nvPr/>
        </p:nvSpPr>
        <p:spPr>
          <a:xfrm>
            <a:off x="5767445" y="2938633"/>
            <a:ext cx="3528955" cy="6427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PAR modification approved by the WG	Nov 2023</a:t>
            </a:r>
            <a:endParaRPr lang="en-CA" sz="1200" dirty="0">
              <a:solidFill>
                <a:prstClr val="black"/>
              </a:solidFill>
              <a:latin typeface="Calibri" panose="020F0502020204030204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802EC approval 		</a:t>
            </a:r>
            <a:r>
              <a:rPr lang="en-US" altLang="zh-CN" sz="1200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Mar 2024</a:t>
            </a:r>
            <a:endParaRPr lang="en-US" sz="1200" dirty="0">
              <a:solidFill>
                <a:prstClr val="black"/>
              </a:solidFill>
              <a:latin typeface="Calibri" panose="020F0502020204030204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>
                <a:solidFill>
                  <a:prstClr val="black"/>
                </a:solidFill>
                <a:latin typeface="Calibri" panose="020F0502020204030204"/>
              </a:rPr>
              <a:t>NesCom</a:t>
            </a: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/SASB approval</a:t>
            </a:r>
            <a:r>
              <a:rPr lang="en-US" altLang="zh-CN" sz="1200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		Mar 2024</a:t>
            </a:r>
            <a:endParaRPr lang="en-US" sz="12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" name="左大括号 10">
            <a:extLst>
              <a:ext uri="{FF2B5EF4-FFF2-40B4-BE49-F238E27FC236}">
                <a16:creationId xmlns:a16="http://schemas.microsoft.com/office/drawing/2014/main" id="{A10E825F-8B8D-4663-83AF-13B2DA7A6B3C}"/>
              </a:ext>
            </a:extLst>
          </p:cNvPr>
          <p:cNvSpPr/>
          <p:nvPr/>
        </p:nvSpPr>
        <p:spPr bwMode="auto">
          <a:xfrm>
            <a:off x="5603013" y="2938635"/>
            <a:ext cx="328864" cy="642766"/>
          </a:xfrm>
          <a:prstGeom prst="leftBrace">
            <a:avLst>
              <a:gd name="adj1" fmla="val 8333"/>
              <a:gd name="adj2" fmla="val 61563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>
              <a:buClr>
                <a:srgbClr val="000000"/>
              </a:buClr>
              <a:buSzPct val="100000"/>
            </a:pPr>
            <a:endParaRPr lang="zh-CN" altLang="en-US" sz="1600" dirty="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488878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2553</TotalTime>
  <Words>407</Words>
  <Application>Microsoft Office PowerPoint</Application>
  <PresentationFormat>宽屏</PresentationFormat>
  <Paragraphs>63</Paragraphs>
  <Slides>3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Wingdings</vt:lpstr>
      <vt:lpstr>Office Theme</vt:lpstr>
      <vt:lpstr>PowerPoint 演示文稿</vt:lpstr>
      <vt:lpstr>TGbf (WLAN Sensing)– March 2025</vt:lpstr>
      <vt:lpstr>TGbf Timeline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Hanxiao (Tony, WT Lab)</cp:lastModifiedBy>
  <cp:revision>162</cp:revision>
  <cp:lastPrinted>1601-01-01T00:00:00Z</cp:lastPrinted>
  <dcterms:created xsi:type="dcterms:W3CDTF">2019-09-06T19:28:44Z</dcterms:created>
  <dcterms:modified xsi:type="dcterms:W3CDTF">2025-03-12T19:01:51Z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(3)VBkW5TOEelW/8dDKa92EmYHMyDBNRRV4ksWo2Z9a5ZktokB4cARHhS2sMOOxyxF5M+0XiZYZ
fp3z9nsCbxXm4Om3PEQeKAntQmBdQSiGlVRwcdDDB/auGvQ2PnYxsFh1t7c/n3/P4i8qQZzq
z9mrESk+5PGzlO96VBCfmVMaMf6cVadzs8flC0PppsExDpZtNrKtV+vVsEKGCKZ6l/rr9MJS
7cqNrBnLrbzQQzIhhV</vt:lpwstr>
  </property>
  <property fmtid="{D5CDD505-2E9C-101B-9397-08002B2CF9AE}" pid="3" name="_2015_ms_pID_7253431">
    <vt:lpwstr>j4uaomOILvJfiy14GibGwlaU7B6o5a7Wuun+ixv/NK5VyD3duJ8DDy
ae+KwlKRtmn4kIQNy2r6xR0QgRRe0TT+LErU/CmXPf0Tmiat1Nrc6u6TBKqTUq9pId7m5sdr
Ot7lIL9ozpVFqeDCQ2k+2jMtN0YvUocuK2W5Cyg8BiAg8han5R37TCzCU1rsuapEr9BuLCKw
ok04ZYv4rFwlxv4/99gyc3O6Ju25cMMG3KFD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1577063215</vt:lpwstr>
  </property>
  <property fmtid="{D5CDD505-2E9C-101B-9397-08002B2CF9AE}" pid="8" name="_2015_ms_pID_7253432">
    <vt:lpwstr>Ko1NQpwQEL0lS4/YsJZ5etU=</vt:lpwstr>
  </property>
</Properties>
</file>