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Lst>
  <p:notesMasterIdLst>
    <p:notesMasterId r:id="rId10"/>
  </p:notesMasterIdLst>
  <p:handoutMasterIdLst>
    <p:handoutMasterId r:id="rId11"/>
  </p:handoutMasterIdLst>
  <p:sldIdLst>
    <p:sldId id="256" r:id="rId5"/>
    <p:sldId id="257" r:id="rId6"/>
    <p:sldId id="396" r:id="rId7"/>
    <p:sldId id="343" r:id="rId8"/>
    <p:sldId id="316" r:id="rId9"/>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94" autoAdjust="0"/>
    <p:restoredTop sz="93788" autoAdjust="0"/>
  </p:normalViewPr>
  <p:slideViewPr>
    <p:cSldViewPr>
      <p:cViewPr varScale="1">
        <p:scale>
          <a:sx n="73" d="100"/>
          <a:sy n="73" d="100"/>
        </p:scale>
        <p:origin x="700" y="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1" d="100"/>
          <a:sy n="61" d="100"/>
        </p:scale>
        <p:origin x="2069"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802.11-23/0103r0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802.11-23/0103r0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July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November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6"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Tuncer Baykas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4"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3"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tr-TR" dirty="0" err="1"/>
              <a:t>March</a:t>
            </a:r>
            <a:r>
              <a:rPr lang="en-US" dirty="0"/>
              <a:t> 2025</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dirty="0"/>
              <a:t>Tuncer </a:t>
            </a:r>
            <a:r>
              <a:rPr lang="en-GB" dirty="0" err="1"/>
              <a:t>Baykas</a:t>
            </a:r>
            <a:r>
              <a:rPr lang="en-GB" dirty="0"/>
              <a:t> (</a:t>
            </a:r>
            <a:r>
              <a:rPr lang="tr-TR" dirty="0"/>
              <a:t>Self</a:t>
            </a:r>
            <a:r>
              <a:rPr lang="en-GB" dirty="0"/>
              <a:t>)</a:t>
            </a:r>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11-25-0</a:t>
            </a:r>
            <a:r>
              <a:rPr lang="tr-TR" sz="1800" b="1" dirty="0">
                <a:solidFill>
                  <a:schemeClr val="tx1"/>
                </a:solidFill>
                <a:effectLst/>
              </a:rPr>
              <a:t>475</a:t>
            </a:r>
            <a:r>
              <a:rPr lang="en-US" sz="1800" b="1" dirty="0">
                <a:solidFill>
                  <a:schemeClr val="tx1"/>
                </a:solidFill>
                <a:effectLst/>
              </a:rPr>
              <a:t>r</a:t>
            </a:r>
            <a:r>
              <a:rPr lang="tr-TR" sz="1800" b="1" dirty="0">
                <a:solidFill>
                  <a:schemeClr val="tx1"/>
                </a:solidFill>
                <a:effectLst/>
              </a:rPr>
              <a:t>2</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i="0" dirty="0">
                <a:solidFill>
                  <a:srgbClr val="000000"/>
                </a:solidFill>
                <a:effectLst/>
              </a:rPr>
              <a:t>802.19 WG  </a:t>
            </a:r>
            <a:r>
              <a:rPr lang="tr-TR" i="0" dirty="0" err="1">
                <a:solidFill>
                  <a:srgbClr val="000000"/>
                </a:solidFill>
                <a:effectLst/>
              </a:rPr>
              <a:t>March</a:t>
            </a:r>
            <a:r>
              <a:rPr lang="en-US" i="0" dirty="0">
                <a:solidFill>
                  <a:srgbClr val="000000"/>
                </a:solidFill>
                <a:effectLst/>
              </a:rPr>
              <a:t> 2025 Liaison Report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a:t>
            </a:r>
            <a:r>
              <a:rPr lang="tr-TR" sz="2000" b="0" dirty="0"/>
              <a:t>3</a:t>
            </a:r>
            <a:r>
              <a:rPr lang="en-GB" sz="2000" b="0" dirty="0"/>
              <a:t>-1</a:t>
            </a:r>
            <a:r>
              <a:rPr lang="tr-TR" sz="2000" b="0" dirty="0"/>
              <a:t>2</a:t>
            </a:r>
            <a:endParaRPr lang="en-GB" sz="2000" b="0" dirty="0"/>
          </a:p>
        </p:txBody>
      </p:sp>
      <p:sp>
        <p:nvSpPr>
          <p:cNvPr id="6" name="Date Placeholder 3"/>
          <p:cNvSpPr>
            <a:spLocks noGrp="1"/>
          </p:cNvSpPr>
          <p:nvPr>
            <p:ph type="dt" idx="10"/>
          </p:nvPr>
        </p:nvSpPr>
        <p:spPr/>
        <p:txBody>
          <a:bodyPr/>
          <a:lstStyle/>
          <a:p>
            <a:r>
              <a:rPr lang="tr-TR" dirty="0" err="1"/>
              <a:t>March</a:t>
            </a:r>
            <a:r>
              <a:rPr lang="en-US" dirty="0"/>
              <a:t>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3144430408"/>
              </p:ext>
            </p:extLst>
          </p:nvPr>
        </p:nvGraphicFramePr>
        <p:xfrm>
          <a:off x="982663" y="2387600"/>
          <a:ext cx="9744075" cy="3003550"/>
        </p:xfrm>
        <a:graphic>
          <a:graphicData uri="http://schemas.openxmlformats.org/presentationml/2006/ole">
            <mc:AlternateContent xmlns:mc="http://schemas.openxmlformats.org/markup-compatibility/2006">
              <mc:Choice xmlns:v="urn:schemas-microsoft-com:vml" Requires="v">
                <p:oleObj name="Document" r:id="rId3" imgW="8250056" imgH="2546213" progId="Word.Document.8">
                  <p:embed/>
                </p:oleObj>
              </mc:Choice>
              <mc:Fallback>
                <p:oleObj name="Document" r:id="rId3" imgW="8250056" imgH="2546213"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82663" y="2387600"/>
                        <a:ext cx="9744075" cy="3003550"/>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dirty="0"/>
              <a:t>Tuncer </a:t>
            </a:r>
            <a:r>
              <a:rPr lang="en-GB" dirty="0" err="1"/>
              <a:t>Baykas</a:t>
            </a:r>
            <a:r>
              <a:rPr lang="en-GB" dirty="0"/>
              <a:t> (</a:t>
            </a:r>
            <a:r>
              <a:rPr lang="tr-TR" dirty="0"/>
              <a:t>Self</a:t>
            </a:r>
            <a:r>
              <a:rPr lang="en-GB"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802.19 Overview</a:t>
            </a:r>
          </a:p>
        </p:txBody>
      </p:sp>
      <p:sp>
        <p:nvSpPr>
          <p:cNvPr id="4" name="Date Placeholder 3"/>
          <p:cNvSpPr>
            <a:spLocks noGrp="1"/>
          </p:cNvSpPr>
          <p:nvPr>
            <p:ph type="dt" idx="10"/>
          </p:nvPr>
        </p:nvSpPr>
        <p:spPr/>
        <p:txBody>
          <a:bodyPr/>
          <a:lstStyle/>
          <a:p>
            <a:r>
              <a:rPr lang="tr-TR" dirty="0" err="1"/>
              <a:t>March</a:t>
            </a:r>
            <a:r>
              <a:rPr lang="en-US" dirty="0"/>
              <a:t> 2025</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dirty="0"/>
              <a:t>Tuncer </a:t>
            </a:r>
            <a:r>
              <a:rPr lang="en-GB" dirty="0" err="1"/>
              <a:t>Baykas</a:t>
            </a:r>
            <a:r>
              <a:rPr lang="en-GB" dirty="0"/>
              <a:t> (</a:t>
            </a:r>
            <a:r>
              <a:rPr lang="tr-TR" dirty="0"/>
              <a:t>Self</a:t>
            </a:r>
            <a:r>
              <a:rPr lang="en-GB" dirty="0"/>
              <a:t>)</a:t>
            </a:r>
          </a:p>
        </p:txBody>
      </p:sp>
      <p:sp>
        <p:nvSpPr>
          <p:cNvPr id="5" name="Content Placeholder 4">
            <a:extLst>
              <a:ext uri="{FF2B5EF4-FFF2-40B4-BE49-F238E27FC236}">
                <a16:creationId xmlns:a16="http://schemas.microsoft.com/office/drawing/2014/main" id="{7BBF4F36-0B54-E231-3296-454318BFC1D7}"/>
              </a:ext>
            </a:extLst>
          </p:cNvPr>
          <p:cNvSpPr>
            <a:spLocks noGrp="1"/>
          </p:cNvSpPr>
          <p:nvPr>
            <p:ph idx="1"/>
          </p:nvPr>
        </p:nvSpPr>
        <p:spPr>
          <a:xfrm>
            <a:off x="952501" y="1372393"/>
            <a:ext cx="10744199" cy="4113213"/>
          </a:xfrm>
        </p:spPr>
        <p:txBody>
          <a:bodyPr/>
          <a:lstStyle/>
          <a:p>
            <a:pPr marL="0">
              <a:buFont typeface="Arial" panose="020B0604020202020204" pitchFamily="34" charset="0"/>
              <a:buChar char="•"/>
            </a:pPr>
            <a:r>
              <a:rPr lang="en-US" b="0" i="0" dirty="0">
                <a:solidFill>
                  <a:schemeClr val="tx1"/>
                </a:solidFill>
                <a:effectLst/>
                <a:latin typeface="+mj-lt"/>
              </a:rPr>
              <a:t>IEEE 802.19 group reviews coexistence assessment documents (CAD) produced by working groups developing new wireless standards for unlicensed devices.</a:t>
            </a:r>
          </a:p>
          <a:p>
            <a:pPr marL="0">
              <a:buFont typeface="Arial" panose="020B0604020202020204" pitchFamily="34" charset="0"/>
              <a:buChar char="•"/>
            </a:pPr>
            <a:r>
              <a:rPr lang="en-US" b="0" i="0" dirty="0">
                <a:solidFill>
                  <a:schemeClr val="tx1"/>
                </a:solidFill>
                <a:effectLst/>
                <a:latin typeface="+mj-lt"/>
              </a:rPr>
              <a:t>IEEE 802.19 develops standards for coexistence between wireless standards of unlicensed devices.</a:t>
            </a:r>
          </a:p>
          <a:p>
            <a:pPr marL="0">
              <a:buFont typeface="Arial" panose="020B0604020202020204" pitchFamily="34" charset="0"/>
              <a:buChar char="•"/>
            </a:pPr>
            <a:r>
              <a:rPr lang="en-US" b="0" dirty="0">
                <a:solidFill>
                  <a:schemeClr val="tx1"/>
                </a:solidFill>
                <a:latin typeface="+mj-lt"/>
              </a:rPr>
              <a:t>Monday PM</a:t>
            </a:r>
            <a:r>
              <a:rPr lang="tr-TR" b="0" dirty="0">
                <a:solidFill>
                  <a:schemeClr val="tx1"/>
                </a:solidFill>
                <a:latin typeface="+mj-lt"/>
              </a:rPr>
              <a:t>2</a:t>
            </a:r>
            <a:r>
              <a:rPr lang="en-US" b="0" dirty="0">
                <a:solidFill>
                  <a:schemeClr val="tx1"/>
                </a:solidFill>
                <a:latin typeface="+mj-lt"/>
              </a:rPr>
              <a:t> and Thursday PM3 (6:30 PM). </a:t>
            </a:r>
          </a:p>
          <a:p>
            <a:pPr marL="0">
              <a:buFont typeface="Arial" panose="020B0604020202020204" pitchFamily="34" charset="0"/>
              <a:buChar char="•"/>
            </a:pPr>
            <a:endParaRPr lang="en-US" b="0" i="0" dirty="0">
              <a:solidFill>
                <a:schemeClr val="tx1"/>
              </a:solidFill>
              <a:effectLst/>
              <a:latin typeface="+mj-lt"/>
            </a:endParaRPr>
          </a:p>
          <a:p>
            <a:pPr marL="0" indent="0"/>
            <a:br>
              <a:rPr lang="en-US" b="1" i="0" dirty="0">
                <a:solidFill>
                  <a:srgbClr val="006699"/>
                </a:solidFill>
                <a:effectLst/>
                <a:latin typeface="+mj-lt"/>
              </a:rPr>
            </a:br>
            <a:endParaRPr lang="en-US" dirty="0">
              <a:latin typeface="+mj-lt"/>
            </a:endParaRPr>
          </a:p>
        </p:txBody>
      </p:sp>
      <p:graphicFrame>
        <p:nvGraphicFramePr>
          <p:cNvPr id="7" name="Table 7">
            <a:extLst>
              <a:ext uri="{FF2B5EF4-FFF2-40B4-BE49-F238E27FC236}">
                <a16:creationId xmlns:a16="http://schemas.microsoft.com/office/drawing/2014/main" id="{33FD431F-2698-6EFD-037F-D426BCC76382}"/>
              </a:ext>
            </a:extLst>
          </p:cNvPr>
          <p:cNvGraphicFramePr>
            <a:graphicFrameLocks/>
          </p:cNvGraphicFramePr>
          <p:nvPr>
            <p:extLst>
              <p:ext uri="{D42A27DB-BD31-4B8C-83A1-F6EECF244321}">
                <p14:modId xmlns:p14="http://schemas.microsoft.com/office/powerpoint/2010/main" val="3683242308"/>
              </p:ext>
            </p:extLst>
          </p:nvPr>
        </p:nvGraphicFramePr>
        <p:xfrm>
          <a:off x="2180432" y="3648710"/>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Self</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Work Group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a:latin typeface="Calibri" panose="020F0502020204030204" pitchFamily="34" charset="0"/>
                          <a:cs typeface="Calibri" panose="020F0502020204030204" pitchFamily="34" charset="0"/>
                        </a:rPr>
                        <a:t>Yukimasa</a:t>
                      </a:r>
                      <a:r>
                        <a:rPr lang="en-US" sz="2000" dirty="0">
                          <a:latin typeface="Calibri" panose="020F0502020204030204" pitchFamily="34" charset="0"/>
                          <a:cs typeface="Calibri" panose="020F0502020204030204" pitchFamily="34" charset="0"/>
                        </a:rPr>
                        <a:t> Nagai (Mitsubishi Electric)</a:t>
                      </a:r>
                    </a:p>
                  </a:txBody>
                  <a:tcPr/>
                </a:tc>
                <a:extLst>
                  <a:ext uri="{0D108BD9-81ED-4DB2-BD59-A6C34878D82A}">
                    <a16:rowId xmlns:a16="http://schemas.microsoft.com/office/drawing/2014/main" val="2408979462"/>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a:latin typeface="Calibri" panose="020F0502020204030204" pitchFamily="34" charset="0"/>
                          <a:cs typeface="Calibri" panose="020F0502020204030204" pitchFamily="34" charset="0"/>
                        </a:rPr>
                        <a:t>Self</a:t>
                      </a:r>
                      <a:r>
                        <a:rPr lang="en-US" sz="200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36968773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BEFBA7E-FAE2-F78B-0BAE-25FB186B7826}"/>
              </a:ext>
            </a:extLst>
          </p:cNvPr>
          <p:cNvSpPr>
            <a:spLocks noGrp="1"/>
          </p:cNvSpPr>
          <p:nvPr>
            <p:ph type="dt" idx="10"/>
          </p:nvPr>
        </p:nvSpPr>
        <p:spPr/>
        <p:txBody>
          <a:bodyPr/>
          <a:lstStyle/>
          <a:p>
            <a:r>
              <a:rPr lang="tr-TR" dirty="0" err="1"/>
              <a:t>March</a:t>
            </a:r>
            <a:r>
              <a:rPr lang="en-US" dirty="0"/>
              <a:t> 2025</a:t>
            </a:r>
            <a:endParaRPr lang="en-GB" dirty="0"/>
          </a:p>
        </p:txBody>
      </p:sp>
      <p:sp>
        <p:nvSpPr>
          <p:cNvPr id="5" name="Footer Placeholder 4">
            <a:extLst>
              <a:ext uri="{FF2B5EF4-FFF2-40B4-BE49-F238E27FC236}">
                <a16:creationId xmlns:a16="http://schemas.microsoft.com/office/drawing/2014/main" id="{EB59ACD1-9C33-02B7-EC18-771839F040B1}"/>
              </a:ext>
            </a:extLst>
          </p:cNvPr>
          <p:cNvSpPr>
            <a:spLocks noGrp="1"/>
          </p:cNvSpPr>
          <p:nvPr>
            <p:ph type="ftr" idx="11"/>
          </p:nvPr>
        </p:nvSpPr>
        <p:spPr/>
        <p:txBody>
          <a:bodyPr/>
          <a:lstStyle/>
          <a:p>
            <a:r>
              <a:rPr lang="en-GB" dirty="0"/>
              <a:t>Tuncer </a:t>
            </a:r>
            <a:r>
              <a:rPr lang="en-GB" dirty="0" err="1"/>
              <a:t>Baykas</a:t>
            </a:r>
            <a:r>
              <a:rPr lang="en-GB" dirty="0"/>
              <a:t> (</a:t>
            </a:r>
            <a:r>
              <a:rPr lang="tr-TR" dirty="0"/>
              <a:t>Self</a:t>
            </a:r>
            <a:r>
              <a:rPr lang="en-GB" dirty="0"/>
              <a:t>)</a:t>
            </a:r>
          </a:p>
        </p:txBody>
      </p:sp>
      <p:sp>
        <p:nvSpPr>
          <p:cNvPr id="6" name="Slide Number Placeholder 5">
            <a:extLst>
              <a:ext uri="{FF2B5EF4-FFF2-40B4-BE49-F238E27FC236}">
                <a16:creationId xmlns:a16="http://schemas.microsoft.com/office/drawing/2014/main" id="{97D1FEEA-2D54-A8F4-B71F-5B6279ADB9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7" name="Title 1">
            <a:extLst>
              <a:ext uri="{FF2B5EF4-FFF2-40B4-BE49-F238E27FC236}">
                <a16:creationId xmlns:a16="http://schemas.microsoft.com/office/drawing/2014/main" id="{2D03C1B9-7403-0407-5658-ABD7ABA12253}"/>
              </a:ext>
            </a:extLst>
          </p:cNvPr>
          <p:cNvSpPr>
            <a:spLocks noGrp="1"/>
          </p:cNvSpPr>
          <p:nvPr>
            <p:ph type="title"/>
          </p:nvPr>
        </p:nvSpPr>
        <p:spPr>
          <a:xfrm>
            <a:off x="743372" y="731522"/>
            <a:ext cx="10454909"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F5EB4504-AB26-1302-9AC9-56110D8EB187}"/>
              </a:ext>
            </a:extLst>
          </p:cNvPr>
          <p:cNvSpPr txBox="1">
            <a:spLocks/>
          </p:cNvSpPr>
          <p:nvPr/>
        </p:nvSpPr>
        <p:spPr bwMode="auto">
          <a:xfrm>
            <a:off x="1295400" y="1977606"/>
            <a:ext cx="10744200" cy="362892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Aft>
                <a:spcPts val="0"/>
              </a:spcAft>
            </a:pPr>
            <a:r>
              <a:rPr lang="tr-TR" i="0" dirty="0" err="1">
                <a:solidFill>
                  <a:srgbClr val="000000"/>
                </a:solidFill>
                <a:effectLst/>
                <a:latin typeface="+mj-lt"/>
              </a:rPr>
              <a:t>Letterballot</a:t>
            </a:r>
            <a:r>
              <a:rPr lang="tr-TR" i="0" dirty="0">
                <a:solidFill>
                  <a:srgbClr val="000000"/>
                </a:solidFill>
                <a:effectLst/>
                <a:latin typeface="+mj-lt"/>
              </a:rPr>
              <a:t> </a:t>
            </a:r>
            <a:r>
              <a:rPr lang="tr-TR" i="0" dirty="0" err="1">
                <a:solidFill>
                  <a:srgbClr val="000000"/>
                </a:solidFill>
                <a:effectLst/>
                <a:latin typeface="+mj-lt"/>
              </a:rPr>
              <a:t>for</a:t>
            </a:r>
            <a:r>
              <a:rPr lang="tr-TR" i="0" dirty="0">
                <a:solidFill>
                  <a:srgbClr val="000000"/>
                </a:solidFill>
                <a:effectLst/>
                <a:latin typeface="+mj-lt"/>
              </a:rPr>
              <a:t> </a:t>
            </a:r>
            <a:r>
              <a:rPr lang="fr-FR" i="0" dirty="0">
                <a:solidFill>
                  <a:srgbClr val="000000"/>
                </a:solidFill>
                <a:effectLst/>
                <a:latin typeface="+mj-lt"/>
              </a:rPr>
              <a:t>IEEE P802.15.4ab Coexistence </a:t>
            </a:r>
            <a:r>
              <a:rPr lang="fr-FR" i="0" dirty="0" err="1">
                <a:solidFill>
                  <a:srgbClr val="000000"/>
                </a:solidFill>
                <a:effectLst/>
                <a:latin typeface="+mj-lt"/>
              </a:rPr>
              <a:t>Assessment</a:t>
            </a:r>
            <a:r>
              <a:rPr lang="fr-FR" i="0" dirty="0">
                <a:solidFill>
                  <a:srgbClr val="000000"/>
                </a:solidFill>
                <a:effectLst/>
                <a:latin typeface="+mj-lt"/>
              </a:rPr>
              <a:t> Document</a:t>
            </a:r>
            <a:r>
              <a:rPr lang="en-US" kern="0" dirty="0">
                <a:solidFill>
                  <a:srgbClr val="222222"/>
                </a:solidFill>
                <a:highlight>
                  <a:srgbClr val="FFFFFF"/>
                </a:highlight>
                <a:latin typeface="+mj-lt"/>
              </a:rPr>
              <a:t> </a:t>
            </a:r>
            <a:r>
              <a:rPr lang="tr-TR" kern="0" dirty="0" err="1">
                <a:solidFill>
                  <a:srgbClr val="222222"/>
                </a:solidFill>
                <a:highlight>
                  <a:srgbClr val="FFFFFF"/>
                </a:highlight>
                <a:latin typeface="+mj-lt"/>
              </a:rPr>
              <a:t>started</a:t>
            </a:r>
            <a:r>
              <a:rPr lang="tr-TR" kern="0" dirty="0">
                <a:solidFill>
                  <a:srgbClr val="222222"/>
                </a:solidFill>
                <a:highlight>
                  <a:srgbClr val="FFFFFF"/>
                </a:highlight>
                <a:latin typeface="+mj-lt"/>
              </a:rPr>
              <a:t>.</a:t>
            </a:r>
            <a:r>
              <a:rPr lang="en-US" kern="0" dirty="0">
                <a:solidFill>
                  <a:srgbClr val="222222"/>
                </a:solidFill>
                <a:highlight>
                  <a:srgbClr val="FFFFFF"/>
                </a:highlight>
                <a:latin typeface="+mj-lt"/>
              </a:rPr>
              <a:t>   </a:t>
            </a:r>
            <a:endParaRPr lang="tr-TR" kern="0" dirty="0">
              <a:solidFill>
                <a:srgbClr val="222222"/>
              </a:solidFill>
              <a:highlight>
                <a:srgbClr val="FFFFFF"/>
              </a:highlight>
              <a:latin typeface="+mj-lt"/>
            </a:endParaRPr>
          </a:p>
          <a:p>
            <a:pPr>
              <a:spcAft>
                <a:spcPts val="0"/>
              </a:spcAft>
            </a:pPr>
            <a:endParaRPr lang="tr-TR" kern="0" dirty="0">
              <a:solidFill>
                <a:srgbClr val="222222"/>
              </a:solidFill>
              <a:highlight>
                <a:srgbClr val="FFFFFF"/>
              </a:highlight>
              <a:latin typeface="+mj-lt"/>
            </a:endParaRPr>
          </a:p>
          <a:p>
            <a:pPr>
              <a:spcAft>
                <a:spcPts val="0"/>
              </a:spcAft>
            </a:pPr>
            <a:r>
              <a:rPr lang="tr-TR" kern="0" dirty="0" err="1">
                <a:solidFill>
                  <a:srgbClr val="222222"/>
                </a:solidFill>
                <a:highlight>
                  <a:srgbClr val="FFFFFF"/>
                </a:highlight>
                <a:latin typeface="+mj-lt"/>
              </a:rPr>
              <a:t>If</a:t>
            </a:r>
            <a:r>
              <a:rPr lang="tr-TR" kern="0" dirty="0">
                <a:solidFill>
                  <a:srgbClr val="222222"/>
                </a:solidFill>
                <a:highlight>
                  <a:srgbClr val="FFFFFF"/>
                </a:highlight>
                <a:latin typeface="+mj-lt"/>
              </a:rPr>
              <a:t> </a:t>
            </a:r>
            <a:r>
              <a:rPr lang="tr-TR" kern="0" dirty="0" err="1">
                <a:solidFill>
                  <a:srgbClr val="222222"/>
                </a:solidFill>
                <a:highlight>
                  <a:srgbClr val="FFFFFF"/>
                </a:highlight>
                <a:latin typeface="+mj-lt"/>
              </a:rPr>
              <a:t>you</a:t>
            </a:r>
            <a:r>
              <a:rPr lang="tr-TR" kern="0" dirty="0">
                <a:solidFill>
                  <a:srgbClr val="222222"/>
                </a:solidFill>
                <a:highlight>
                  <a:srgbClr val="FFFFFF"/>
                </a:highlight>
                <a:latin typeface="+mj-lt"/>
              </a:rPr>
              <a:t> </a:t>
            </a:r>
            <a:r>
              <a:rPr lang="tr-TR" kern="0" dirty="0" err="1">
                <a:solidFill>
                  <a:srgbClr val="222222"/>
                </a:solidFill>
                <a:highlight>
                  <a:srgbClr val="FFFFFF"/>
                </a:highlight>
                <a:latin typeface="+mj-lt"/>
              </a:rPr>
              <a:t>are</a:t>
            </a:r>
            <a:r>
              <a:rPr lang="tr-TR" kern="0" dirty="0">
                <a:solidFill>
                  <a:srgbClr val="222222"/>
                </a:solidFill>
                <a:highlight>
                  <a:srgbClr val="FFFFFF"/>
                </a:highlight>
                <a:latin typeface="+mj-lt"/>
              </a:rPr>
              <a:t> a </a:t>
            </a:r>
            <a:r>
              <a:rPr lang="tr-TR" kern="0" dirty="0" err="1">
                <a:solidFill>
                  <a:srgbClr val="222222"/>
                </a:solidFill>
                <a:highlight>
                  <a:srgbClr val="FFFFFF"/>
                </a:highlight>
                <a:latin typeface="+mj-lt"/>
              </a:rPr>
              <a:t>voter</a:t>
            </a:r>
            <a:r>
              <a:rPr lang="tr-TR" kern="0" dirty="0">
                <a:solidFill>
                  <a:srgbClr val="222222"/>
                </a:solidFill>
                <a:highlight>
                  <a:srgbClr val="FFFFFF"/>
                </a:highlight>
                <a:latin typeface="+mj-lt"/>
              </a:rPr>
              <a:t> of 802.19 WG, </a:t>
            </a:r>
            <a:r>
              <a:rPr lang="tr-TR" kern="0" dirty="0" err="1">
                <a:solidFill>
                  <a:srgbClr val="222222"/>
                </a:solidFill>
                <a:highlight>
                  <a:srgbClr val="FFFFFF"/>
                </a:highlight>
                <a:latin typeface="+mj-lt"/>
              </a:rPr>
              <a:t>the</a:t>
            </a:r>
            <a:r>
              <a:rPr lang="tr-TR" kern="0" dirty="0">
                <a:solidFill>
                  <a:srgbClr val="222222"/>
                </a:solidFill>
                <a:highlight>
                  <a:srgbClr val="FFFFFF"/>
                </a:highlight>
                <a:latin typeface="+mj-lt"/>
              </a:rPr>
              <a:t> link </a:t>
            </a:r>
            <a:r>
              <a:rPr lang="tr-TR" kern="0" dirty="0" err="1">
                <a:solidFill>
                  <a:srgbClr val="222222"/>
                </a:solidFill>
                <a:highlight>
                  <a:srgbClr val="FFFFFF"/>
                </a:highlight>
                <a:latin typeface="+mj-lt"/>
              </a:rPr>
              <a:t>for</a:t>
            </a:r>
            <a:r>
              <a:rPr lang="tr-TR" kern="0" dirty="0">
                <a:solidFill>
                  <a:srgbClr val="222222"/>
                </a:solidFill>
                <a:highlight>
                  <a:srgbClr val="FFFFFF"/>
                </a:highlight>
                <a:latin typeface="+mj-lt"/>
              </a:rPr>
              <a:t> </a:t>
            </a:r>
            <a:r>
              <a:rPr lang="tr-TR" kern="0" dirty="0" err="1">
                <a:solidFill>
                  <a:srgbClr val="222222"/>
                </a:solidFill>
                <a:highlight>
                  <a:srgbClr val="FFFFFF"/>
                </a:highlight>
                <a:latin typeface="+mj-lt"/>
              </a:rPr>
              <a:t>the</a:t>
            </a:r>
            <a:r>
              <a:rPr lang="tr-TR" kern="0" dirty="0">
                <a:solidFill>
                  <a:srgbClr val="222222"/>
                </a:solidFill>
                <a:highlight>
                  <a:srgbClr val="FFFFFF"/>
                </a:highlight>
                <a:latin typeface="+mj-lt"/>
              </a:rPr>
              <a:t> </a:t>
            </a:r>
            <a:r>
              <a:rPr lang="tr-TR" kern="0" dirty="0" err="1">
                <a:solidFill>
                  <a:srgbClr val="222222"/>
                </a:solidFill>
                <a:highlight>
                  <a:srgbClr val="FFFFFF"/>
                </a:highlight>
                <a:latin typeface="+mj-lt"/>
              </a:rPr>
              <a:t>letterballot</a:t>
            </a:r>
            <a:r>
              <a:rPr lang="tr-TR" kern="0" dirty="0">
                <a:solidFill>
                  <a:srgbClr val="222222"/>
                </a:solidFill>
                <a:highlight>
                  <a:srgbClr val="FFFFFF"/>
                </a:highlight>
                <a:latin typeface="+mj-lt"/>
              </a:rPr>
              <a:t> is</a:t>
            </a:r>
          </a:p>
          <a:p>
            <a:pPr>
              <a:spcAft>
                <a:spcPts val="0"/>
              </a:spcAft>
            </a:pPr>
            <a:r>
              <a:rPr lang="en-US" kern="0" dirty="0">
                <a:solidFill>
                  <a:srgbClr val="222222"/>
                </a:solidFill>
                <a:highlight>
                  <a:srgbClr val="FFFFFF"/>
                </a:highlight>
                <a:latin typeface="+mj-lt"/>
              </a:rPr>
              <a:t> https://mentor.ieee.org/802.19/polls </a:t>
            </a:r>
            <a:endParaRPr lang="tr-TR" kern="0" dirty="0">
              <a:solidFill>
                <a:srgbClr val="222222"/>
              </a:solidFill>
              <a:highlight>
                <a:srgbClr val="FFFFFF"/>
              </a:highlight>
              <a:latin typeface="+mj-lt"/>
            </a:endParaRPr>
          </a:p>
          <a:p>
            <a:pPr>
              <a:spcAft>
                <a:spcPts val="0"/>
              </a:spcAft>
            </a:pPr>
            <a:endParaRPr lang="tr-TR" kern="0">
              <a:solidFill>
                <a:srgbClr val="222222"/>
              </a:solidFill>
              <a:highlight>
                <a:srgbClr val="FFFFFF"/>
              </a:highlight>
              <a:latin typeface="+mj-lt"/>
            </a:endParaRPr>
          </a:p>
          <a:p>
            <a:pPr>
              <a:spcAft>
                <a:spcPts val="0"/>
              </a:spcAft>
            </a:pPr>
            <a:endParaRPr lang="en-US" kern="0" dirty="0">
              <a:solidFill>
                <a:srgbClr val="222222"/>
              </a:solidFill>
              <a:highlight>
                <a:srgbClr val="FFFFFF"/>
              </a:highlight>
              <a:latin typeface="+mj-lt"/>
            </a:endParaRPr>
          </a:p>
          <a:p>
            <a:endParaRPr lang="en-US" kern="0" dirty="0"/>
          </a:p>
        </p:txBody>
      </p:sp>
    </p:spTree>
    <p:extLst>
      <p:ext uri="{BB962C8B-B14F-4D97-AF65-F5344CB8AC3E}">
        <p14:creationId xmlns:p14="http://schemas.microsoft.com/office/powerpoint/2010/main" val="260227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66A693-4037-9EB4-2DD8-97F02D4ADEF2}"/>
              </a:ext>
            </a:extLst>
          </p:cNvPr>
          <p:cNvSpPr>
            <a:spLocks noGrp="1"/>
          </p:cNvSpPr>
          <p:nvPr>
            <p:ph type="title"/>
          </p:nvPr>
        </p:nvSpPr>
        <p:spPr/>
        <p:txBody>
          <a:bodyPr/>
          <a:lstStyle/>
          <a:p>
            <a:r>
              <a:rPr lang="tr-TR" dirty="0"/>
              <a:t>FCC </a:t>
            </a:r>
            <a:r>
              <a:rPr lang="tr-TR" dirty="0" err="1"/>
              <a:t>Consultation</a:t>
            </a:r>
            <a:r>
              <a:rPr lang="tr-TR" dirty="0"/>
              <a:t> on </a:t>
            </a:r>
            <a:r>
              <a:rPr lang="tr-TR" dirty="0" err="1"/>
              <a:t>Sub</a:t>
            </a:r>
            <a:r>
              <a:rPr lang="tr-TR" dirty="0"/>
              <a:t> 1-GHZ </a:t>
            </a:r>
            <a:r>
              <a:rPr lang="tr-TR" dirty="0" err="1"/>
              <a:t>Bands</a:t>
            </a:r>
            <a:endParaRPr lang="tr-TR" dirty="0"/>
          </a:p>
        </p:txBody>
      </p:sp>
      <p:sp>
        <p:nvSpPr>
          <p:cNvPr id="3" name="İçerik Yer Tutucusu 2">
            <a:extLst>
              <a:ext uri="{FF2B5EF4-FFF2-40B4-BE49-F238E27FC236}">
                <a16:creationId xmlns:a16="http://schemas.microsoft.com/office/drawing/2014/main" id="{2719F96C-5AAC-EC4E-739C-96C93F3E34A1}"/>
              </a:ext>
            </a:extLst>
          </p:cNvPr>
          <p:cNvSpPr>
            <a:spLocks noGrp="1"/>
          </p:cNvSpPr>
          <p:nvPr>
            <p:ph idx="1"/>
          </p:nvPr>
        </p:nvSpPr>
        <p:spPr/>
        <p:txBody>
          <a:bodyPr/>
          <a:lstStyle/>
          <a:p>
            <a:pPr marL="0" indent="0"/>
            <a:r>
              <a:rPr lang="en-US" dirty="0"/>
              <a:t>On 6 August 2024, the US FCC Wireless Telecommunications Bureau and Office of Engineering and Technology begins a consultation that seeks public comments on </a:t>
            </a:r>
            <a:r>
              <a:rPr lang="en-US" dirty="0" err="1"/>
              <a:t>NextNav's</a:t>
            </a:r>
            <a:r>
              <a:rPr lang="en-US" dirty="0"/>
              <a:t> petition to reconfigure the 902-928 MHz band and adopt new rules to enable the deployment of a 5G terrestrial positioning, navigation, and timing (PNT) network that “complements and backs up” the U.S. Global Positioning System (GPS).</a:t>
            </a:r>
            <a:endParaRPr lang="tr-TR" dirty="0"/>
          </a:p>
          <a:p>
            <a:pPr marL="0" indent="0"/>
            <a:endParaRPr lang="tr-TR" dirty="0"/>
          </a:p>
          <a:p>
            <a:pPr marL="0" indent="0"/>
            <a:r>
              <a:rPr lang="tr-TR" dirty="0"/>
              <a:t>802.19 WG </a:t>
            </a:r>
            <a:r>
              <a:rPr lang="tr-TR" dirty="0" err="1"/>
              <a:t>will</a:t>
            </a:r>
            <a:r>
              <a:rPr lang="tr-TR" dirty="0"/>
              <a:t> </a:t>
            </a:r>
            <a:r>
              <a:rPr lang="tr-TR" dirty="0" err="1"/>
              <a:t>provide</a:t>
            </a:r>
            <a:r>
              <a:rPr lang="tr-TR" dirty="0"/>
              <a:t> </a:t>
            </a:r>
            <a:r>
              <a:rPr lang="tr-TR" dirty="0" err="1"/>
              <a:t>information</a:t>
            </a:r>
            <a:r>
              <a:rPr lang="tr-TR" dirty="0"/>
              <a:t> </a:t>
            </a:r>
            <a:r>
              <a:rPr lang="tr-TR" dirty="0" err="1"/>
              <a:t>to</a:t>
            </a:r>
            <a:r>
              <a:rPr lang="tr-TR" dirty="0"/>
              <a:t> 802.18 WG </a:t>
            </a:r>
            <a:r>
              <a:rPr lang="tr-TR" dirty="0" err="1"/>
              <a:t>to</a:t>
            </a:r>
            <a:r>
              <a:rPr lang="tr-TR" dirty="0"/>
              <a:t> be </a:t>
            </a:r>
            <a:r>
              <a:rPr lang="tr-TR" dirty="0" err="1"/>
              <a:t>included</a:t>
            </a:r>
            <a:r>
              <a:rPr lang="tr-TR" dirty="0"/>
              <a:t> in IEEE 802 </a:t>
            </a:r>
            <a:r>
              <a:rPr lang="tr-TR" dirty="0" err="1"/>
              <a:t>LMSC’s</a:t>
            </a:r>
            <a:r>
              <a:rPr lang="tr-TR" dirty="0"/>
              <a:t> </a:t>
            </a:r>
            <a:r>
              <a:rPr lang="tr-TR" dirty="0" err="1"/>
              <a:t>response</a:t>
            </a:r>
            <a:r>
              <a:rPr lang="tr-TR" dirty="0"/>
              <a:t>.  </a:t>
            </a:r>
          </a:p>
        </p:txBody>
      </p:sp>
      <p:sp>
        <p:nvSpPr>
          <p:cNvPr id="4" name="Slayt Numarası Yer Tutucusu 3">
            <a:extLst>
              <a:ext uri="{FF2B5EF4-FFF2-40B4-BE49-F238E27FC236}">
                <a16:creationId xmlns:a16="http://schemas.microsoft.com/office/drawing/2014/main" id="{3986FD8D-5F93-748A-CDF1-9C575550507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Veri Yer Tutucusu 5">
            <a:extLst>
              <a:ext uri="{FF2B5EF4-FFF2-40B4-BE49-F238E27FC236}">
                <a16:creationId xmlns:a16="http://schemas.microsoft.com/office/drawing/2014/main" id="{ECABE424-4765-7E72-3769-2E903B446337}"/>
              </a:ext>
            </a:extLst>
          </p:cNvPr>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tr-TR" dirty="0" err="1">
                <a:latin typeface="+mn-lt"/>
              </a:rPr>
              <a:t>March</a:t>
            </a:r>
            <a:r>
              <a:rPr lang="en-US" dirty="0">
                <a:latin typeface="+mn-lt"/>
              </a:rPr>
              <a:t> 2025</a:t>
            </a:r>
            <a:endParaRPr lang="en-GB" dirty="0">
              <a:latin typeface="+mn-lt"/>
            </a:endParaRPr>
          </a:p>
        </p:txBody>
      </p:sp>
      <p:sp>
        <p:nvSpPr>
          <p:cNvPr id="7" name="Footer Placeholder 4">
            <a:extLst>
              <a:ext uri="{FF2B5EF4-FFF2-40B4-BE49-F238E27FC236}">
                <a16:creationId xmlns:a16="http://schemas.microsoft.com/office/drawing/2014/main" id="{88562DFC-BF8A-DC4E-49B0-4B32C0A62CC4}"/>
              </a:ext>
            </a:extLst>
          </p:cNvPr>
          <p:cNvSpPr>
            <a:spLocks noGrp="1"/>
          </p:cNvSpPr>
          <p:nvPr>
            <p:ph type="ftr" idx="11"/>
          </p:nvPr>
        </p:nvSpPr>
        <p:spPr>
          <a:xfrm>
            <a:off x="7133167" y="6566694"/>
            <a:ext cx="4246033" cy="180975"/>
          </a:xfrm>
        </p:spPr>
        <p:txBody>
          <a:bodyPr/>
          <a:lstStyle/>
          <a:p>
            <a:r>
              <a:rPr lang="en-GB" dirty="0"/>
              <a:t>Tuncer </a:t>
            </a:r>
            <a:r>
              <a:rPr lang="en-GB" dirty="0" err="1"/>
              <a:t>Baykas</a:t>
            </a:r>
            <a:r>
              <a:rPr lang="en-GB" dirty="0"/>
              <a:t> (</a:t>
            </a:r>
            <a:r>
              <a:rPr lang="tr-TR" dirty="0"/>
              <a:t>Self</a:t>
            </a:r>
            <a:r>
              <a:rPr lang="en-GB" dirty="0"/>
              <a:t>)</a:t>
            </a:r>
          </a:p>
        </p:txBody>
      </p:sp>
    </p:spTree>
    <p:extLst>
      <p:ext uri="{BB962C8B-B14F-4D97-AF65-F5344CB8AC3E}">
        <p14:creationId xmlns:p14="http://schemas.microsoft.com/office/powerpoint/2010/main" val="2906873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a:xfrm>
            <a:off x="871543" y="1524000"/>
            <a:ext cx="10634657" cy="4113213"/>
          </a:xfrm>
        </p:spPr>
        <p:txBody>
          <a:bodyPr/>
          <a:lstStyle/>
          <a:p>
            <a:r>
              <a:rPr lang="en-US" sz="225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a:t>
            </a:r>
          </a:p>
          <a:p>
            <a:r>
              <a:rPr lang="en-US" sz="2250" dirty="0"/>
              <a:t>This amendment includes recommendations with respect to new devices, as well as compatibility with deployed legacy devices</a:t>
            </a:r>
          </a:p>
          <a:p>
            <a:endParaRPr lang="en-US" sz="2250" dirty="0"/>
          </a:p>
          <a:p>
            <a:pPr marL="0">
              <a:spcBef>
                <a:spcPts val="0"/>
              </a:spcBef>
            </a:pPr>
            <a:r>
              <a:rPr lang="tr-TR" sz="2250" dirty="0"/>
              <a:t>‘</a:t>
            </a:r>
            <a:r>
              <a:rPr lang="en-US" sz="2250" dirty="0"/>
              <a:t>Follow up on measurement of radio noise over Sub-1 GHz band emitted from mini PC and laptop PC, and its impact on communication performance of IEEE 802.11ah</a:t>
            </a:r>
            <a:r>
              <a:rPr lang="tr-TR" sz="2250" dirty="0"/>
              <a:t>’ </a:t>
            </a:r>
          </a:p>
          <a:p>
            <a:pPr marL="0">
              <a:spcBef>
                <a:spcPts val="0"/>
              </a:spcBef>
            </a:pPr>
            <a:r>
              <a:rPr lang="en-US" sz="2250" dirty="0"/>
              <a:t>Kazuto Yano (ATR)</a:t>
            </a:r>
            <a:r>
              <a:rPr lang="tr-TR" sz="2250" dirty="0"/>
              <a:t>  </a:t>
            </a:r>
            <a:r>
              <a:rPr lang="tr-TR" sz="2250" dirty="0" err="1"/>
              <a:t>doc:IEEE</a:t>
            </a:r>
            <a:r>
              <a:rPr lang="tr-TR" sz="2250" dirty="0"/>
              <a:t> 802.19-25-0012r0</a:t>
            </a:r>
          </a:p>
          <a:p>
            <a:endParaRPr lang="en-US" sz="2250" dirty="0"/>
          </a:p>
          <a:p>
            <a:endParaRPr lang="en-US" sz="2250" dirty="0"/>
          </a:p>
          <a:p>
            <a:endParaRPr lang="en-US" sz="225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tr-TR" dirty="0" err="1">
                <a:latin typeface="+mn-lt"/>
              </a:rPr>
              <a:t>March</a:t>
            </a:r>
            <a:r>
              <a:rPr lang="en-US" dirty="0">
                <a:latin typeface="+mn-lt"/>
              </a:rPr>
              <a:t> 2025</a:t>
            </a:r>
            <a:endParaRPr lang="en-GB" dirty="0">
              <a:latin typeface="+mn-lt"/>
            </a:endParaRPr>
          </a:p>
        </p:txBody>
      </p:sp>
      <p:sp>
        <p:nvSpPr>
          <p:cNvPr id="7" name="Footer Placeholder 4">
            <a:extLst>
              <a:ext uri="{FF2B5EF4-FFF2-40B4-BE49-F238E27FC236}">
                <a16:creationId xmlns:a16="http://schemas.microsoft.com/office/drawing/2014/main" id="{D9720D70-4AF4-0810-7E67-82009E6262AE}"/>
              </a:ext>
            </a:extLst>
          </p:cNvPr>
          <p:cNvSpPr>
            <a:spLocks noGrp="1"/>
          </p:cNvSpPr>
          <p:nvPr>
            <p:ph type="ftr" idx="11"/>
          </p:nvPr>
        </p:nvSpPr>
        <p:spPr>
          <a:xfrm>
            <a:off x="7133167" y="6566694"/>
            <a:ext cx="4246033" cy="180975"/>
          </a:xfrm>
        </p:spPr>
        <p:txBody>
          <a:bodyPr/>
          <a:lstStyle/>
          <a:p>
            <a:r>
              <a:rPr lang="en-GB" dirty="0"/>
              <a:t>Tuncer </a:t>
            </a:r>
            <a:r>
              <a:rPr lang="en-GB" dirty="0" err="1"/>
              <a:t>Baykas</a:t>
            </a:r>
            <a:r>
              <a:rPr lang="en-GB" dirty="0"/>
              <a:t> (</a:t>
            </a:r>
            <a:r>
              <a:rPr lang="tr-TR" dirty="0"/>
              <a:t>Self</a:t>
            </a:r>
            <a:r>
              <a:rPr lang="en-GB" dirty="0"/>
              <a:t>)</a:t>
            </a:r>
          </a:p>
        </p:txBody>
      </p:sp>
    </p:spTree>
    <p:extLst>
      <p:ext uri="{BB962C8B-B14F-4D97-AF65-F5344CB8AC3E}">
        <p14:creationId xmlns:p14="http://schemas.microsoft.com/office/powerpoint/2010/main" val="188031885"/>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9C679E-BCDB-4A5C-A38F-ECA97E9DDB64}">
  <ds:schemaRefs>
    <ds:schemaRef ds:uri="http://purl.org/dc/dcmitype/"/>
    <ds:schemaRef ds:uri="http://schemas.openxmlformats.org/package/2006/metadata/core-properties"/>
    <ds:schemaRef ds:uri="http://purl.org/dc/terms/"/>
    <ds:schemaRef ds:uri="ba37140e-f4c5-4a6c-a9b4-20a691ce6c8a"/>
    <ds:schemaRef ds:uri="http://schemas.microsoft.com/office/2006/documentManagement/types"/>
    <ds:schemaRef ds:uri="http://schemas.microsoft.com/office/2006/metadata/properties"/>
    <ds:schemaRef ds:uri="cc9c437c-ae0c-4066-8d90-a0f7de786127"/>
    <ds:schemaRef ds:uri="http://purl.org/dc/elements/1.1/"/>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3.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36371</TotalTime>
  <Words>423</Words>
  <Application>Microsoft Office PowerPoint</Application>
  <PresentationFormat>Geniş ekran</PresentationFormat>
  <Paragraphs>61</Paragraphs>
  <Slides>5</Slides>
  <Notes>2</Notes>
  <HiddenSlides>0</HiddenSlides>
  <MMClips>0</MMClips>
  <ScaleCrop>false</ScaleCrop>
  <HeadingPairs>
    <vt:vector size="8" baseType="variant">
      <vt:variant>
        <vt:lpstr>Kullanılan Yazı Tipleri</vt:lpstr>
      </vt:variant>
      <vt:variant>
        <vt:i4>3</vt:i4>
      </vt:variant>
      <vt:variant>
        <vt:lpstr>Tema</vt:lpstr>
      </vt:variant>
      <vt:variant>
        <vt:i4>1</vt:i4>
      </vt:variant>
      <vt:variant>
        <vt:lpstr>Eklenmiş OLE Hizmet Programları</vt:lpstr>
      </vt:variant>
      <vt:variant>
        <vt:i4>1</vt:i4>
      </vt:variant>
      <vt:variant>
        <vt:lpstr>Slayt Başlıkları</vt:lpstr>
      </vt:variant>
      <vt:variant>
        <vt:i4>5</vt:i4>
      </vt:variant>
    </vt:vector>
  </HeadingPairs>
  <TitlesOfParts>
    <vt:vector size="10" baseType="lpstr">
      <vt:lpstr>Arial</vt:lpstr>
      <vt:lpstr>Calibri</vt:lpstr>
      <vt:lpstr>Times New Roman</vt:lpstr>
      <vt:lpstr>802-11 Theme</vt:lpstr>
      <vt:lpstr>Document</vt:lpstr>
      <vt:lpstr>802.19 WG  March 2025 Liaison Report</vt:lpstr>
      <vt:lpstr>IEEE 802.19 Overview</vt:lpstr>
      <vt:lpstr>Coexistence Assessment Documents</vt:lpstr>
      <vt:lpstr>FCC Consultation on Sub 1-GHZ Bands</vt:lpstr>
      <vt:lpstr>802.19.3a Task Group</vt:lpstr>
    </vt:vector>
  </TitlesOfParts>
  <Company>Ofinno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2024 802.19 Liaison Report</dc:title>
  <dc:subject>January 2023</dc:subject>
  <dc:creator/>
  <dc:description>Tuncer Baykas (Ofinno)</dc:description>
  <cp:lastModifiedBy>Tunçer Baykaş</cp:lastModifiedBy>
  <cp:revision>77</cp:revision>
  <cp:lastPrinted>1601-01-01T00:00:00Z</cp:lastPrinted>
  <dcterms:created xsi:type="dcterms:W3CDTF">2020-01-12T14:48:27Z</dcterms:created>
  <dcterms:modified xsi:type="dcterms:W3CDTF">2025-03-13T21:26:33Z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