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734" r:id="rId4"/>
  </p:sldMasterIdLst>
  <p:notesMasterIdLst>
    <p:notesMasterId r:id="rId10"/>
  </p:notesMasterIdLst>
  <p:handoutMasterIdLst>
    <p:handoutMasterId r:id="rId11"/>
  </p:handoutMasterIdLst>
  <p:sldIdLst>
    <p:sldId id="256" r:id="rId5"/>
    <p:sldId id="257" r:id="rId6"/>
    <p:sldId id="396" r:id="rId7"/>
    <p:sldId id="343" r:id="rId8"/>
    <p:sldId id="316" r:id="rId9"/>
  </p:sldIdLst>
  <p:sldSz cx="12192000" cy="6858000"/>
  <p:notesSz cx="6934200" cy="9280525"/>
  <p:defaultTextStyle>
    <a:defPPr>
      <a:defRPr lang="en-GB"/>
    </a:defPPr>
    <a:lvl1pPr algn="l" defTabSz="449263" rtl="0" fontAlgn="base">
      <a:spcBef>
        <a:spcPct val="0"/>
      </a:spcBef>
      <a:spcAft>
        <a:spcPct val="0"/>
      </a:spcAft>
      <a:defRPr sz="2400" kern="1200">
        <a:solidFill>
          <a:schemeClr val="bg1"/>
        </a:solidFill>
        <a:latin typeface="Times New Roman" pitchFamily="18" charset="0"/>
        <a:ea typeface="MS Gothic"/>
        <a:cs typeface="MS Gothic"/>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7194" autoAdjust="0"/>
    <p:restoredTop sz="93788" autoAdjust="0"/>
  </p:normalViewPr>
  <p:slideViewPr>
    <p:cSldViewPr>
      <p:cViewPr varScale="1">
        <p:scale>
          <a:sx n="73" d="100"/>
          <a:sy n="73" d="100"/>
        </p:scale>
        <p:origin x="700" y="44"/>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61" d="100"/>
          <a:sy n="61" d="100"/>
        </p:scale>
        <p:origin x="2069" y="4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802.11-23/0103r0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January 2023</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Jon Rosdahl, Qualcomm</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802.11-23/0103r0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January 2023</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Jon Rosdahl, Qualcomm</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802.11-23/0103r0</a:t>
            </a:r>
          </a:p>
        </p:txBody>
      </p:sp>
      <p:sp>
        <p:nvSpPr>
          <p:cNvPr id="5" name="Rectangle 3"/>
          <p:cNvSpPr>
            <a:spLocks noGrp="1" noChangeArrowheads="1"/>
          </p:cNvSpPr>
          <p:nvPr>
            <p:ph type="dt"/>
          </p:nvPr>
        </p:nvSpPr>
        <p:spPr>
          <a:ln/>
        </p:spPr>
        <p:txBody>
          <a:bodyPr/>
          <a:lstStyle/>
          <a:p>
            <a:r>
              <a:rPr lang="en-US"/>
              <a:t>January 2023</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802.11-23/0103r0</a:t>
            </a:r>
          </a:p>
        </p:txBody>
      </p:sp>
      <p:sp>
        <p:nvSpPr>
          <p:cNvPr id="5" name="Rectangle 3"/>
          <p:cNvSpPr>
            <a:spLocks noGrp="1" noChangeArrowheads="1"/>
          </p:cNvSpPr>
          <p:nvPr>
            <p:ph type="dt"/>
          </p:nvPr>
        </p:nvSpPr>
        <p:spPr>
          <a:ln/>
        </p:spPr>
        <p:txBody>
          <a:bodyPr/>
          <a:lstStyle/>
          <a:p>
            <a:r>
              <a:rPr lang="en-US"/>
              <a:t>January 2023</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r>
              <a:rPr lang="en-US" dirty="0"/>
              <a:t>July 2024</a:t>
            </a:r>
            <a:endParaRPr lang="en-GB" dirty="0"/>
          </a:p>
        </p:txBody>
      </p:sp>
      <p:sp>
        <p:nvSpPr>
          <p:cNvPr id="5" name="Rectangle 4"/>
          <p:cNvSpPr>
            <a:spLocks noGrp="1" noChangeArrowheads="1"/>
          </p:cNvSpPr>
          <p:nvPr>
            <p:ph type="ftr" idx="11"/>
          </p:nvPr>
        </p:nvSpPr>
        <p:spPr>
          <a:ln/>
        </p:spPr>
        <p:txBody>
          <a:bodyPr/>
          <a:lstStyle>
            <a:lvl1pPr>
              <a:defRPr/>
            </a:lvl1pPr>
          </a:lstStyle>
          <a:p>
            <a:r>
              <a:rPr lang="en-GB" dirty="0"/>
              <a:t>Tuncer Baykas (</a:t>
            </a:r>
            <a:r>
              <a:rPr lang="en-GB" dirty="0" err="1"/>
              <a:t>Ofinno</a:t>
            </a:r>
            <a:r>
              <a:rPr lang="en-GB" dirty="0"/>
              <a:t>)</a:t>
            </a:r>
          </a:p>
        </p:txBody>
      </p:sp>
      <p:sp>
        <p:nvSpPr>
          <p:cNvPr id="6" name="Rectangle 5"/>
          <p:cNvSpPr>
            <a:spLocks noGrp="1" noChangeArrowheads="1"/>
          </p:cNvSpPr>
          <p:nvPr>
            <p:ph type="sldNum" idx="12"/>
          </p:nvPr>
        </p:nvSpPr>
        <p:spPr>
          <a:ln/>
        </p:spPr>
        <p:txBody>
          <a:bodyPr/>
          <a:lstStyle>
            <a:lvl1pPr>
              <a:defRPr/>
            </a:lvl1pPr>
          </a:lstStyle>
          <a:p>
            <a:r>
              <a:rPr lang="en-GB"/>
              <a:t>Slide </a:t>
            </a:r>
            <a:fld id="{DE40C9FC-4879-4F20-9ECA-A574A90476B7}" type="slidenum">
              <a:rPr lang="en-GB" smtClean="0"/>
              <a:pPr/>
              <a:t>‹#›</a:t>
            </a:fld>
            <a:endParaRPr lang="en-GB"/>
          </a:p>
        </p:txBody>
      </p:sp>
    </p:spTree>
    <p:extLst>
      <p:ext uri="{BB962C8B-B14F-4D97-AF65-F5344CB8AC3E}">
        <p14:creationId xmlns:p14="http://schemas.microsoft.com/office/powerpoint/2010/main" val="19006276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January 2023</a:t>
            </a:r>
            <a:endParaRPr lang="en-GB" dirty="0"/>
          </a:p>
        </p:txBody>
      </p:sp>
      <p:sp>
        <p:nvSpPr>
          <p:cNvPr id="5" name="Rectangle 4"/>
          <p:cNvSpPr>
            <a:spLocks noGrp="1" noChangeArrowheads="1"/>
          </p:cNvSpPr>
          <p:nvPr>
            <p:ph type="ftr" idx="11"/>
          </p:nvPr>
        </p:nvSpPr>
        <p:spPr>
          <a:ln/>
        </p:spPr>
        <p:txBody>
          <a:bodyPr/>
          <a:lstStyle>
            <a:lvl1pPr>
              <a:defRPr/>
            </a:lvl1pPr>
          </a:lstStyle>
          <a:p>
            <a:r>
              <a:rPr lang="en-GB" dirty="0"/>
              <a:t>Tuncer Baykas (</a:t>
            </a:r>
            <a:r>
              <a:rPr lang="en-GB" dirty="0" err="1"/>
              <a:t>Ofinno</a:t>
            </a:r>
            <a:r>
              <a:rPr lang="en-GB" dirty="0"/>
              <a:t>)</a:t>
            </a:r>
          </a:p>
        </p:txBody>
      </p:sp>
      <p:sp>
        <p:nvSpPr>
          <p:cNvPr id="6" name="Rectangle 5"/>
          <p:cNvSpPr>
            <a:spLocks noGrp="1" noChangeArrowheads="1"/>
          </p:cNvSpPr>
          <p:nvPr>
            <p:ph type="sldNum" idx="12"/>
          </p:nvPr>
        </p:nvSpPr>
        <p:spPr>
          <a:ln/>
        </p:spPr>
        <p:txBody>
          <a:bodyPr/>
          <a:lstStyle>
            <a:lvl1pPr>
              <a:defRPr/>
            </a:lvl1pPr>
          </a:lstStyle>
          <a:p>
            <a:r>
              <a:rPr lang="en-GB"/>
              <a:t>Slide </a:t>
            </a:r>
            <a:fld id="{440F5867-744E-4AA6-B0ED-4C44D2DFBB7B}" type="slidenum">
              <a:rPr lang="en-GB" smtClean="0"/>
              <a:pPr/>
              <a:t>‹#›</a:t>
            </a:fld>
            <a:endParaRPr lang="en-GB" dirty="0"/>
          </a:p>
        </p:txBody>
      </p:sp>
    </p:spTree>
    <p:extLst>
      <p:ext uri="{BB962C8B-B14F-4D97-AF65-F5344CB8AC3E}">
        <p14:creationId xmlns:p14="http://schemas.microsoft.com/office/powerpoint/2010/main" val="32629410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3"/>
          <p:cNvSpPr>
            <a:spLocks noGrp="1" noChangeArrowheads="1"/>
          </p:cNvSpPr>
          <p:nvPr>
            <p:ph type="dt" idx="10"/>
          </p:nvPr>
        </p:nvSpPr>
        <p:spPr>
          <a:ln/>
        </p:spPr>
        <p:txBody>
          <a:bodyPr/>
          <a:lstStyle>
            <a:lvl1pPr>
              <a:defRPr/>
            </a:lvl1pPr>
          </a:lstStyle>
          <a:p>
            <a:r>
              <a:rPr lang="en-US" dirty="0"/>
              <a:t>November 2023</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Tuncer Baykas (Ofinno)</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3ABCC52B-A3F7-440B-BBF2-55191E6E7773}" type="slidenum">
              <a:rPr lang="en-GB" smtClean="0"/>
              <a:pPr/>
              <a:t>‹#›</a:t>
            </a:fld>
            <a:endParaRPr lang="en-GB"/>
          </a:p>
        </p:txBody>
      </p:sp>
    </p:spTree>
    <p:extLst>
      <p:ext uri="{BB962C8B-B14F-4D97-AF65-F5344CB8AC3E}">
        <p14:creationId xmlns:p14="http://schemas.microsoft.com/office/powerpoint/2010/main" val="20510628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3"/>
          <p:cNvSpPr>
            <a:spLocks noGrp="1" noChangeArrowheads="1"/>
          </p:cNvSpPr>
          <p:nvPr>
            <p:ph type="dt" idx="10"/>
          </p:nvPr>
        </p:nvSpPr>
        <p:spPr>
          <a:ln/>
        </p:spPr>
        <p:txBody>
          <a:bodyPr/>
          <a:lstStyle>
            <a:lvl1pPr>
              <a:defRPr/>
            </a:lvl1pPr>
          </a:lstStyle>
          <a:p>
            <a:r>
              <a:rPr lang="en-US"/>
              <a:t>January 2023</a:t>
            </a:r>
            <a:endParaRPr lang="en-GB"/>
          </a:p>
        </p:txBody>
      </p:sp>
      <p:sp>
        <p:nvSpPr>
          <p:cNvPr id="6" name="Rectangle 4"/>
          <p:cNvSpPr>
            <a:spLocks noGrp="1" noChangeArrowheads="1"/>
          </p:cNvSpPr>
          <p:nvPr>
            <p:ph type="ftr" idx="11"/>
          </p:nvPr>
        </p:nvSpPr>
        <p:spPr>
          <a:ln/>
        </p:spPr>
        <p:txBody>
          <a:bodyPr/>
          <a:lstStyle>
            <a:lvl1pPr>
              <a:defRPr/>
            </a:lvl1pPr>
          </a:lstStyle>
          <a:p>
            <a:r>
              <a:rPr lang="en-GB" dirty="0"/>
              <a:t>Tuncer Baykas (</a:t>
            </a:r>
            <a:r>
              <a:rPr lang="en-GB" dirty="0" err="1"/>
              <a:t>Ofinno</a:t>
            </a:r>
            <a:r>
              <a:rPr lang="en-GB" dirty="0"/>
              <a:t>)</a:t>
            </a:r>
          </a:p>
        </p:txBody>
      </p:sp>
      <p:sp>
        <p:nvSpPr>
          <p:cNvPr id="7" name="Rectangle 5"/>
          <p:cNvSpPr>
            <a:spLocks noGrp="1" noChangeArrowheads="1"/>
          </p:cNvSpPr>
          <p:nvPr>
            <p:ph type="sldNum" idx="12"/>
          </p:nvPr>
        </p:nvSpPr>
        <p:spPr>
          <a:ln/>
        </p:spPr>
        <p:txBody>
          <a:bodyPr/>
          <a:lstStyle>
            <a:lvl1pPr>
              <a:defRPr/>
            </a:lvl1pPr>
          </a:lstStyle>
          <a:p>
            <a:r>
              <a:rPr lang="en-GB"/>
              <a:t>Slide </a:t>
            </a:r>
            <a:fld id="{1CD163DD-D5E7-41DA-95F2-71530C24F8C3}" type="slidenum">
              <a:rPr lang="en-GB" smtClean="0"/>
              <a:pPr/>
              <a:t>‹#›</a:t>
            </a:fld>
            <a:endParaRPr lang="en-GB"/>
          </a:p>
        </p:txBody>
      </p:sp>
    </p:spTree>
    <p:extLst>
      <p:ext uri="{BB962C8B-B14F-4D97-AF65-F5344CB8AC3E}">
        <p14:creationId xmlns:p14="http://schemas.microsoft.com/office/powerpoint/2010/main" val="31297297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10972800" cy="808038"/>
          </a:xfrm>
        </p:spPr>
        <p:txBody>
          <a:bodyPr/>
          <a:lstStyle>
            <a:lvl1pPr>
              <a:defRPr/>
            </a:lvl1pPr>
          </a:lstStyle>
          <a:p>
            <a:r>
              <a:rPr lang="en-US"/>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r>
              <a:rPr lang="en-US"/>
              <a:t>January 2023</a:t>
            </a:r>
            <a:endParaRPr lang="en-GB"/>
          </a:p>
        </p:txBody>
      </p:sp>
      <p:sp>
        <p:nvSpPr>
          <p:cNvPr id="8" name="Footer Placeholder 7"/>
          <p:cNvSpPr>
            <a:spLocks noGrp="1"/>
          </p:cNvSpPr>
          <p:nvPr>
            <p:ph type="ftr" idx="11"/>
          </p:nvPr>
        </p:nvSpPr>
        <p:spPr>
          <a:xfrm>
            <a:off x="7524752" y="6475414"/>
            <a:ext cx="3865033" cy="180975"/>
          </a:xfrm>
        </p:spPr>
        <p:txBody>
          <a:bodyPr/>
          <a:lstStyle>
            <a:lvl1pPr>
              <a:defRPr/>
            </a:lvl1pPr>
          </a:lstStyle>
          <a:p>
            <a:r>
              <a:rPr lang="en-GB"/>
              <a:t>Tuncer Baykas (Ofinno)</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smtClean="0"/>
              <a:pPr/>
              <a:t>‹#›</a:t>
            </a:fld>
            <a:endParaRPr lang="en-GB"/>
          </a:p>
        </p:txBody>
      </p:sp>
    </p:spTree>
    <p:extLst>
      <p:ext uri="{BB962C8B-B14F-4D97-AF65-F5344CB8AC3E}">
        <p14:creationId xmlns:p14="http://schemas.microsoft.com/office/powerpoint/2010/main" val="9320079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r>
              <a:rPr lang="en-US"/>
              <a:t>January 2023</a:t>
            </a:r>
            <a:endParaRPr lang="en-GB"/>
          </a:p>
        </p:txBody>
      </p:sp>
      <p:sp>
        <p:nvSpPr>
          <p:cNvPr id="4" name="Rectangle 4"/>
          <p:cNvSpPr>
            <a:spLocks noGrp="1" noChangeArrowheads="1"/>
          </p:cNvSpPr>
          <p:nvPr>
            <p:ph type="ftr" idx="11"/>
          </p:nvPr>
        </p:nvSpPr>
        <p:spPr>
          <a:ln/>
        </p:spPr>
        <p:txBody>
          <a:bodyPr/>
          <a:lstStyle>
            <a:lvl1pPr>
              <a:defRPr/>
            </a:lvl1pPr>
          </a:lstStyle>
          <a:p>
            <a:r>
              <a:rPr lang="en-GB"/>
              <a:t>Tuncer Baykas (Ofinno)</a:t>
            </a:r>
            <a:endParaRPr lang="en-GB" dirty="0"/>
          </a:p>
        </p:txBody>
      </p:sp>
      <p:sp>
        <p:nvSpPr>
          <p:cNvPr id="5" name="Rectangle 5"/>
          <p:cNvSpPr>
            <a:spLocks noGrp="1" noChangeArrowheads="1"/>
          </p:cNvSpPr>
          <p:nvPr>
            <p:ph type="sldNum" idx="12"/>
          </p:nvPr>
        </p:nvSpPr>
        <p:spPr>
          <a:ln/>
        </p:spPr>
        <p:txBody>
          <a:bodyPr/>
          <a:lstStyle>
            <a:lvl1pPr>
              <a:defRPr/>
            </a:lvl1pPr>
          </a:lstStyle>
          <a:p>
            <a:r>
              <a:rPr lang="en-GB"/>
              <a:t>Slide </a:t>
            </a:r>
            <a:fld id="{06B781AF-4CCF-49B0-A572-DE54FBE5D942}" type="slidenum">
              <a:rPr lang="en-GB" smtClean="0"/>
              <a:pPr/>
              <a:t>‹#›</a:t>
            </a:fld>
            <a:endParaRPr lang="en-GB"/>
          </a:p>
        </p:txBody>
      </p:sp>
    </p:spTree>
    <p:extLst>
      <p:ext uri="{BB962C8B-B14F-4D97-AF65-F5344CB8AC3E}">
        <p14:creationId xmlns:p14="http://schemas.microsoft.com/office/powerpoint/2010/main" val="32452031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r>
              <a:rPr lang="en-US"/>
              <a:t>January 2023</a:t>
            </a:r>
            <a:endParaRPr lang="en-GB"/>
          </a:p>
        </p:txBody>
      </p:sp>
      <p:sp>
        <p:nvSpPr>
          <p:cNvPr id="3" name="Rectangle 4"/>
          <p:cNvSpPr>
            <a:spLocks noGrp="1" noChangeArrowheads="1"/>
          </p:cNvSpPr>
          <p:nvPr>
            <p:ph type="ftr" idx="11"/>
          </p:nvPr>
        </p:nvSpPr>
        <p:spPr>
          <a:ln/>
        </p:spPr>
        <p:txBody>
          <a:bodyPr/>
          <a:lstStyle>
            <a:lvl1pPr>
              <a:defRPr/>
            </a:lvl1pPr>
          </a:lstStyle>
          <a:p>
            <a:r>
              <a:rPr lang="en-GB"/>
              <a:t>Tuncer Baykas (Ofinno)</a:t>
            </a:r>
            <a:endParaRPr lang="en-GB" dirty="0"/>
          </a:p>
        </p:txBody>
      </p:sp>
      <p:sp>
        <p:nvSpPr>
          <p:cNvPr id="4" name="Rectangle 5"/>
          <p:cNvSpPr>
            <a:spLocks noGrp="1" noChangeArrowheads="1"/>
          </p:cNvSpPr>
          <p:nvPr>
            <p:ph type="sldNum" idx="12"/>
          </p:nvPr>
        </p:nvSpPr>
        <p:spPr>
          <a:ln/>
        </p:spPr>
        <p:txBody>
          <a:bodyPr/>
          <a:lstStyle>
            <a:lvl1pPr>
              <a:defRPr/>
            </a:lvl1pPr>
          </a:lstStyle>
          <a:p>
            <a:r>
              <a:rPr lang="en-GB"/>
              <a:t>Slide </a:t>
            </a:r>
            <a:fld id="{F5D8E26B-7BCF-4D25-9C89-0168A6618F18}" type="slidenum">
              <a:rPr lang="en-GB" smtClean="0"/>
              <a:pPr/>
              <a:t>‹#›</a:t>
            </a:fld>
            <a:endParaRPr lang="en-GB"/>
          </a:p>
        </p:txBody>
      </p:sp>
    </p:spTree>
    <p:extLst>
      <p:ext uri="{BB962C8B-B14F-4D97-AF65-F5344CB8AC3E}">
        <p14:creationId xmlns:p14="http://schemas.microsoft.com/office/powerpoint/2010/main" val="28364504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January 2023</a:t>
            </a:r>
            <a:endParaRPr lang="en-GB"/>
          </a:p>
        </p:txBody>
      </p:sp>
      <p:sp>
        <p:nvSpPr>
          <p:cNvPr id="5" name="Rectangle 4"/>
          <p:cNvSpPr>
            <a:spLocks noGrp="1" noChangeArrowheads="1"/>
          </p:cNvSpPr>
          <p:nvPr>
            <p:ph type="ftr" idx="11"/>
          </p:nvPr>
        </p:nvSpPr>
        <p:spPr>
          <a:ln/>
        </p:spPr>
        <p:txBody>
          <a:bodyPr/>
          <a:lstStyle>
            <a:lvl1pPr>
              <a:defRPr/>
            </a:lvl1pPr>
          </a:lstStyle>
          <a:p>
            <a:r>
              <a:rPr lang="en-GB"/>
              <a:t>Tuncer Baykas (Ofinno)</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6B5E41C2-EF12-4EF2-8280-F2B4208277C2}" type="slidenum">
              <a:rPr lang="en-GB" smtClean="0"/>
              <a:pPr/>
              <a:t>‹#›</a:t>
            </a:fld>
            <a:endParaRPr lang="en-GB"/>
          </a:p>
        </p:txBody>
      </p:sp>
    </p:spTree>
    <p:extLst>
      <p:ext uri="{BB962C8B-B14F-4D97-AF65-F5344CB8AC3E}">
        <p14:creationId xmlns:p14="http://schemas.microsoft.com/office/powerpoint/2010/main" val="8472438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January 2023</a:t>
            </a:r>
            <a:endParaRPr lang="en-GB"/>
          </a:p>
        </p:txBody>
      </p:sp>
      <p:sp>
        <p:nvSpPr>
          <p:cNvPr id="5" name="Rectangle 4"/>
          <p:cNvSpPr>
            <a:spLocks noGrp="1" noChangeArrowheads="1"/>
          </p:cNvSpPr>
          <p:nvPr>
            <p:ph type="ftr" idx="11"/>
          </p:nvPr>
        </p:nvSpPr>
        <p:spPr>
          <a:ln/>
        </p:spPr>
        <p:txBody>
          <a:bodyPr/>
          <a:lstStyle>
            <a:lvl1pPr>
              <a:defRPr/>
            </a:lvl1pPr>
          </a:lstStyle>
          <a:p>
            <a:r>
              <a:rPr lang="en-GB"/>
              <a:t>Tuncer Baykas (Ofinno)</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9B0D65C8-A0CA-4DDA-83BB-897866218593}" type="slidenum">
              <a:rPr lang="en-GB" smtClean="0"/>
              <a:pPr/>
              <a:t>‹#›</a:t>
            </a:fld>
            <a:endParaRPr lang="en-GB"/>
          </a:p>
        </p:txBody>
      </p:sp>
    </p:spTree>
    <p:extLst>
      <p:ext uri="{BB962C8B-B14F-4D97-AF65-F5344CB8AC3E}">
        <p14:creationId xmlns:p14="http://schemas.microsoft.com/office/powerpoint/2010/main" val="1184787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914401" y="685801"/>
            <a:ext cx="10361084"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2051" name="Rectangle 2"/>
          <p:cNvSpPr>
            <a:spLocks noGrp="1" noChangeArrowheads="1"/>
          </p:cNvSpPr>
          <p:nvPr>
            <p:ph type="body" idx="1"/>
          </p:nvPr>
        </p:nvSpPr>
        <p:spPr bwMode="auto">
          <a:xfrm>
            <a:off x="914401" y="1981201"/>
            <a:ext cx="10361084"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8" y="333375"/>
            <a:ext cx="24997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r>
              <a:rPr lang="tr-TR" dirty="0" err="1"/>
              <a:t>March</a:t>
            </a:r>
            <a:r>
              <a:rPr lang="en-US" dirty="0"/>
              <a:t> 2025</a:t>
            </a:r>
            <a:endParaRPr lang="en-GB" dirty="0"/>
          </a:p>
        </p:txBody>
      </p:sp>
      <p:sp>
        <p:nvSpPr>
          <p:cNvPr id="1028" name="Rectangle 4"/>
          <p:cNvSpPr>
            <a:spLocks noGrp="1" noChangeArrowheads="1"/>
          </p:cNvSpPr>
          <p:nvPr>
            <p:ph type="ftr"/>
          </p:nvPr>
        </p:nvSpPr>
        <p:spPr bwMode="auto">
          <a:xfrm>
            <a:off x="7133167" y="6566694"/>
            <a:ext cx="4246033"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200">
                <a:solidFill>
                  <a:srgbClr val="000000"/>
                </a:solidFill>
                <a:ea typeface="Arial Unicode MS" pitchFamily="34" charset="-128"/>
                <a:cs typeface="Arial Unicode MS" pitchFamily="34" charset="-128"/>
              </a:defRPr>
            </a:lvl1pPr>
          </a:lstStyle>
          <a:p>
            <a:r>
              <a:rPr lang="en-GB" dirty="0"/>
              <a:t>Tuncer </a:t>
            </a:r>
            <a:r>
              <a:rPr lang="en-GB" dirty="0" err="1"/>
              <a:t>Baykas</a:t>
            </a:r>
            <a:r>
              <a:rPr lang="en-GB" dirty="0"/>
              <a:t> (</a:t>
            </a:r>
            <a:r>
              <a:rPr lang="tr-TR" dirty="0"/>
              <a:t>Self</a:t>
            </a:r>
            <a:r>
              <a:rPr lang="en-GB" dirty="0"/>
              <a:t>)</a:t>
            </a:r>
          </a:p>
        </p:txBody>
      </p:sp>
      <p:sp>
        <p:nvSpPr>
          <p:cNvPr id="1029" name="Rectangle 5"/>
          <p:cNvSpPr>
            <a:spLocks noGrp="1" noChangeArrowheads="1"/>
          </p:cNvSpPr>
          <p:nvPr>
            <p:ph type="sldNum"/>
          </p:nvPr>
        </p:nvSpPr>
        <p:spPr bwMode="auto">
          <a:xfrm>
            <a:off x="5676902" y="6558296"/>
            <a:ext cx="836082" cy="18466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r>
              <a:rPr lang="en-GB"/>
              <a:t>Slide </a:t>
            </a:r>
            <a:fld id="{D09C756B-EB39-4236-ADBB-73052B179AE4}" type="slidenum">
              <a:rPr lang="en-GB" smtClean="0"/>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2400">
              <a:latin typeface="Times New Roman" pitchFamily="16" charset="0"/>
              <a:ea typeface="MS Gothic" charset="-128"/>
              <a:cs typeface="+mn-cs"/>
            </a:endParaRPr>
          </a:p>
        </p:txBody>
      </p:sp>
      <p:sp>
        <p:nvSpPr>
          <p:cNvPr id="1031" name="Rectangle 7"/>
          <p:cNvSpPr>
            <a:spLocks noChangeArrowheads="1"/>
          </p:cNvSpPr>
          <p:nvPr/>
        </p:nvSpPr>
        <p:spPr bwMode="auto">
          <a:xfrm>
            <a:off x="929218" y="6558296"/>
            <a:ext cx="459315" cy="184666"/>
          </a:xfrm>
          <a:prstGeom prst="rect">
            <a:avLst/>
          </a:prstGeom>
          <a:noFill/>
          <a:ln w="9525">
            <a:noFill/>
            <a:round/>
            <a:headEnd/>
            <a:tailEnd/>
          </a:ln>
          <a:effectLst/>
        </p:spPr>
        <p:txBody>
          <a:bodyPr wrap="squar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2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2400">
              <a:latin typeface="Times New Roman" pitchFamily="16" charset="0"/>
              <a:ea typeface="MS Gothic" charset="-128"/>
              <a:cs typeface="+mn-cs"/>
            </a:endParaRPr>
          </a:p>
        </p:txBody>
      </p:sp>
      <p:sp>
        <p:nvSpPr>
          <p:cNvPr id="10" name="Date Placeholder 3"/>
          <p:cNvSpPr txBox="1">
            <a:spLocks/>
          </p:cNvSpPr>
          <p:nvPr/>
        </p:nvSpPr>
        <p:spPr bwMode="auto">
          <a:xfrm>
            <a:off x="4775200" y="357188"/>
            <a:ext cx="6496051" cy="273050"/>
          </a:xfrm>
          <a:prstGeom prst="rect">
            <a:avLst/>
          </a:prstGeom>
          <a:noFill/>
          <a:ln w="9525">
            <a:noFill/>
            <a:round/>
            <a:headEnd/>
            <a:tailEnd/>
          </a:ln>
          <a:effectLst/>
        </p:spPr>
        <p:txBody>
          <a:bodyPr lIns="0" tIns="0" rIns="0" bIns="0" anchor="b"/>
          <a:lstStyle>
            <a:lvl1pPr>
              <a:defRPr/>
            </a:lvl1pPr>
          </a:lstStyle>
          <a:p>
            <a: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800" b="1" dirty="0">
                <a:solidFill>
                  <a:schemeClr val="tx1"/>
                </a:solidFill>
                <a:latin typeface="Times New Roman" pitchFamily="16" charset="0"/>
                <a:ea typeface="MS Gothic" charset="-128"/>
                <a:cs typeface="Arial Unicode MS" charset="0"/>
              </a:rPr>
              <a:t>doc.: IEEE 802.</a:t>
            </a:r>
            <a:r>
              <a:rPr lang="en-US" sz="1800" b="1" dirty="0">
                <a:solidFill>
                  <a:schemeClr val="tx1"/>
                </a:solidFill>
                <a:effectLst/>
              </a:rPr>
              <a:t>11-25-0</a:t>
            </a:r>
            <a:r>
              <a:rPr lang="tr-TR" sz="1800" b="1" dirty="0">
                <a:solidFill>
                  <a:schemeClr val="tx1"/>
                </a:solidFill>
                <a:effectLst/>
              </a:rPr>
              <a:t>475</a:t>
            </a:r>
            <a:r>
              <a:rPr lang="en-US" sz="1800" b="1" dirty="0">
                <a:solidFill>
                  <a:schemeClr val="tx1"/>
                </a:solidFill>
                <a:effectLst/>
              </a:rPr>
              <a:t>r</a:t>
            </a:r>
            <a:r>
              <a:rPr lang="tr-TR" sz="1800" b="1" dirty="0">
                <a:solidFill>
                  <a:schemeClr val="tx1"/>
                </a:solidFill>
                <a:effectLst/>
              </a:rPr>
              <a:t>1</a:t>
            </a:r>
            <a:endParaRPr lang="en-GB" sz="1800" b="1" dirty="0">
              <a:solidFill>
                <a:schemeClr val="tx1"/>
              </a:solidFill>
              <a:latin typeface="Times New Roman" pitchFamily="16" charset="0"/>
              <a:ea typeface="MS Gothic" charset="-128"/>
              <a:cs typeface="Arial Unicode MS" charset="0"/>
            </a:endParaRPr>
          </a:p>
        </p:txBody>
      </p:sp>
    </p:spTree>
    <p:extLst>
      <p:ext uri="{BB962C8B-B14F-4D97-AF65-F5344CB8AC3E}">
        <p14:creationId xmlns:p14="http://schemas.microsoft.com/office/powerpoint/2010/main" val="4009877954"/>
      </p:ext>
    </p:extLst>
  </p:cSld>
  <p:clrMap bg1="lt1" tx1="dk1" bg2="lt2" tx2="dk2" accent1="accent1" accent2="accent2" accent3="accent3" accent4="accent4" accent5="accent5" accent6="accent6" hlink="hlink" folHlink="folHlink"/>
  <p:sldLayoutIdLst>
    <p:sldLayoutId id="2147483735" r:id="rId1"/>
    <p:sldLayoutId id="2147483736" r:id="rId2"/>
    <p:sldLayoutId id="2147483737" r:id="rId3"/>
    <p:sldLayoutId id="2147483738" r:id="rId4"/>
    <p:sldLayoutId id="2147483739" r:id="rId5"/>
    <p:sldLayoutId id="2147483740" r:id="rId6"/>
    <p:sldLayoutId id="2147483741" r:id="rId7"/>
    <p:sldLayoutId id="2147483742" r:id="rId8"/>
    <p:sldLayoutId id="2147483743"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1" fontAlgn="base" hangingPunct="1">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1" fontAlgn="base" hangingPunct="1">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29218" y="674307"/>
            <a:ext cx="10363200" cy="749300"/>
          </a:xfrm>
          <a:ln/>
        </p:spPr>
        <p:txBody>
          <a:bodyPr>
            <a:norm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i="0" dirty="0">
                <a:solidFill>
                  <a:srgbClr val="000000"/>
                </a:solidFill>
                <a:effectLst/>
              </a:rPr>
              <a:t>802.19 WG  January 2025 Liaison Report</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a:t>
            </a:r>
            <a:r>
              <a:rPr lang="tr-TR" sz="2000" b="0" dirty="0"/>
              <a:t>3</a:t>
            </a:r>
            <a:r>
              <a:rPr lang="en-GB" sz="2000" b="0" dirty="0"/>
              <a:t>-1</a:t>
            </a:r>
            <a:r>
              <a:rPr lang="tr-TR" sz="2000" b="0" dirty="0"/>
              <a:t>2</a:t>
            </a:r>
            <a:endParaRPr lang="en-GB" sz="2000" b="0" dirty="0"/>
          </a:p>
        </p:txBody>
      </p:sp>
      <p:sp>
        <p:nvSpPr>
          <p:cNvPr id="6" name="Date Placeholder 3"/>
          <p:cNvSpPr>
            <a:spLocks noGrp="1"/>
          </p:cNvSpPr>
          <p:nvPr>
            <p:ph type="dt" idx="10"/>
          </p:nvPr>
        </p:nvSpPr>
        <p:spPr/>
        <p:txBody>
          <a:bodyPr/>
          <a:lstStyle/>
          <a:p>
            <a:r>
              <a:rPr lang="tr-TR" dirty="0" err="1"/>
              <a:t>March</a:t>
            </a:r>
            <a:r>
              <a:rPr lang="en-US" dirty="0"/>
              <a:t> 2025</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3">
            <a:extLst>
              <a:ext uri="{FF2B5EF4-FFF2-40B4-BE49-F238E27FC236}">
                <a16:creationId xmlns:a16="http://schemas.microsoft.com/office/drawing/2014/main" id="{AFC3DD29-9CAC-4260-9BE4-AE28C71128F4}"/>
              </a:ext>
            </a:extLst>
          </p:cNvPr>
          <p:cNvGraphicFramePr>
            <a:graphicFrameLocks noChangeAspect="1"/>
          </p:cNvGraphicFramePr>
          <p:nvPr>
            <p:extLst>
              <p:ext uri="{D42A27DB-BD31-4B8C-83A1-F6EECF244321}">
                <p14:modId xmlns:p14="http://schemas.microsoft.com/office/powerpoint/2010/main" val="3144430408"/>
              </p:ext>
            </p:extLst>
          </p:nvPr>
        </p:nvGraphicFramePr>
        <p:xfrm>
          <a:off x="982663" y="2387600"/>
          <a:ext cx="9744075" cy="3003550"/>
        </p:xfrm>
        <a:graphic>
          <a:graphicData uri="http://schemas.openxmlformats.org/presentationml/2006/ole">
            <mc:AlternateContent xmlns:mc="http://schemas.openxmlformats.org/markup-compatibility/2006">
              <mc:Choice xmlns:v="urn:schemas-microsoft-com:vml" Requires="v">
                <p:oleObj name="Document" r:id="rId3" imgW="8250056" imgH="2546213" progId="Word.Document.8">
                  <p:embed/>
                </p:oleObj>
              </mc:Choice>
              <mc:Fallback>
                <p:oleObj name="Document" r:id="rId3" imgW="8250056" imgH="2546213" progId="Word.Document.8">
                  <p:embed/>
                  <p:pic>
                    <p:nvPicPr>
                      <p:cNvPr id="9" name="Object 3">
                        <a:extLst>
                          <a:ext uri="{FF2B5EF4-FFF2-40B4-BE49-F238E27FC236}">
                            <a16:creationId xmlns:a16="http://schemas.microsoft.com/office/drawing/2014/main" id="{AFC3DD29-9CAC-4260-9BE4-AE28C71128F4}"/>
                          </a:ext>
                        </a:extLst>
                      </p:cNvPr>
                      <p:cNvPicPr>
                        <a:picLocks noChangeAspect="1" noChangeArrowheads="1"/>
                      </p:cNvPicPr>
                      <p:nvPr/>
                    </p:nvPicPr>
                    <p:blipFill>
                      <a:blip r:embed="rId4"/>
                      <a:srcRect/>
                      <a:stretch>
                        <a:fillRect/>
                      </a:stretch>
                    </p:blipFill>
                    <p:spPr bwMode="auto">
                      <a:xfrm>
                        <a:off x="982663" y="2387600"/>
                        <a:ext cx="9744075" cy="3003550"/>
                      </a:xfrm>
                      <a:prstGeom prst="rect">
                        <a:avLst/>
                      </a:prstGeom>
                      <a:noFill/>
                    </p:spPr>
                  </p:pic>
                </p:oleObj>
              </mc:Fallback>
            </mc:AlternateContent>
          </a:graphicData>
        </a:graphic>
      </p:graphicFrame>
      <p:sp>
        <p:nvSpPr>
          <p:cNvPr id="2" name="Footer Placeholder 1">
            <a:extLst>
              <a:ext uri="{FF2B5EF4-FFF2-40B4-BE49-F238E27FC236}">
                <a16:creationId xmlns:a16="http://schemas.microsoft.com/office/drawing/2014/main" id="{33DA98C5-8FA1-7F0F-88B8-A194A982B9B8}"/>
              </a:ext>
            </a:extLst>
          </p:cNvPr>
          <p:cNvSpPr>
            <a:spLocks noGrp="1"/>
          </p:cNvSpPr>
          <p:nvPr>
            <p:ph type="ftr" idx="11"/>
          </p:nvPr>
        </p:nvSpPr>
        <p:spPr/>
        <p:txBody>
          <a:bodyPr/>
          <a:lstStyle/>
          <a:p>
            <a:r>
              <a:rPr lang="en-GB" dirty="0"/>
              <a:t>Tuncer </a:t>
            </a:r>
            <a:r>
              <a:rPr lang="en-GB" dirty="0" err="1"/>
              <a:t>Baykas</a:t>
            </a:r>
            <a:r>
              <a:rPr lang="en-GB" dirty="0"/>
              <a:t> (</a:t>
            </a:r>
            <a:r>
              <a:rPr lang="tr-TR" dirty="0"/>
              <a:t>Self</a:t>
            </a:r>
            <a:r>
              <a:rPr lang="en-GB" dirty="0"/>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normAutofit fontScale="90000"/>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IEEE 802.19 Overview</a:t>
            </a:r>
          </a:p>
        </p:txBody>
      </p:sp>
      <p:sp>
        <p:nvSpPr>
          <p:cNvPr id="4" name="Date Placeholder 3"/>
          <p:cNvSpPr>
            <a:spLocks noGrp="1"/>
          </p:cNvSpPr>
          <p:nvPr>
            <p:ph type="dt" idx="10"/>
          </p:nvPr>
        </p:nvSpPr>
        <p:spPr/>
        <p:txBody>
          <a:bodyPr/>
          <a:lstStyle/>
          <a:p>
            <a:r>
              <a:rPr lang="tr-TR" dirty="0" err="1"/>
              <a:t>March</a:t>
            </a:r>
            <a:r>
              <a:rPr lang="en-US" dirty="0"/>
              <a:t> 2025</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2" name="Footer Placeholder 1">
            <a:extLst>
              <a:ext uri="{FF2B5EF4-FFF2-40B4-BE49-F238E27FC236}">
                <a16:creationId xmlns:a16="http://schemas.microsoft.com/office/drawing/2014/main" id="{CB63D567-62FD-4949-DA21-50CC6745EDED}"/>
              </a:ext>
            </a:extLst>
          </p:cNvPr>
          <p:cNvSpPr>
            <a:spLocks noGrp="1"/>
          </p:cNvSpPr>
          <p:nvPr>
            <p:ph type="ftr" idx="11"/>
          </p:nvPr>
        </p:nvSpPr>
        <p:spPr/>
        <p:txBody>
          <a:bodyPr/>
          <a:lstStyle/>
          <a:p>
            <a:r>
              <a:rPr lang="en-GB" dirty="0"/>
              <a:t>Tuncer </a:t>
            </a:r>
            <a:r>
              <a:rPr lang="en-GB" dirty="0" err="1"/>
              <a:t>Baykas</a:t>
            </a:r>
            <a:r>
              <a:rPr lang="en-GB" dirty="0"/>
              <a:t> (</a:t>
            </a:r>
            <a:r>
              <a:rPr lang="tr-TR" dirty="0"/>
              <a:t>Self</a:t>
            </a:r>
            <a:r>
              <a:rPr lang="en-GB" dirty="0"/>
              <a:t>)</a:t>
            </a:r>
          </a:p>
        </p:txBody>
      </p:sp>
      <p:sp>
        <p:nvSpPr>
          <p:cNvPr id="5" name="Content Placeholder 4">
            <a:extLst>
              <a:ext uri="{FF2B5EF4-FFF2-40B4-BE49-F238E27FC236}">
                <a16:creationId xmlns:a16="http://schemas.microsoft.com/office/drawing/2014/main" id="{7BBF4F36-0B54-E231-3296-454318BFC1D7}"/>
              </a:ext>
            </a:extLst>
          </p:cNvPr>
          <p:cNvSpPr>
            <a:spLocks noGrp="1"/>
          </p:cNvSpPr>
          <p:nvPr>
            <p:ph idx="1"/>
          </p:nvPr>
        </p:nvSpPr>
        <p:spPr>
          <a:xfrm>
            <a:off x="952501" y="1372393"/>
            <a:ext cx="10744199" cy="4113213"/>
          </a:xfrm>
        </p:spPr>
        <p:txBody>
          <a:bodyPr/>
          <a:lstStyle/>
          <a:p>
            <a:pPr marL="0">
              <a:buFont typeface="Arial" panose="020B0604020202020204" pitchFamily="34" charset="0"/>
              <a:buChar char="•"/>
            </a:pPr>
            <a:r>
              <a:rPr lang="en-US" b="0" i="0" dirty="0">
                <a:solidFill>
                  <a:schemeClr val="tx1"/>
                </a:solidFill>
                <a:effectLst/>
                <a:latin typeface="+mj-lt"/>
              </a:rPr>
              <a:t>IEEE 802.19 group reviews coexistence assessment documents (CAD) produced by working groups developing new wireless standards for unlicensed devices.</a:t>
            </a:r>
          </a:p>
          <a:p>
            <a:pPr marL="0">
              <a:buFont typeface="Arial" panose="020B0604020202020204" pitchFamily="34" charset="0"/>
              <a:buChar char="•"/>
            </a:pPr>
            <a:r>
              <a:rPr lang="en-US" b="0" i="0" dirty="0">
                <a:solidFill>
                  <a:schemeClr val="tx1"/>
                </a:solidFill>
                <a:effectLst/>
                <a:latin typeface="+mj-lt"/>
              </a:rPr>
              <a:t>IEEE 802.19 develops standards for coexistence between wireless standards of unlicensed devices.</a:t>
            </a:r>
          </a:p>
          <a:p>
            <a:pPr marL="0">
              <a:buFont typeface="Arial" panose="020B0604020202020204" pitchFamily="34" charset="0"/>
              <a:buChar char="•"/>
            </a:pPr>
            <a:r>
              <a:rPr lang="en-US" b="0" dirty="0">
                <a:solidFill>
                  <a:schemeClr val="tx1"/>
                </a:solidFill>
                <a:latin typeface="+mj-lt"/>
              </a:rPr>
              <a:t>Monday PM</a:t>
            </a:r>
            <a:r>
              <a:rPr lang="tr-TR" b="0" dirty="0">
                <a:solidFill>
                  <a:schemeClr val="tx1"/>
                </a:solidFill>
                <a:latin typeface="+mj-lt"/>
              </a:rPr>
              <a:t>2</a:t>
            </a:r>
            <a:r>
              <a:rPr lang="en-US" b="0" dirty="0">
                <a:solidFill>
                  <a:schemeClr val="tx1"/>
                </a:solidFill>
                <a:latin typeface="+mj-lt"/>
              </a:rPr>
              <a:t> and Thursday PM3 (6:30 PM). </a:t>
            </a:r>
          </a:p>
          <a:p>
            <a:pPr marL="0">
              <a:buFont typeface="Arial" panose="020B0604020202020204" pitchFamily="34" charset="0"/>
              <a:buChar char="•"/>
            </a:pPr>
            <a:endParaRPr lang="en-US" b="0" i="0" dirty="0">
              <a:solidFill>
                <a:schemeClr val="tx1"/>
              </a:solidFill>
              <a:effectLst/>
              <a:latin typeface="+mj-lt"/>
            </a:endParaRPr>
          </a:p>
          <a:p>
            <a:pPr marL="0" indent="0"/>
            <a:br>
              <a:rPr lang="en-US" b="1" i="0" dirty="0">
                <a:solidFill>
                  <a:srgbClr val="006699"/>
                </a:solidFill>
                <a:effectLst/>
                <a:latin typeface="+mj-lt"/>
              </a:rPr>
            </a:br>
            <a:endParaRPr lang="en-US" dirty="0">
              <a:latin typeface="+mj-lt"/>
            </a:endParaRPr>
          </a:p>
        </p:txBody>
      </p:sp>
      <p:graphicFrame>
        <p:nvGraphicFramePr>
          <p:cNvPr id="7" name="Table 7">
            <a:extLst>
              <a:ext uri="{FF2B5EF4-FFF2-40B4-BE49-F238E27FC236}">
                <a16:creationId xmlns:a16="http://schemas.microsoft.com/office/drawing/2014/main" id="{33FD431F-2698-6EFD-037F-D426BCC76382}"/>
              </a:ext>
            </a:extLst>
          </p:cNvPr>
          <p:cNvGraphicFramePr>
            <a:graphicFrameLocks/>
          </p:cNvGraphicFramePr>
          <p:nvPr>
            <p:extLst>
              <p:ext uri="{D42A27DB-BD31-4B8C-83A1-F6EECF244321}">
                <p14:modId xmlns:p14="http://schemas.microsoft.com/office/powerpoint/2010/main" val="770486699"/>
              </p:ext>
            </p:extLst>
          </p:nvPr>
        </p:nvGraphicFramePr>
        <p:xfrm>
          <a:off x="2180432" y="3648710"/>
          <a:ext cx="8288336" cy="2377440"/>
        </p:xfrm>
        <a:graphic>
          <a:graphicData uri="http://schemas.openxmlformats.org/drawingml/2006/table">
            <a:tbl>
              <a:tblPr firstRow="1" bandRow="1">
                <a:tableStyleId>{21E4AEA4-8DFA-4A89-87EB-49C32662AFE0}</a:tableStyleId>
              </a:tblPr>
              <a:tblGrid>
                <a:gridCol w="4144168">
                  <a:extLst>
                    <a:ext uri="{9D8B030D-6E8A-4147-A177-3AD203B41FA5}">
                      <a16:colId xmlns:a16="http://schemas.microsoft.com/office/drawing/2014/main" val="189339927"/>
                    </a:ext>
                  </a:extLst>
                </a:gridCol>
                <a:gridCol w="4144168">
                  <a:extLst>
                    <a:ext uri="{9D8B030D-6E8A-4147-A177-3AD203B41FA5}">
                      <a16:colId xmlns:a16="http://schemas.microsoft.com/office/drawing/2014/main" val="1781321727"/>
                    </a:ext>
                  </a:extLst>
                </a:gridCol>
              </a:tblGrid>
              <a:tr h="370840">
                <a:tc>
                  <a:txBody>
                    <a:bodyPr/>
                    <a:lstStyle/>
                    <a:p>
                      <a:r>
                        <a:rPr lang="en-US" sz="2000" dirty="0">
                          <a:latin typeface="Calibri" panose="020F0502020204030204" pitchFamily="34" charset="0"/>
                          <a:cs typeface="Calibri" panose="020F0502020204030204" pitchFamily="34" charset="0"/>
                        </a:rPr>
                        <a:t>Position</a:t>
                      </a:r>
                    </a:p>
                  </a:txBody>
                  <a:tcPr/>
                </a:tc>
                <a:tc>
                  <a:txBody>
                    <a:bodyPr/>
                    <a:lstStyle/>
                    <a:p>
                      <a:r>
                        <a:rPr lang="en-US" sz="2000" dirty="0">
                          <a:latin typeface="Calibri" panose="020F0502020204030204" pitchFamily="34" charset="0"/>
                          <a:cs typeface="Calibri" panose="020F0502020204030204" pitchFamily="34" charset="0"/>
                        </a:rPr>
                        <a:t>Person</a:t>
                      </a:r>
                    </a:p>
                  </a:txBody>
                  <a:tcPr/>
                </a:tc>
                <a:extLst>
                  <a:ext uri="{0D108BD9-81ED-4DB2-BD59-A6C34878D82A}">
                    <a16:rowId xmlns:a16="http://schemas.microsoft.com/office/drawing/2014/main" val="1368241674"/>
                  </a:ext>
                </a:extLst>
              </a:tr>
              <a:tr h="370840">
                <a:tc>
                  <a:txBody>
                    <a:bodyPr/>
                    <a:lstStyle/>
                    <a:p>
                      <a:r>
                        <a:rPr lang="en-US" sz="2000" dirty="0">
                          <a:latin typeface="Calibri" panose="020F0502020204030204" pitchFamily="34" charset="0"/>
                          <a:cs typeface="Calibri" panose="020F0502020204030204" pitchFamily="34" charset="0"/>
                        </a:rPr>
                        <a:t>Working Group Chair</a:t>
                      </a:r>
                    </a:p>
                  </a:txBody>
                  <a:tcPr/>
                </a:tc>
                <a:tc>
                  <a:txBody>
                    <a:bodyPr/>
                    <a:lstStyle/>
                    <a:p>
                      <a:r>
                        <a:rPr lang="en-US" sz="2000" dirty="0">
                          <a:latin typeface="Calibri" panose="020F0502020204030204" pitchFamily="34" charset="0"/>
                          <a:cs typeface="Calibri" panose="020F0502020204030204" pitchFamily="34" charset="0"/>
                        </a:rPr>
                        <a:t>Tuncer </a:t>
                      </a:r>
                      <a:r>
                        <a:rPr lang="en-US" sz="2000" dirty="0" err="1">
                          <a:latin typeface="Calibri" panose="020F0502020204030204" pitchFamily="34" charset="0"/>
                          <a:cs typeface="Calibri" panose="020F0502020204030204" pitchFamily="34" charset="0"/>
                        </a:rPr>
                        <a:t>Baykas</a:t>
                      </a:r>
                      <a:r>
                        <a:rPr lang="en-US" sz="2000" dirty="0">
                          <a:latin typeface="Calibri" panose="020F0502020204030204" pitchFamily="34" charset="0"/>
                          <a:cs typeface="Calibri" panose="020F0502020204030204" pitchFamily="34" charset="0"/>
                        </a:rPr>
                        <a:t> (</a:t>
                      </a:r>
                      <a:r>
                        <a:rPr lang="tr-TR" sz="2000" dirty="0">
                          <a:latin typeface="Calibri" panose="020F0502020204030204" pitchFamily="34" charset="0"/>
                          <a:cs typeface="Calibri" panose="020F0502020204030204" pitchFamily="34" charset="0"/>
                        </a:rPr>
                        <a:t>Self</a:t>
                      </a:r>
                      <a:r>
                        <a:rPr lang="en-US" sz="2000" dirty="0">
                          <a:latin typeface="Calibri" panose="020F0502020204030204" pitchFamily="34" charset="0"/>
                          <a:cs typeface="Calibri" panose="020F0502020204030204" pitchFamily="34" charset="0"/>
                        </a:rPr>
                        <a:t>) </a:t>
                      </a:r>
                    </a:p>
                  </a:txBody>
                  <a:tcPr/>
                </a:tc>
                <a:extLst>
                  <a:ext uri="{0D108BD9-81ED-4DB2-BD59-A6C34878D82A}">
                    <a16:rowId xmlns:a16="http://schemas.microsoft.com/office/drawing/2014/main" val="271438856"/>
                  </a:ext>
                </a:extLst>
              </a:tr>
              <a:tr h="370840">
                <a:tc>
                  <a:txBody>
                    <a:bodyPr/>
                    <a:lstStyle/>
                    <a:p>
                      <a:r>
                        <a:rPr lang="en-US" sz="2000" dirty="0">
                          <a:latin typeface="Calibri" panose="020F0502020204030204" pitchFamily="34" charset="0"/>
                          <a:cs typeface="Calibri" panose="020F0502020204030204" pitchFamily="34" charset="0"/>
                        </a:rPr>
                        <a:t>Working Group Vice Chair</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2000" dirty="0">
                          <a:latin typeface="Calibri" panose="020F0502020204030204" pitchFamily="34" charset="0"/>
                          <a:cs typeface="Calibri" panose="020F0502020204030204" pitchFamily="34" charset="0"/>
                        </a:rPr>
                        <a:t>Steve </a:t>
                      </a:r>
                      <a:r>
                        <a:rPr lang="en-US" sz="2000" dirty="0" err="1">
                          <a:latin typeface="Calibri" panose="020F0502020204030204" pitchFamily="34" charset="0"/>
                          <a:cs typeface="Calibri" panose="020F0502020204030204" pitchFamily="34" charset="0"/>
                        </a:rPr>
                        <a:t>Shellhammer</a:t>
                      </a:r>
                      <a:r>
                        <a:rPr lang="en-US" sz="2000" dirty="0">
                          <a:latin typeface="Calibri" panose="020F0502020204030204" pitchFamily="34" charset="0"/>
                          <a:cs typeface="Calibri" panose="020F0502020204030204" pitchFamily="34" charset="0"/>
                        </a:rPr>
                        <a:t> (Qualcomm)</a:t>
                      </a:r>
                    </a:p>
                  </a:txBody>
                  <a:tcPr/>
                </a:tc>
                <a:extLst>
                  <a:ext uri="{0D108BD9-81ED-4DB2-BD59-A6C34878D82A}">
                    <a16:rowId xmlns:a16="http://schemas.microsoft.com/office/drawing/2014/main" val="1117612258"/>
                  </a:ext>
                </a:extLst>
              </a:tr>
              <a:tr h="370840">
                <a:tc>
                  <a:txBody>
                    <a:bodyPr/>
                    <a:lstStyle/>
                    <a:p>
                      <a:r>
                        <a:rPr lang="en-US" sz="2000" dirty="0">
                          <a:latin typeface="Calibri" panose="020F0502020204030204" pitchFamily="34" charset="0"/>
                          <a:cs typeface="Calibri" panose="020F0502020204030204" pitchFamily="34" charset="0"/>
                        </a:rPr>
                        <a:t>Work Group Secretary</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2000" dirty="0" err="1">
                          <a:latin typeface="Calibri" panose="020F0502020204030204" pitchFamily="34" charset="0"/>
                          <a:cs typeface="Calibri" panose="020F0502020204030204" pitchFamily="34" charset="0"/>
                        </a:rPr>
                        <a:t>Yukimasa</a:t>
                      </a:r>
                      <a:r>
                        <a:rPr lang="en-US" sz="2000" dirty="0">
                          <a:latin typeface="Calibri" panose="020F0502020204030204" pitchFamily="34" charset="0"/>
                          <a:cs typeface="Calibri" panose="020F0502020204030204" pitchFamily="34" charset="0"/>
                        </a:rPr>
                        <a:t> Nagai (Mitsubishi Electric)</a:t>
                      </a:r>
                    </a:p>
                  </a:txBody>
                  <a:tcPr/>
                </a:tc>
                <a:extLst>
                  <a:ext uri="{0D108BD9-81ED-4DB2-BD59-A6C34878D82A}">
                    <a16:rowId xmlns:a16="http://schemas.microsoft.com/office/drawing/2014/main" val="2408979462"/>
                  </a:ext>
                </a:extLst>
              </a:tr>
              <a:tr h="370840">
                <a:tc>
                  <a:txBody>
                    <a:bodyPr/>
                    <a:lstStyle/>
                    <a:p>
                      <a:r>
                        <a:rPr lang="en-US" sz="2000" dirty="0">
                          <a:latin typeface="Calibri" panose="020F0502020204030204" pitchFamily="34" charset="0"/>
                          <a:cs typeface="Calibri" panose="020F0502020204030204" pitchFamily="34" charset="0"/>
                        </a:rPr>
                        <a:t>Task Group 3a Chair</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2000" dirty="0">
                          <a:latin typeface="Calibri" panose="020F0502020204030204" pitchFamily="34" charset="0"/>
                          <a:cs typeface="Calibri" panose="020F0502020204030204" pitchFamily="34" charset="0"/>
                        </a:rPr>
                        <a:t>Ben Rolfe (Blind Creek Associates)</a:t>
                      </a:r>
                    </a:p>
                  </a:txBody>
                  <a:tcPr/>
                </a:tc>
                <a:extLst>
                  <a:ext uri="{0D108BD9-81ED-4DB2-BD59-A6C34878D82A}">
                    <a16:rowId xmlns:a16="http://schemas.microsoft.com/office/drawing/2014/main" val="1726122403"/>
                  </a:ext>
                </a:extLst>
              </a:tr>
              <a:tr h="370840">
                <a:tc>
                  <a:txBody>
                    <a:bodyPr/>
                    <a:lstStyle/>
                    <a:p>
                      <a:r>
                        <a:rPr lang="en-US" sz="2000" dirty="0">
                          <a:latin typeface="Calibri" panose="020F0502020204030204" pitchFamily="34" charset="0"/>
                          <a:cs typeface="Calibri" panose="020F0502020204030204" pitchFamily="34" charset="0"/>
                        </a:rPr>
                        <a:t>Liaison To/From 802.11</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2000" dirty="0">
                          <a:latin typeface="Calibri" panose="020F0502020204030204" pitchFamily="34" charset="0"/>
                          <a:cs typeface="Calibri" panose="020F0502020204030204" pitchFamily="34" charset="0"/>
                        </a:rPr>
                        <a:t>Tuncer Baykas (Ofinno)</a:t>
                      </a:r>
                    </a:p>
                  </a:txBody>
                  <a:tcPr/>
                </a:tc>
                <a:extLst>
                  <a:ext uri="{0D108BD9-81ED-4DB2-BD59-A6C34878D82A}">
                    <a16:rowId xmlns:a16="http://schemas.microsoft.com/office/drawing/2014/main" val="1369687732"/>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4BEFBA7E-FAE2-F78B-0BAE-25FB186B7826}"/>
              </a:ext>
            </a:extLst>
          </p:cNvPr>
          <p:cNvSpPr>
            <a:spLocks noGrp="1"/>
          </p:cNvSpPr>
          <p:nvPr>
            <p:ph type="dt" idx="10"/>
          </p:nvPr>
        </p:nvSpPr>
        <p:spPr/>
        <p:txBody>
          <a:bodyPr/>
          <a:lstStyle/>
          <a:p>
            <a:r>
              <a:rPr lang="tr-TR" dirty="0" err="1"/>
              <a:t>March</a:t>
            </a:r>
            <a:r>
              <a:rPr lang="en-US" dirty="0"/>
              <a:t> 2025</a:t>
            </a:r>
            <a:endParaRPr lang="en-GB" dirty="0"/>
          </a:p>
        </p:txBody>
      </p:sp>
      <p:sp>
        <p:nvSpPr>
          <p:cNvPr id="5" name="Footer Placeholder 4">
            <a:extLst>
              <a:ext uri="{FF2B5EF4-FFF2-40B4-BE49-F238E27FC236}">
                <a16:creationId xmlns:a16="http://schemas.microsoft.com/office/drawing/2014/main" id="{EB59ACD1-9C33-02B7-EC18-771839F040B1}"/>
              </a:ext>
            </a:extLst>
          </p:cNvPr>
          <p:cNvSpPr>
            <a:spLocks noGrp="1"/>
          </p:cNvSpPr>
          <p:nvPr>
            <p:ph type="ftr" idx="11"/>
          </p:nvPr>
        </p:nvSpPr>
        <p:spPr/>
        <p:txBody>
          <a:bodyPr/>
          <a:lstStyle/>
          <a:p>
            <a:r>
              <a:rPr lang="en-GB" dirty="0"/>
              <a:t>Tuncer </a:t>
            </a:r>
            <a:r>
              <a:rPr lang="en-GB" dirty="0" err="1"/>
              <a:t>Baykas</a:t>
            </a:r>
            <a:r>
              <a:rPr lang="en-GB" dirty="0"/>
              <a:t> (</a:t>
            </a:r>
            <a:r>
              <a:rPr lang="tr-TR" dirty="0"/>
              <a:t>Self</a:t>
            </a:r>
            <a:r>
              <a:rPr lang="en-GB" dirty="0"/>
              <a:t>)</a:t>
            </a:r>
          </a:p>
        </p:txBody>
      </p:sp>
      <p:sp>
        <p:nvSpPr>
          <p:cNvPr id="6" name="Slide Number Placeholder 5">
            <a:extLst>
              <a:ext uri="{FF2B5EF4-FFF2-40B4-BE49-F238E27FC236}">
                <a16:creationId xmlns:a16="http://schemas.microsoft.com/office/drawing/2014/main" id="{97D1FEEA-2D54-A8F4-B71F-5B6279ADB98D}"/>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7" name="Title 1">
            <a:extLst>
              <a:ext uri="{FF2B5EF4-FFF2-40B4-BE49-F238E27FC236}">
                <a16:creationId xmlns:a16="http://schemas.microsoft.com/office/drawing/2014/main" id="{2D03C1B9-7403-0407-5658-ABD7ABA12253}"/>
              </a:ext>
            </a:extLst>
          </p:cNvPr>
          <p:cNvSpPr>
            <a:spLocks noGrp="1"/>
          </p:cNvSpPr>
          <p:nvPr>
            <p:ph type="title"/>
          </p:nvPr>
        </p:nvSpPr>
        <p:spPr>
          <a:xfrm>
            <a:off x="743372" y="731522"/>
            <a:ext cx="10454909" cy="1136227"/>
          </a:xfrm>
        </p:spPr>
        <p:txBody>
          <a:bodyPr/>
          <a:lstStyle/>
          <a:p>
            <a:r>
              <a:rPr lang="en-US" sz="3200" dirty="0"/>
              <a:t>Coexistence Assessment Documents</a:t>
            </a:r>
          </a:p>
        </p:txBody>
      </p:sp>
      <p:sp>
        <p:nvSpPr>
          <p:cNvPr id="3" name="Content Placeholder 2">
            <a:extLst>
              <a:ext uri="{FF2B5EF4-FFF2-40B4-BE49-F238E27FC236}">
                <a16:creationId xmlns:a16="http://schemas.microsoft.com/office/drawing/2014/main" id="{F5EB4504-AB26-1302-9AC9-56110D8EB187}"/>
              </a:ext>
            </a:extLst>
          </p:cNvPr>
          <p:cNvSpPr txBox="1">
            <a:spLocks/>
          </p:cNvSpPr>
          <p:nvPr/>
        </p:nvSpPr>
        <p:spPr bwMode="auto">
          <a:xfrm>
            <a:off x="1295400" y="1977606"/>
            <a:ext cx="10744200" cy="3628928"/>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1" fontAlgn="base" hangingPunct="1">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1" fontAlgn="base" hangingPunct="1">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spcAft>
                <a:spcPts val="0"/>
              </a:spcAft>
            </a:pPr>
            <a:r>
              <a:rPr lang="tr-TR" i="0" dirty="0" err="1">
                <a:solidFill>
                  <a:srgbClr val="000000"/>
                </a:solidFill>
                <a:effectLst/>
                <a:latin typeface="+mj-lt"/>
              </a:rPr>
              <a:t>Letterballot</a:t>
            </a:r>
            <a:r>
              <a:rPr lang="tr-TR" i="0" dirty="0">
                <a:solidFill>
                  <a:srgbClr val="000000"/>
                </a:solidFill>
                <a:effectLst/>
                <a:latin typeface="+mj-lt"/>
              </a:rPr>
              <a:t> </a:t>
            </a:r>
            <a:r>
              <a:rPr lang="tr-TR" i="0" dirty="0" err="1">
                <a:solidFill>
                  <a:srgbClr val="000000"/>
                </a:solidFill>
                <a:effectLst/>
                <a:latin typeface="+mj-lt"/>
              </a:rPr>
              <a:t>for</a:t>
            </a:r>
            <a:r>
              <a:rPr lang="tr-TR" i="0" dirty="0">
                <a:solidFill>
                  <a:srgbClr val="000000"/>
                </a:solidFill>
                <a:effectLst/>
                <a:latin typeface="+mj-lt"/>
              </a:rPr>
              <a:t> </a:t>
            </a:r>
            <a:r>
              <a:rPr lang="fr-FR" i="0" dirty="0">
                <a:solidFill>
                  <a:srgbClr val="000000"/>
                </a:solidFill>
                <a:effectLst/>
                <a:latin typeface="+mj-lt"/>
              </a:rPr>
              <a:t>IEEE P802.15.4ab Coexistence </a:t>
            </a:r>
            <a:r>
              <a:rPr lang="fr-FR" i="0" dirty="0" err="1">
                <a:solidFill>
                  <a:srgbClr val="000000"/>
                </a:solidFill>
                <a:effectLst/>
                <a:latin typeface="+mj-lt"/>
              </a:rPr>
              <a:t>Assessment</a:t>
            </a:r>
            <a:r>
              <a:rPr lang="fr-FR" i="0" dirty="0">
                <a:solidFill>
                  <a:srgbClr val="000000"/>
                </a:solidFill>
                <a:effectLst/>
                <a:latin typeface="+mj-lt"/>
              </a:rPr>
              <a:t> Document</a:t>
            </a:r>
            <a:r>
              <a:rPr lang="en-US" kern="0" dirty="0">
                <a:solidFill>
                  <a:srgbClr val="222222"/>
                </a:solidFill>
                <a:highlight>
                  <a:srgbClr val="FFFFFF"/>
                </a:highlight>
                <a:latin typeface="+mj-lt"/>
              </a:rPr>
              <a:t> </a:t>
            </a:r>
            <a:r>
              <a:rPr lang="tr-TR" kern="0" dirty="0" err="1">
                <a:solidFill>
                  <a:srgbClr val="222222"/>
                </a:solidFill>
                <a:highlight>
                  <a:srgbClr val="FFFFFF"/>
                </a:highlight>
                <a:latin typeface="+mj-lt"/>
              </a:rPr>
              <a:t>started</a:t>
            </a:r>
            <a:r>
              <a:rPr lang="tr-TR" kern="0" dirty="0">
                <a:solidFill>
                  <a:srgbClr val="222222"/>
                </a:solidFill>
                <a:highlight>
                  <a:srgbClr val="FFFFFF"/>
                </a:highlight>
                <a:latin typeface="+mj-lt"/>
              </a:rPr>
              <a:t>.</a:t>
            </a:r>
            <a:r>
              <a:rPr lang="en-US" kern="0" dirty="0">
                <a:solidFill>
                  <a:srgbClr val="222222"/>
                </a:solidFill>
                <a:highlight>
                  <a:srgbClr val="FFFFFF"/>
                </a:highlight>
                <a:latin typeface="+mj-lt"/>
              </a:rPr>
              <a:t>   </a:t>
            </a:r>
            <a:endParaRPr lang="tr-TR" kern="0" dirty="0">
              <a:solidFill>
                <a:srgbClr val="222222"/>
              </a:solidFill>
              <a:highlight>
                <a:srgbClr val="FFFFFF"/>
              </a:highlight>
              <a:latin typeface="+mj-lt"/>
            </a:endParaRPr>
          </a:p>
          <a:p>
            <a:pPr>
              <a:spcAft>
                <a:spcPts val="0"/>
              </a:spcAft>
            </a:pPr>
            <a:endParaRPr lang="tr-TR" kern="0" dirty="0">
              <a:solidFill>
                <a:srgbClr val="222222"/>
              </a:solidFill>
              <a:highlight>
                <a:srgbClr val="FFFFFF"/>
              </a:highlight>
              <a:latin typeface="+mj-lt"/>
            </a:endParaRPr>
          </a:p>
          <a:p>
            <a:pPr>
              <a:spcAft>
                <a:spcPts val="0"/>
              </a:spcAft>
            </a:pPr>
            <a:r>
              <a:rPr lang="tr-TR" kern="0" dirty="0" err="1">
                <a:solidFill>
                  <a:srgbClr val="222222"/>
                </a:solidFill>
                <a:highlight>
                  <a:srgbClr val="FFFFFF"/>
                </a:highlight>
                <a:latin typeface="+mj-lt"/>
              </a:rPr>
              <a:t>If</a:t>
            </a:r>
            <a:r>
              <a:rPr lang="tr-TR" kern="0" dirty="0">
                <a:solidFill>
                  <a:srgbClr val="222222"/>
                </a:solidFill>
                <a:highlight>
                  <a:srgbClr val="FFFFFF"/>
                </a:highlight>
                <a:latin typeface="+mj-lt"/>
              </a:rPr>
              <a:t> </a:t>
            </a:r>
            <a:r>
              <a:rPr lang="tr-TR" kern="0" dirty="0" err="1">
                <a:solidFill>
                  <a:srgbClr val="222222"/>
                </a:solidFill>
                <a:highlight>
                  <a:srgbClr val="FFFFFF"/>
                </a:highlight>
                <a:latin typeface="+mj-lt"/>
              </a:rPr>
              <a:t>you</a:t>
            </a:r>
            <a:r>
              <a:rPr lang="tr-TR" kern="0" dirty="0">
                <a:solidFill>
                  <a:srgbClr val="222222"/>
                </a:solidFill>
                <a:highlight>
                  <a:srgbClr val="FFFFFF"/>
                </a:highlight>
                <a:latin typeface="+mj-lt"/>
              </a:rPr>
              <a:t> </a:t>
            </a:r>
            <a:r>
              <a:rPr lang="tr-TR" kern="0" dirty="0" err="1">
                <a:solidFill>
                  <a:srgbClr val="222222"/>
                </a:solidFill>
                <a:highlight>
                  <a:srgbClr val="FFFFFF"/>
                </a:highlight>
                <a:latin typeface="+mj-lt"/>
              </a:rPr>
              <a:t>are</a:t>
            </a:r>
            <a:r>
              <a:rPr lang="tr-TR" kern="0" dirty="0">
                <a:solidFill>
                  <a:srgbClr val="222222"/>
                </a:solidFill>
                <a:highlight>
                  <a:srgbClr val="FFFFFF"/>
                </a:highlight>
                <a:latin typeface="+mj-lt"/>
              </a:rPr>
              <a:t> a </a:t>
            </a:r>
            <a:r>
              <a:rPr lang="tr-TR" kern="0" dirty="0" err="1">
                <a:solidFill>
                  <a:srgbClr val="222222"/>
                </a:solidFill>
                <a:highlight>
                  <a:srgbClr val="FFFFFF"/>
                </a:highlight>
                <a:latin typeface="+mj-lt"/>
              </a:rPr>
              <a:t>voter</a:t>
            </a:r>
            <a:r>
              <a:rPr lang="tr-TR" kern="0" dirty="0">
                <a:solidFill>
                  <a:srgbClr val="222222"/>
                </a:solidFill>
                <a:highlight>
                  <a:srgbClr val="FFFFFF"/>
                </a:highlight>
                <a:latin typeface="+mj-lt"/>
              </a:rPr>
              <a:t> of 802.19 WG, </a:t>
            </a:r>
            <a:r>
              <a:rPr lang="tr-TR" kern="0" dirty="0" err="1">
                <a:solidFill>
                  <a:srgbClr val="222222"/>
                </a:solidFill>
                <a:highlight>
                  <a:srgbClr val="FFFFFF"/>
                </a:highlight>
                <a:latin typeface="+mj-lt"/>
              </a:rPr>
              <a:t>the</a:t>
            </a:r>
            <a:r>
              <a:rPr lang="tr-TR" kern="0" dirty="0">
                <a:solidFill>
                  <a:srgbClr val="222222"/>
                </a:solidFill>
                <a:highlight>
                  <a:srgbClr val="FFFFFF"/>
                </a:highlight>
                <a:latin typeface="+mj-lt"/>
              </a:rPr>
              <a:t> link </a:t>
            </a:r>
            <a:r>
              <a:rPr lang="tr-TR" kern="0" dirty="0" err="1">
                <a:solidFill>
                  <a:srgbClr val="222222"/>
                </a:solidFill>
                <a:highlight>
                  <a:srgbClr val="FFFFFF"/>
                </a:highlight>
                <a:latin typeface="+mj-lt"/>
              </a:rPr>
              <a:t>for</a:t>
            </a:r>
            <a:r>
              <a:rPr lang="tr-TR" kern="0" dirty="0">
                <a:solidFill>
                  <a:srgbClr val="222222"/>
                </a:solidFill>
                <a:highlight>
                  <a:srgbClr val="FFFFFF"/>
                </a:highlight>
                <a:latin typeface="+mj-lt"/>
              </a:rPr>
              <a:t> </a:t>
            </a:r>
            <a:r>
              <a:rPr lang="tr-TR" kern="0" dirty="0" err="1">
                <a:solidFill>
                  <a:srgbClr val="222222"/>
                </a:solidFill>
                <a:highlight>
                  <a:srgbClr val="FFFFFF"/>
                </a:highlight>
                <a:latin typeface="+mj-lt"/>
              </a:rPr>
              <a:t>the</a:t>
            </a:r>
            <a:r>
              <a:rPr lang="tr-TR" kern="0" dirty="0">
                <a:solidFill>
                  <a:srgbClr val="222222"/>
                </a:solidFill>
                <a:highlight>
                  <a:srgbClr val="FFFFFF"/>
                </a:highlight>
                <a:latin typeface="+mj-lt"/>
              </a:rPr>
              <a:t> </a:t>
            </a:r>
            <a:r>
              <a:rPr lang="tr-TR" kern="0" dirty="0" err="1">
                <a:solidFill>
                  <a:srgbClr val="222222"/>
                </a:solidFill>
                <a:highlight>
                  <a:srgbClr val="FFFFFF"/>
                </a:highlight>
                <a:latin typeface="+mj-lt"/>
              </a:rPr>
              <a:t>letterballot</a:t>
            </a:r>
            <a:r>
              <a:rPr lang="tr-TR" kern="0" dirty="0">
                <a:solidFill>
                  <a:srgbClr val="222222"/>
                </a:solidFill>
                <a:highlight>
                  <a:srgbClr val="FFFFFF"/>
                </a:highlight>
                <a:latin typeface="+mj-lt"/>
              </a:rPr>
              <a:t> is</a:t>
            </a:r>
          </a:p>
          <a:p>
            <a:pPr>
              <a:spcAft>
                <a:spcPts val="0"/>
              </a:spcAft>
            </a:pPr>
            <a:r>
              <a:rPr lang="en-US" kern="0" dirty="0">
                <a:solidFill>
                  <a:srgbClr val="222222"/>
                </a:solidFill>
                <a:highlight>
                  <a:srgbClr val="FFFFFF"/>
                </a:highlight>
                <a:latin typeface="+mj-lt"/>
              </a:rPr>
              <a:t> https://mentor.ieee.org/802.19/polls </a:t>
            </a:r>
            <a:endParaRPr lang="tr-TR" kern="0" dirty="0">
              <a:solidFill>
                <a:srgbClr val="222222"/>
              </a:solidFill>
              <a:highlight>
                <a:srgbClr val="FFFFFF"/>
              </a:highlight>
              <a:latin typeface="+mj-lt"/>
            </a:endParaRPr>
          </a:p>
          <a:p>
            <a:pPr>
              <a:spcAft>
                <a:spcPts val="0"/>
              </a:spcAft>
            </a:pPr>
            <a:endParaRPr lang="tr-TR" kern="0">
              <a:solidFill>
                <a:srgbClr val="222222"/>
              </a:solidFill>
              <a:highlight>
                <a:srgbClr val="FFFFFF"/>
              </a:highlight>
              <a:latin typeface="+mj-lt"/>
            </a:endParaRPr>
          </a:p>
          <a:p>
            <a:pPr>
              <a:spcAft>
                <a:spcPts val="0"/>
              </a:spcAft>
            </a:pPr>
            <a:endParaRPr lang="en-US" kern="0" dirty="0">
              <a:solidFill>
                <a:srgbClr val="222222"/>
              </a:solidFill>
              <a:highlight>
                <a:srgbClr val="FFFFFF"/>
              </a:highlight>
              <a:latin typeface="+mj-lt"/>
            </a:endParaRPr>
          </a:p>
          <a:p>
            <a:endParaRPr lang="en-US" kern="0" dirty="0"/>
          </a:p>
        </p:txBody>
      </p:sp>
    </p:spTree>
    <p:extLst>
      <p:ext uri="{BB962C8B-B14F-4D97-AF65-F5344CB8AC3E}">
        <p14:creationId xmlns:p14="http://schemas.microsoft.com/office/powerpoint/2010/main" val="2602274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F66A693-4037-9EB4-2DD8-97F02D4ADEF2}"/>
              </a:ext>
            </a:extLst>
          </p:cNvPr>
          <p:cNvSpPr>
            <a:spLocks noGrp="1"/>
          </p:cNvSpPr>
          <p:nvPr>
            <p:ph type="title"/>
          </p:nvPr>
        </p:nvSpPr>
        <p:spPr/>
        <p:txBody>
          <a:bodyPr/>
          <a:lstStyle/>
          <a:p>
            <a:r>
              <a:rPr lang="tr-TR" dirty="0"/>
              <a:t>FCC </a:t>
            </a:r>
            <a:r>
              <a:rPr lang="tr-TR" dirty="0" err="1"/>
              <a:t>Consultation</a:t>
            </a:r>
            <a:r>
              <a:rPr lang="tr-TR" dirty="0"/>
              <a:t> on </a:t>
            </a:r>
            <a:r>
              <a:rPr lang="tr-TR" dirty="0" err="1"/>
              <a:t>Sub</a:t>
            </a:r>
            <a:r>
              <a:rPr lang="tr-TR" dirty="0"/>
              <a:t> 1-GHZ </a:t>
            </a:r>
            <a:r>
              <a:rPr lang="tr-TR" dirty="0" err="1"/>
              <a:t>Bands</a:t>
            </a:r>
            <a:endParaRPr lang="tr-TR" dirty="0"/>
          </a:p>
        </p:txBody>
      </p:sp>
      <p:sp>
        <p:nvSpPr>
          <p:cNvPr id="3" name="İçerik Yer Tutucusu 2">
            <a:extLst>
              <a:ext uri="{FF2B5EF4-FFF2-40B4-BE49-F238E27FC236}">
                <a16:creationId xmlns:a16="http://schemas.microsoft.com/office/drawing/2014/main" id="{2719F96C-5AAC-EC4E-739C-96C93F3E34A1}"/>
              </a:ext>
            </a:extLst>
          </p:cNvPr>
          <p:cNvSpPr>
            <a:spLocks noGrp="1"/>
          </p:cNvSpPr>
          <p:nvPr>
            <p:ph idx="1"/>
          </p:nvPr>
        </p:nvSpPr>
        <p:spPr/>
        <p:txBody>
          <a:bodyPr/>
          <a:lstStyle/>
          <a:p>
            <a:pPr marL="0" indent="0"/>
            <a:r>
              <a:rPr lang="en-US" dirty="0"/>
              <a:t>On 6 August 2024, the US FCC Wireless Telecommunications Bureau and Office of Engineering and Technology begins a consultation that seeks public comments on </a:t>
            </a:r>
            <a:r>
              <a:rPr lang="en-US" dirty="0" err="1"/>
              <a:t>NextNav's</a:t>
            </a:r>
            <a:r>
              <a:rPr lang="en-US" dirty="0"/>
              <a:t> petition to reconfigure the 902-928 MHz band and adopt new rules to enable the deployment of a 5G terrestrial positioning, navigation, and timing (PNT) network that “complements and backs up” the U.S. Global Positioning System (GPS).</a:t>
            </a:r>
            <a:endParaRPr lang="tr-TR" dirty="0"/>
          </a:p>
          <a:p>
            <a:pPr marL="0" indent="0"/>
            <a:endParaRPr lang="tr-TR" dirty="0"/>
          </a:p>
          <a:p>
            <a:pPr marL="0" indent="0"/>
            <a:r>
              <a:rPr lang="tr-TR" dirty="0"/>
              <a:t>802.19 WG </a:t>
            </a:r>
            <a:r>
              <a:rPr lang="tr-TR" dirty="0" err="1"/>
              <a:t>will</a:t>
            </a:r>
            <a:r>
              <a:rPr lang="tr-TR" dirty="0"/>
              <a:t> </a:t>
            </a:r>
            <a:r>
              <a:rPr lang="tr-TR" dirty="0" err="1"/>
              <a:t>provide</a:t>
            </a:r>
            <a:r>
              <a:rPr lang="tr-TR" dirty="0"/>
              <a:t> </a:t>
            </a:r>
            <a:r>
              <a:rPr lang="tr-TR" dirty="0" err="1"/>
              <a:t>information</a:t>
            </a:r>
            <a:r>
              <a:rPr lang="tr-TR" dirty="0"/>
              <a:t> </a:t>
            </a:r>
            <a:r>
              <a:rPr lang="tr-TR" dirty="0" err="1"/>
              <a:t>to</a:t>
            </a:r>
            <a:r>
              <a:rPr lang="tr-TR" dirty="0"/>
              <a:t> 802.18 WG </a:t>
            </a:r>
            <a:r>
              <a:rPr lang="tr-TR" dirty="0" err="1"/>
              <a:t>to</a:t>
            </a:r>
            <a:r>
              <a:rPr lang="tr-TR" dirty="0"/>
              <a:t> be </a:t>
            </a:r>
            <a:r>
              <a:rPr lang="tr-TR" dirty="0" err="1"/>
              <a:t>included</a:t>
            </a:r>
            <a:r>
              <a:rPr lang="tr-TR" dirty="0"/>
              <a:t> in IEEE 802 </a:t>
            </a:r>
            <a:r>
              <a:rPr lang="tr-TR" dirty="0" err="1"/>
              <a:t>LMSC’s</a:t>
            </a:r>
            <a:r>
              <a:rPr lang="tr-TR" dirty="0"/>
              <a:t> </a:t>
            </a:r>
            <a:r>
              <a:rPr lang="tr-TR" dirty="0" err="1"/>
              <a:t>response</a:t>
            </a:r>
            <a:r>
              <a:rPr lang="tr-TR" dirty="0"/>
              <a:t>.  </a:t>
            </a:r>
          </a:p>
        </p:txBody>
      </p:sp>
      <p:sp>
        <p:nvSpPr>
          <p:cNvPr id="4" name="Slayt Numarası Yer Tutucusu 3">
            <a:extLst>
              <a:ext uri="{FF2B5EF4-FFF2-40B4-BE49-F238E27FC236}">
                <a16:creationId xmlns:a16="http://schemas.microsoft.com/office/drawing/2014/main" id="{3986FD8D-5F93-748A-CDF1-9C575550507F}"/>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6" name="Veri Yer Tutucusu 5">
            <a:extLst>
              <a:ext uri="{FF2B5EF4-FFF2-40B4-BE49-F238E27FC236}">
                <a16:creationId xmlns:a16="http://schemas.microsoft.com/office/drawing/2014/main" id="{ECABE424-4765-7E72-3769-2E903B446337}"/>
              </a:ext>
            </a:extLst>
          </p:cNvPr>
          <p:cNvSpPr>
            <a:spLocks noGrp="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r>
              <a:rPr lang="tr-TR" dirty="0" err="1">
                <a:latin typeface="+mn-lt"/>
              </a:rPr>
              <a:t>March</a:t>
            </a:r>
            <a:r>
              <a:rPr lang="en-US" dirty="0">
                <a:latin typeface="+mn-lt"/>
              </a:rPr>
              <a:t> 2025</a:t>
            </a:r>
            <a:endParaRPr lang="en-GB" dirty="0">
              <a:latin typeface="+mn-lt"/>
            </a:endParaRPr>
          </a:p>
        </p:txBody>
      </p:sp>
      <p:sp>
        <p:nvSpPr>
          <p:cNvPr id="7" name="Footer Placeholder 4">
            <a:extLst>
              <a:ext uri="{FF2B5EF4-FFF2-40B4-BE49-F238E27FC236}">
                <a16:creationId xmlns:a16="http://schemas.microsoft.com/office/drawing/2014/main" id="{88562DFC-BF8A-DC4E-49B0-4B32C0A62CC4}"/>
              </a:ext>
            </a:extLst>
          </p:cNvPr>
          <p:cNvSpPr>
            <a:spLocks noGrp="1"/>
          </p:cNvSpPr>
          <p:nvPr>
            <p:ph type="ftr" idx="11"/>
          </p:nvPr>
        </p:nvSpPr>
        <p:spPr>
          <a:xfrm>
            <a:off x="7133167" y="6566694"/>
            <a:ext cx="4246033" cy="180975"/>
          </a:xfrm>
        </p:spPr>
        <p:txBody>
          <a:bodyPr/>
          <a:lstStyle/>
          <a:p>
            <a:r>
              <a:rPr lang="en-GB" dirty="0"/>
              <a:t>Tuncer </a:t>
            </a:r>
            <a:r>
              <a:rPr lang="en-GB" dirty="0" err="1"/>
              <a:t>Baykas</a:t>
            </a:r>
            <a:r>
              <a:rPr lang="en-GB" dirty="0"/>
              <a:t> (</a:t>
            </a:r>
            <a:r>
              <a:rPr lang="tr-TR" dirty="0"/>
              <a:t>Self</a:t>
            </a:r>
            <a:r>
              <a:rPr lang="en-GB" dirty="0"/>
              <a:t>)</a:t>
            </a:r>
          </a:p>
        </p:txBody>
      </p:sp>
    </p:spTree>
    <p:extLst>
      <p:ext uri="{BB962C8B-B14F-4D97-AF65-F5344CB8AC3E}">
        <p14:creationId xmlns:p14="http://schemas.microsoft.com/office/powerpoint/2010/main" val="29068732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ABA726-C346-1E44-CE24-5F94BCBFB508}"/>
              </a:ext>
            </a:extLst>
          </p:cNvPr>
          <p:cNvSpPr>
            <a:spLocks noGrp="1"/>
          </p:cNvSpPr>
          <p:nvPr>
            <p:ph type="title"/>
          </p:nvPr>
        </p:nvSpPr>
        <p:spPr/>
        <p:txBody>
          <a:bodyPr/>
          <a:lstStyle/>
          <a:p>
            <a:r>
              <a:rPr lang="en-US" dirty="0"/>
              <a:t>802.19.3a Task Group</a:t>
            </a:r>
          </a:p>
        </p:txBody>
      </p:sp>
      <p:sp>
        <p:nvSpPr>
          <p:cNvPr id="3" name="Content Placeholder 2">
            <a:extLst>
              <a:ext uri="{FF2B5EF4-FFF2-40B4-BE49-F238E27FC236}">
                <a16:creationId xmlns:a16="http://schemas.microsoft.com/office/drawing/2014/main" id="{DF95C1EA-954D-208B-E139-13379EABE68A}"/>
              </a:ext>
            </a:extLst>
          </p:cNvPr>
          <p:cNvSpPr>
            <a:spLocks noGrp="1"/>
          </p:cNvSpPr>
          <p:nvPr>
            <p:ph idx="1"/>
          </p:nvPr>
        </p:nvSpPr>
        <p:spPr>
          <a:xfrm>
            <a:off x="871543" y="1524000"/>
            <a:ext cx="10634657" cy="4113213"/>
          </a:xfrm>
        </p:spPr>
        <p:txBody>
          <a:bodyPr/>
          <a:lstStyle/>
          <a:p>
            <a:r>
              <a:rPr lang="en-US" sz="2250" dirty="0"/>
              <a:t>Scope of the project: This amendment updates and expands coexistence recommendations to address new market requirements, increasing data traffic, greater device density of devices, and increased potential for congestion based on both IEEE Std 802.11-2020 and IEEE Std 802.15.4 sub-1 GHz standards. </a:t>
            </a:r>
          </a:p>
          <a:p>
            <a:r>
              <a:rPr lang="en-US" sz="2250" dirty="0"/>
              <a:t>This amendment includes recommendations with respect to new devices, as well as compatibility with deployed legacy devices</a:t>
            </a:r>
          </a:p>
          <a:p>
            <a:endParaRPr lang="en-US" sz="2250" dirty="0"/>
          </a:p>
          <a:p>
            <a:pPr marL="0">
              <a:spcBef>
                <a:spcPts val="0"/>
              </a:spcBef>
            </a:pPr>
            <a:r>
              <a:rPr lang="tr-TR" sz="2250" dirty="0"/>
              <a:t>‘</a:t>
            </a:r>
            <a:r>
              <a:rPr lang="en-US" sz="2250" dirty="0"/>
              <a:t>Follow up on measurement of radio noise over Sub-1 GHz band emitted from mini PC and laptop PC, and its impact on communication performance of IEEE 802.11ah</a:t>
            </a:r>
            <a:r>
              <a:rPr lang="tr-TR" sz="2250" dirty="0"/>
              <a:t>’ </a:t>
            </a:r>
          </a:p>
          <a:p>
            <a:pPr marL="0">
              <a:spcBef>
                <a:spcPts val="0"/>
              </a:spcBef>
            </a:pPr>
            <a:r>
              <a:rPr lang="en-US" sz="2250" dirty="0"/>
              <a:t>Kazuto Yano (ATR)</a:t>
            </a:r>
            <a:r>
              <a:rPr lang="tr-TR" sz="2250" dirty="0"/>
              <a:t>  </a:t>
            </a:r>
            <a:r>
              <a:rPr lang="tr-TR" sz="2250" dirty="0" err="1"/>
              <a:t>doc:IEEE</a:t>
            </a:r>
            <a:r>
              <a:rPr lang="tr-TR" sz="2250" dirty="0"/>
              <a:t> 802.19-25-0012r0</a:t>
            </a:r>
          </a:p>
          <a:p>
            <a:endParaRPr lang="en-US" sz="2250" dirty="0"/>
          </a:p>
          <a:p>
            <a:endParaRPr lang="en-US" sz="2250" dirty="0"/>
          </a:p>
          <a:p>
            <a:endParaRPr lang="en-US" sz="2250" dirty="0"/>
          </a:p>
        </p:txBody>
      </p:sp>
      <p:sp>
        <p:nvSpPr>
          <p:cNvPr id="4" name="Slide Number Placeholder 3">
            <a:extLst>
              <a:ext uri="{FF2B5EF4-FFF2-40B4-BE49-F238E27FC236}">
                <a16:creationId xmlns:a16="http://schemas.microsoft.com/office/drawing/2014/main" id="{CDF45B08-C00E-CACB-D1D1-1F346EE1D705}"/>
              </a:ext>
            </a:extLst>
          </p:cNvPr>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6" name="Date Placeholder 5">
            <a:extLst>
              <a:ext uri="{FF2B5EF4-FFF2-40B4-BE49-F238E27FC236}">
                <a16:creationId xmlns:a16="http://schemas.microsoft.com/office/drawing/2014/main" id="{4B924F09-BA14-B325-89A1-B80DA83402F5}"/>
              </a:ext>
            </a:extLst>
          </p:cNvPr>
          <p:cNvSpPr>
            <a:spLocks noGrp="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r>
              <a:rPr lang="tr-TR" dirty="0" err="1">
                <a:latin typeface="+mn-lt"/>
              </a:rPr>
              <a:t>March</a:t>
            </a:r>
            <a:r>
              <a:rPr lang="en-US" dirty="0">
                <a:latin typeface="+mn-lt"/>
              </a:rPr>
              <a:t> 2025</a:t>
            </a:r>
            <a:endParaRPr lang="en-GB" dirty="0">
              <a:latin typeface="+mn-lt"/>
            </a:endParaRPr>
          </a:p>
        </p:txBody>
      </p:sp>
      <p:sp>
        <p:nvSpPr>
          <p:cNvPr id="7" name="Footer Placeholder 4">
            <a:extLst>
              <a:ext uri="{FF2B5EF4-FFF2-40B4-BE49-F238E27FC236}">
                <a16:creationId xmlns:a16="http://schemas.microsoft.com/office/drawing/2014/main" id="{D9720D70-4AF4-0810-7E67-82009E6262AE}"/>
              </a:ext>
            </a:extLst>
          </p:cNvPr>
          <p:cNvSpPr>
            <a:spLocks noGrp="1"/>
          </p:cNvSpPr>
          <p:nvPr>
            <p:ph type="ftr" idx="11"/>
          </p:nvPr>
        </p:nvSpPr>
        <p:spPr>
          <a:xfrm>
            <a:off x="7133167" y="6566694"/>
            <a:ext cx="4246033" cy="180975"/>
          </a:xfrm>
        </p:spPr>
        <p:txBody>
          <a:bodyPr/>
          <a:lstStyle/>
          <a:p>
            <a:r>
              <a:rPr lang="en-GB" dirty="0"/>
              <a:t>Tuncer </a:t>
            </a:r>
            <a:r>
              <a:rPr lang="en-GB" dirty="0" err="1"/>
              <a:t>Baykas</a:t>
            </a:r>
            <a:r>
              <a:rPr lang="en-GB" dirty="0"/>
              <a:t> (</a:t>
            </a:r>
            <a:r>
              <a:rPr lang="tr-TR" dirty="0"/>
              <a:t>Self</a:t>
            </a:r>
            <a:r>
              <a:rPr lang="en-GB" dirty="0"/>
              <a:t>)</a:t>
            </a:r>
          </a:p>
        </p:txBody>
      </p:sp>
    </p:spTree>
    <p:extLst>
      <p:ext uri="{BB962C8B-B14F-4D97-AF65-F5344CB8AC3E}">
        <p14:creationId xmlns:p14="http://schemas.microsoft.com/office/powerpoint/2010/main" val="188031885"/>
      </p:ext>
    </p:extLst>
  </p:cSld>
  <p:clrMapOvr>
    <a:masterClrMapping/>
  </p:clrMapOvr>
</p:sld>
</file>

<file path=ppt/theme/theme1.xml><?xml version="1.0" encoding="utf-8"?>
<a:theme xmlns:a="http://schemas.openxmlformats.org/drawingml/2006/main" name="802-11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3" ma:contentTypeDescription="Create a new document." ma:contentTypeScope="" ma:versionID="016e7857fdb711c59c6a098e7e3cf67d">
  <xsd:schema xmlns:xsd="http://www.w3.org/2001/XMLSchema" xmlns:xs="http://www.w3.org/2001/XMLSchema" xmlns:p="http://schemas.microsoft.com/office/2006/metadata/properties" xmlns:ns3="cc9c437c-ae0c-4066-8d90-a0f7de786127" xmlns:ns4="ba37140e-f4c5-4a6c-a9b4-20a691ce6c8a" targetNamespace="http://schemas.microsoft.com/office/2006/metadata/properties" ma:root="true" ma:fieldsID="df51a22fee038379de0f5206ee405254" ns3:_="" ns4:_="">
    <xsd:import namespace="cc9c437c-ae0c-4066-8d90-a0f7de786127"/>
    <xsd:import namespace="ba37140e-f4c5-4a6c-a9b4-20a691ce6c8a"/>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Loca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a37140e-f4c5-4a6c-a9b4-20a691ce6c8a"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E367D09A-A537-41F5-B62F-4C5A1FAF673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9c437c-ae0c-4066-8d90-a0f7de786127"/>
    <ds:schemaRef ds:uri="ba37140e-f4c5-4a6c-a9b4-20a691ce6c8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BD6226DE-9941-4687-A049-5E39BD535331}">
  <ds:schemaRefs>
    <ds:schemaRef ds:uri="http://schemas.microsoft.com/sharepoint/v3/contenttype/forms"/>
  </ds:schemaRefs>
</ds:datastoreItem>
</file>

<file path=customXml/itemProps3.xml><?xml version="1.0" encoding="utf-8"?>
<ds:datastoreItem xmlns:ds="http://schemas.openxmlformats.org/officeDocument/2006/customXml" ds:itemID="{789C679E-BCDB-4A5C-A38F-ECA97E9DDB64}">
  <ds:schemaRefs>
    <ds:schemaRef ds:uri="http://purl.org/dc/dcmitype/"/>
    <ds:schemaRef ds:uri="http://schemas.openxmlformats.org/package/2006/metadata/core-properties"/>
    <ds:schemaRef ds:uri="http://purl.org/dc/terms/"/>
    <ds:schemaRef ds:uri="ba37140e-f4c5-4a6c-a9b4-20a691ce6c8a"/>
    <ds:schemaRef ds:uri="http://schemas.microsoft.com/office/2006/documentManagement/types"/>
    <ds:schemaRef ds:uri="http://schemas.microsoft.com/office/2006/metadata/properties"/>
    <ds:schemaRef ds:uri="cc9c437c-ae0c-4066-8d90-a0f7de786127"/>
    <ds:schemaRef ds:uri="http://purl.org/dc/elements/1.1/"/>
    <ds:schemaRef ds:uri="http://schemas.microsoft.com/office/infopath/2007/PartnerControls"/>
    <ds:schemaRef ds:uri="http://www.w3.org/XML/1998/namespace"/>
  </ds:schemaRefs>
</ds:datastoreItem>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
  <TotalTime>36370</TotalTime>
  <Words>423</Words>
  <Application>Microsoft Office PowerPoint</Application>
  <PresentationFormat>Geniş ekran</PresentationFormat>
  <Paragraphs>61</Paragraphs>
  <Slides>5</Slides>
  <Notes>2</Notes>
  <HiddenSlides>0</HiddenSlides>
  <MMClips>0</MMClips>
  <ScaleCrop>false</ScaleCrop>
  <HeadingPairs>
    <vt:vector size="8" baseType="variant">
      <vt:variant>
        <vt:lpstr>Kullanılan Yazı Tipleri</vt:lpstr>
      </vt:variant>
      <vt:variant>
        <vt:i4>3</vt:i4>
      </vt:variant>
      <vt:variant>
        <vt:lpstr>Tema</vt:lpstr>
      </vt:variant>
      <vt:variant>
        <vt:i4>1</vt:i4>
      </vt:variant>
      <vt:variant>
        <vt:lpstr>Eklenmiş OLE Hizmet Programları</vt:lpstr>
      </vt:variant>
      <vt:variant>
        <vt:i4>1</vt:i4>
      </vt:variant>
      <vt:variant>
        <vt:lpstr>Slayt Başlıkları</vt:lpstr>
      </vt:variant>
      <vt:variant>
        <vt:i4>5</vt:i4>
      </vt:variant>
    </vt:vector>
  </HeadingPairs>
  <TitlesOfParts>
    <vt:vector size="10" baseType="lpstr">
      <vt:lpstr>Arial</vt:lpstr>
      <vt:lpstr>Calibri</vt:lpstr>
      <vt:lpstr>Times New Roman</vt:lpstr>
      <vt:lpstr>802-11 Theme</vt:lpstr>
      <vt:lpstr>Document</vt:lpstr>
      <vt:lpstr>802.19 WG  January 2025 Liaison Report</vt:lpstr>
      <vt:lpstr>IEEE 802.19 Overview</vt:lpstr>
      <vt:lpstr>Coexistence Assessment Documents</vt:lpstr>
      <vt:lpstr>FCC Consultation on Sub 1-GHZ Bands</vt:lpstr>
      <vt:lpstr>802.19.3a Task Group</vt:lpstr>
    </vt:vector>
  </TitlesOfParts>
  <Company>Ofinno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January 2024 802.19 Liaison Report</dc:title>
  <dc:subject>January 2023</dc:subject>
  <dc:creator/>
  <dc:description>Tuncer Baykas (Ofinno)</dc:description>
  <cp:lastModifiedBy>Tunçer Baykaş</cp:lastModifiedBy>
  <cp:revision>76</cp:revision>
  <cp:lastPrinted>1601-01-01T00:00:00Z</cp:lastPrinted>
  <dcterms:created xsi:type="dcterms:W3CDTF">2020-01-12T14:48:27Z</dcterms:created>
  <dcterms:modified xsi:type="dcterms:W3CDTF">2025-03-12T06:38:34Z</dcterms:modified>
  <cp:category>Report</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0x010100EB28163D68FE8E4D9361964FDD814FC4</vt:lpwstr>
  </property>
</Properties>
</file>