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76" r:id="rId4"/>
    <p:sldId id="1046" r:id="rId5"/>
    <p:sldId id="67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AD85471-7D31-43C6-90F4-07DA25FE5582}">
          <p14:sldIdLst>
            <p14:sldId id="256"/>
            <p14:sldId id="275"/>
            <p14:sldId id="276"/>
            <p14:sldId id="1046"/>
          </p14:sldIdLst>
        </p14:section>
        <p14:section name="Motion" id="{8FF945D9-CC1F-4BB1-A774-DC54EDD25D1E}">
          <p14:sldIdLst>
            <p14:sldId id="6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k Klein" initials="AK" lastIdx="4" clrIdx="0">
    <p:extLst>
      <p:ext uri="{19B8F6BF-5375-455C-9EA6-DF929625EA0E}">
        <p15:presenceInfo xmlns:p15="http://schemas.microsoft.com/office/powerpoint/2012/main" userId="Arik Klein" providerId="None"/>
      </p:ext>
    </p:extLst>
  </p:cmAuthor>
  <p:cmAuthor id="2" name="Michael Montemurro" initials="MM" lastIdx="1" clrIdx="1">
    <p:extLst>
      <p:ext uri="{19B8F6BF-5375-455C-9EA6-DF929625EA0E}">
        <p15:presenceInfo xmlns:p15="http://schemas.microsoft.com/office/powerpoint/2012/main" userId="S-1-5-21-147214757-305610072-1517763936-79338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1" autoAdjust="0"/>
    <p:restoredTop sz="94696"/>
  </p:normalViewPr>
  <p:slideViewPr>
    <p:cSldViewPr>
      <p:cViewPr varScale="1">
        <p:scale>
          <a:sx n="116" d="100"/>
          <a:sy n="116" d="100"/>
        </p:scale>
        <p:origin x="1088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Michael Montemurro,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Michael Montemurro,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F05F61-F976-4FB4-8C37-BD2AFA457B32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829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1550" y="6474188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802.11-25/462r2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ntemurro.Michae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Crypto Project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43669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12 March 2025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ADB0F56-F89B-474F-8DB6-A2FAFA10AC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857846"/>
              </p:ext>
            </p:extLst>
          </p:nvPr>
        </p:nvGraphicFramePr>
        <p:xfrm>
          <a:off x="1271464" y="2414035"/>
          <a:ext cx="9987197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02307260"/>
                    </a:ext>
                  </a:extLst>
                </a:gridCol>
                <a:gridCol w="2073397">
                  <a:extLst>
                    <a:ext uri="{9D8B030D-6E8A-4147-A177-3AD203B41FA5}">
                      <a16:colId xmlns:a16="http://schemas.microsoft.com/office/drawing/2014/main" val="714421449"/>
                    </a:ext>
                  </a:extLst>
                </a:gridCol>
                <a:gridCol w="2053098">
                  <a:extLst>
                    <a:ext uri="{9D8B030D-6E8A-4147-A177-3AD203B41FA5}">
                      <a16:colId xmlns:a16="http://schemas.microsoft.com/office/drawing/2014/main" val="332432233"/>
                    </a:ext>
                  </a:extLst>
                </a:gridCol>
                <a:gridCol w="1230967">
                  <a:extLst>
                    <a:ext uri="{9D8B030D-6E8A-4147-A177-3AD203B41FA5}">
                      <a16:colId xmlns:a16="http://schemas.microsoft.com/office/drawing/2014/main" val="1766876728"/>
                    </a:ext>
                  </a:extLst>
                </a:gridCol>
                <a:gridCol w="2875230">
                  <a:extLst>
                    <a:ext uri="{9D8B030D-6E8A-4147-A177-3AD203B41FA5}">
                      <a16:colId xmlns:a16="http://schemas.microsoft.com/office/drawing/2014/main" val="1322525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b="1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7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Michael Montemurro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Toronto, 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Montemurro.Michael@gmail.com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812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HPE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083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 err="1">
                          <a:solidFill>
                            <a:schemeClr val="tx1"/>
                          </a:solidFill>
                        </a:rPr>
                        <a:t>Jouni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CA" sz="1400" dirty="0" err="1">
                          <a:solidFill>
                            <a:schemeClr val="tx1"/>
                          </a:solidFill>
                        </a:rPr>
                        <a:t>Malinen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65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8746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42DF2-5722-1C47-AAC3-B4AE3B16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8D7F4-F644-8B41-9EF8-4796A1402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476" y="1556792"/>
            <a:ext cx="9876084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all of our public key crypto is based on two hard problems: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Factoring large numbers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Discrete logarithm problem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Our secure systems would become insecure if one (or both) of those were broken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quantum computer, which does not exist yet, will be able to break both of these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a computer will exist in the (very near) future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802.11, public key crypto is used in AKM suites, but not in cipher suites.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need to plan today for a post-quantum future with 802.11 because it takes many years to deploy new technology in the field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B0951-2771-564C-8F4A-DA7B5D997A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4023E-65DF-0145-AFD4-5067FEB0A8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D0DA92-3A75-1D49-8196-18E6BC4C2A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7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5B45-F1A0-9948-945F-5C93E14BD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Mosca</a:t>
            </a:r>
            <a:r>
              <a:rPr lang="en-US" dirty="0"/>
              <a:t> </a:t>
            </a:r>
            <a:r>
              <a:rPr lang="en-US" dirty="0" err="1"/>
              <a:t>Theorum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B9349-72D5-5F41-9392-1247658D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7817" y="1600201"/>
            <a:ext cx="8322983" cy="4113213"/>
          </a:xfrm>
        </p:spPr>
        <p:txBody>
          <a:bodyPr/>
          <a:lstStyle/>
          <a:p>
            <a:r>
              <a:rPr lang="en-US" sz="2000" dirty="0"/>
              <a:t>“There is a 1 in 7 chance that some fundamental public-key crypto will be broken by quantum by 2026, and a 1 in 2 chance of the same by 2031.”</a:t>
            </a:r>
            <a:br>
              <a:rPr lang="en-US" sz="2000" dirty="0"/>
            </a:br>
            <a:r>
              <a:rPr lang="en-US" sz="2000" dirty="0"/>
              <a:t>– Dr. Michele </a:t>
            </a:r>
            <a:r>
              <a:rPr lang="en-US" sz="2000" dirty="0" err="1"/>
              <a:t>Mosca</a:t>
            </a:r>
            <a:r>
              <a:rPr lang="en-US" sz="2000" dirty="0"/>
              <a:t>, (April 2015)</a:t>
            </a:r>
          </a:p>
          <a:p>
            <a:endParaRPr lang="en-US" dirty="0"/>
          </a:p>
          <a:p>
            <a:r>
              <a:rPr lang="en-US" dirty="0"/>
              <a:t>If encrypted data needs to be safe for X years; and,</a:t>
            </a:r>
          </a:p>
          <a:p>
            <a:r>
              <a:rPr lang="en-US" dirty="0"/>
              <a:t>If it takes Y years to deploy a post-quantum solution; and,</a:t>
            </a:r>
          </a:p>
          <a:p>
            <a:r>
              <a:rPr lang="en-US" dirty="0"/>
              <a:t>If a post-quantum computer will exist in Z years</a:t>
            </a:r>
          </a:p>
          <a:p>
            <a:r>
              <a:rPr lang="en-US" dirty="0"/>
              <a:t>Then if (X + Y) &gt; Z you need to worry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C9C39-F8B8-F847-BA56-52B8F184E7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F8AE4-23F2-0B4B-B3BD-2F3B058F8D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D17D62-92A7-FA4A-A886-E0B5E155E2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203D4A-C6BF-7D49-9281-FF8F00CCD84B}"/>
              </a:ext>
            </a:extLst>
          </p:cNvPr>
          <p:cNvSpPr/>
          <p:nvPr/>
        </p:nvSpPr>
        <p:spPr bwMode="auto">
          <a:xfrm>
            <a:off x="3810000" y="5225143"/>
            <a:ext cx="1828800" cy="44397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         </a:t>
            </a:r>
            <a:r>
              <a:rPr lang="en-US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800C54-712C-194C-9D45-DF185D1809E2}"/>
              </a:ext>
            </a:extLst>
          </p:cNvPr>
          <p:cNvSpPr/>
          <p:nvPr/>
        </p:nvSpPr>
        <p:spPr bwMode="auto">
          <a:xfrm>
            <a:off x="5638800" y="5225143"/>
            <a:ext cx="1828800" cy="44397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        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70E12D-D0E7-9644-AA5E-B185AE97D8F2}"/>
              </a:ext>
            </a:extLst>
          </p:cNvPr>
          <p:cNvSpPr/>
          <p:nvPr/>
        </p:nvSpPr>
        <p:spPr bwMode="auto">
          <a:xfrm>
            <a:off x="3810000" y="5669121"/>
            <a:ext cx="2819400" cy="44397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               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520F75-0960-194E-B899-85DA54AF4B8D}"/>
              </a:ext>
            </a:extLst>
          </p:cNvPr>
          <p:cNvSpPr txBox="1"/>
          <p:nvPr/>
        </p:nvSpPr>
        <p:spPr>
          <a:xfrm rot="20622925">
            <a:off x="7930677" y="5625948"/>
            <a:ext cx="20733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Your secrets revealed!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4DFFF33F-62BE-9B4E-B1EB-C454E2FC5BBB}"/>
              </a:ext>
            </a:extLst>
          </p:cNvPr>
          <p:cNvSpPr/>
          <p:nvPr/>
        </p:nvSpPr>
        <p:spPr bwMode="auto">
          <a:xfrm rot="16200000">
            <a:off x="6913810" y="5446832"/>
            <a:ext cx="269380" cy="838200"/>
          </a:xfrm>
          <a:prstGeom prst="leftBrace">
            <a:avLst>
              <a:gd name="adj1" fmla="val 8333"/>
              <a:gd name="adj2" fmla="val 470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95607A8F-32C8-3A4C-A515-310C9509B043}"/>
              </a:ext>
            </a:extLst>
          </p:cNvPr>
          <p:cNvSpPr/>
          <p:nvPr/>
        </p:nvSpPr>
        <p:spPr bwMode="auto">
          <a:xfrm>
            <a:off x="7035542" y="6063344"/>
            <a:ext cx="965458" cy="261257"/>
          </a:xfrm>
          <a:custGeom>
            <a:avLst/>
            <a:gdLst>
              <a:gd name="connsiteX0" fmla="*/ 1105377 w 1105377"/>
              <a:gd name="connsiteY0" fmla="*/ 10049 h 261257"/>
              <a:gd name="connsiteX1" fmla="*/ 1105377 w 1105377"/>
              <a:gd name="connsiteY1" fmla="*/ 10049 h 261257"/>
              <a:gd name="connsiteX2" fmla="*/ 1004893 w 1105377"/>
              <a:gd name="connsiteY2" fmla="*/ 80387 h 261257"/>
              <a:gd name="connsiteX3" fmla="*/ 974748 w 1105377"/>
              <a:gd name="connsiteY3" fmla="*/ 100484 h 261257"/>
              <a:gd name="connsiteX4" fmla="*/ 733587 w 1105377"/>
              <a:gd name="connsiteY4" fmla="*/ 180871 h 261257"/>
              <a:gd name="connsiteX5" fmla="*/ 643152 w 1105377"/>
              <a:gd name="connsiteY5" fmla="*/ 211016 h 261257"/>
              <a:gd name="connsiteX6" fmla="*/ 613007 w 1105377"/>
              <a:gd name="connsiteY6" fmla="*/ 221064 h 261257"/>
              <a:gd name="connsiteX7" fmla="*/ 582862 w 1105377"/>
              <a:gd name="connsiteY7" fmla="*/ 231112 h 261257"/>
              <a:gd name="connsiteX8" fmla="*/ 442185 w 1105377"/>
              <a:gd name="connsiteY8" fmla="*/ 261257 h 261257"/>
              <a:gd name="connsiteX9" fmla="*/ 211073 w 1105377"/>
              <a:gd name="connsiteY9" fmla="*/ 251209 h 261257"/>
              <a:gd name="connsiteX10" fmla="*/ 150783 w 1105377"/>
              <a:gd name="connsiteY10" fmla="*/ 211016 h 261257"/>
              <a:gd name="connsiteX11" fmla="*/ 110590 w 1105377"/>
              <a:gd name="connsiteY11" fmla="*/ 150725 h 261257"/>
              <a:gd name="connsiteX12" fmla="*/ 80445 w 1105377"/>
              <a:gd name="connsiteY12" fmla="*/ 120580 h 261257"/>
              <a:gd name="connsiteX13" fmla="*/ 40251 w 1105377"/>
              <a:gd name="connsiteY13" fmla="*/ 60290 h 261257"/>
              <a:gd name="connsiteX14" fmla="*/ 30203 w 1105377"/>
              <a:gd name="connsiteY14" fmla="*/ 30145 h 261257"/>
              <a:gd name="connsiteX15" fmla="*/ 58 w 1105377"/>
              <a:gd name="connsiteY15" fmla="*/ 0 h 261257"/>
              <a:gd name="connsiteX16" fmla="*/ 58 w 1105377"/>
              <a:gd name="connsiteY16" fmla="*/ 0 h 26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05377" h="261257">
                <a:moveTo>
                  <a:pt x="1105377" y="10049"/>
                </a:moveTo>
                <a:lnTo>
                  <a:pt x="1105377" y="10049"/>
                </a:lnTo>
                <a:lnTo>
                  <a:pt x="1004893" y="80387"/>
                </a:lnTo>
                <a:cubicBezTo>
                  <a:pt x="994964" y="87261"/>
                  <a:pt x="986205" y="96665"/>
                  <a:pt x="974748" y="100484"/>
                </a:cubicBezTo>
                <a:lnTo>
                  <a:pt x="733587" y="180871"/>
                </a:lnTo>
                <a:lnTo>
                  <a:pt x="643152" y="211016"/>
                </a:lnTo>
                <a:lnTo>
                  <a:pt x="613007" y="221064"/>
                </a:lnTo>
                <a:cubicBezTo>
                  <a:pt x="602959" y="224413"/>
                  <a:pt x="593138" y="228543"/>
                  <a:pt x="582862" y="231112"/>
                </a:cubicBezTo>
                <a:cubicBezTo>
                  <a:pt x="482709" y="256150"/>
                  <a:pt x="529720" y="246668"/>
                  <a:pt x="442185" y="261257"/>
                </a:cubicBezTo>
                <a:cubicBezTo>
                  <a:pt x="365148" y="257908"/>
                  <a:pt x="287062" y="264310"/>
                  <a:pt x="211073" y="251209"/>
                </a:cubicBezTo>
                <a:cubicBezTo>
                  <a:pt x="187271" y="247105"/>
                  <a:pt x="150783" y="211016"/>
                  <a:pt x="150783" y="211016"/>
                </a:cubicBezTo>
                <a:cubicBezTo>
                  <a:pt x="137385" y="190919"/>
                  <a:pt x="127669" y="167804"/>
                  <a:pt x="110590" y="150725"/>
                </a:cubicBezTo>
                <a:cubicBezTo>
                  <a:pt x="100542" y="140677"/>
                  <a:pt x="89169" y="131797"/>
                  <a:pt x="80445" y="120580"/>
                </a:cubicBezTo>
                <a:cubicBezTo>
                  <a:pt x="65616" y="101515"/>
                  <a:pt x="40251" y="60290"/>
                  <a:pt x="40251" y="60290"/>
                </a:cubicBezTo>
                <a:cubicBezTo>
                  <a:pt x="36902" y="50242"/>
                  <a:pt x="36820" y="38416"/>
                  <a:pt x="30203" y="30145"/>
                </a:cubicBezTo>
                <a:cubicBezTo>
                  <a:pt x="-2729" y="-11020"/>
                  <a:pt x="58" y="27454"/>
                  <a:pt x="58" y="0"/>
                </a:cubicBezTo>
                <a:lnTo>
                  <a:pt x="58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EDC545C-001A-DC45-8FAC-9EFEFF8C183D}"/>
              </a:ext>
            </a:extLst>
          </p:cNvPr>
          <p:cNvSpPr txBox="1"/>
          <p:nvPr/>
        </p:nvSpPr>
        <p:spPr>
          <a:xfrm>
            <a:off x="3754811" y="4800601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3594F5-C08C-464A-ACF1-A84555498521}"/>
              </a:ext>
            </a:extLst>
          </p:cNvPr>
          <p:cNvCxnSpPr/>
          <p:nvPr/>
        </p:nvCxnSpPr>
        <p:spPr bwMode="auto">
          <a:xfrm>
            <a:off x="3784858" y="5105400"/>
            <a:ext cx="30969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6231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Post-Quantum crypto and IEEE 802.11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47C2E8-AB27-496A-9887-FF73AC2D5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1014"/>
            <a:ext cx="10361084" cy="4113213"/>
          </a:xfrm>
        </p:spPr>
        <p:txBody>
          <a:bodyPr/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Currently there is no work in IEEE 802.11 to address this issue.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 is active work in NIST as well as other organizations such as IETF.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Propose to start a project with the objective to update WLAN security to be resilient to a cryptographically relevant post-quantum computer.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a high level, the scope of the new project would cover: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Updating or creating new AKMs to be more resilient to quantum computing. 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Looking into updates in other areas of IEEE 802.11 where public key cryptography is used (e.g. SAE, OWE, AP </a:t>
            </a:r>
            <a:r>
              <a:rPr lang="en-US" dirty="0" err="1">
                <a:solidFill>
                  <a:schemeClr val="tx1"/>
                </a:solidFill>
              </a:rPr>
              <a:t>PeerKey</a:t>
            </a:r>
            <a:r>
              <a:rPr lang="en-US" dirty="0">
                <a:solidFill>
                  <a:schemeClr val="tx1"/>
                </a:solidFill>
              </a:rPr>
              <a:t>, FILS, or PASN)</a:t>
            </a:r>
          </a:p>
          <a:p>
            <a:pPr marL="781040" lvl="1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endParaRPr lang="en-C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B0CCB-FB64-4EE1-A70D-B282FCD55C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DA3386-8B73-4F88-A2DA-D78D18ABF5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45538-2B0E-4033-B5B2-23CDF46E37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7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Post-Quantum Crypto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Request approval by the IEEE 802 LMSC to form an 802.11 Post-Quantum Cryptography PAR Study Group to enhance WLAN security with post-quantum algorithms as described in doc 11-24/1103r1, with the intent of creating a PAR and CSD.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/>
              <a:t>March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Michael Montemurro,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6407</TotalTime>
  <Words>492</Words>
  <Application>Microsoft Macintosh PowerPoint</Application>
  <PresentationFormat>Widescreen</PresentationFormat>
  <Paragraphs>77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Post-Quantum Crypto Project</vt:lpstr>
      <vt:lpstr>Post-Quantum Cryptography</vt:lpstr>
      <vt:lpstr>Mosca Theorum</vt:lpstr>
      <vt:lpstr>Post-Quantum crypto and IEEE 802.11</vt:lpstr>
      <vt:lpstr>Post-Quantum Crypto SG formation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11-24-xxxx-00-00bn-NC-MLO-Operation</dc:title>
  <dc:creator>Michael Montemurro</dc:creator>
  <cp:keywords/>
  <cp:lastModifiedBy>Mike Montemurro</cp:lastModifiedBy>
  <cp:revision>158</cp:revision>
  <cp:lastPrinted>1601-01-01T00:00:00Z</cp:lastPrinted>
  <dcterms:created xsi:type="dcterms:W3CDTF">2023-12-13T21:40:58Z</dcterms:created>
  <dcterms:modified xsi:type="dcterms:W3CDTF">2025-03-12T13:43:01Z</dcterms:modified>
  <cp:category>Michael Montemurro,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(3)shJjhvLdIxnsN51EpQpZX8gijFSGPvoJGv4pIBD0JGI3hal17eBWzxTwc1ugiZIiIHhWDSW1
9jOJd4qD4HGVM+TqnJz1W5jSCbKQm1VyvEHAkNaZ+6VLVlfj32wRjyTnCrm4537UfBM9RmUb
OaM7ruxT9wdpTO1FcifKWRPeKUm549dY93917vDKbwoUW9xQyP+aauegcxE4IApXPGAW+25y
upV1NyCDXFXCyzEcFQ</vt:lpwstr>
  </property>
  <property fmtid="{D5CDD505-2E9C-101B-9397-08002B2CF9AE}" pid="3" name="_2015_ms_pID_7253431">
    <vt:lpwstr>EGQ0uFZDwszc8uuTz40bwaqSmyXPdLidFkJ69kLoOFKvT7jRvj03sj
tdQIQKHRwFg2lGudQ4O14ESJl1T1rEHjDvb8lepSZWx8CxFubANMtGSiqlD9scmcY/7FVRuB
K9n6a4N7zokCPKRS4b3gE+MFBrZPP4oMWZSVMqU4a66Hu2KD9fmA6yPQ4cs8izDaqCs9ziKM
xr3FBVuVEnTNv+qCQBly7AevTqJr/1JyWS7v</vt:lpwstr>
  </property>
  <property fmtid="{D5CDD505-2E9C-101B-9397-08002B2CF9AE}" pid="4" name="_2015_ms_pID_7253432">
    <vt:lpwstr>Yj1Tt8pK5fydfPHb0QGmvK0=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1714564576</vt:lpwstr>
  </property>
</Properties>
</file>