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1251" r:id="rId3"/>
    <p:sldId id="1281" r:id="rId4"/>
    <p:sldId id="1282" r:id="rId5"/>
    <p:sldId id="1289" r:id="rId6"/>
    <p:sldId id="1283" r:id="rId7"/>
    <p:sldId id="1298" r:id="rId8"/>
    <p:sldId id="1299" r:id="rId9"/>
    <p:sldId id="1256" r:id="rId10"/>
    <p:sldId id="1274" r:id="rId11"/>
    <p:sldId id="1292" r:id="rId12"/>
    <p:sldId id="1295" r:id="rId13"/>
    <p:sldId id="1303" r:id="rId14"/>
    <p:sldId id="1296" r:id="rId15"/>
    <p:sldId id="1301"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25" clrIdx="0">
    <p:extLst>
      <p:ext uri="{19B8F6BF-5375-455C-9EA6-DF929625EA0E}">
        <p15:presenceInfo xmlns:p15="http://schemas.microsoft.com/office/powerpoint/2012/main" userId="S-1-5-21-2543426832-1914326140-3112152631-2663583" providerId="AD"/>
      </p:ext>
    </p:extLst>
  </p:cmAuthor>
  <p:cmAuthor id="2" name="차동주/연구원/C&amp;M표준(연)IoT커넥티비티표준TP(dongju.cha@lge.com)" initials="동차" lastIdx="5" clrIdx="1">
    <p:extLst>
      <p:ext uri="{19B8F6BF-5375-455C-9EA6-DF929625EA0E}">
        <p15:presenceInfo xmlns:p15="http://schemas.microsoft.com/office/powerpoint/2012/main" userId="S::dongju.cha@lge.com::8bd7ce68-320b-4735-9359-8f32c17f0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43667D"/>
    <a:srgbClr val="AA4C4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449" autoAdjust="0"/>
    <p:restoredTop sz="89589" autoAdjust="0"/>
  </p:normalViewPr>
  <p:slideViewPr>
    <p:cSldViewPr>
      <p:cViewPr varScale="1">
        <p:scale>
          <a:sx n="112" d="100"/>
          <a:sy n="112" d="100"/>
        </p:scale>
        <p:origin x="3600" y="120"/>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1" d="100"/>
          <a:sy n="121" d="100"/>
        </p:scale>
        <p:origin x="1314"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10030" y="131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802.11-25/0433r1</a:t>
            </a:r>
          </a:p>
        </p:txBody>
      </p:sp>
      <p:sp>
        <p:nvSpPr>
          <p:cNvPr id="2051" name="Rectangle 3"/>
          <p:cNvSpPr>
            <a:spLocks noGrp="1" noChangeArrowheads="1"/>
          </p:cNvSpPr>
          <p:nvPr>
            <p:ph type="dt" idx="1"/>
          </p:nvPr>
        </p:nvSpPr>
        <p:spPr bwMode="auto">
          <a:xfrm>
            <a:off x="936625" y="1315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March 2025</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802.11-25/0433r0</a:t>
            </a:r>
          </a:p>
        </p:txBody>
      </p:sp>
      <p:sp>
        <p:nvSpPr>
          <p:cNvPr id="5" name="날짜 개체 틀 4"/>
          <p:cNvSpPr>
            <a:spLocks noGrp="1"/>
          </p:cNvSpPr>
          <p:nvPr>
            <p:ph type="dt" idx="1"/>
          </p:nvPr>
        </p:nvSpPr>
        <p:spPr/>
        <p:txBody>
          <a:bodyPr/>
          <a:lstStyle/>
          <a:p>
            <a:pPr>
              <a:defRPr/>
            </a:pPr>
            <a:r>
              <a:rPr lang="en-US"/>
              <a:t>March 2025</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59983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2244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D2FC4-F15E-F23E-EC6D-965D3DC824B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C13A831-AE01-650C-DA17-4A6D13966A0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46AA834-30B8-2C30-9B80-B822A764E86D}"/>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2306DAE-B855-1CCE-43A6-81D42853F31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2D7C41D4-3FD6-777D-B4C7-5AEF3FFDCDA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0AA6344-820C-3EBD-490A-ADF741EAFDC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BC16973C-05C7-2A49-2A22-6DDC30FF93C8}"/>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13110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D80C9-1D25-70DF-9E82-852F689570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4DFD7AC-C05A-25FD-2CFB-1DD209C5FB3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F57045A-BADA-6CF4-B453-E773CD87BD67}"/>
              </a:ext>
            </a:extLst>
          </p:cNvPr>
          <p:cNvSpPr>
            <a:spLocks noGrp="1"/>
          </p:cNvSpPr>
          <p:nvPr>
            <p:ph type="body" idx="1"/>
          </p:nvPr>
        </p:nvSpPr>
        <p:spPr/>
        <p:txBody>
          <a:bodyPr/>
          <a:lstStyle/>
          <a:p>
            <a:pPr algn="l"/>
            <a:endParaRPr lang="en-US" altLang="ko-KR"/>
          </a:p>
        </p:txBody>
      </p:sp>
      <p:sp>
        <p:nvSpPr>
          <p:cNvPr id="4" name="머리글 개체 틀 3">
            <a:extLst>
              <a:ext uri="{FF2B5EF4-FFF2-40B4-BE49-F238E27FC236}">
                <a16:creationId xmlns:a16="http://schemas.microsoft.com/office/drawing/2014/main" id="{2839CA84-7BC0-C7C3-17A7-CA947766C6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E34914ED-79A1-9487-185C-6DAC1042CC3B}"/>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94CFD7F-2FE1-CCC1-B8B3-4F7B3087EB5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2A159CA1-4BD0-95FC-A33A-935E40DEB90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4202662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4CA75-8EE9-C241-6F09-60F81EE54D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8567085-220B-E054-4AD1-EE940601186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D3EB4BD-B60B-1640-EBF9-7A531BBC746F}"/>
              </a:ext>
            </a:extLst>
          </p:cNvPr>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a:p>
        </p:txBody>
      </p:sp>
      <p:sp>
        <p:nvSpPr>
          <p:cNvPr id="4" name="머리글 개체 틀 3">
            <a:extLst>
              <a:ext uri="{FF2B5EF4-FFF2-40B4-BE49-F238E27FC236}">
                <a16:creationId xmlns:a16="http://schemas.microsoft.com/office/drawing/2014/main" id="{2AF88957-0FBF-286A-E5F2-1D9B0E272888}"/>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9AC686E8-9956-050D-4A98-77B326EA7DE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6549A350-FB62-74AB-8B96-983DC7776449}"/>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3D11D77-0DE8-787E-EE47-A1B8E4F830FB}"/>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411404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DA199-DA18-31AB-0EB9-5BA6943E580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22777AE-4B0C-89D1-F477-FD3B7AA6AED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FE35911-D5E9-2F5A-7ED6-B6BB42C78AF9}"/>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694CCC8A-BF27-C6E9-F0B7-973325C04DA6}"/>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4F5F70A-942A-989F-5CA1-8E5DED2C27E7}"/>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672628D-A6AF-BD16-17AE-708F0983928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34243E3-1BEA-ABC4-F872-F0FE2119706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3826859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26AC9-B4D1-A2CA-1EAB-19BF843943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0A80ED0-4290-4E99-6C63-2A66B274396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39537EE-50D7-684E-2634-E247CF411EDF}"/>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37637546-6C91-789B-FD8F-EBDBCDD4148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3C7C329-3769-9031-29EC-FF0E6BED5A13}"/>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1E450DB-A781-C8E7-4B52-7AB23A256FDB}"/>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B6B7F6F-8722-0B8F-0BA1-0D1C628ADF2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320251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0C83-9F3F-EA18-C08A-6CFF6777564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9AD9CBA-A92F-7776-C499-E26AF08A28B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8CEEE16-C67C-FC4F-F89F-0C529AC33786}"/>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89835819-02BE-7FB8-B329-2C460BEA7A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C0C5062-605C-5230-FDA9-6CA3133D685C}"/>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BFF9982C-18D1-4326-26A4-46BCF483A9D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871C037-A671-395B-AD61-8C6430458D85}"/>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3641838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24462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fr-FR" altLang="ko-KR"/>
              <a:t>Dongju Cha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a:cs typeface="Arial" charset="0"/>
              </a:rPr>
              <a:t>IEEE 802.11-25/0433r2</a:t>
            </a: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a:solidFill>
                  <a:schemeClr val="tx1"/>
                </a:solidFill>
                <a:latin typeface="Times New Roman" panose="02020603050405020304" pitchFamily="18" charset="0"/>
                <a:ea typeface="+mn-ea"/>
                <a:cs typeface="+mn-cs"/>
              </a:rPr>
              <a:t>March 2025</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fr-FR" altLang="ko-KR"/>
              <a:t>Dongju Cha et. al, LG Electronics</a:t>
            </a:r>
            <a:endParaRPr lang="en-US" altLang="ko-KR" dirty="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a:solidFill>
                  <a:schemeClr val="tx1"/>
                </a:solidFill>
                <a:ea typeface="굴림" panose="020B0600000101010101" pitchFamily="50" charset="-127"/>
              </a:rPr>
              <a:t>Channel</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Access</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for</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IMMW</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2025-03-09</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19691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2" name="Table 12">
            <a:extLst>
              <a:ext uri="{FF2B5EF4-FFF2-40B4-BE49-F238E27FC236}">
                <a16:creationId xmlns:a16="http://schemas.microsoft.com/office/drawing/2014/main" id="{CDA0A7E2-D014-5733-4375-F09AF11540FF}"/>
              </a:ext>
            </a:extLst>
          </p:cNvPr>
          <p:cNvGraphicFramePr>
            <a:graphicFrameLocks noGrp="1"/>
          </p:cNvGraphicFramePr>
          <p:nvPr>
            <p:extLst>
              <p:ext uri="{D42A27DB-BD31-4B8C-83A1-F6EECF244321}">
                <p14:modId xmlns:p14="http://schemas.microsoft.com/office/powerpoint/2010/main" val="2142965564"/>
              </p:ext>
            </p:extLst>
          </p:nvPr>
        </p:nvGraphicFramePr>
        <p:xfrm>
          <a:off x="685800" y="2641226"/>
          <a:ext cx="7772400" cy="3611637"/>
        </p:xfrm>
        <a:graphic>
          <a:graphicData uri="http://schemas.openxmlformats.org/drawingml/2006/table">
            <a:tbl>
              <a:tblPr/>
              <a:tblGrid>
                <a:gridCol w="1554480">
                  <a:extLst>
                    <a:ext uri="{9D8B030D-6E8A-4147-A177-3AD203B41FA5}">
                      <a16:colId xmlns:a16="http://schemas.microsoft.com/office/drawing/2014/main" val="20000"/>
                    </a:ext>
                  </a:extLst>
                </a:gridCol>
                <a:gridCol w="1227391">
                  <a:extLst>
                    <a:ext uri="{9D8B030D-6E8A-4147-A177-3AD203B41FA5}">
                      <a16:colId xmlns:a16="http://schemas.microsoft.com/office/drawing/2014/main" val="20001"/>
                    </a:ext>
                  </a:extLst>
                </a:gridCol>
                <a:gridCol w="1718025">
                  <a:extLst>
                    <a:ext uri="{9D8B030D-6E8A-4147-A177-3AD203B41FA5}">
                      <a16:colId xmlns:a16="http://schemas.microsoft.com/office/drawing/2014/main" val="20002"/>
                    </a:ext>
                  </a:extLst>
                </a:gridCol>
                <a:gridCol w="1390935">
                  <a:extLst>
                    <a:ext uri="{9D8B030D-6E8A-4147-A177-3AD203B41FA5}">
                      <a16:colId xmlns:a16="http://schemas.microsoft.com/office/drawing/2014/main" val="20003"/>
                    </a:ext>
                  </a:extLst>
                </a:gridCol>
                <a:gridCol w="1881569">
                  <a:extLst>
                    <a:ext uri="{9D8B030D-6E8A-4147-A177-3AD203B41FA5}">
                      <a16:colId xmlns:a16="http://schemas.microsoft.com/office/drawing/2014/main" val="20004"/>
                    </a:ext>
                  </a:extLst>
                </a:gridCol>
              </a:tblGrid>
              <a:tr h="49742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112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0">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9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0235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insun.jang@</a:t>
                      </a: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 Lee</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3208765723"/>
                  </a:ext>
                </a:extLst>
              </a:tr>
              <a:tr h="283862">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hongwon.lee@lge.com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03652677"/>
                  </a:ext>
                </a:extLst>
              </a:tr>
              <a:tr h="36990">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Jinsoo Choi</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21864">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112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11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51124">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70225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5EE0D3-6B4D-BA36-86D6-F0CB845D1E08}"/>
              </a:ext>
            </a:extLst>
          </p:cNvPr>
          <p:cNvSpPr>
            <a:spLocks noGrp="1"/>
          </p:cNvSpPr>
          <p:nvPr>
            <p:ph type="title"/>
          </p:nvPr>
        </p:nvSpPr>
        <p:spPr/>
        <p:txBody>
          <a:bodyPr/>
          <a:lstStyle/>
          <a:p>
            <a:r>
              <a:rPr lang="en-US" altLang="ko-KR"/>
              <a:t>Appendix</a:t>
            </a:r>
            <a:endParaRPr lang="ko-KR" altLang="en-US"/>
          </a:p>
        </p:txBody>
      </p:sp>
      <p:sp>
        <p:nvSpPr>
          <p:cNvPr id="4" name="바닥글 개체 틀 3">
            <a:extLst>
              <a:ext uri="{FF2B5EF4-FFF2-40B4-BE49-F238E27FC236}">
                <a16:creationId xmlns:a16="http://schemas.microsoft.com/office/drawing/2014/main" id="{EAE60477-F10D-5E99-756B-1A11AEF8F54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FA3B07A-D4FB-BEB5-D63B-5B449B39114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6" name="그림 5">
            <a:extLst>
              <a:ext uri="{FF2B5EF4-FFF2-40B4-BE49-F238E27FC236}">
                <a16:creationId xmlns:a16="http://schemas.microsoft.com/office/drawing/2014/main" id="{D61F9B41-4132-942A-85DF-5621726C6EB4}"/>
              </a:ext>
            </a:extLst>
          </p:cNvPr>
          <p:cNvPicPr>
            <a:picLocks noChangeAspect="1"/>
          </p:cNvPicPr>
          <p:nvPr/>
        </p:nvPicPr>
        <p:blipFill>
          <a:blip r:embed="rId3"/>
          <a:stretch>
            <a:fillRect/>
          </a:stretch>
        </p:blipFill>
        <p:spPr>
          <a:xfrm>
            <a:off x="152400" y="2057400"/>
            <a:ext cx="8210421" cy="3657600"/>
          </a:xfrm>
          <a:prstGeom prst="rect">
            <a:avLst/>
          </a:prstGeom>
        </p:spPr>
      </p:pic>
    </p:spTree>
    <p:extLst>
      <p:ext uri="{BB962C8B-B14F-4D97-AF65-F5344CB8AC3E}">
        <p14:creationId xmlns:p14="http://schemas.microsoft.com/office/powerpoint/2010/main" val="2829221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C5D93-DFF8-7382-D8CE-98B7C472417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ABE3A14-5259-7891-83C4-D2F0C7BF0140}"/>
              </a:ext>
            </a:extLst>
          </p:cNvPr>
          <p:cNvSpPr>
            <a:spLocks noGrp="1"/>
          </p:cNvSpPr>
          <p:nvPr>
            <p:ph type="title"/>
          </p:nvPr>
        </p:nvSpPr>
        <p:spPr/>
        <p:txBody>
          <a:bodyPr/>
          <a:lstStyle/>
          <a:p>
            <a:r>
              <a:rPr lang="en-US" altLang="ko-KR"/>
              <a:t>Reference</a:t>
            </a:r>
            <a:endParaRPr lang="ko-KR" altLang="en-US"/>
          </a:p>
        </p:txBody>
      </p:sp>
      <p:sp>
        <p:nvSpPr>
          <p:cNvPr id="3" name="내용 개체 틀 2">
            <a:extLst>
              <a:ext uri="{FF2B5EF4-FFF2-40B4-BE49-F238E27FC236}">
                <a16:creationId xmlns:a16="http://schemas.microsoft.com/office/drawing/2014/main" id="{5A9EABD3-4695-B0CE-8F33-AC3988B7BB25}"/>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35F898E9-F5F3-B46B-4405-BB7586E3692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7CE2432-94EF-3E2B-9470-E1D61B8D76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내용 개체 틀 2">
            <a:extLst>
              <a:ext uri="{FF2B5EF4-FFF2-40B4-BE49-F238E27FC236}">
                <a16:creationId xmlns:a16="http://schemas.microsoft.com/office/drawing/2014/main" id="{62FC5A3A-1537-956B-7D9D-CB8E19B6728D}"/>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600" kern="0"/>
              <a:t>[1] 11-23/0066, Discussion on Target Objectives for IMMW (Eunsung Park, LGE) </a:t>
            </a:r>
          </a:p>
          <a:p>
            <a:pPr marL="457200">
              <a:buFont typeface="Arial" panose="020B0604020202020204" pitchFamily="34" charset="0"/>
              <a:buChar char="•"/>
            </a:pPr>
            <a:r>
              <a:rPr kumimoji="0" lang="en-US" altLang="ko-KR" sz="1600" kern="0"/>
              <a:t>[2] 11-23/1878, High Level Design Considerations of IMMW (Jianhan Liu, Mediatek)</a:t>
            </a:r>
          </a:p>
          <a:p>
            <a:pPr marL="457200">
              <a:buFont typeface="Arial" panose="020B0604020202020204" pitchFamily="34" charset="0"/>
              <a:buChar char="•"/>
            </a:pPr>
            <a:r>
              <a:rPr kumimoji="0" lang="en-US" altLang="ko-KR" sz="1600" kern="0"/>
              <a:t>[3] 11-23/1968, Discussion on general direction of integrated mmWave (Ming Gan, Huawei)</a:t>
            </a:r>
          </a:p>
          <a:p>
            <a:pPr marL="457200">
              <a:buFont typeface="Arial" panose="020B0604020202020204" pitchFamily="34" charset="0"/>
              <a:buChar char="•"/>
            </a:pPr>
            <a:r>
              <a:rPr kumimoji="0" lang="en-US" altLang="ko-KR" sz="1600" kern="0"/>
              <a:t>[4] 11-24/0116, IMMW Draft Proposed PAR (Laurent Cariou, Intel)</a:t>
            </a:r>
          </a:p>
          <a:p>
            <a:pPr marL="457200">
              <a:buFont typeface="Arial" panose="020B0604020202020204" pitchFamily="34" charset="0"/>
              <a:buChar char="•"/>
            </a:pPr>
            <a:endParaRPr kumimoji="0" lang="en-US" altLang="ko-KR" sz="1600" kern="0"/>
          </a:p>
          <a:p>
            <a:pPr marL="114300" indent="0">
              <a:buNone/>
            </a:pPr>
            <a:endParaRPr kumimoji="0" lang="en-US" altLang="ko-KR" sz="1600" kern="0"/>
          </a:p>
          <a:p>
            <a:pPr marL="457200">
              <a:buFont typeface="Arial" panose="020B0604020202020204" pitchFamily="34" charset="0"/>
              <a:buChar char="•"/>
            </a:pPr>
            <a:endParaRPr kumimoji="0" lang="en-US" altLang="ko-KR" sz="1600" kern="0"/>
          </a:p>
          <a:p>
            <a:pPr marL="457200">
              <a:buFont typeface="Arial" panose="020B0604020202020204" pitchFamily="34" charset="0"/>
              <a:buChar char="•"/>
            </a:pPr>
            <a:endParaRPr kumimoji="0" lang="ko-KR" altLang="en-US" sz="1600" kern="0"/>
          </a:p>
        </p:txBody>
      </p:sp>
    </p:spTree>
    <p:extLst>
      <p:ext uri="{BB962C8B-B14F-4D97-AF65-F5344CB8AC3E}">
        <p14:creationId xmlns:p14="http://schemas.microsoft.com/office/powerpoint/2010/main" val="22815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C971A-286B-8454-5FF0-7270BCA2363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314A716-BA74-CBCA-D8A1-1F927ABF00F2}"/>
              </a:ext>
            </a:extLst>
          </p:cNvPr>
          <p:cNvSpPr>
            <a:spLocks noGrp="1"/>
          </p:cNvSpPr>
          <p:nvPr>
            <p:ph type="title"/>
          </p:nvPr>
        </p:nvSpPr>
        <p:spPr/>
        <p:txBody>
          <a:bodyPr/>
          <a:lstStyle/>
          <a:p>
            <a:r>
              <a:rPr lang="en-US" altLang="ko-KR"/>
              <a:t>Straw Poll #1</a:t>
            </a:r>
            <a:endParaRPr lang="ko-KR" altLang="en-US"/>
          </a:p>
        </p:txBody>
      </p:sp>
      <p:sp>
        <p:nvSpPr>
          <p:cNvPr id="3" name="내용 개체 틀 2">
            <a:extLst>
              <a:ext uri="{FF2B5EF4-FFF2-40B4-BE49-F238E27FC236}">
                <a16:creationId xmlns:a16="http://schemas.microsoft.com/office/drawing/2014/main" id="{715F4EB1-A2F2-1557-3C75-124570CE411D}"/>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60E90A88-3A6C-968C-B881-E3AED7472C4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66DF756-714C-2963-908E-587CA6AB061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6" name="내용 개체 틀 2">
            <a:extLst>
              <a:ext uri="{FF2B5EF4-FFF2-40B4-BE49-F238E27FC236}">
                <a16:creationId xmlns:a16="http://schemas.microsoft.com/office/drawing/2014/main" id="{51315400-7509-62A5-5979-31ACB3718F3D}"/>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9241262A-CA8F-C642-47BF-F2F186633671}"/>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defines a mechanism that schedules service period(s) for exchanging frame(s) between mSTAs (mSTA1 and mSTA2) operating on a link in a mmWave band through sSTAs (sSTA1 and sSTA2) operating on a link in a sub 7-GHz band</a:t>
            </a:r>
            <a:endParaRPr kumimoji="0" lang="en-US" altLang="ko-KR" sz="1600" kern="0"/>
          </a:p>
          <a:p>
            <a:pPr lvl="2">
              <a:buFont typeface="Wingdings" panose="05000000000000000000" pitchFamily="2" charset="2"/>
              <a:buChar char="§"/>
            </a:pPr>
            <a:r>
              <a:rPr kumimoji="0" lang="en-US" altLang="ko-KR" sz="1600" kern="0"/>
              <a:t>mSTA1 is affiliated with the same MLD as sSTA1</a:t>
            </a:r>
          </a:p>
          <a:p>
            <a:pPr lvl="2">
              <a:buFont typeface="Wingdings" panose="05000000000000000000" pitchFamily="2" charset="2"/>
              <a:buChar char="§"/>
            </a:pPr>
            <a:r>
              <a:rPr kumimoji="0" lang="en-US" altLang="ko-KR" sz="1600" kern="0"/>
              <a:t>mSTA2 is affiliated with the same MLD as sSTA2</a:t>
            </a:r>
          </a:p>
          <a:p>
            <a:pPr lvl="2">
              <a:buFont typeface="Wingdings" panose="05000000000000000000" pitchFamily="2" charset="2"/>
              <a:buChar char="§"/>
            </a:pPr>
            <a:r>
              <a:rPr kumimoji="0" lang="en-US" altLang="ko-KR" sz="1600" kern="0"/>
              <a:t>How to schedule the service period(s) is TBD</a:t>
            </a:r>
          </a:p>
          <a:p>
            <a:pPr lvl="1"/>
            <a:endParaRPr lang="en-US" altLang="ko-KR"/>
          </a:p>
          <a:p>
            <a:pPr lvl="1"/>
            <a:endParaRPr lang="en-US" altLang="ko-KR"/>
          </a:p>
          <a:p>
            <a:pPr marL="457200">
              <a:buFont typeface="Arial" panose="020B0604020202020204" pitchFamily="34" charset="0"/>
              <a:buChar char="•"/>
            </a:pPr>
            <a:endParaRPr kumimoji="0" lang="en-US" altLang="ko-KR" sz="1800" kern="0">
              <a:ea typeface="Malgun Gothic" panose="020B0503020000020004" pitchFamily="50" charset="-127"/>
            </a:endParaRPr>
          </a:p>
        </p:txBody>
      </p:sp>
    </p:spTree>
    <p:extLst>
      <p:ext uri="{BB962C8B-B14F-4D97-AF65-F5344CB8AC3E}">
        <p14:creationId xmlns:p14="http://schemas.microsoft.com/office/powerpoint/2010/main" val="2975569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3512A-FB29-5E2E-9685-1BE215A0D6C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DF17C0E-0F4E-A097-70C2-ED3323A57A7A}"/>
              </a:ext>
            </a:extLst>
          </p:cNvPr>
          <p:cNvSpPr>
            <a:spLocks noGrp="1"/>
          </p:cNvSpPr>
          <p:nvPr>
            <p:ph type="title"/>
          </p:nvPr>
        </p:nvSpPr>
        <p:spPr/>
        <p:txBody>
          <a:bodyPr/>
          <a:lstStyle/>
          <a:p>
            <a:r>
              <a:rPr lang="en-US" altLang="ko-KR"/>
              <a:t>Straw Poll #2</a:t>
            </a:r>
            <a:endParaRPr lang="ko-KR" altLang="en-US"/>
          </a:p>
        </p:txBody>
      </p:sp>
      <p:sp>
        <p:nvSpPr>
          <p:cNvPr id="3" name="내용 개체 틀 2">
            <a:extLst>
              <a:ext uri="{FF2B5EF4-FFF2-40B4-BE49-F238E27FC236}">
                <a16:creationId xmlns:a16="http://schemas.microsoft.com/office/drawing/2014/main" id="{A4FAF047-2374-0E4A-9CFE-E939AC6D2977}"/>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40714003-F370-9A2D-E8DE-D62E31745915}"/>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AEC431C7-06F5-00BF-5706-F325A4DCD1E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6" name="내용 개체 틀 2">
            <a:extLst>
              <a:ext uri="{FF2B5EF4-FFF2-40B4-BE49-F238E27FC236}">
                <a16:creationId xmlns:a16="http://schemas.microsoft.com/office/drawing/2014/main" id="{82DEBF4A-110A-59E8-1F63-0D0BEBE3991F}"/>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8E3DA61F-4F98-B4DD-7518-531C2F3D6CAE}"/>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reuses or updates existing TWT mechanism that schedules service period(s) for exchanging frame(s) between mSTAs (mSTA1 and mSTA2) operating on a link in a mmWave band through sSTAs (sSTA1 and sSTA2) operating on a link in a sub 7-GHz band</a:t>
            </a:r>
            <a:endParaRPr kumimoji="0" lang="en-US" altLang="ko-KR" sz="1600" kern="0"/>
          </a:p>
          <a:p>
            <a:pPr lvl="2">
              <a:buFont typeface="Wingdings" panose="05000000000000000000" pitchFamily="2" charset="2"/>
              <a:buChar char="§"/>
            </a:pPr>
            <a:r>
              <a:rPr kumimoji="0" lang="en-US" altLang="ko-KR" sz="1600" kern="0"/>
              <a:t>mSTA1 is affiliated with the same MLD as sSTA1</a:t>
            </a:r>
          </a:p>
          <a:p>
            <a:pPr lvl="2">
              <a:buFont typeface="Wingdings" panose="05000000000000000000" pitchFamily="2" charset="2"/>
              <a:buChar char="§"/>
            </a:pPr>
            <a:r>
              <a:rPr kumimoji="0" lang="en-US" altLang="ko-KR" sz="1600" kern="0"/>
              <a:t>mSTA2 is affiliated with the same MLD as sSTA2</a:t>
            </a:r>
          </a:p>
        </p:txBody>
      </p:sp>
    </p:spTree>
    <p:extLst>
      <p:ext uri="{BB962C8B-B14F-4D97-AF65-F5344CB8AC3E}">
        <p14:creationId xmlns:p14="http://schemas.microsoft.com/office/powerpoint/2010/main" val="2552625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4C26A-5A65-9FBB-505C-79053EC8C41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BD9104F-013B-19F2-44ED-9E574411DBC1}"/>
              </a:ext>
            </a:extLst>
          </p:cNvPr>
          <p:cNvSpPr>
            <a:spLocks noGrp="1"/>
          </p:cNvSpPr>
          <p:nvPr>
            <p:ph type="title"/>
          </p:nvPr>
        </p:nvSpPr>
        <p:spPr/>
        <p:txBody>
          <a:bodyPr/>
          <a:lstStyle/>
          <a:p>
            <a:r>
              <a:rPr lang="en-US" altLang="ko-KR"/>
              <a:t>Straw Poll #3</a:t>
            </a:r>
            <a:endParaRPr lang="ko-KR" altLang="en-US"/>
          </a:p>
        </p:txBody>
      </p:sp>
      <p:sp>
        <p:nvSpPr>
          <p:cNvPr id="3" name="내용 개체 틀 2">
            <a:extLst>
              <a:ext uri="{FF2B5EF4-FFF2-40B4-BE49-F238E27FC236}">
                <a16:creationId xmlns:a16="http://schemas.microsoft.com/office/drawing/2014/main" id="{9069C040-F9F6-11D4-256A-65CFF7314802}"/>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71BA5A74-8E37-92B2-1F85-2FF53BFFC57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E8592750-0AB9-E107-59AC-3D2E841005C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6" name="내용 개체 틀 2">
            <a:extLst>
              <a:ext uri="{FF2B5EF4-FFF2-40B4-BE49-F238E27FC236}">
                <a16:creationId xmlns:a16="http://schemas.microsoft.com/office/drawing/2014/main" id="{B6D1DE9F-A148-636D-EE57-98CC9CFA72A5}"/>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DEDE7BBA-5CA6-B52C-EEB5-1DFFF5E86D19}"/>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STAs operating on a link in a mmWave band are allowed to transmit frame(s) only within their scheduled service periods</a:t>
            </a:r>
          </a:p>
          <a:p>
            <a:pPr marL="457200">
              <a:buFont typeface="Arial" panose="020B0604020202020204" pitchFamily="34" charset="0"/>
              <a:buChar char="•"/>
            </a:pPr>
            <a:endParaRPr kumimoji="0" lang="ko-KR" altLang="en-US" sz="1600" kern="0"/>
          </a:p>
        </p:txBody>
      </p:sp>
    </p:spTree>
    <p:extLst>
      <p:ext uri="{BB962C8B-B14F-4D97-AF65-F5344CB8AC3E}">
        <p14:creationId xmlns:p14="http://schemas.microsoft.com/office/powerpoint/2010/main" val="477229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29F28-2D79-1E5A-B3F2-E4DDBBEEAF6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C1B262B-D35F-3C2C-2994-480357E6352C}"/>
              </a:ext>
            </a:extLst>
          </p:cNvPr>
          <p:cNvSpPr>
            <a:spLocks noGrp="1"/>
          </p:cNvSpPr>
          <p:nvPr>
            <p:ph type="title"/>
          </p:nvPr>
        </p:nvSpPr>
        <p:spPr/>
        <p:txBody>
          <a:bodyPr/>
          <a:lstStyle/>
          <a:p>
            <a:r>
              <a:rPr lang="en-US" altLang="ko-KR"/>
              <a:t>Straw Poll #4</a:t>
            </a:r>
            <a:endParaRPr lang="ko-KR" altLang="en-US"/>
          </a:p>
        </p:txBody>
      </p:sp>
      <p:sp>
        <p:nvSpPr>
          <p:cNvPr id="3" name="내용 개체 틀 2">
            <a:extLst>
              <a:ext uri="{FF2B5EF4-FFF2-40B4-BE49-F238E27FC236}">
                <a16:creationId xmlns:a16="http://schemas.microsoft.com/office/drawing/2014/main" id="{446857D5-B195-7401-F520-F4D3801ACC59}"/>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6ADF7431-9807-6A73-48E7-5DDA0FAF9EA4}"/>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391CD01-4C1A-C487-EB46-8761E558F42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6" name="내용 개체 틀 2">
            <a:extLst>
              <a:ext uri="{FF2B5EF4-FFF2-40B4-BE49-F238E27FC236}">
                <a16:creationId xmlns:a16="http://schemas.microsoft.com/office/drawing/2014/main" id="{1D693648-6762-C8CA-E672-0467E07EE10B}"/>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A5A60F98-51BA-0C37-87E3-1DC2B2A5104F}"/>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defines a mechanism to resolve or mitigate the deafness node problem</a:t>
            </a:r>
          </a:p>
          <a:p>
            <a:pPr marL="857250" lvl="2" indent="0">
              <a:buNone/>
            </a:pPr>
            <a:endParaRPr kumimoji="0" lang="en-US" altLang="ko-KR" sz="1600" kern="0"/>
          </a:p>
          <a:p>
            <a:pPr lvl="1"/>
            <a:endParaRPr lang="en-US" altLang="ko-KR"/>
          </a:p>
          <a:p>
            <a:pPr lvl="1"/>
            <a:endParaRPr lang="en-US" altLang="ko-KR"/>
          </a:p>
          <a:p>
            <a:pPr marL="457200">
              <a:buFont typeface="Arial" panose="020B0604020202020204" pitchFamily="34" charset="0"/>
              <a:buChar char="•"/>
            </a:pPr>
            <a:endParaRPr kumimoji="0" lang="en-US" altLang="ko-KR" sz="1800" kern="0">
              <a:ea typeface="Malgun Gothic" panose="020B0503020000020004" pitchFamily="50" charset="-127"/>
            </a:endParaRPr>
          </a:p>
        </p:txBody>
      </p:sp>
    </p:spTree>
    <p:extLst>
      <p:ext uri="{BB962C8B-B14F-4D97-AF65-F5344CB8AC3E}">
        <p14:creationId xmlns:p14="http://schemas.microsoft.com/office/powerpoint/2010/main" val="2947752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Introduction</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p:txBody>
          <a:bodyPr/>
          <a:lstStyle/>
          <a:p>
            <a:pPr marL="457200">
              <a:buFont typeface="Arial" panose="020B0604020202020204" pitchFamily="34" charset="0"/>
              <a:buChar char="•"/>
            </a:pPr>
            <a:r>
              <a:rPr lang="en-US" altLang="ko-KR" sz="1800"/>
              <a:t>Several contributions considers throughput enhancement and latency reduction as main target objective for IMMW [1] ~ [4]</a:t>
            </a:r>
            <a:endParaRPr lang="en-US" altLang="ko-KR" sz="2000">
              <a:solidFill>
                <a:schemeClr val="tx1"/>
              </a:solidFill>
            </a:endParaRP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Also, contributions have almost identical view of including mmWave link as part of MLO along with other sub-7GHz links</a:t>
            </a:r>
            <a:endParaRPr lang="en-US" altLang="ko-KR" sz="2000">
              <a:solidFill>
                <a:schemeClr val="tx1"/>
              </a:solidFill>
            </a:endParaRPr>
          </a:p>
          <a:p>
            <a:pPr lvl="1"/>
            <a:r>
              <a:rPr lang="en-US" altLang="ko-KR" sz="1600"/>
              <a:t>For convenience, we call STAs (or APs) operating on mmWave bands as</a:t>
            </a:r>
            <a:r>
              <a:rPr lang="ko-KR" altLang="en-US" sz="1600"/>
              <a:t> </a:t>
            </a:r>
            <a:r>
              <a:rPr lang="en-US" altLang="ko-KR" sz="1600"/>
              <a:t>mSTAs (or mAPs) and also call STAs (or APs) operating on sub-7GHz bands as sSTAs (or sAPs)</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solidFill>
                  <a:schemeClr val="tx1"/>
                </a:solidFill>
              </a:rPr>
              <a:t>To achieve the target objective, efficient channel access in mmWave band should be studied</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In this contribution, we share our thoughts on channel access for IMMW</a:t>
            </a:r>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28153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45AF-1303-A709-4BE7-A10BA92F4FB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86B05E1-BDDE-0B6C-41C7-BEB1116A0019}"/>
              </a:ext>
            </a:extLst>
          </p:cNvPr>
          <p:cNvSpPr>
            <a:spLocks noGrp="1"/>
          </p:cNvSpPr>
          <p:nvPr>
            <p:ph type="title"/>
          </p:nvPr>
        </p:nvSpPr>
        <p:spPr/>
        <p:txBody>
          <a:bodyPr/>
          <a:lstStyle/>
          <a:p>
            <a:r>
              <a:rPr lang="en-US" altLang="ko-KR"/>
              <a:t>Recap: General Channel Access (ad/ay)</a:t>
            </a:r>
            <a:endParaRPr lang="ko-KR" altLang="en-US"/>
          </a:p>
        </p:txBody>
      </p:sp>
      <p:sp>
        <p:nvSpPr>
          <p:cNvPr id="4" name="바닥글 개체 틀 3">
            <a:extLst>
              <a:ext uri="{FF2B5EF4-FFF2-40B4-BE49-F238E27FC236}">
                <a16:creationId xmlns:a16="http://schemas.microsoft.com/office/drawing/2014/main" id="{E5C4856A-930B-C1E3-1205-0C4AEDA5830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990335A2-859D-7711-480E-1FDAA96C17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7" name="내용 개체 틀 2">
            <a:extLst>
              <a:ext uri="{FF2B5EF4-FFF2-40B4-BE49-F238E27FC236}">
                <a16:creationId xmlns:a16="http://schemas.microsoft.com/office/drawing/2014/main" id="{75CC2D39-CAFA-CE99-485C-80B02BD6F197}"/>
              </a:ext>
            </a:extLst>
          </p:cNvPr>
          <p:cNvSpPr>
            <a:spLocks noGrp="1"/>
          </p:cNvSpPr>
          <p:nvPr>
            <p:ph idx="1"/>
          </p:nvPr>
        </p:nvSpPr>
        <p:spPr>
          <a:xfrm>
            <a:off x="685800" y="3934204"/>
            <a:ext cx="7772400" cy="2390395"/>
          </a:xfrm>
        </p:spPr>
        <p:txBody>
          <a:bodyPr/>
          <a:lstStyle/>
          <a:p>
            <a:pPr marL="457200">
              <a:buFont typeface="Arial" panose="020B0604020202020204" pitchFamily="34" charset="0"/>
              <a:buChar char="•"/>
            </a:pPr>
            <a:r>
              <a:rPr lang="en-US" altLang="ko-KR" sz="1600"/>
              <a:t>Access periods within a beacon interval is divided into Beacon Header Interval (BHI) and Data Transmission Interval (DTI)</a:t>
            </a:r>
          </a:p>
          <a:p>
            <a:pPr marL="457200">
              <a:buFont typeface="Arial" panose="020B0604020202020204" pitchFamily="34" charset="0"/>
              <a:buChar char="•"/>
            </a:pPr>
            <a:r>
              <a:rPr lang="en-US" altLang="ko-KR" sz="1600">
                <a:solidFill>
                  <a:schemeClr val="tx1"/>
                </a:solidFill>
              </a:rPr>
              <a:t>DTI is access period that is mainly for data transmission</a:t>
            </a:r>
          </a:p>
          <a:p>
            <a:pPr marL="857250" lvl="1">
              <a:buFont typeface="Arial" panose="020B0604020202020204" pitchFamily="34" charset="0"/>
              <a:buChar char="•"/>
            </a:pPr>
            <a:r>
              <a:rPr lang="en-US" altLang="ko-KR" sz="1600"/>
              <a:t>It </a:t>
            </a:r>
            <a:r>
              <a:rPr lang="en-US" altLang="ko-KR" sz="1600">
                <a:solidFill>
                  <a:schemeClr val="tx1"/>
                </a:solidFill>
              </a:rPr>
              <a:t>can be subdivided into </a:t>
            </a:r>
            <a:r>
              <a:rPr lang="en-US" altLang="ko-KR" sz="1600"/>
              <a:t>CBAP and SP, which can appear in arbitrary combinations and it is scheduled by AP during BHI using DMG/EDMG Beacon</a:t>
            </a:r>
          </a:p>
          <a:p>
            <a:pPr marL="857250" lvl="1">
              <a:buFont typeface="Arial" panose="020B0604020202020204" pitchFamily="34" charset="0"/>
              <a:buChar char="•"/>
            </a:pPr>
            <a:r>
              <a:rPr lang="en-US" altLang="ko-KR" sz="1600" b="1"/>
              <a:t>CBAP</a:t>
            </a:r>
            <a:r>
              <a:rPr lang="en-US" altLang="ko-KR" sz="1600"/>
              <a:t> follows the rules of EDCA, in which STAs compete with each other</a:t>
            </a:r>
          </a:p>
          <a:p>
            <a:pPr marL="857250" lvl="1">
              <a:buFont typeface="Arial" panose="020B0604020202020204" pitchFamily="34" charset="0"/>
              <a:buChar char="•"/>
            </a:pPr>
            <a:r>
              <a:rPr lang="en-US" altLang="ko-KR" sz="1600" b="1"/>
              <a:t>SP</a:t>
            </a:r>
            <a:r>
              <a:rPr lang="en-US" altLang="ko-KR" sz="1600"/>
              <a:t> is scheduled contention free interval that are allowed only for the dedicated pair of STAs</a:t>
            </a:r>
          </a:p>
          <a:p>
            <a:pPr marL="857250" lvl="1">
              <a:buFont typeface="Arial" panose="020B0604020202020204" pitchFamily="34" charset="0"/>
              <a:buChar char="•"/>
            </a:pPr>
            <a:endParaRPr lang="en-US" altLang="ko-KR" sz="1600">
              <a:solidFill>
                <a:schemeClr val="tx1"/>
              </a:solidFill>
            </a:endParaRPr>
          </a:p>
          <a:p>
            <a:pPr marL="457200">
              <a:buFont typeface="Arial" panose="020B0604020202020204" pitchFamily="34" charset="0"/>
              <a:buChar char="•"/>
            </a:pPr>
            <a:endParaRPr lang="en-US" altLang="ko-KR" sz="1600">
              <a:solidFill>
                <a:schemeClr val="tx1"/>
              </a:solidFill>
            </a:endParaRPr>
          </a:p>
        </p:txBody>
      </p:sp>
      <p:pic>
        <p:nvPicPr>
          <p:cNvPr id="9" name="그림 8">
            <a:extLst>
              <a:ext uri="{FF2B5EF4-FFF2-40B4-BE49-F238E27FC236}">
                <a16:creationId xmlns:a16="http://schemas.microsoft.com/office/drawing/2014/main" id="{A9EB882E-F501-F102-C8EA-5DE529F10BF8}"/>
              </a:ext>
            </a:extLst>
          </p:cNvPr>
          <p:cNvPicPr>
            <a:picLocks noChangeAspect="1"/>
          </p:cNvPicPr>
          <p:nvPr/>
        </p:nvPicPr>
        <p:blipFill>
          <a:blip r:embed="rId3"/>
          <a:stretch>
            <a:fillRect/>
          </a:stretch>
        </p:blipFill>
        <p:spPr>
          <a:xfrm>
            <a:off x="1833180" y="1676400"/>
            <a:ext cx="5477639" cy="2095792"/>
          </a:xfrm>
          <a:prstGeom prst="rect">
            <a:avLst/>
          </a:prstGeom>
        </p:spPr>
      </p:pic>
      <p:sp>
        <p:nvSpPr>
          <p:cNvPr id="6" name="TextBox 5">
            <a:extLst>
              <a:ext uri="{FF2B5EF4-FFF2-40B4-BE49-F238E27FC236}">
                <a16:creationId xmlns:a16="http://schemas.microsoft.com/office/drawing/2014/main" id="{2DC41DFA-A7B2-9354-2329-E11DF9E6844C}"/>
              </a:ext>
            </a:extLst>
          </p:cNvPr>
          <p:cNvSpPr txBox="1"/>
          <p:nvPr/>
        </p:nvSpPr>
        <p:spPr>
          <a:xfrm>
            <a:off x="6324600" y="5938341"/>
            <a:ext cx="3048000" cy="461665"/>
          </a:xfrm>
          <a:prstGeom prst="rect">
            <a:avLst/>
          </a:prstGeom>
          <a:noFill/>
        </p:spPr>
        <p:txBody>
          <a:bodyPr wrap="square">
            <a:spAutoFit/>
          </a:bodyPr>
          <a:lstStyle/>
          <a:p>
            <a:r>
              <a:rPr lang="en-US" altLang="ko-KR"/>
              <a:t>* Contention Based Access Period (CBAP)</a:t>
            </a:r>
          </a:p>
          <a:p>
            <a:r>
              <a:rPr lang="en-US" altLang="ko-KR"/>
              <a:t>* Service Period (SP)</a:t>
            </a:r>
            <a:endParaRPr lang="en-US" altLang="ko-KR" sz="1200"/>
          </a:p>
        </p:txBody>
      </p:sp>
    </p:spTree>
    <p:extLst>
      <p:ext uri="{BB962C8B-B14F-4D97-AF65-F5344CB8AC3E}">
        <p14:creationId xmlns:p14="http://schemas.microsoft.com/office/powerpoint/2010/main" val="42881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2973E-091A-88FD-2623-CE0D0533F32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CC7D767-A2BC-938A-3D64-BFA7CE5CC61E}"/>
              </a:ext>
            </a:extLst>
          </p:cNvPr>
          <p:cNvSpPr>
            <a:spLocks noGrp="1"/>
          </p:cNvSpPr>
          <p:nvPr>
            <p:ph type="title"/>
          </p:nvPr>
        </p:nvSpPr>
        <p:spPr/>
        <p:txBody>
          <a:bodyPr/>
          <a:lstStyle/>
          <a:p>
            <a:r>
              <a:rPr lang="en-US" altLang="ko-KR"/>
              <a:t>General: Channel Access </a:t>
            </a:r>
            <a:endParaRPr lang="ko-KR" altLang="en-US"/>
          </a:p>
        </p:txBody>
      </p:sp>
      <p:sp>
        <p:nvSpPr>
          <p:cNvPr id="3" name="내용 개체 틀 2">
            <a:extLst>
              <a:ext uri="{FF2B5EF4-FFF2-40B4-BE49-F238E27FC236}">
                <a16:creationId xmlns:a16="http://schemas.microsoft.com/office/drawing/2014/main" id="{D36F955B-DEE3-4173-7740-7D14AFA9C633}"/>
              </a:ext>
            </a:extLst>
          </p:cNvPr>
          <p:cNvSpPr>
            <a:spLocks noGrp="1"/>
          </p:cNvSpPr>
          <p:nvPr>
            <p:ph idx="1"/>
          </p:nvPr>
        </p:nvSpPr>
        <p:spPr/>
        <p:txBody>
          <a:bodyPr/>
          <a:lstStyle/>
          <a:p>
            <a:pPr marL="457200">
              <a:buFont typeface="Arial" panose="020B0604020202020204" pitchFamily="34" charset="0"/>
              <a:buChar char="•"/>
            </a:pPr>
            <a:r>
              <a:rPr lang="en-US" altLang="ko-KR" sz="1800"/>
              <a:t>For mmWave link, sAP can schedule the service periods (SP) for frame exchange between mSTAs (e.g., mAP and mSTA) and within scheduled SP, how to design channel access to need to be discussed</a:t>
            </a:r>
          </a:p>
          <a:p>
            <a:pPr marL="857250" lvl="1">
              <a:buFont typeface="Arial" panose="020B0604020202020204" pitchFamily="34" charset="0"/>
              <a:buChar char="•"/>
            </a:pPr>
            <a:r>
              <a:rPr lang="en-US" altLang="ko-KR" sz="1600" b="1"/>
              <a:t>Dedicated SP: </a:t>
            </a:r>
            <a:r>
              <a:rPr lang="en-US" altLang="ko-KR" sz="1600"/>
              <a:t>Service period that is dedicated only to the exclusive pair of STAs</a:t>
            </a:r>
            <a:endParaRPr lang="en-US" altLang="ko-KR" sz="1600" b="1"/>
          </a:p>
          <a:p>
            <a:pPr marL="1257300" lvl="2" indent="-285750">
              <a:buFont typeface="Wingdings" panose="05000000000000000000" pitchFamily="2" charset="2"/>
              <a:buChar char="§"/>
            </a:pPr>
            <a:r>
              <a:rPr lang="en-US" altLang="ko-KR" sz="1600"/>
              <a:t>Ensures guaranteed access and reduced channel access delay to the medium for high-priority or latency sensitive traffic, e.g., XR, gaming</a:t>
            </a:r>
          </a:p>
          <a:p>
            <a:pPr marL="1257300" lvl="2" indent="-285750">
              <a:buFont typeface="Wingdings" panose="05000000000000000000" pitchFamily="2" charset="2"/>
              <a:buChar char="§"/>
            </a:pPr>
            <a:r>
              <a:rPr lang="en-US" altLang="ko-KR" sz="1600"/>
              <a:t>Beamforming overhead can be reduced since STAs have dedicated access to the channel</a:t>
            </a:r>
            <a:endParaRPr lang="en-US" altLang="ko-KR" sz="2000"/>
          </a:p>
          <a:p>
            <a:pPr marL="857250" lvl="1">
              <a:buFont typeface="Arial" panose="020B0604020202020204" pitchFamily="34" charset="0"/>
              <a:buChar char="•"/>
            </a:pPr>
            <a:r>
              <a:rPr lang="en-US" altLang="ko-KR" sz="1600" b="1"/>
              <a:t>Non-Dedicated SP: </a:t>
            </a:r>
            <a:r>
              <a:rPr lang="en-US" altLang="ko-KR" sz="1600"/>
              <a:t>Service period that is not a dedicated SP</a:t>
            </a:r>
          </a:p>
          <a:p>
            <a:pPr marL="1257300" lvl="2" indent="-285750">
              <a:buFont typeface="Wingdings" panose="05000000000000000000" pitchFamily="2" charset="2"/>
              <a:buChar char="§"/>
            </a:pPr>
            <a:r>
              <a:rPr lang="en-US" altLang="ko-KR" sz="1600"/>
              <a:t>E.g., SP that is accessible for all associated STAs or group of multiple STAs</a:t>
            </a:r>
            <a:endParaRPr lang="en-US" altLang="ko-KR" sz="1600" b="1"/>
          </a:p>
          <a:p>
            <a:pPr marL="1257300" lvl="2" indent="-285750">
              <a:buFont typeface="Wingdings" panose="05000000000000000000" pitchFamily="2" charset="2"/>
              <a:buChar char="§"/>
            </a:pPr>
            <a:r>
              <a:rPr lang="en-US" altLang="ko-KR" sz="1600"/>
              <a:t>It enables multiple STAs to access the channel dynamically following EDCA rules and is suitable when strict scheduling is not required, e.g., unpredicatable traffic pattern</a:t>
            </a:r>
          </a:p>
        </p:txBody>
      </p:sp>
      <p:sp>
        <p:nvSpPr>
          <p:cNvPr id="4" name="바닥글 개체 틀 3">
            <a:extLst>
              <a:ext uri="{FF2B5EF4-FFF2-40B4-BE49-F238E27FC236}">
                <a16:creationId xmlns:a16="http://schemas.microsoft.com/office/drawing/2014/main" id="{D06FCD51-ACF6-A1DF-185B-1CA53E0A2C7A}"/>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A00C4C8D-A662-D839-E7F5-CCE2EB70A6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1887923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D1BAE-4A73-F856-7A6E-B066AB48E73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7639012-FC13-1488-F13C-651D1A7CF7C4}"/>
              </a:ext>
            </a:extLst>
          </p:cNvPr>
          <p:cNvSpPr>
            <a:spLocks noGrp="1"/>
          </p:cNvSpPr>
          <p:nvPr>
            <p:ph type="title"/>
          </p:nvPr>
        </p:nvSpPr>
        <p:spPr/>
        <p:txBody>
          <a:bodyPr/>
          <a:lstStyle/>
          <a:p>
            <a:r>
              <a:rPr lang="en-US" altLang="ko-KR"/>
              <a:t>Design Principles</a:t>
            </a:r>
            <a:endParaRPr lang="ko-KR" altLang="en-US"/>
          </a:p>
        </p:txBody>
      </p:sp>
      <p:sp>
        <p:nvSpPr>
          <p:cNvPr id="3" name="내용 개체 틀 2">
            <a:extLst>
              <a:ext uri="{FF2B5EF4-FFF2-40B4-BE49-F238E27FC236}">
                <a16:creationId xmlns:a16="http://schemas.microsoft.com/office/drawing/2014/main" id="{2B5E71C2-D073-28D6-69C6-ED5207B79989}"/>
              </a:ext>
            </a:extLst>
          </p:cNvPr>
          <p:cNvSpPr>
            <a:spLocks noGrp="1"/>
          </p:cNvSpPr>
          <p:nvPr>
            <p:ph idx="1"/>
          </p:nvPr>
        </p:nvSpPr>
        <p:spPr/>
        <p:txBody>
          <a:bodyPr/>
          <a:lstStyle/>
          <a:p>
            <a:pPr marL="457200">
              <a:buFont typeface="Arial" panose="020B0604020202020204" pitchFamily="34" charset="0"/>
              <a:buChar char="•"/>
            </a:pPr>
            <a:r>
              <a:rPr lang="en-US" altLang="ko-KR" sz="2000"/>
              <a:t>Enabling mmWave channel access with simple changes to the baseline including followings</a:t>
            </a:r>
          </a:p>
          <a:p>
            <a:pPr marL="857250" lvl="1">
              <a:buFont typeface="Arial" panose="020B0604020202020204" pitchFamily="34" charset="0"/>
              <a:buChar char="•"/>
            </a:pPr>
            <a:r>
              <a:rPr lang="en-US" altLang="ko-KR" sz="1600" b="1"/>
              <a:t>Assuming no management frame (e.g., Beacon) to be transmitted in mmWave bands</a:t>
            </a:r>
          </a:p>
          <a:p>
            <a:pPr marL="1257300" lvl="2" indent="-285750">
              <a:buFont typeface="Wingdings" panose="05000000000000000000" pitchFamily="2" charset="2"/>
              <a:buChar char="§"/>
            </a:pPr>
            <a:r>
              <a:rPr lang="en-US" altLang="ko-KR" sz="1600"/>
              <a:t>Considering MLO, these can be transmitted through sub-7 GHz band to reduce management overhead and power consumption </a:t>
            </a:r>
          </a:p>
          <a:p>
            <a:pPr marL="1257300" lvl="2" indent="-285750">
              <a:buFont typeface="Wingdings" panose="05000000000000000000" pitchFamily="2" charset="2"/>
              <a:buChar char="§"/>
            </a:pPr>
            <a:r>
              <a:rPr lang="en-US" altLang="ko-KR" sz="1600"/>
              <a:t>Scheduling service periods (e.g., dedicated SP and non-dedicated SP) between STAs in mmWave link can be setup through sub-7 GHz band</a:t>
            </a:r>
          </a:p>
          <a:p>
            <a:pPr marL="1600200" lvl="3" indent="-285750">
              <a:buFont typeface="Wingdings" panose="05000000000000000000" pitchFamily="2" charset="2"/>
              <a:buChar char="§"/>
            </a:pPr>
            <a:r>
              <a:rPr lang="en-US" altLang="ko-KR"/>
              <a:t>E.g., Dedicated SP can be done through individual TWT negotiation and non-dedicated SP can be done through broadcast TWT operation</a:t>
            </a:r>
          </a:p>
          <a:p>
            <a:pPr marL="857250" lvl="1">
              <a:buFont typeface="Arial" panose="020B0604020202020204" pitchFamily="34" charset="0"/>
              <a:buChar char="•"/>
            </a:pPr>
            <a:endParaRPr lang="en-US" altLang="ko-KR" sz="1600" b="1"/>
          </a:p>
          <a:p>
            <a:pPr marL="857250" lvl="1">
              <a:buFont typeface="Arial" panose="020B0604020202020204" pitchFamily="34" charset="0"/>
              <a:buChar char="•"/>
            </a:pPr>
            <a:endParaRPr lang="en-US" altLang="ko-KR"/>
          </a:p>
        </p:txBody>
      </p:sp>
      <p:sp>
        <p:nvSpPr>
          <p:cNvPr id="4" name="바닥글 개체 틀 3">
            <a:extLst>
              <a:ext uri="{FF2B5EF4-FFF2-40B4-BE49-F238E27FC236}">
                <a16:creationId xmlns:a16="http://schemas.microsoft.com/office/drawing/2014/main" id="{EC029584-FE1C-AA33-837E-8F12E5ABABD6}"/>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58F78BAD-719C-8A83-7BBE-9DF564C8514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Tree>
    <p:extLst>
      <p:ext uri="{BB962C8B-B14F-4D97-AF65-F5344CB8AC3E}">
        <p14:creationId xmlns:p14="http://schemas.microsoft.com/office/powerpoint/2010/main" val="384806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7C870-9E9D-7B59-4246-AA25C65E67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76B7F8D-7D1A-3A67-52DE-77986DBE8386}"/>
              </a:ext>
            </a:extLst>
          </p:cNvPr>
          <p:cNvSpPr>
            <a:spLocks noGrp="1"/>
          </p:cNvSpPr>
          <p:nvPr>
            <p:ph type="title"/>
          </p:nvPr>
        </p:nvSpPr>
        <p:spPr/>
        <p:txBody>
          <a:bodyPr/>
          <a:lstStyle/>
          <a:p>
            <a:r>
              <a:rPr lang="en-US" altLang="ko-KR"/>
              <a:t>How to design channel access </a:t>
            </a:r>
            <a:br>
              <a:rPr lang="en-US" altLang="ko-KR"/>
            </a:br>
            <a:r>
              <a:rPr lang="en-US" altLang="ko-KR"/>
              <a:t>– Within Dedicated SP</a:t>
            </a:r>
            <a:endParaRPr lang="ko-KR" altLang="en-US"/>
          </a:p>
        </p:txBody>
      </p:sp>
      <p:sp>
        <p:nvSpPr>
          <p:cNvPr id="3" name="내용 개체 틀 2">
            <a:extLst>
              <a:ext uri="{FF2B5EF4-FFF2-40B4-BE49-F238E27FC236}">
                <a16:creationId xmlns:a16="http://schemas.microsoft.com/office/drawing/2014/main" id="{FBD78DDF-0F67-5CB6-9F9E-4124C99987D3}"/>
              </a:ext>
            </a:extLst>
          </p:cNvPr>
          <p:cNvSpPr>
            <a:spLocks noGrp="1"/>
          </p:cNvSpPr>
          <p:nvPr>
            <p:ph idx="1"/>
          </p:nvPr>
        </p:nvSpPr>
        <p:spPr>
          <a:xfrm>
            <a:off x="600075" y="1752600"/>
            <a:ext cx="7943850" cy="4343400"/>
          </a:xfrm>
        </p:spPr>
        <p:txBody>
          <a:bodyPr/>
          <a:lstStyle/>
          <a:p>
            <a:pPr marL="457200">
              <a:buFont typeface="Arial" panose="020B0604020202020204" pitchFamily="34" charset="0"/>
              <a:buChar char="•"/>
            </a:pPr>
            <a:r>
              <a:rPr lang="en-US" altLang="ko-KR" sz="2000"/>
              <a:t>Within the SP that is dedicated for a pair of mSTAs, following baseline EDCA may cause unnecessary channel access delay</a:t>
            </a:r>
          </a:p>
          <a:p>
            <a:pPr marL="457200">
              <a:buFont typeface="Arial" panose="020B0604020202020204" pitchFamily="34" charset="0"/>
              <a:buChar char="•"/>
            </a:pPr>
            <a:r>
              <a:rPr lang="en-US" altLang="ko-KR" sz="2000"/>
              <a:t>Considering the fact that only the pair of mSTAs contending for the channel and the likelihood of collisions is very low due to the nature of directional communication in mmWave band,</a:t>
            </a:r>
            <a:endParaRPr lang="en-US" altLang="ko-KR" sz="1600"/>
          </a:p>
          <a:p>
            <a:pPr marL="857250" lvl="1">
              <a:buFont typeface="Times New Roman" panose="02020603050405020304" pitchFamily="18" charset="0"/>
              <a:buChar char="‒"/>
            </a:pPr>
            <a:r>
              <a:rPr lang="en-US" altLang="ko-KR" sz="1600"/>
              <a:t>While following the baseline EDCA,</a:t>
            </a:r>
          </a:p>
          <a:p>
            <a:pPr marL="1257300" lvl="2" indent="-285750">
              <a:buFont typeface="Wingdings" panose="05000000000000000000" pitchFamily="2" charset="2"/>
              <a:buChar char="§"/>
            </a:pPr>
            <a:r>
              <a:rPr lang="en-US" altLang="ko-KR" sz="1600"/>
              <a:t>to minimize the channel access delay, adjusting value of EDCA Parameter Set (e.g., AIFSN and/or ECWmin) for mmWave link can be considered</a:t>
            </a:r>
          </a:p>
          <a:p>
            <a:pPr marL="1600200" lvl="3" indent="-285750">
              <a:buFont typeface="Wingdings" panose="05000000000000000000" pitchFamily="2" charset="2"/>
              <a:buChar char="§"/>
            </a:pPr>
            <a:r>
              <a:rPr lang="en-US" altLang="ko-KR"/>
              <a:t>e.g., xIFS (e.g., PIFS) CCA may be enough in an enviroment where chance of OBSS interference is very low (e.g., this can be feasible through setting AIFSN to 1 and ECWmin to 0)</a:t>
            </a:r>
          </a:p>
          <a:p>
            <a:pPr marL="1600200" lvl="3" indent="-285750">
              <a:buFont typeface="Wingdings" panose="05000000000000000000" pitchFamily="2" charset="2"/>
              <a:buChar char="§"/>
            </a:pPr>
            <a:r>
              <a:rPr lang="en-US" altLang="ko-KR"/>
              <a:t>However, it may be critical if collision happens since OBSS and myBSS retry TX at the same time if channel is IDLE during xIFS (e.g., PIFS)</a:t>
            </a:r>
          </a:p>
          <a:p>
            <a:pPr marL="1600200" lvl="3" indent="-285750">
              <a:buFont typeface="Wingdings" panose="05000000000000000000" pitchFamily="2" charset="2"/>
              <a:buChar char="§"/>
            </a:pPr>
            <a:r>
              <a:rPr lang="en-US" altLang="ko-KR"/>
              <a:t>So after collision happens, following the baseline EDCA rule which increases CW to defer transmission</a:t>
            </a:r>
          </a:p>
          <a:p>
            <a:pPr marL="1600200" lvl="3" indent="-285750">
              <a:buFont typeface="Wingdings" panose="05000000000000000000" pitchFamily="2" charset="2"/>
              <a:buChar char="§"/>
            </a:pPr>
            <a:endParaRPr lang="en-US" altLang="ko-KR"/>
          </a:p>
        </p:txBody>
      </p:sp>
      <p:sp>
        <p:nvSpPr>
          <p:cNvPr id="4" name="바닥글 개체 틀 3">
            <a:extLst>
              <a:ext uri="{FF2B5EF4-FFF2-40B4-BE49-F238E27FC236}">
                <a16:creationId xmlns:a16="http://schemas.microsoft.com/office/drawing/2014/main" id="{022451FB-4736-5706-0724-842BFD4DF61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D8EDD21-3A78-8519-97D3-7616509FE93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351376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AA8ED-D55E-B4A4-0348-9BA6E80C6C3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B341B7E-0B67-F2B0-279C-F9711F4DA0E6}"/>
              </a:ext>
            </a:extLst>
          </p:cNvPr>
          <p:cNvSpPr>
            <a:spLocks noGrp="1"/>
          </p:cNvSpPr>
          <p:nvPr>
            <p:ph type="title"/>
          </p:nvPr>
        </p:nvSpPr>
        <p:spPr/>
        <p:txBody>
          <a:bodyPr/>
          <a:lstStyle/>
          <a:p>
            <a:r>
              <a:rPr lang="en-US" altLang="ko-KR"/>
              <a:t>Considerations for</a:t>
            </a:r>
            <a:br>
              <a:rPr lang="en-US" altLang="ko-KR"/>
            </a:br>
            <a:r>
              <a:rPr lang="en-US" altLang="ko-KR"/>
              <a:t>– Dedicated SP</a:t>
            </a:r>
            <a:endParaRPr lang="ko-KR" altLang="en-US"/>
          </a:p>
        </p:txBody>
      </p:sp>
      <p:sp>
        <p:nvSpPr>
          <p:cNvPr id="3" name="내용 개체 틀 2">
            <a:extLst>
              <a:ext uri="{FF2B5EF4-FFF2-40B4-BE49-F238E27FC236}">
                <a16:creationId xmlns:a16="http://schemas.microsoft.com/office/drawing/2014/main" id="{7CDA905E-D4B8-39D6-08BA-4B01BA8BC942}"/>
              </a:ext>
            </a:extLst>
          </p:cNvPr>
          <p:cNvSpPr>
            <a:spLocks noGrp="1"/>
          </p:cNvSpPr>
          <p:nvPr>
            <p:ph idx="1"/>
          </p:nvPr>
        </p:nvSpPr>
        <p:spPr/>
        <p:txBody>
          <a:bodyPr/>
          <a:lstStyle/>
          <a:p>
            <a:pPr marL="457200">
              <a:buFont typeface="Arial" panose="020B0604020202020204" pitchFamily="34" charset="0"/>
              <a:buChar char="•"/>
            </a:pPr>
            <a:r>
              <a:rPr lang="en-US" altLang="ko-KR" sz="2000"/>
              <a:t>Within the Dedicated SP, following things need to be considered</a:t>
            </a:r>
            <a:endParaRPr lang="en-US" altLang="ko-KR" sz="1600"/>
          </a:p>
          <a:p>
            <a:pPr marL="857250" lvl="1">
              <a:buFont typeface="Times New Roman" panose="02020603050405020304" pitchFamily="18" charset="0"/>
              <a:buChar char="‒"/>
            </a:pPr>
            <a:r>
              <a:rPr lang="en-US" altLang="ko-KR" sz="1600"/>
              <a:t>To guarantee the SP exclusive for a pair of mSTAs,</a:t>
            </a:r>
            <a:endParaRPr lang="en-US" altLang="ko-KR" sz="1400" i="1"/>
          </a:p>
          <a:p>
            <a:pPr marL="1257300" lvl="2" indent="-285750">
              <a:buFont typeface="Wingdings" panose="05000000000000000000" pitchFamily="2" charset="2"/>
              <a:buChar char="§"/>
            </a:pPr>
            <a:r>
              <a:rPr lang="en-US" altLang="ko-KR" sz="1400"/>
              <a:t>AP can schedule each SP not to be overlapped that is interfering each other in time domain</a:t>
            </a:r>
          </a:p>
          <a:p>
            <a:pPr marL="1257300" lvl="2" indent="-285750">
              <a:buFont typeface="Wingdings" panose="05000000000000000000" pitchFamily="2" charset="2"/>
              <a:buChar char="§"/>
            </a:pPr>
            <a:r>
              <a:rPr lang="en-US" altLang="ko-KR" sz="1400"/>
              <a:t>mSTAs are not allowed to transmit frames outside of its dedicated SP (e.g., outside of its negotiated individual TWT SP)</a:t>
            </a:r>
          </a:p>
          <a:p>
            <a:pPr marL="857250" lvl="1">
              <a:buFont typeface="Times New Roman" panose="02020603050405020304" pitchFamily="18" charset="0"/>
              <a:buChar char="‒"/>
            </a:pPr>
            <a:r>
              <a:rPr lang="en-US" altLang="ko-KR" sz="1600"/>
              <a:t>Within the dedicated SP, which STA (mAP or mSTA) to be a TXOP holder need to be considered</a:t>
            </a:r>
            <a:endParaRPr lang="en-US" altLang="ko-KR" sz="1400"/>
          </a:p>
          <a:p>
            <a:pPr marL="1257300" lvl="2" indent="-285750">
              <a:buFont typeface="Wingdings" panose="05000000000000000000" pitchFamily="2" charset="2"/>
              <a:buChar char="§"/>
            </a:pPr>
            <a:r>
              <a:rPr lang="en-US" altLang="ko-KR" sz="1400"/>
              <a:t>E.g., By setting Trigger field to 1 in TWT Parameter Set, mAP can be considered as a TXOP holder </a:t>
            </a:r>
          </a:p>
          <a:p>
            <a:pPr marL="857250" lvl="1">
              <a:buFont typeface="Times New Roman" panose="02020603050405020304" pitchFamily="18" charset="0"/>
              <a:buChar char="‒"/>
            </a:pPr>
            <a:r>
              <a:rPr lang="en-US" altLang="ko-KR" sz="1600"/>
              <a:t>How to schedule the dedicated SP between mSTAs?</a:t>
            </a:r>
            <a:endParaRPr lang="en-US" altLang="ko-KR" sz="1400"/>
          </a:p>
          <a:p>
            <a:pPr marL="1257300" lvl="2" indent="-285750">
              <a:buFont typeface="Wingdings" panose="05000000000000000000" pitchFamily="2" charset="2"/>
              <a:buChar char="§"/>
            </a:pPr>
            <a:r>
              <a:rPr lang="en-US" altLang="ko-KR" sz="1400"/>
              <a:t>TWT mechanism can be leveraged but, we assume that no management frame (e.g., TWT Setup frame) being transmitted in mmWave link</a:t>
            </a:r>
          </a:p>
          <a:p>
            <a:pPr marL="1257300" lvl="2" indent="-285750">
              <a:buFont typeface="Wingdings" panose="05000000000000000000" pitchFamily="2" charset="2"/>
              <a:buChar char="§"/>
            </a:pPr>
            <a:r>
              <a:rPr lang="en-US" altLang="ko-KR" sz="1400"/>
              <a:t>E.g., Dedicated SP can be negotiated w/ individual TWT setup exchange </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ACB7A2AD-66CB-12BC-A9F2-6A4682824B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E1B349E-9800-0719-499E-5984B62F089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85616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5702D-B1BD-4BBF-693C-48327FD8266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A85B865-569F-8234-801B-9B85D8A64EB6}"/>
              </a:ext>
            </a:extLst>
          </p:cNvPr>
          <p:cNvSpPr>
            <a:spLocks noGrp="1"/>
          </p:cNvSpPr>
          <p:nvPr>
            <p:ph type="title"/>
          </p:nvPr>
        </p:nvSpPr>
        <p:spPr/>
        <p:txBody>
          <a:bodyPr/>
          <a:lstStyle/>
          <a:p>
            <a:r>
              <a:rPr lang="en-US" altLang="ko-KR"/>
              <a:t>Considerations for</a:t>
            </a:r>
            <a:br>
              <a:rPr lang="en-US" altLang="ko-KR"/>
            </a:br>
            <a:r>
              <a:rPr lang="en-US" altLang="ko-KR"/>
              <a:t>– Non-Dedicated SP</a:t>
            </a:r>
            <a:endParaRPr lang="ko-KR" altLang="en-US"/>
          </a:p>
        </p:txBody>
      </p:sp>
      <p:sp>
        <p:nvSpPr>
          <p:cNvPr id="3" name="내용 개체 틀 2">
            <a:extLst>
              <a:ext uri="{FF2B5EF4-FFF2-40B4-BE49-F238E27FC236}">
                <a16:creationId xmlns:a16="http://schemas.microsoft.com/office/drawing/2014/main" id="{19D7F1E1-5965-C565-ADA5-E070BF57DB78}"/>
              </a:ext>
            </a:extLst>
          </p:cNvPr>
          <p:cNvSpPr>
            <a:spLocks noGrp="1"/>
          </p:cNvSpPr>
          <p:nvPr>
            <p:ph idx="1"/>
          </p:nvPr>
        </p:nvSpPr>
        <p:spPr/>
        <p:txBody>
          <a:bodyPr/>
          <a:lstStyle/>
          <a:p>
            <a:pPr marL="457200">
              <a:buFont typeface="Arial" panose="020B0604020202020204" pitchFamily="34" charset="0"/>
              <a:buChar char="•"/>
            </a:pPr>
            <a:r>
              <a:rPr lang="en-US" altLang="ko-KR" sz="2000"/>
              <a:t>Within the Non-Dedicated SP, following things need to be considered</a:t>
            </a:r>
          </a:p>
          <a:p>
            <a:pPr marL="857250" lvl="1">
              <a:buFont typeface="Times New Roman" panose="02020603050405020304" pitchFamily="18" charset="0"/>
              <a:buChar char="‒"/>
            </a:pPr>
            <a:r>
              <a:rPr lang="en-US" altLang="ko-KR" sz="1600"/>
              <a:t>Non-dedicated SP where multiple STAs perform channel access and attempt to initiate frame exchange, deafness node problem [appendix] may need to be considered</a:t>
            </a:r>
            <a:endParaRPr lang="en-US" altLang="ko-KR" sz="1600" b="1"/>
          </a:p>
          <a:p>
            <a:pPr marL="1257300" lvl="2" indent="-285750">
              <a:buFont typeface="Wingdings" panose="05000000000000000000" pitchFamily="2" charset="2"/>
              <a:buChar char="§"/>
            </a:pPr>
            <a:r>
              <a:rPr lang="en-US" altLang="ko-KR" sz="1400"/>
              <a:t>Due to the nature of directional communication of mmWave band, in case of AP and STA1 is communicating in directional beam, AP is listening toward STA1 and the other STAs may not recognize</a:t>
            </a:r>
          </a:p>
          <a:p>
            <a:pPr marL="1257300" lvl="2" indent="-285750">
              <a:buFont typeface="Wingdings" panose="05000000000000000000" pitchFamily="2" charset="2"/>
              <a:buChar char="§"/>
            </a:pPr>
            <a:r>
              <a:rPr lang="en-US" altLang="ko-KR" sz="1400"/>
              <a:t>These STAs may attempt to initiate frame exchange which would increase its CW value, meaninglessly</a:t>
            </a:r>
          </a:p>
          <a:p>
            <a:pPr marL="857250" lvl="1">
              <a:buFont typeface="Times New Roman" panose="02020603050405020304" pitchFamily="18" charset="0"/>
              <a:buChar char="‒"/>
            </a:pPr>
            <a:r>
              <a:rPr lang="en-US" altLang="ko-KR" sz="1600"/>
              <a:t>How to schedule the non-dedicated SP between mSTAs?</a:t>
            </a:r>
            <a:endParaRPr lang="en-US" altLang="ko-KR" sz="1400"/>
          </a:p>
          <a:p>
            <a:pPr marL="1200150" lvl="2">
              <a:buFont typeface="Times New Roman" panose="02020603050405020304" pitchFamily="18" charset="0"/>
              <a:buChar char="‒"/>
            </a:pPr>
            <a:r>
              <a:rPr lang="en-US" altLang="ko-KR" sz="1400"/>
              <a:t>TWT mechanism can be leveraged but, we assume that no management frame (e.g., TWT Setup frame) being transmitted in mmWave link</a:t>
            </a:r>
          </a:p>
          <a:p>
            <a:pPr marL="1200150" lvl="2">
              <a:buFont typeface="Times New Roman" panose="02020603050405020304" pitchFamily="18" charset="0"/>
              <a:buChar char="‒"/>
            </a:pPr>
            <a:r>
              <a:rPr lang="en-US" altLang="ko-KR" sz="1400"/>
              <a:t>E.g., Non-Dedicated SP can be Broadcast TWT ID set to 0, and w/o membership setup, all associated mSTAs can access the channel following EDCA rule</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276A3BF5-4273-1799-C5E3-39EED1C1CA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99CDE4E-F795-E3AF-6143-DE024746E0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4198464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4077CF-35A1-8997-6CB2-8757E080325C}"/>
              </a:ext>
            </a:extLst>
          </p:cNvPr>
          <p:cNvSpPr>
            <a:spLocks noGrp="1"/>
          </p:cNvSpPr>
          <p:nvPr>
            <p:ph type="title"/>
          </p:nvPr>
        </p:nvSpPr>
        <p:spPr/>
        <p:txBody>
          <a:bodyPr/>
          <a:lstStyle/>
          <a:p>
            <a:r>
              <a:rPr lang="en-US" altLang="ko-KR"/>
              <a:t>Conclusion</a:t>
            </a:r>
            <a:endParaRPr lang="ko-KR" altLang="en-US"/>
          </a:p>
        </p:txBody>
      </p:sp>
      <p:sp>
        <p:nvSpPr>
          <p:cNvPr id="3" name="내용 개체 틀 2">
            <a:extLst>
              <a:ext uri="{FF2B5EF4-FFF2-40B4-BE49-F238E27FC236}">
                <a16:creationId xmlns:a16="http://schemas.microsoft.com/office/drawing/2014/main" id="{025887B1-AD34-EBB8-1A2E-759D83010D36}"/>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1C1CC8D9-D2E1-3362-46BC-E72E079E2A9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0E09DEA-9EC9-5937-E6CA-F9E694801BB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내용 개체 틀 2">
            <a:extLst>
              <a:ext uri="{FF2B5EF4-FFF2-40B4-BE49-F238E27FC236}">
                <a16:creationId xmlns:a16="http://schemas.microsoft.com/office/drawing/2014/main" id="{41E7A3A6-6B47-5D9B-666B-5257EF2292B3}"/>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t>In this contribution, we shared our thoughts on</a:t>
            </a:r>
            <a:endParaRPr kumimoji="0" lang="en-US" altLang="ko-KR" sz="2000" kern="0"/>
          </a:p>
          <a:p>
            <a:pPr lvl="1"/>
            <a:r>
              <a:rPr kumimoji="0" lang="en-US" altLang="ko-KR" sz="1600" kern="0"/>
              <a:t>Two types of service period</a:t>
            </a:r>
          </a:p>
          <a:p>
            <a:pPr lvl="2">
              <a:buFont typeface="Wingdings" panose="05000000000000000000" pitchFamily="2" charset="2"/>
              <a:buChar char="§"/>
            </a:pPr>
            <a:r>
              <a:rPr kumimoji="0" lang="en-US" altLang="ko-KR" sz="1400" kern="0"/>
              <a:t>Dedicated SP and Non-Dedicated SP</a:t>
            </a:r>
          </a:p>
          <a:p>
            <a:pPr lvl="1"/>
            <a:r>
              <a:rPr kumimoji="0" lang="en-US" altLang="ko-KR" sz="1600" kern="0"/>
              <a:t>How to design channel access within each service period</a:t>
            </a:r>
          </a:p>
          <a:p>
            <a:pPr lvl="1"/>
            <a:r>
              <a:rPr kumimoji="0" lang="en-US" altLang="ko-KR" sz="1600" kern="0"/>
              <a:t>Some issues that need to be considered within each service period</a:t>
            </a:r>
            <a:endParaRPr kumimoji="0" lang="en-US" altLang="ko-KR" sz="20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114300" indent="0">
              <a:buNone/>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ko-KR" altLang="en-US" kern="0"/>
          </a:p>
        </p:txBody>
      </p:sp>
    </p:spTree>
    <p:extLst>
      <p:ext uri="{BB962C8B-B14F-4D97-AF65-F5344CB8AC3E}">
        <p14:creationId xmlns:p14="http://schemas.microsoft.com/office/powerpoint/2010/main" val="36999948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346564</TotalTime>
  <Words>1748</Words>
  <Application>Microsoft Office PowerPoint</Application>
  <PresentationFormat>화면 슬라이드 쇼(4:3)</PresentationFormat>
  <Paragraphs>199</Paragraphs>
  <Slides>15</Slides>
  <Notes>10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15</vt:i4>
      </vt:variant>
    </vt:vector>
  </HeadingPairs>
  <TitlesOfParts>
    <vt:vector size="21" baseType="lpstr">
      <vt:lpstr>Times New Roman</vt:lpstr>
      <vt:lpstr>굴림</vt:lpstr>
      <vt:lpstr>Malgun Gothic</vt:lpstr>
      <vt:lpstr>Arial</vt:lpstr>
      <vt:lpstr>Wingdings</vt:lpstr>
      <vt:lpstr>802-11-Submission</vt:lpstr>
      <vt:lpstr>Channel Access for IMMW</vt:lpstr>
      <vt:lpstr>Introduction</vt:lpstr>
      <vt:lpstr>Recap: General Channel Access (ad/ay)</vt:lpstr>
      <vt:lpstr>General: Channel Access </vt:lpstr>
      <vt:lpstr>Design Principles</vt:lpstr>
      <vt:lpstr>How to design channel access  – Within Dedicated SP</vt:lpstr>
      <vt:lpstr>Considerations for – Dedicated SP</vt:lpstr>
      <vt:lpstr>Considerations for – Non-Dedicated SP</vt:lpstr>
      <vt:lpstr>Conclusion</vt:lpstr>
      <vt:lpstr>Appendix</vt:lpstr>
      <vt:lpstr>Reference</vt:lpstr>
      <vt:lpstr>Straw Poll #1</vt:lpstr>
      <vt:lpstr>Straw Poll #2</vt:lpstr>
      <vt:lpstr>Straw Poll #3</vt:lpstr>
      <vt:lpstr>Straw Poll #4</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 Operation</dc:title>
  <dc:creator>Dongju Cha</dc:creator>
  <cp:lastModifiedBy>차동주/선임연구원/C&amp;M표준(연)IoT커넥티비티표준TP</cp:lastModifiedBy>
  <cp:revision>17115</cp:revision>
  <cp:lastPrinted>2018-10-31T23:27:01Z</cp:lastPrinted>
  <dcterms:created xsi:type="dcterms:W3CDTF">2007-05-21T21:00:37Z</dcterms:created>
  <dcterms:modified xsi:type="dcterms:W3CDTF">2025-04-08T11:26:07Z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59f345-fd0b-4b4e-aba2-7c7a20c52995_Enabled">
    <vt:lpwstr>true</vt:lpwstr>
  </property>
  <property fmtid="{D5CDD505-2E9C-101B-9397-08002B2CF9AE}" pid="3" name="MSIP_Label_dd59f345-fd0b-4b4e-aba2-7c7a20c52995_SetDate">
    <vt:lpwstr>2025-04-02T06:01:46Z</vt:lpwstr>
  </property>
  <property fmtid="{D5CDD505-2E9C-101B-9397-08002B2CF9AE}" pid="4" name="MSIP_Label_dd59f345-fd0b-4b4e-aba2-7c7a20c52995_Method">
    <vt:lpwstr>Privileged</vt:lpwstr>
  </property>
  <property fmtid="{D5CDD505-2E9C-101B-9397-08002B2CF9AE}" pid="5" name="MSIP_Label_dd59f345-fd0b-4b4e-aba2-7c7a20c52995_Name">
    <vt:lpwstr>General</vt:lpwstr>
  </property>
  <property fmtid="{D5CDD505-2E9C-101B-9397-08002B2CF9AE}" pid="6" name="MSIP_Label_dd59f345-fd0b-4b4e-aba2-7c7a20c52995_SiteId">
    <vt:lpwstr>5069cde4-642a-45c0-8094-d0c2dec10be3</vt:lpwstr>
  </property>
  <property fmtid="{D5CDD505-2E9C-101B-9397-08002B2CF9AE}" pid="7" name="MSIP_Label_dd59f345-fd0b-4b4e-aba2-7c7a20c52995_ActionId">
    <vt:lpwstr>5b98fa37-5cd3-407d-9fe1-719f0347bdfa</vt:lpwstr>
  </property>
  <property fmtid="{D5CDD505-2E9C-101B-9397-08002B2CF9AE}" pid="8" name="MSIP_Label_dd59f345-fd0b-4b4e-aba2-7c7a20c52995_ContentBits">
    <vt:lpwstr>0</vt:lpwstr>
  </property>
  <property fmtid="{D5CDD505-2E9C-101B-9397-08002B2CF9AE}" pid="9" name="MSIP_Label_dd59f345-fd0b-4b4e-aba2-7c7a20c52995_Tag">
    <vt:lpwstr>10, 0, 1, 1</vt:lpwstr>
  </property>
</Properties>
</file>