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1" r:id="rId5"/>
    <p:sldId id="273" r:id="rId6"/>
    <p:sldId id="274" r:id="rId7"/>
    <p:sldId id="280" r:id="rId8"/>
    <p:sldId id="264" r:id="rId9"/>
    <p:sldId id="275" r:id="rId10"/>
  </p:sldIdLst>
  <p:sldSz cx="9144000" cy="6858000" type="screen4x3"/>
  <p:notesSz cx="6934200" cy="92805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+wyN3dPcQGNtjsOeXuquR6v57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004A5C-CBC5-4C12-ADC4-98C6133AA3B1}">
  <a:tblStyle styleId="{A6004A5C-CBC5-4C12-ADC4-98C6133AA3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2987ACB-9324-47BA-917B-88A973A3CDE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0" d="100"/>
          <a:sy n="70" d="100"/>
        </p:scale>
        <p:origin x="9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52525" y="701675"/>
            <a:ext cx="46291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10" name="Google Shape;10;n"/>
          <p:cNvCxnSpPr/>
          <p:nvPr/>
        </p:nvCxnSpPr>
        <p:spPr>
          <a:xfrm>
            <a:off x="723900" y="8983663"/>
            <a:ext cx="5486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n"/>
          <p:cNvCxnSpPr/>
          <p:nvPr/>
        </p:nvCxnSpPr>
        <p:spPr>
          <a:xfrm>
            <a:off x="647700" y="296863"/>
            <a:ext cx="5638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hdr" idx="2"/>
          </p:nvPr>
        </p:nvSpPr>
        <p:spPr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4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John Doe, Some Company</a:t>
            </a: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113" name="Google Shape;113;p2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114" name="Google Shape;114;p2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4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John Doe, Some Company</a:t>
            </a:r>
            <a:endParaRPr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a31e5db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a31e5db9d_0_0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aa31e5db9d_0_0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a31e5db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a31e5db9d_0_0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aa31e5db9d_0_0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274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C129CBB0-1833-521E-C2B8-8130A23AA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a31e5db9d_0_0:notes">
            <a:extLst>
              <a:ext uri="{FF2B5EF4-FFF2-40B4-BE49-F238E27FC236}">
                <a16:creationId xmlns:a16="http://schemas.microsoft.com/office/drawing/2014/main" id="{F1DFC2FF-7AAD-0D3A-98AD-8294B5A1C6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a31e5db9d_0_0:notes">
            <a:extLst>
              <a:ext uri="{FF2B5EF4-FFF2-40B4-BE49-F238E27FC236}">
                <a16:creationId xmlns:a16="http://schemas.microsoft.com/office/drawing/2014/main" id="{36D5C0D8-2B43-26E7-8DC0-4AD1F6024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aa31e5db9d_0_0:notes">
            <a:extLst>
              <a:ext uri="{FF2B5EF4-FFF2-40B4-BE49-F238E27FC236}">
                <a16:creationId xmlns:a16="http://schemas.microsoft.com/office/drawing/2014/main" id="{4FA0AFBE-DF00-562E-7212-40BA5BD32B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18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78E8552E-E286-FE4D-67BE-E8E72802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a31e5db9d_0_0:notes">
            <a:extLst>
              <a:ext uri="{FF2B5EF4-FFF2-40B4-BE49-F238E27FC236}">
                <a16:creationId xmlns:a16="http://schemas.microsoft.com/office/drawing/2014/main" id="{A62984ED-EF48-1234-8498-E2AE6B4AE0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a31e5db9d_0_0:notes">
            <a:extLst>
              <a:ext uri="{FF2B5EF4-FFF2-40B4-BE49-F238E27FC236}">
                <a16:creationId xmlns:a16="http://schemas.microsoft.com/office/drawing/2014/main" id="{39E47350-B77D-6194-E5FF-84096EE790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aa31e5db9d_0_0:notes">
            <a:extLst>
              <a:ext uri="{FF2B5EF4-FFF2-40B4-BE49-F238E27FC236}">
                <a16:creationId xmlns:a16="http://schemas.microsoft.com/office/drawing/2014/main" id="{41B28E3E-E3E2-933D-F89B-25231E6871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15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78E8552E-E286-FE4D-67BE-E8E72802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a31e5db9d_0_0:notes">
            <a:extLst>
              <a:ext uri="{FF2B5EF4-FFF2-40B4-BE49-F238E27FC236}">
                <a16:creationId xmlns:a16="http://schemas.microsoft.com/office/drawing/2014/main" id="{A62984ED-EF48-1234-8498-E2AE6B4AE0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a31e5db9d_0_0:notes">
            <a:extLst>
              <a:ext uri="{FF2B5EF4-FFF2-40B4-BE49-F238E27FC236}">
                <a16:creationId xmlns:a16="http://schemas.microsoft.com/office/drawing/2014/main" id="{39E47350-B77D-6194-E5FF-84096EE790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aa31e5db9d_0_0:notes">
            <a:extLst>
              <a:ext uri="{FF2B5EF4-FFF2-40B4-BE49-F238E27FC236}">
                <a16:creationId xmlns:a16="http://schemas.microsoft.com/office/drawing/2014/main" id="{41B28E3E-E3E2-933D-F89B-25231E6871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87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a31e5db9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aa31e5db9d_0_19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aa31e5db9d_0_19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a31e5db9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aa31e5db9d_0_19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aa31e5db9d_0_19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94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79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154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 rot="5400000">
            <a:off x="4781550" y="2419350"/>
            <a:ext cx="5410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 rot="5400000">
            <a:off x="819150" y="552450"/>
            <a:ext cx="54102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154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">
  <p:cSld name="Bulle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09880" algn="l">
              <a:lnSpc>
                <a:spcPct val="95000"/>
              </a:lnSpc>
              <a:spcBef>
                <a:spcPts val="111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99719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400" b="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8956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▪"/>
              <a:defRPr sz="1200" b="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84480" algn="l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880"/>
              <a:buFont typeface="Noto Sans Symbols"/>
              <a:buChar char="▪"/>
              <a:defRPr sz="1100" b="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81939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050" b="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ctrTitle"/>
          </p:nvPr>
        </p:nvSpPr>
        <p:spPr>
          <a:xfrm>
            <a:off x="259742" y="404085"/>
            <a:ext cx="8659976" cy="97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>
                <a:solidFill>
                  <a:srgbClr val="00A2B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154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154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154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154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154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154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154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154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smtClean="0"/>
              <a:t>March 2025</a:t>
            </a:r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Ron Porat (Broadcom)</a:t>
            </a:r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802.11-25/0411r0</a:t>
            </a:r>
            <a:endParaRPr dirty="0"/>
          </a:p>
        </p:txBody>
      </p:sp>
      <p:cxnSp>
        <p:nvCxnSpPr>
          <p:cNvPr id="19" name="Google Shape;19;p7"/>
          <p:cNvCxnSpPr/>
          <p:nvPr/>
        </p:nvCxnSpPr>
        <p:spPr>
          <a:xfrm>
            <a:off x="685800" y="609600"/>
            <a:ext cx="7772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7"/>
          <p:cNvSpPr/>
          <p:nvPr/>
        </p:nvSpPr>
        <p:spPr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21" name="Google Shape;21;p7"/>
          <p:cNvCxnSpPr/>
          <p:nvPr/>
        </p:nvCxnSpPr>
        <p:spPr>
          <a:xfrm>
            <a:off x="685800" y="6477000"/>
            <a:ext cx="7848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 Porat (Broadcom)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lvl="0"/>
            <a:r>
              <a:rPr lang="en-US" dirty="0"/>
              <a:t>Misc. CBF </a:t>
            </a:r>
            <a:r>
              <a:rPr lang="en-US" dirty="0" smtClean="0"/>
              <a:t>Topics</a:t>
            </a:r>
            <a:endParaRPr dirty="0"/>
          </a:p>
        </p:txBody>
      </p:sp>
      <p:sp>
        <p:nvSpPr>
          <p:cNvPr id="104" name="Google Shape;104;p1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2025-03-10</a:t>
            </a:r>
            <a:endParaRPr dirty="0"/>
          </a:p>
        </p:txBody>
      </p:sp>
      <p:sp>
        <p:nvSpPr>
          <p:cNvPr id="105" name="Google Shape;105;p1"/>
          <p:cNvSpPr/>
          <p:nvPr/>
        </p:nvSpPr>
        <p:spPr>
          <a:xfrm>
            <a:off x="533400" y="2133600"/>
            <a:ext cx="1447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1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7" name="Google Shape;107;p1"/>
          <p:cNvSpPr txBox="1">
            <a:spLocks noGrp="1"/>
          </p:cNvSpPr>
          <p:nvPr>
            <p:ph type="dt" idx="10"/>
          </p:nvPr>
        </p:nvSpPr>
        <p:spPr>
          <a:xfrm>
            <a:off x="696925" y="332600"/>
            <a:ext cx="1700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March 2025</a:t>
            </a:r>
            <a:endParaRPr/>
          </a:p>
        </p:txBody>
      </p:sp>
      <p:graphicFrame>
        <p:nvGraphicFramePr>
          <p:cNvPr id="108" name="Google Shape;108;p1"/>
          <p:cNvGraphicFramePr/>
          <p:nvPr>
            <p:extLst>
              <p:ext uri="{D42A27DB-BD31-4B8C-83A1-F6EECF244321}">
                <p14:modId xmlns:p14="http://schemas.microsoft.com/office/powerpoint/2010/main" val="2796441166"/>
              </p:ext>
            </p:extLst>
          </p:nvPr>
        </p:nvGraphicFramePr>
        <p:xfrm>
          <a:off x="685800" y="2824688"/>
          <a:ext cx="7772425" cy="2427800"/>
        </p:xfrm>
        <a:graphic>
          <a:graphicData uri="http://schemas.openxmlformats.org/drawingml/2006/table">
            <a:tbl>
              <a:tblPr>
                <a:noFill/>
                <a:tableStyleId>{A6004A5C-CBC5-4C12-ADC4-98C6133AA3B1}</a:tableStyleId>
              </a:tblPr>
              <a:tblGrid>
                <a:gridCol w="180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/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Affiliations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Ron Porat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Broadcom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ron.porat@broadcom.com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Srinath Puducheri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Broadcom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Karim Toussi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Broadcom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US" sz="12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Dignus</a:t>
                      </a: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-Jan </a:t>
                      </a:r>
                      <a:r>
                        <a:rPr lang="en-US" sz="12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Moelker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Broadcom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Introduction</a:t>
            </a:r>
            <a:endParaRPr dirty="0"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lvl="0"/>
            <a:endParaRPr lang="en-US" sz="1800" b="0" dirty="0" smtClean="0"/>
          </a:p>
          <a:p>
            <a:pPr lvl="0"/>
            <a:r>
              <a:rPr lang="en-US" sz="1800" b="0" dirty="0" smtClean="0"/>
              <a:t>Discuss </a:t>
            </a:r>
            <a:r>
              <a:rPr lang="en-US" sz="1800" b="0" dirty="0" smtClean="0"/>
              <a:t>two</a:t>
            </a:r>
            <a:r>
              <a:rPr lang="en-US" sz="1800" b="0" dirty="0" smtClean="0"/>
              <a:t> </a:t>
            </a:r>
            <a:r>
              <a:rPr lang="en-US" sz="1800" b="0" dirty="0"/>
              <a:t>topics related to </a:t>
            </a:r>
            <a:r>
              <a:rPr lang="en-US" sz="1800" b="0" dirty="0" smtClean="0"/>
              <a:t>CBF sounding and CBF PPDU transmission</a:t>
            </a:r>
            <a:endParaRPr lang="en-US" sz="1800" b="0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 b="0" dirty="0"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</p:txBody>
      </p:sp>
      <p:sp>
        <p:nvSpPr>
          <p:cNvPr id="119" name="Google Shape;119;p2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2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 Porat (Broadcom)</a:t>
            </a:r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1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57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March 2025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a31e5db9d_0_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719328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lvl="0"/>
            <a:r>
              <a:rPr lang="en-US" sz="2800" dirty="0"/>
              <a:t>Topic 1 – Sounding Feedback </a:t>
            </a:r>
            <a:endParaRPr sz="2800" dirty="0"/>
          </a:p>
        </p:txBody>
      </p:sp>
      <p:sp>
        <p:nvSpPr>
          <p:cNvPr id="128" name="Google Shape;128;g2aa31e5db9d_0_0"/>
          <p:cNvSpPr txBox="1">
            <a:spLocks noGrp="1"/>
          </p:cNvSpPr>
          <p:nvPr>
            <p:ph type="body" idx="1"/>
          </p:nvPr>
        </p:nvSpPr>
        <p:spPr>
          <a:xfrm>
            <a:off x="685799" y="1405128"/>
            <a:ext cx="8102065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lvl="0" indent="-317500">
              <a:spcBef>
                <a:spcPts val="1000"/>
              </a:spcBef>
              <a:buSzPts val="1400"/>
            </a:pPr>
            <a:endParaRPr lang="en-US" sz="1800" b="0" dirty="0" smtClean="0"/>
          </a:p>
          <a:p>
            <a:pPr lvl="0" indent="-317500">
              <a:spcBef>
                <a:spcPts val="1000"/>
              </a:spcBef>
              <a:buSzPts val="1400"/>
            </a:pPr>
            <a:r>
              <a:rPr lang="en-US" sz="1800" b="0" dirty="0" smtClean="0"/>
              <a:t>Sounding </a:t>
            </a:r>
            <a:r>
              <a:rPr lang="en-US" sz="1800" b="0" dirty="0"/>
              <a:t>feedback for DL MU-MIMO can use UL MU-MIMO or UL </a:t>
            </a:r>
            <a:r>
              <a:rPr lang="en-US" sz="1800" b="0" dirty="0" smtClean="0"/>
              <a:t>OFDMA (for &gt;1 STA).</a:t>
            </a:r>
            <a:endParaRPr lang="en-US" sz="1800" b="0" dirty="0"/>
          </a:p>
          <a:p>
            <a:pPr indent="-317500">
              <a:spcBef>
                <a:spcPts val="1000"/>
              </a:spcBef>
              <a:buSzPts val="1400"/>
            </a:pPr>
            <a:endParaRPr lang="en-US" sz="1800" b="0" dirty="0" smtClean="0"/>
          </a:p>
          <a:p>
            <a:pPr indent="-317500">
              <a:spcBef>
                <a:spcPts val="1000"/>
              </a:spcBef>
              <a:buSzPts val="1400"/>
            </a:pPr>
            <a:r>
              <a:rPr lang="en-US" sz="1800" b="0" dirty="0" smtClean="0"/>
              <a:t>However </a:t>
            </a:r>
            <a:r>
              <a:rPr lang="en-US" sz="1800" b="0" dirty="0"/>
              <a:t>CBF includes joint sounding and cross-BSS sequential sounding (NDP transmitted by OBSS AP) which requires more robustness from the feedback as it needs to be received by the OBSS AP.</a:t>
            </a:r>
          </a:p>
          <a:p>
            <a:pPr marL="139700" indent="0">
              <a:spcBef>
                <a:spcPts val="1000"/>
              </a:spcBef>
              <a:buSzPts val="1400"/>
              <a:buNone/>
            </a:pPr>
            <a:endParaRPr lang="en-US" sz="1800" b="0" dirty="0">
              <a:sym typeface="Wingdings" panose="05000000000000000000" pitchFamily="2" charset="2"/>
            </a:endParaRP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en-US" sz="1800" b="0" dirty="0" smtClean="0">
                <a:sym typeface="Wingdings" panose="05000000000000000000" pitchFamily="2" charset="2"/>
              </a:rPr>
              <a:t> </a:t>
            </a:r>
            <a:r>
              <a:rPr lang="en-US" sz="1800" b="0" dirty="0"/>
              <a:t>Propose to </a:t>
            </a:r>
            <a:r>
              <a:rPr lang="en-US" sz="1800" b="0" dirty="0" smtClean="0"/>
              <a:t>disallow UL MU-MIMO in</a:t>
            </a:r>
            <a:r>
              <a:rPr lang="en-US" sz="1800" b="0" dirty="0" smtClean="0"/>
              <a:t> </a:t>
            </a:r>
            <a:r>
              <a:rPr lang="en-US" sz="1800" b="0" dirty="0"/>
              <a:t>joint/cross-BSS sounding feedback </a:t>
            </a:r>
            <a:r>
              <a:rPr lang="en-US" sz="1800" b="0" dirty="0" smtClean="0"/>
              <a:t>to improve </a:t>
            </a:r>
            <a:r>
              <a:rPr lang="en-US" sz="1800" b="0" dirty="0"/>
              <a:t>robustness. </a:t>
            </a:r>
          </a:p>
          <a:p>
            <a:pPr lvl="1" indent="-317500">
              <a:spcBef>
                <a:spcPts val="1000"/>
              </a:spcBef>
              <a:buSzPts val="1400"/>
            </a:pPr>
            <a:r>
              <a:rPr lang="en-US" sz="1600" dirty="0"/>
              <a:t>In-BSS </a:t>
            </a:r>
            <a:r>
              <a:rPr lang="en-US" sz="1600" b="0" dirty="0"/>
              <a:t>sequential </a:t>
            </a:r>
            <a:r>
              <a:rPr lang="en-US" sz="1600" dirty="0"/>
              <a:t>sounding feedback can use any option as in 11be</a:t>
            </a:r>
            <a:endParaRPr lang="en-US" sz="16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r>
              <a:rPr lang="en-US" sz="1800" b="0" dirty="0"/>
              <a:t> </a:t>
            </a:r>
          </a:p>
          <a:p>
            <a:pPr lvl="0" indent="-317500">
              <a:spcBef>
                <a:spcPts val="1000"/>
              </a:spcBef>
              <a:buSzPts val="1400"/>
            </a:pPr>
            <a:endParaRPr lang="en-US" sz="1800" b="0" dirty="0"/>
          </a:p>
          <a:p>
            <a:pPr lvl="0" indent="-317500">
              <a:spcBef>
                <a:spcPts val="1000"/>
              </a:spcBef>
              <a:buSzPts val="1400"/>
            </a:pPr>
            <a:endParaRPr lang="en-US" sz="1600" dirty="0"/>
          </a:p>
        </p:txBody>
      </p:sp>
      <p:sp>
        <p:nvSpPr>
          <p:cNvPr id="129" name="Google Shape;129;g2aa31e5db9d_0_0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30" name="Google Shape;130;g2aa31e5db9d_0_0"/>
          <p:cNvSpPr txBox="1">
            <a:spLocks noGrp="1"/>
          </p:cNvSpPr>
          <p:nvPr>
            <p:ph type="dt" idx="10"/>
          </p:nvPr>
        </p:nvSpPr>
        <p:spPr>
          <a:xfrm>
            <a:off x="696925" y="332600"/>
            <a:ext cx="1700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March 2025</a:t>
            </a:r>
            <a:endParaRPr/>
          </a:p>
        </p:txBody>
      </p:sp>
      <p:sp>
        <p:nvSpPr>
          <p:cNvPr id="131" name="Google Shape;131;g2aa31e5db9d_0_0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 Porat (Broadcom)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a31e5db9d_0_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719328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lvl="0"/>
            <a:r>
              <a:rPr lang="en-US" sz="2800" dirty="0"/>
              <a:t>Topic </a:t>
            </a:r>
            <a:r>
              <a:rPr lang="en-US" sz="2800" dirty="0" smtClean="0"/>
              <a:t>2 </a:t>
            </a:r>
            <a:r>
              <a:rPr lang="en-US" sz="2800" dirty="0"/>
              <a:t>– GI+LTF for CBF PPDU (1)</a:t>
            </a:r>
            <a:endParaRPr sz="2800" dirty="0"/>
          </a:p>
        </p:txBody>
      </p:sp>
      <p:sp>
        <p:nvSpPr>
          <p:cNvPr id="128" name="Google Shape;128;g2aa31e5db9d_0_0"/>
          <p:cNvSpPr txBox="1">
            <a:spLocks noGrp="1"/>
          </p:cNvSpPr>
          <p:nvPr>
            <p:ph type="body" idx="1"/>
          </p:nvPr>
        </p:nvSpPr>
        <p:spPr>
          <a:xfrm>
            <a:off x="685799" y="1405128"/>
            <a:ext cx="8102065" cy="4748784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CBF 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PPDU 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 comes 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2 AP, 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hence may 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 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 to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PPDU and require longer GI 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options e.g. 1.6uS and 3.2uS.</a:t>
            </a: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However, our view is that CBF 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not exactly like TB PPDU:</a:t>
            </a:r>
          </a:p>
          <a:p>
            <a:pPr marL="800100" lvl="1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one AP synchronizes to the sharing AP, hence only expect up to +/-400nS timing offset</a:t>
            </a:r>
          </a:p>
          <a:p>
            <a:pPr marL="800100" lvl="1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needs to decode its </a:t>
            </a:r>
            <a:r>
              <a:rPr lang="en-US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BSS signal</a:t>
            </a:r>
          </a:p>
          <a:p>
            <a:pPr marL="800100" lvl="1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 loss differential (X) between </a:t>
            </a:r>
            <a:r>
              <a:rPr 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APs </a:t>
            </a:r>
            <a:r>
              <a:rPr lang="en-US" sz="16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help minimize acquisition timing issues</a:t>
            </a: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here we provide simulation results for 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option of 2x+0.8 as it is 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anyway mandatory 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f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 PPDU and can provide an easy 5.5%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Tput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gain.</a:t>
            </a:r>
          </a:p>
          <a:p>
            <a:pPr marL="800100" lvl="1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especially important given the potential overheads in the AP-AP and AP-STA exchanges needed before a CBF PPDU and in soliciting ACKs after.</a:t>
            </a:r>
          </a:p>
          <a:p>
            <a:pPr marL="800100" lvl="1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SzPts val="1000"/>
              <a:buNone/>
              <a:tabLst>
                <a:tab pos="457200" algn="l"/>
              </a:tabLst>
            </a:pPr>
            <a:endParaRPr lang="en-US" sz="16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r>
              <a:rPr lang="en-US" sz="1800" b="0" dirty="0"/>
              <a:t> </a:t>
            </a:r>
          </a:p>
          <a:p>
            <a:pPr lvl="0" indent="-317500">
              <a:spcBef>
                <a:spcPts val="1000"/>
              </a:spcBef>
              <a:buSzPts val="1400"/>
            </a:pPr>
            <a:endParaRPr lang="en-US" sz="1800" b="0" dirty="0"/>
          </a:p>
          <a:p>
            <a:pPr lvl="0" indent="-317500">
              <a:spcBef>
                <a:spcPts val="1000"/>
              </a:spcBef>
              <a:buSzPts val="1400"/>
            </a:pPr>
            <a:endParaRPr lang="en-US" sz="1600" dirty="0"/>
          </a:p>
        </p:txBody>
      </p:sp>
      <p:sp>
        <p:nvSpPr>
          <p:cNvPr id="129" name="Google Shape;129;g2aa31e5db9d_0_0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0" name="Google Shape;130;g2aa31e5db9d_0_0"/>
          <p:cNvSpPr txBox="1">
            <a:spLocks noGrp="1"/>
          </p:cNvSpPr>
          <p:nvPr>
            <p:ph type="dt" idx="10"/>
          </p:nvPr>
        </p:nvSpPr>
        <p:spPr>
          <a:xfrm>
            <a:off x="696925" y="332600"/>
            <a:ext cx="1700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March 2025</a:t>
            </a:r>
            <a:endParaRPr/>
          </a:p>
        </p:txBody>
      </p:sp>
      <p:sp>
        <p:nvSpPr>
          <p:cNvPr id="131" name="Google Shape;131;g2aa31e5db9d_0_0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 Porat (Broadcom)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28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223C59C7-5756-1D08-B8AC-DA84C212B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a31e5db9d_0_0">
            <a:extLst>
              <a:ext uri="{FF2B5EF4-FFF2-40B4-BE49-F238E27FC236}">
                <a16:creationId xmlns:a16="http://schemas.microsoft.com/office/drawing/2014/main" id="{8D31D23E-ED5C-A79E-16EF-A21D73D4F5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49224"/>
            <a:ext cx="8086794" cy="719328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lvl="0"/>
            <a:r>
              <a:rPr lang="en-US" sz="2400" dirty="0" smtClean="0"/>
              <a:t>Simulation Results with Uniform +/-400nS Timing Offset (1)</a:t>
            </a:r>
            <a:endParaRPr sz="2400" dirty="0"/>
          </a:p>
        </p:txBody>
      </p:sp>
      <p:sp>
        <p:nvSpPr>
          <p:cNvPr id="128" name="Google Shape;128;g2aa31e5db9d_0_0">
            <a:extLst>
              <a:ext uri="{FF2B5EF4-FFF2-40B4-BE49-F238E27FC236}">
                <a16:creationId xmlns:a16="http://schemas.microsoft.com/office/drawing/2014/main" id="{130B16D0-02FB-04F7-775A-6615ECD393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99" y="1405128"/>
            <a:ext cx="8102065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r>
              <a:rPr lang="en-US" sz="1800" b="0" dirty="0"/>
              <a:t> </a:t>
            </a:r>
          </a:p>
          <a:p>
            <a:pPr lvl="0" indent="-317500">
              <a:spcBef>
                <a:spcPts val="1000"/>
              </a:spcBef>
              <a:buSzPts val="1400"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600" dirty="0"/>
          </a:p>
        </p:txBody>
      </p:sp>
      <p:sp>
        <p:nvSpPr>
          <p:cNvPr id="129" name="Google Shape;129;g2aa31e5db9d_0_0">
            <a:extLst>
              <a:ext uri="{FF2B5EF4-FFF2-40B4-BE49-F238E27FC236}">
                <a16:creationId xmlns:a16="http://schemas.microsoft.com/office/drawing/2014/main" id="{9E23802B-56AA-F939-9B0A-16C14C1BC3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0" name="Google Shape;130;g2aa31e5db9d_0_0">
            <a:extLst>
              <a:ext uri="{FF2B5EF4-FFF2-40B4-BE49-F238E27FC236}">
                <a16:creationId xmlns:a16="http://schemas.microsoft.com/office/drawing/2014/main" id="{0321C4CA-DE60-98A4-5D13-DCF416F6BB0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6925" y="332600"/>
            <a:ext cx="1700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March 2025</a:t>
            </a:r>
            <a:endParaRPr/>
          </a:p>
        </p:txBody>
      </p:sp>
      <p:sp>
        <p:nvSpPr>
          <p:cNvPr id="131" name="Google Shape;131;g2aa31e5db9d_0_0">
            <a:extLst>
              <a:ext uri="{FF2B5EF4-FFF2-40B4-BE49-F238E27FC236}">
                <a16:creationId xmlns:a16="http://schemas.microsoft.com/office/drawing/2014/main" id="{4C49C561-F281-2B48-4DB7-7E5CD7819E4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 Porat (Broadcom)</a:t>
            </a:r>
            <a:endParaRPr/>
          </a:p>
        </p:txBody>
      </p:sp>
      <p:pic>
        <p:nvPicPr>
          <p:cNvPr id="1031" name="Picture 7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91" y="1405128"/>
            <a:ext cx="63373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5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50B4AE5A-B09D-2ED1-59E7-56707DFB5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a31e5db9d_0_0">
            <a:extLst>
              <a:ext uri="{FF2B5EF4-FFF2-40B4-BE49-F238E27FC236}">
                <a16:creationId xmlns:a16="http://schemas.microsoft.com/office/drawing/2014/main" id="{E195A6A9-E109-0F34-7F32-C948325F8F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99" y="1405128"/>
            <a:ext cx="8102065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r>
              <a:rPr lang="en-US" sz="1800" b="0" dirty="0"/>
              <a:t> </a:t>
            </a:r>
          </a:p>
          <a:p>
            <a:pPr lvl="0" indent="-317500">
              <a:spcBef>
                <a:spcPts val="1000"/>
              </a:spcBef>
              <a:buSzPts val="1400"/>
            </a:pPr>
            <a:endParaRPr lang="en-US" sz="1800" b="0" dirty="0"/>
          </a:p>
          <a:p>
            <a:pPr lvl="0" indent="-317500">
              <a:spcBef>
                <a:spcPts val="1000"/>
              </a:spcBef>
              <a:buSzPts val="1400"/>
            </a:pPr>
            <a:endParaRPr lang="en-US" sz="1600" dirty="0"/>
          </a:p>
        </p:txBody>
      </p:sp>
      <p:sp>
        <p:nvSpPr>
          <p:cNvPr id="129" name="Google Shape;129;g2aa31e5db9d_0_0">
            <a:extLst>
              <a:ext uri="{FF2B5EF4-FFF2-40B4-BE49-F238E27FC236}">
                <a16:creationId xmlns:a16="http://schemas.microsoft.com/office/drawing/2014/main" id="{A9143B6B-9BE5-77AB-6146-42106AA461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0" name="Google Shape;130;g2aa31e5db9d_0_0">
            <a:extLst>
              <a:ext uri="{FF2B5EF4-FFF2-40B4-BE49-F238E27FC236}">
                <a16:creationId xmlns:a16="http://schemas.microsoft.com/office/drawing/2014/main" id="{713C9C04-4733-93CF-DC98-1440370D973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6925" y="332600"/>
            <a:ext cx="1700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March 2025</a:t>
            </a:r>
            <a:endParaRPr/>
          </a:p>
        </p:txBody>
      </p:sp>
      <p:sp>
        <p:nvSpPr>
          <p:cNvPr id="131" name="Google Shape;131;g2aa31e5db9d_0_0">
            <a:extLst>
              <a:ext uri="{FF2B5EF4-FFF2-40B4-BE49-F238E27FC236}">
                <a16:creationId xmlns:a16="http://schemas.microsoft.com/office/drawing/2014/main" id="{9A8BFABE-30DD-4DB8-3044-534C12DC11B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 Porat (Broadcom)</a:t>
            </a:r>
            <a:endParaRPr/>
          </a:p>
        </p:txBody>
      </p:sp>
      <p:pic>
        <p:nvPicPr>
          <p:cNvPr id="2051" name="Picture 3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9" y="1629092"/>
            <a:ext cx="7563493" cy="28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1832" y="5259006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 results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show practical loss for MCS9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7;g2aa31e5db9d_0_0">
            <a:extLst>
              <a:ext uri="{FF2B5EF4-FFF2-40B4-BE49-F238E27FC236}">
                <a16:creationId xmlns:a16="http://schemas.microsoft.com/office/drawing/2014/main" id="{8D31D23E-ED5C-A79E-16EF-A21D73D4F5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49224"/>
            <a:ext cx="8086794" cy="719328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lvl="0"/>
            <a:r>
              <a:rPr lang="en-US" sz="2400" dirty="0" smtClean="0"/>
              <a:t>Simulation Results with Uniform +/-400nS Timing Offset (2)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666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50B4AE5A-B09D-2ED1-59E7-56707DFB5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a31e5db9d_0_0">
            <a:extLst>
              <a:ext uri="{FF2B5EF4-FFF2-40B4-BE49-F238E27FC236}">
                <a16:creationId xmlns:a16="http://schemas.microsoft.com/office/drawing/2014/main" id="{E195A6A9-E109-0F34-7F32-C948325F8F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99" y="1405128"/>
            <a:ext cx="8102065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endParaRPr lang="en-US" sz="1800" b="0" dirty="0"/>
          </a:p>
          <a:p>
            <a:pPr marL="139700" lvl="0" indent="0">
              <a:spcBef>
                <a:spcPts val="1000"/>
              </a:spcBef>
              <a:buSzPts val="1400"/>
              <a:buNone/>
            </a:pPr>
            <a:r>
              <a:rPr lang="en-US" sz="1800" b="0" dirty="0"/>
              <a:t> </a:t>
            </a:r>
          </a:p>
          <a:p>
            <a:pPr lvl="0" indent="-317500">
              <a:spcBef>
                <a:spcPts val="1000"/>
              </a:spcBef>
              <a:buSzPts val="1400"/>
            </a:pPr>
            <a:endParaRPr lang="en-US" sz="1800" b="0" dirty="0"/>
          </a:p>
          <a:p>
            <a:pPr lvl="0" indent="-317500">
              <a:spcBef>
                <a:spcPts val="1000"/>
              </a:spcBef>
              <a:buSzPts val="1400"/>
            </a:pPr>
            <a:endParaRPr lang="en-US" sz="1600" dirty="0"/>
          </a:p>
        </p:txBody>
      </p:sp>
      <p:sp>
        <p:nvSpPr>
          <p:cNvPr id="129" name="Google Shape;129;g2aa31e5db9d_0_0">
            <a:extLst>
              <a:ext uri="{FF2B5EF4-FFF2-40B4-BE49-F238E27FC236}">
                <a16:creationId xmlns:a16="http://schemas.microsoft.com/office/drawing/2014/main" id="{A9143B6B-9BE5-77AB-6146-42106AA461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0" name="Google Shape;130;g2aa31e5db9d_0_0">
            <a:extLst>
              <a:ext uri="{FF2B5EF4-FFF2-40B4-BE49-F238E27FC236}">
                <a16:creationId xmlns:a16="http://schemas.microsoft.com/office/drawing/2014/main" id="{713C9C04-4733-93CF-DC98-1440370D973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6925" y="332600"/>
            <a:ext cx="1700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March 2025</a:t>
            </a:r>
            <a:endParaRPr/>
          </a:p>
        </p:txBody>
      </p:sp>
      <p:sp>
        <p:nvSpPr>
          <p:cNvPr id="131" name="Google Shape;131;g2aa31e5db9d_0_0">
            <a:extLst>
              <a:ext uri="{FF2B5EF4-FFF2-40B4-BE49-F238E27FC236}">
                <a16:creationId xmlns:a16="http://schemas.microsoft.com/office/drawing/2014/main" id="{9A8BFABE-30DD-4DB8-3044-534C12DC11B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 Porat (Broadcom)</a:t>
            </a:r>
            <a:endParaRPr/>
          </a:p>
        </p:txBody>
      </p:sp>
      <p:pic>
        <p:nvPicPr>
          <p:cNvPr id="3074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0" y="1505966"/>
            <a:ext cx="8133397" cy="311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7;g2aa31e5db9d_0_0">
            <a:extLst>
              <a:ext uri="{FF2B5EF4-FFF2-40B4-BE49-F238E27FC236}">
                <a16:creationId xmlns:a16="http://schemas.microsoft.com/office/drawing/2014/main" id="{8D31D23E-ED5C-A79E-16EF-A21D73D4F5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49224"/>
            <a:ext cx="8086794" cy="719328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lvl="0"/>
            <a:r>
              <a:rPr lang="en-US" sz="2400" dirty="0" smtClean="0"/>
              <a:t>Simulation Results with Bimodal +/-400nS Timing Offset (2)</a:t>
            </a:r>
            <a:endParaRPr sz="2400" dirty="0"/>
          </a:p>
        </p:txBody>
      </p:sp>
      <p:sp>
        <p:nvSpPr>
          <p:cNvPr id="11" name="Rectangle 10"/>
          <p:cNvSpPr/>
          <p:nvPr/>
        </p:nvSpPr>
        <p:spPr>
          <a:xfrm>
            <a:off x="941832" y="5249862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buSzPts val="1000"/>
              <a:tabLst>
                <a:tab pos="4572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small loss can be seen in an extreme scenario of bimodal offset in DNLOS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a31e5db9d_0_1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SP#1</a:t>
            </a:r>
            <a:endParaRPr dirty="0"/>
          </a:p>
        </p:txBody>
      </p:sp>
      <p:sp>
        <p:nvSpPr>
          <p:cNvPr id="169" name="Google Shape;169;g2aa31e5db9d_0_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lvl="0" indent="0">
              <a:spcBef>
                <a:spcPts val="1000"/>
              </a:spcBef>
              <a:buNone/>
            </a:pPr>
            <a:r>
              <a:rPr lang="en-US" sz="1800" b="0" dirty="0" smtClean="0"/>
              <a:t>Do you </a:t>
            </a:r>
            <a:r>
              <a:rPr lang="en-US" sz="1800" b="0" dirty="0" smtClean="0"/>
              <a:t>support</a:t>
            </a:r>
            <a:r>
              <a:rPr lang="en-US" sz="1800" b="0" dirty="0" smtClean="0"/>
              <a:t> to </a:t>
            </a:r>
            <a:r>
              <a:rPr lang="en-US" sz="1800" b="0" dirty="0" smtClean="0"/>
              <a:t>add the following to the SFD? </a:t>
            </a:r>
          </a:p>
          <a:p>
            <a:pPr lvl="0" indent="0">
              <a:spcBef>
                <a:spcPts val="1000"/>
              </a:spcBef>
              <a:buNone/>
            </a:pPr>
            <a:r>
              <a:rPr lang="en-US" sz="1800" b="0" dirty="0" smtClean="0"/>
              <a:t>Joint/cross-BSS </a:t>
            </a:r>
            <a:r>
              <a:rPr lang="en-US" sz="1800" b="0" dirty="0"/>
              <a:t>sounding feedback </a:t>
            </a:r>
            <a:r>
              <a:rPr lang="en-US" sz="1800" b="0" dirty="0" smtClean="0"/>
              <a:t>is limited to </a:t>
            </a:r>
            <a:r>
              <a:rPr lang="en-US" sz="1800" b="0" dirty="0"/>
              <a:t>UL </a:t>
            </a:r>
            <a:r>
              <a:rPr lang="en-US" sz="1800" b="0" dirty="0" smtClean="0"/>
              <a:t>OFDMA if &gt;</a:t>
            </a:r>
            <a:r>
              <a:rPr lang="en-US" sz="1800" b="0" dirty="0" smtClean="0"/>
              <a:t>1 STA </a:t>
            </a:r>
            <a:r>
              <a:rPr lang="en-US" sz="1800" b="0" dirty="0" smtClean="0"/>
              <a:t>is </a:t>
            </a:r>
            <a:r>
              <a:rPr lang="en-US" sz="1800" b="0" dirty="0" smtClean="0"/>
              <a:t>sounded </a:t>
            </a:r>
            <a:endParaRPr sz="1800" dirty="0"/>
          </a:p>
        </p:txBody>
      </p:sp>
      <p:sp>
        <p:nvSpPr>
          <p:cNvPr id="170" name="Google Shape;170;g2aa31e5db9d_0_19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71" name="Google Shape;171;g2aa31e5db9d_0_19"/>
          <p:cNvSpPr txBox="1">
            <a:spLocks noGrp="1"/>
          </p:cNvSpPr>
          <p:nvPr>
            <p:ph type="dt" idx="10"/>
          </p:nvPr>
        </p:nvSpPr>
        <p:spPr>
          <a:xfrm>
            <a:off x="696925" y="332600"/>
            <a:ext cx="1700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March 2025</a:t>
            </a:r>
            <a:endParaRPr/>
          </a:p>
        </p:txBody>
      </p:sp>
      <p:sp>
        <p:nvSpPr>
          <p:cNvPr id="172" name="Google Shape;172;g2aa31e5db9d_0_19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 Porat (Broadcom)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48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a31e5db9d_0_1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SP#2</a:t>
            </a:r>
            <a:endParaRPr dirty="0"/>
          </a:p>
        </p:txBody>
      </p:sp>
      <p:sp>
        <p:nvSpPr>
          <p:cNvPr id="169" name="Google Shape;169;g2aa31e5db9d_0_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0">
              <a:spcBef>
                <a:spcPts val="1000"/>
              </a:spcBef>
              <a:buNone/>
            </a:pPr>
            <a:r>
              <a:rPr lang="en-US" sz="1800" b="0" dirty="0"/>
              <a:t>Do you support to add the following to the SFD? </a:t>
            </a:r>
          </a:p>
          <a:p>
            <a:pPr indent="0">
              <a:spcBef>
                <a:spcPts val="1000"/>
              </a:spcBef>
              <a:buNone/>
            </a:pPr>
            <a:r>
              <a:rPr lang="en-US" sz="1800" b="0" dirty="0" smtClean="0"/>
              <a:t>2x+0.8uS is mandatory to support for AP and non-AP STA for COBF PPDU transmission</a:t>
            </a:r>
            <a:endParaRPr lang="en-US" sz="1800" b="0" dirty="0" smtClean="0"/>
          </a:p>
        </p:txBody>
      </p:sp>
      <p:sp>
        <p:nvSpPr>
          <p:cNvPr id="170" name="Google Shape;170;g2aa31e5db9d_0_19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1" name="Google Shape;171;g2aa31e5db9d_0_19"/>
          <p:cNvSpPr txBox="1">
            <a:spLocks noGrp="1"/>
          </p:cNvSpPr>
          <p:nvPr>
            <p:ph type="dt" idx="10"/>
          </p:nvPr>
        </p:nvSpPr>
        <p:spPr>
          <a:xfrm>
            <a:off x="696925" y="332600"/>
            <a:ext cx="1700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March 2025</a:t>
            </a:r>
            <a:endParaRPr/>
          </a:p>
        </p:txBody>
      </p:sp>
      <p:sp>
        <p:nvSpPr>
          <p:cNvPr id="172" name="Google Shape;172;g2aa31e5db9d_0_19"/>
          <p:cNvSpPr txBox="1">
            <a:spLocks noGrp="1"/>
          </p:cNvSpPr>
          <p:nvPr>
            <p:ph type="ftr" idx="11"/>
          </p:nvPr>
        </p:nvSpPr>
        <p:spPr>
          <a:xfrm>
            <a:off x="7139694" y="6475413"/>
            <a:ext cx="140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 Porat (Broadcom)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63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28094</TotalTime>
  <Words>533</Words>
  <Application>Microsoft Office PowerPoint</Application>
  <PresentationFormat>On-screen Show (4:3)</PresentationFormat>
  <Paragraphs>146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Noto Sans Symbols</vt:lpstr>
      <vt:lpstr>Symbol</vt:lpstr>
      <vt:lpstr>Times New Roman</vt:lpstr>
      <vt:lpstr>Wingdings</vt:lpstr>
      <vt:lpstr>802-11-Submission</vt:lpstr>
      <vt:lpstr>Misc. CBF Topics</vt:lpstr>
      <vt:lpstr>Introduction</vt:lpstr>
      <vt:lpstr>Topic 1 – Sounding Feedback </vt:lpstr>
      <vt:lpstr>Topic 2 – GI+LTF for CBF PPDU (1)</vt:lpstr>
      <vt:lpstr>Simulation Results with Uniform +/-400nS Timing Offset (1)</vt:lpstr>
      <vt:lpstr>Simulation Results with Uniform +/-400nS Timing Offset (2)</vt:lpstr>
      <vt:lpstr>Simulation Results with Bimodal +/-400nS Timing Offset (2)</vt:lpstr>
      <vt:lpstr>SP#1</vt:lpstr>
      <vt:lpstr>SP#2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Sounding Sequence for C-BF</dc:title>
  <dc:creator>ron.porat@broadcom.com</dc:creator>
  <cp:lastModifiedBy>Ron Porat</cp:lastModifiedBy>
  <cp:revision>97</cp:revision>
  <dcterms:created xsi:type="dcterms:W3CDTF">2007-05-21T21:00:37Z</dcterms:created>
  <dcterms:modified xsi:type="dcterms:W3CDTF">2025-03-10T15:44:35Z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