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303" r:id="rId4"/>
    <p:sldId id="285" r:id="rId5"/>
    <p:sldId id="301" r:id="rId6"/>
    <p:sldId id="302" r:id="rId7"/>
    <p:sldId id="286" r:id="rId8"/>
    <p:sldId id="292" r:id="rId9"/>
    <p:sldId id="277" r:id="rId10"/>
    <p:sldId id="305" r:id="rId11"/>
    <p:sldId id="304" r:id="rId12"/>
    <p:sldId id="288" r:id="rId13"/>
    <p:sldId id="298" r:id="rId14"/>
    <p:sldId id="300" r:id="rId15"/>
    <p:sldId id="275"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71" autoAdjust="0"/>
    <p:restoredTop sz="94660"/>
  </p:normalViewPr>
  <p:slideViewPr>
    <p:cSldViewPr>
      <p:cViewPr varScale="1">
        <p:scale>
          <a:sx n="129" d="100"/>
          <a:sy n="129" d="100"/>
        </p:scale>
        <p:origin x="996" y="1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802.11-25/405r0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December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Vishnu Ratnam, Samsung Electronics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802.11-25/405r0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December 2024</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Vishnu Ratnam, Samsung Electronics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802.11-25/405r0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802.11-25/404r0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25582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802.11-25/405r0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46775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40335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101439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802.11-25/405r0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10334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802.11-25/405r0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802.11-25/405r0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802.11-25/405r0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76196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802.11-25/405r0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8650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802.11-25/405r0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0641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802.11-25/405r0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52608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802.11-25/405r0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3363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802.11-25/405r0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3748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December,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Vishnu Ratnam, Samsung Electronics</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December,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December,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December, 2024</a:t>
            </a:r>
            <a:endParaRPr lang="en-GB"/>
          </a:p>
        </p:txBody>
      </p:sp>
      <p:sp>
        <p:nvSpPr>
          <p:cNvPr id="6" name="Footer Placeholder 5"/>
          <p:cNvSpPr>
            <a:spLocks noGrp="1"/>
          </p:cNvSpPr>
          <p:nvPr>
            <p:ph type="ftr" idx="11"/>
          </p:nvPr>
        </p:nvSpPr>
        <p:spPr/>
        <p:txBody>
          <a:bodyPr/>
          <a:lstStyle>
            <a:lvl1pPr>
              <a:defRPr/>
            </a:lvl1pPr>
          </a:lstStyle>
          <a:p>
            <a:r>
              <a:rPr lang="en-GB"/>
              <a:t>Vishnu Ratnam,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December, 2024</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Vishnu Ratnam,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December, 2024</a:t>
            </a:r>
            <a:endParaRPr lang="en-GB"/>
          </a:p>
        </p:txBody>
      </p:sp>
      <p:sp>
        <p:nvSpPr>
          <p:cNvPr id="4" name="Footer Placeholder 3"/>
          <p:cNvSpPr>
            <a:spLocks noGrp="1"/>
          </p:cNvSpPr>
          <p:nvPr>
            <p:ph type="ftr" idx="11"/>
          </p:nvPr>
        </p:nvSpPr>
        <p:spPr/>
        <p:txBody>
          <a:bodyPr/>
          <a:lstStyle>
            <a:lvl1pPr>
              <a:defRPr/>
            </a:lvl1pPr>
          </a:lstStyle>
          <a:p>
            <a:r>
              <a:rPr lang="en-GB"/>
              <a:t>Vishnu Ratnam,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December, 2024</a:t>
            </a:r>
            <a:endParaRPr lang="en-GB"/>
          </a:p>
        </p:txBody>
      </p:sp>
      <p:sp>
        <p:nvSpPr>
          <p:cNvPr id="3" name="Footer Placeholder 2"/>
          <p:cNvSpPr>
            <a:spLocks noGrp="1"/>
          </p:cNvSpPr>
          <p:nvPr>
            <p:ph type="ftr" idx="11"/>
          </p:nvPr>
        </p:nvSpPr>
        <p:spPr/>
        <p:txBody>
          <a:bodyPr/>
          <a:lstStyle>
            <a:lvl1pPr>
              <a:defRPr/>
            </a:lvl1pPr>
          </a:lstStyle>
          <a:p>
            <a:r>
              <a:rPr lang="en-GB"/>
              <a:t>Vishnu Ratnam,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December, 2024</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Vishnu Ratnam, Samsung Electronics</a:t>
            </a:r>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802.11-25/405r0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1209675"/>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Parameter Update in NPCA mode</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2024-12-31</a:t>
            </a:r>
          </a:p>
        </p:txBody>
      </p:sp>
      <p:sp>
        <p:nvSpPr>
          <p:cNvPr id="6" name="Date Placeholder 3"/>
          <p:cNvSpPr>
            <a:spLocks noGrp="1"/>
          </p:cNvSpPr>
          <p:nvPr>
            <p:ph type="dt" idx="10"/>
          </p:nvPr>
        </p:nvSpPr>
        <p:spPr/>
        <p:txBody>
          <a:bodyPr/>
          <a:lstStyle/>
          <a:p>
            <a:r>
              <a:rPr lang="en-US"/>
              <a:t>December, 2024</a:t>
            </a:r>
            <a:endParaRPr lang="en-GB" dirty="0"/>
          </a:p>
        </p:txBody>
      </p:sp>
      <p:sp>
        <p:nvSpPr>
          <p:cNvPr id="7" name="Footer Placeholder 4"/>
          <p:cNvSpPr>
            <a:spLocks noGrp="1"/>
          </p:cNvSpPr>
          <p:nvPr>
            <p:ph type="ftr" idx="11"/>
          </p:nvPr>
        </p:nvSpPr>
        <p:spPr/>
        <p:txBody>
          <a:bodyPr/>
          <a:lstStyle/>
          <a:p>
            <a:r>
              <a:rPr lang="en-GB"/>
              <a:t>Vishnu Ratnam,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090715"/>
              </p:ext>
            </p:extLst>
          </p:nvPr>
        </p:nvGraphicFramePr>
        <p:xfrm>
          <a:off x="742950" y="3328988"/>
          <a:ext cx="7558088" cy="1990725"/>
        </p:xfrm>
        <a:graphic>
          <a:graphicData uri="http://schemas.openxmlformats.org/presentationml/2006/ole">
            <mc:AlternateContent xmlns:mc="http://schemas.openxmlformats.org/markup-compatibility/2006">
              <mc:Choice xmlns:v="urn:schemas-microsoft-com:vml" Requires="v">
                <p:oleObj spid="_x0000_s1200" name="Document" r:id="rId4" imgW="10544480" imgH="2774201" progId="Word.Document.8">
                  <p:embed/>
                </p:oleObj>
              </mc:Choice>
              <mc:Fallback>
                <p:oleObj name="Document" r:id="rId4" imgW="10544480" imgH="2774201" progId="Word.Document.8">
                  <p:embed/>
                  <p:pic>
                    <p:nvPicPr>
                      <p:cNvPr id="0" name="Picture 3"/>
                      <p:cNvPicPr>
                        <a:picLocks noChangeAspect="1" noChangeArrowheads="1"/>
                      </p:cNvPicPr>
                      <p:nvPr/>
                    </p:nvPicPr>
                    <p:blipFill>
                      <a:blip r:embed="rId5"/>
                      <a:srcRect/>
                      <a:stretch>
                        <a:fillRect/>
                      </a:stretch>
                    </p:blipFill>
                    <p:spPr bwMode="auto">
                      <a:xfrm>
                        <a:off x="742950" y="3328988"/>
                        <a:ext cx="7558088" cy="1990725"/>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Summary</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graphicFrame>
        <p:nvGraphicFramePr>
          <p:cNvPr id="36" name="Table 35">
            <a:extLst>
              <a:ext uri="{FF2B5EF4-FFF2-40B4-BE49-F238E27FC236}">
                <a16:creationId xmlns:a16="http://schemas.microsoft.com/office/drawing/2014/main" id="{B57E76B4-A98C-4741-876D-8608A287FCC0}"/>
              </a:ext>
            </a:extLst>
          </p:cNvPr>
          <p:cNvGraphicFramePr>
            <a:graphicFrameLocks noGrp="1"/>
          </p:cNvGraphicFramePr>
          <p:nvPr>
            <p:extLst>
              <p:ext uri="{D42A27DB-BD31-4B8C-83A1-F6EECF244321}">
                <p14:modId xmlns:p14="http://schemas.microsoft.com/office/powerpoint/2010/main" val="2820362681"/>
              </p:ext>
            </p:extLst>
          </p:nvPr>
        </p:nvGraphicFramePr>
        <p:xfrm>
          <a:off x="913607" y="2362200"/>
          <a:ext cx="7315200" cy="2071226"/>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3773878397"/>
                    </a:ext>
                  </a:extLst>
                </a:gridCol>
                <a:gridCol w="3048000">
                  <a:extLst>
                    <a:ext uri="{9D8B030D-6E8A-4147-A177-3AD203B41FA5}">
                      <a16:colId xmlns:a16="http://schemas.microsoft.com/office/drawing/2014/main" val="1936697116"/>
                    </a:ext>
                  </a:extLst>
                </a:gridCol>
                <a:gridCol w="2438400">
                  <a:extLst>
                    <a:ext uri="{9D8B030D-6E8A-4147-A177-3AD203B41FA5}">
                      <a16:colId xmlns:a16="http://schemas.microsoft.com/office/drawing/2014/main" val="1823889471"/>
                    </a:ext>
                  </a:extLst>
                </a:gridCol>
              </a:tblGrid>
              <a:tr h="38100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AP behavior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Non-AP STA behavior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4648501"/>
                  </a:ext>
                </a:extLst>
              </a:tr>
              <a:tr h="620991">
                <a:tc>
                  <a:txBody>
                    <a:bodyPr/>
                    <a:lstStyle/>
                    <a:p>
                      <a:r>
                        <a:rPr lang="en-US" dirty="0">
                          <a:solidFill>
                            <a:schemeClr val="tx1"/>
                          </a:solidFill>
                        </a:rPr>
                        <a:t>NPCA update scheduled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dirty="0">
                          <a:solidFill>
                            <a:schemeClr val="tx1"/>
                          </a:solidFill>
                        </a:rPr>
                        <a:t>Indicate “all” updated NPCA parameters in Beacon frames and Probe Response frames.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chemeClr val="tx1"/>
                          </a:solidFill>
                        </a:rPr>
                        <a:t>Include “all” updated NPCA parameters in a TBD Action 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8286800"/>
                  </a:ext>
                </a:extLst>
              </a:tr>
              <a:tr h="981566">
                <a:tc>
                  <a:txBody>
                    <a:bodyPr/>
                    <a:lstStyle/>
                    <a:p>
                      <a:r>
                        <a:rPr lang="en-US" dirty="0">
                          <a:solidFill>
                            <a:schemeClr val="tx1"/>
                          </a:solidFill>
                        </a:rPr>
                        <a:t>NPCA enabled, no update scheduled.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chemeClr val="tx1"/>
                          </a:solidFill>
                        </a:rPr>
                        <a:t>Include “all” NPCA Parameters in Probe Response frames.</a:t>
                      </a:r>
                    </a:p>
                    <a:p>
                      <a:pPr marL="285750" indent="-285750">
                        <a:buFont typeface="Arial" panose="020B0604020202020204" pitchFamily="34" charset="0"/>
                        <a:buChar char="•"/>
                      </a:pPr>
                      <a:r>
                        <a:rPr lang="en-US" dirty="0">
                          <a:solidFill>
                            <a:schemeClr val="tx1"/>
                          </a:solidFill>
                        </a:rPr>
                        <a:t>Include “some” current NPCA parameters in Beacon frames.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dirty="0">
                          <a:solidFill>
                            <a:schemeClr val="tx1"/>
                          </a:solidFill>
                        </a:rPr>
                        <a:t>No signaling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095676"/>
                  </a:ext>
                </a:extLst>
              </a:tr>
            </a:tbl>
          </a:graphicData>
        </a:graphic>
      </p:graphicFrame>
    </p:spTree>
    <p:extLst>
      <p:ext uri="{BB962C8B-B14F-4D97-AF65-F5344CB8AC3E}">
        <p14:creationId xmlns:p14="http://schemas.microsoft.com/office/powerpoint/2010/main" val="10114685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2" name="Content Placeholder 1"/>
          <p:cNvSpPr>
            <a:spLocks noGrp="1"/>
          </p:cNvSpPr>
          <p:nvPr>
            <p:ph idx="1"/>
          </p:nvPr>
        </p:nvSpPr>
        <p:spPr/>
        <p:txBody>
          <a:bodyPr/>
          <a:lstStyle/>
          <a:p>
            <a:pPr marL="342900" indent="-342900">
              <a:buFont typeface="+mj-lt"/>
              <a:buAutoNum type="arabicPeriod"/>
            </a:pPr>
            <a:r>
              <a:rPr lang="en-US" sz="1500" dirty="0"/>
              <a:t>11-23/1288r0 Non-primary channel utilization - follow-up (Sindhu Verma, Broadcom)</a:t>
            </a:r>
          </a:p>
          <a:p>
            <a:pPr marL="342900" indent="-342900">
              <a:buFont typeface="+mj-lt"/>
              <a:buAutoNum type="arabicPeriod"/>
            </a:pPr>
            <a:r>
              <a:rPr lang="en-US" sz="1500" dirty="0"/>
              <a:t>11-23/2005r1 Non-primary channel access (NPCA) (Minyoung Park, Intel)</a:t>
            </a:r>
          </a:p>
          <a:p>
            <a:pPr marL="342900" indent="-342900">
              <a:buFont typeface="+mj-lt"/>
              <a:buAutoNum type="arabicPeriod"/>
            </a:pPr>
            <a:r>
              <a:rPr lang="en-US" sz="1500" dirty="0"/>
              <a:t>11-24/0070r2 Some details about non-primary channel access (</a:t>
            </a:r>
            <a:r>
              <a:rPr lang="en-US" sz="1500" dirty="0" err="1"/>
              <a:t>Yunbo</a:t>
            </a:r>
            <a:r>
              <a:rPr lang="en-US" sz="1500" dirty="0"/>
              <a:t> Li, Huawei)</a:t>
            </a:r>
          </a:p>
          <a:p>
            <a:pPr marL="342900" indent="-342900">
              <a:buFont typeface="+mj-lt"/>
              <a:buAutoNum type="arabicPeriod"/>
            </a:pPr>
            <a:r>
              <a:rPr lang="en-US" sz="1500" dirty="0"/>
              <a:t>11-24/0426r0 EDCA for Non-Primary Channel Access (</a:t>
            </a:r>
            <a:r>
              <a:rPr lang="en-US" sz="1500" dirty="0" err="1"/>
              <a:t>Dongju</a:t>
            </a:r>
            <a:r>
              <a:rPr lang="en-US" sz="1500" dirty="0"/>
              <a:t> Cha, LGE)</a:t>
            </a:r>
          </a:p>
          <a:p>
            <a:pPr marL="342900" indent="-342900">
              <a:buFont typeface="+mj-lt"/>
              <a:buAutoNum type="arabicPeriod"/>
            </a:pPr>
            <a:r>
              <a:rPr lang="en-US" sz="1500" dirty="0"/>
              <a:t>11-24/0427r0 Enabling Non-Primary Channel Access (</a:t>
            </a:r>
            <a:r>
              <a:rPr lang="en-US" sz="1500" dirty="0" err="1"/>
              <a:t>Dongju</a:t>
            </a:r>
            <a:r>
              <a:rPr lang="en-US" sz="1500" dirty="0"/>
              <a:t> Cha, LGE)</a:t>
            </a:r>
          </a:p>
          <a:p>
            <a:pPr marL="342900" indent="-342900">
              <a:buFont typeface="+mj-lt"/>
              <a:buAutoNum type="arabicPeriod"/>
            </a:pPr>
            <a:r>
              <a:rPr lang="en-US" sz="1500" dirty="0"/>
              <a:t>11-24/0458r2 Considerations on Non-Primary Channel Access (Salvatore </a:t>
            </a:r>
            <a:r>
              <a:rPr lang="en-US" sz="1500" dirty="0" err="1"/>
              <a:t>Talarico</a:t>
            </a:r>
            <a:r>
              <a:rPr lang="en-US" sz="1500" dirty="0"/>
              <a:t>, Sony)</a:t>
            </a:r>
          </a:p>
          <a:p>
            <a:pPr marL="342900" indent="-342900">
              <a:buFont typeface="+mj-lt"/>
              <a:buAutoNum type="arabicPeriod"/>
            </a:pPr>
            <a:r>
              <a:rPr lang="en-US" sz="1500" dirty="0"/>
              <a:t>11-24/0496r1 Secondary Channel Usage Follow Up (Liwen Chu, NXP)</a:t>
            </a:r>
          </a:p>
          <a:p>
            <a:pPr marL="342900" indent="-342900">
              <a:buFont typeface="+mj-lt"/>
              <a:buAutoNum type="arabicPeriod"/>
            </a:pPr>
            <a:r>
              <a:rPr lang="en-US" sz="1500" dirty="0"/>
              <a:t>11-24/0498r0 Non-Primary Channel Access (NPCA) – Follow Up (Minyoung Park, Intel)</a:t>
            </a:r>
          </a:p>
          <a:p>
            <a:pPr marL="342900" indent="-342900">
              <a:buFont typeface="+mj-lt"/>
              <a:buAutoNum type="arabicPeriod"/>
            </a:pPr>
            <a:r>
              <a:rPr lang="en-US" sz="1500" dirty="0"/>
              <a:t>11-24/1115r1 Channel switching rules for NPCA (Vishnu Ratnam, Samsung)</a:t>
            </a:r>
          </a:p>
          <a:p>
            <a:pPr marL="342900" indent="-342900">
              <a:buFont typeface="+mj-lt"/>
              <a:buAutoNum type="arabicPeriod"/>
            </a:pPr>
            <a:endParaRPr lang="en-GB" sz="15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endParaRPr lang="en-GB" dirty="0"/>
          </a:p>
        </p:txBody>
      </p:sp>
      <p:sp>
        <p:nvSpPr>
          <p:cNvPr id="9218" name="Rectangle 2"/>
          <p:cNvSpPr>
            <a:spLocks noGrp="1" noChangeArrowheads="1"/>
          </p:cNvSpPr>
          <p:nvPr>
            <p:ph idx="1"/>
          </p:nvPr>
        </p:nvSpPr>
        <p:spPr>
          <a:xfrm>
            <a:off x="685801" y="1600200"/>
            <a:ext cx="7770813" cy="4038600"/>
          </a:xfrm>
          <a:ln/>
        </p:spPr>
        <p:txBody>
          <a:bodyPr/>
          <a:lstStyle/>
          <a:p>
            <a:pPr marL="128588" indent="-128588" algn="just">
              <a:buFont typeface="Arial" panose="020B0604020202020204" pitchFamily="34" charset="0"/>
              <a:buChar char="•"/>
            </a:pPr>
            <a:r>
              <a:rPr lang="en-US" sz="1500" dirty="0"/>
              <a:t>Do you agree to define in 802.11bn a mechanism for a non-AP STA updating its NPCA mode or NPCA parameters to indicate the updates in a TBD Action frame transmitted by the non-AP STA.</a:t>
            </a:r>
          </a:p>
          <a:p>
            <a:pPr marL="428626" lvl="1" indent="-128588" algn="just">
              <a:buFont typeface="Arial" panose="020B0604020202020204" pitchFamily="34" charset="0"/>
              <a:buChar char="•"/>
            </a:pPr>
            <a:r>
              <a:rPr lang="en-US" dirty="0"/>
              <a:t>Yes</a:t>
            </a:r>
          </a:p>
          <a:p>
            <a:pPr marL="428626" lvl="1" indent="-128588" algn="just">
              <a:buFont typeface="Arial" panose="020B0604020202020204" pitchFamily="34" charset="0"/>
              <a:buChar char="•"/>
            </a:pPr>
            <a:r>
              <a:rPr lang="en-US" dirty="0"/>
              <a:t>No</a:t>
            </a:r>
          </a:p>
          <a:p>
            <a:pPr marL="428626" lvl="1" indent="-128588" algn="just">
              <a:buFont typeface="Arial" panose="020B0604020202020204" pitchFamily="34" charset="0"/>
              <a:buChar char="•"/>
            </a:pPr>
            <a:r>
              <a:rPr lang="en-US" dirty="0"/>
              <a:t>Abstain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October, 2024</a:t>
            </a:r>
            <a:endParaRPr lang="en-GB"/>
          </a:p>
        </p:txBody>
      </p:sp>
    </p:spTree>
    <p:extLst>
      <p:ext uri="{BB962C8B-B14F-4D97-AF65-F5344CB8AC3E}">
        <p14:creationId xmlns:p14="http://schemas.microsoft.com/office/powerpoint/2010/main" val="25799686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endParaRPr lang="en-GB" dirty="0"/>
          </a:p>
        </p:txBody>
      </p:sp>
      <p:sp>
        <p:nvSpPr>
          <p:cNvPr id="9218" name="Rectangle 2"/>
          <p:cNvSpPr>
            <a:spLocks noGrp="1" noChangeArrowheads="1"/>
          </p:cNvSpPr>
          <p:nvPr>
            <p:ph idx="1"/>
          </p:nvPr>
        </p:nvSpPr>
        <p:spPr>
          <a:xfrm>
            <a:off x="685801" y="1600200"/>
            <a:ext cx="7770813" cy="4038600"/>
          </a:xfrm>
          <a:ln/>
        </p:spPr>
        <p:txBody>
          <a:bodyPr/>
          <a:lstStyle/>
          <a:p>
            <a:pPr marL="285750" lvl="0" indent="-285750">
              <a:buFont typeface="Arial" panose="020B0604020202020204" pitchFamily="34" charset="0"/>
              <a:buChar char="•"/>
            </a:pPr>
            <a:r>
              <a:rPr lang="en-US" sz="1500" dirty="0"/>
              <a:t>Do you agree to define in 802.11bn a mechanism for an AP updating its NPCA mode or NPCA parameters to indicate the updates in the Probe Response and Beacon frames, along with an indication of the start time at which the change is applicable.</a:t>
            </a:r>
          </a:p>
          <a:p>
            <a:pPr marL="628650" lvl="1" indent="-285750">
              <a:buFont typeface="Courier New" panose="02070309020205020404" pitchFamily="49" charset="0"/>
              <a:buChar char="o"/>
            </a:pPr>
            <a:r>
              <a:rPr lang="en-US" sz="1400" dirty="0"/>
              <a:t>Inclusion of the updates in the frame(s) shall be classified as a critical update for UHR non-AP STAs.</a:t>
            </a:r>
          </a:p>
          <a:p>
            <a:pPr marL="628650" lvl="1" indent="-285750">
              <a:buFont typeface="Courier New" panose="02070309020205020404" pitchFamily="49" charset="0"/>
              <a:buChar char="o"/>
            </a:pPr>
            <a:r>
              <a:rPr lang="en-US" sz="1400" dirty="0"/>
              <a:t>The indication of the update should be provided sufficiently in advance to ensure associated UHR non-AP STAs are able to receive the indication before the start time.</a:t>
            </a:r>
          </a:p>
          <a:p>
            <a:pPr marL="628650" lvl="1" indent="-285750">
              <a:buFont typeface="Courier New" panose="02070309020205020404" pitchFamily="49" charset="0"/>
              <a:buChar char="o"/>
            </a:pPr>
            <a:r>
              <a:rPr lang="en-US" sz="1400" dirty="0"/>
              <a:t>Note: The element where the updates are carried is TBD for e.g., a new NPCA-specific element, UHR Operation element or the Reconfiguration ML element.</a:t>
            </a:r>
          </a:p>
          <a:p>
            <a:pPr marL="342900" lvl="1" indent="0"/>
            <a:endParaRPr lang="en-US" dirty="0"/>
          </a:p>
          <a:p>
            <a:pPr marL="428626" lvl="1" indent="-128588" algn="just">
              <a:buFont typeface="Arial" panose="020B0604020202020204" pitchFamily="34" charset="0"/>
              <a:buChar char="•"/>
            </a:pPr>
            <a:r>
              <a:rPr lang="en-US" dirty="0"/>
              <a:t>Yes</a:t>
            </a:r>
          </a:p>
          <a:p>
            <a:pPr marL="428626" lvl="1" indent="-128588" algn="just">
              <a:buFont typeface="Arial" panose="020B0604020202020204" pitchFamily="34" charset="0"/>
              <a:buChar char="•"/>
            </a:pPr>
            <a:r>
              <a:rPr lang="en-US" dirty="0"/>
              <a:t>No</a:t>
            </a:r>
          </a:p>
          <a:p>
            <a:pPr marL="428626" lvl="1" indent="-128588" algn="just">
              <a:buFont typeface="Arial" panose="020B0604020202020204" pitchFamily="34" charset="0"/>
              <a:buChar char="•"/>
            </a:pPr>
            <a:r>
              <a:rPr lang="en-US" dirty="0"/>
              <a:t>Abstain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October, 2024</a:t>
            </a:r>
            <a:endParaRPr lang="en-GB"/>
          </a:p>
        </p:txBody>
      </p:sp>
    </p:spTree>
    <p:extLst>
      <p:ext uri="{BB962C8B-B14F-4D97-AF65-F5344CB8AC3E}">
        <p14:creationId xmlns:p14="http://schemas.microsoft.com/office/powerpoint/2010/main" val="2176170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3</a:t>
            </a:r>
            <a:endParaRPr lang="en-GB" dirty="0"/>
          </a:p>
        </p:txBody>
      </p:sp>
      <p:sp>
        <p:nvSpPr>
          <p:cNvPr id="9218" name="Rectangle 2"/>
          <p:cNvSpPr>
            <a:spLocks noGrp="1" noChangeArrowheads="1"/>
          </p:cNvSpPr>
          <p:nvPr>
            <p:ph idx="1"/>
          </p:nvPr>
        </p:nvSpPr>
        <p:spPr>
          <a:xfrm>
            <a:off x="685801" y="1600200"/>
            <a:ext cx="7770813" cy="4038600"/>
          </a:xfrm>
          <a:ln/>
        </p:spPr>
        <p:txBody>
          <a:bodyPr/>
          <a:lstStyle/>
          <a:p>
            <a:pPr marL="128588" indent="-128588" algn="just">
              <a:buFont typeface="Arial" panose="020B0604020202020204" pitchFamily="34" charset="0"/>
              <a:buChar char="•"/>
            </a:pPr>
            <a:r>
              <a:rPr lang="en-US" sz="1500" dirty="0"/>
              <a:t>Do you agree to define in 802.11bn a mechanism for a UHR AP that is enabling or updating NPCA mode to indicate unavailability service periods during which it is unavailable for NPCA operation.</a:t>
            </a:r>
          </a:p>
          <a:p>
            <a:pPr marL="0" indent="0" algn="just"/>
            <a:r>
              <a:rPr lang="en-US" sz="1500" dirty="0"/>
              <a:t>	</a:t>
            </a:r>
            <a:r>
              <a:rPr lang="en-US" sz="1500" b="0" dirty="0"/>
              <a:t>Note: It is TBD whether the mechanism is applicable for a non-AP STA.</a:t>
            </a:r>
          </a:p>
          <a:p>
            <a:pPr marL="428626" lvl="1" indent="-128588" algn="just">
              <a:buFont typeface="Arial" panose="020B0604020202020204" pitchFamily="34" charset="0"/>
              <a:buChar char="•"/>
            </a:pPr>
            <a:r>
              <a:rPr lang="en-US" dirty="0"/>
              <a:t>Yes</a:t>
            </a:r>
          </a:p>
          <a:p>
            <a:pPr marL="428626" lvl="1" indent="-128588" algn="just">
              <a:buFont typeface="Arial" panose="020B0604020202020204" pitchFamily="34" charset="0"/>
              <a:buChar char="•"/>
            </a:pPr>
            <a:r>
              <a:rPr lang="en-US" dirty="0"/>
              <a:t>No</a:t>
            </a:r>
          </a:p>
          <a:p>
            <a:pPr marL="428626" lvl="1" indent="-128588" algn="just">
              <a:buFont typeface="Arial" panose="020B0604020202020204" pitchFamily="34" charset="0"/>
              <a:buChar char="•"/>
            </a:pPr>
            <a:r>
              <a:rPr lang="en-US" dirty="0"/>
              <a:t>Abstain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October, 2024</a:t>
            </a:r>
            <a:endParaRPr lang="en-GB"/>
          </a:p>
        </p:txBody>
      </p:sp>
    </p:spTree>
    <p:extLst>
      <p:ext uri="{BB962C8B-B14F-4D97-AF65-F5344CB8AC3E}">
        <p14:creationId xmlns:p14="http://schemas.microsoft.com/office/powerpoint/2010/main" val="37553444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2896393"/>
            <a:ext cx="7770813" cy="1065213"/>
          </a:xfrm>
        </p:spPr>
        <p:txBody>
          <a:bodyPr/>
          <a:lstStyle/>
          <a:p>
            <a:r>
              <a:rPr lang="en-US" sz="6000" dirty="0"/>
              <a:t>Backup slides</a:t>
            </a:r>
            <a:endParaRPr lang="en-GB" sz="6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spTree>
    <p:extLst>
      <p:ext uri="{BB962C8B-B14F-4D97-AF65-F5344CB8AC3E}">
        <p14:creationId xmlns:p14="http://schemas.microsoft.com/office/powerpoint/2010/main" val="131780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Abstract</a:t>
            </a:r>
          </a:p>
        </p:txBody>
      </p:sp>
      <p:sp>
        <p:nvSpPr>
          <p:cNvPr id="4098" name="Rectangle 2"/>
          <p:cNvSpPr>
            <a:spLocks noGrp="1" noChangeArrowheads="1"/>
          </p:cNvSpPr>
          <p:nvPr>
            <p:ph idx="1"/>
          </p:nvPr>
        </p:nvSpPr>
        <p:spPr>
          <a:ln/>
        </p:spPr>
        <p:txBody>
          <a:bodyPr/>
          <a:lstStyle/>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This document discusses mechanisms for a STA operating in Non-primary Channel Access (NPCA) mode to indicate and/or update one or more of its NPCA parameters.</a:t>
            </a:r>
          </a:p>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Non-primary Channel Access - Recap</a:t>
            </a:r>
            <a:endParaRPr lang="en-GB" dirty="0"/>
          </a:p>
        </p:txBody>
      </p:sp>
      <p:sp>
        <p:nvSpPr>
          <p:cNvPr id="9218" name="Rectangle 2"/>
          <p:cNvSpPr>
            <a:spLocks noGrp="1" noChangeArrowheads="1"/>
          </p:cNvSpPr>
          <p:nvPr>
            <p:ph idx="1"/>
          </p:nvPr>
        </p:nvSpPr>
        <p:spPr>
          <a:xfrm>
            <a:off x="685801" y="1600200"/>
            <a:ext cx="7770813" cy="3084910"/>
          </a:xfrm>
          <a:ln/>
        </p:spPr>
        <p:txBody>
          <a:bodyPr/>
          <a:lstStyle/>
          <a:p>
            <a:pPr marL="285750" indent="-285750" algn="just">
              <a:buFont typeface="Arial" panose="020B0604020202020204" pitchFamily="34" charset="0"/>
              <a:buChar char="•"/>
            </a:pPr>
            <a:r>
              <a:rPr lang="en-US" sz="1500" dirty="0"/>
              <a:t>Per baseline, if the primary channel (PCH) is busy due to an OBSS transmission, then no BSS transmissions are possible even if there is a secondary channel that is idle. </a:t>
            </a:r>
          </a:p>
          <a:p>
            <a:pPr marL="285750" indent="-285750" algn="just">
              <a:buFont typeface="Arial" panose="020B0604020202020204" pitchFamily="34" charset="0"/>
              <a:buChar char="•"/>
            </a:pPr>
            <a:r>
              <a:rPr lang="en-US" sz="1500" dirty="0"/>
              <a:t>As a solution, non-primary channel access (NPCA) mechanism has been proposed [1-8]. </a:t>
            </a:r>
          </a:p>
          <a:p>
            <a:pPr marL="285750" indent="-285750" algn="just">
              <a:buFont typeface="Arial" panose="020B0604020202020204" pitchFamily="34" charset="0"/>
              <a:buChar char="•"/>
            </a:pPr>
            <a:r>
              <a:rPr lang="en-US" sz="1500" dirty="0"/>
              <a:t>In NPCA operation, NPCA AP defines an NPCA backup PCH. </a:t>
            </a:r>
          </a:p>
          <a:p>
            <a:pPr marL="285750" indent="-285750" algn="just">
              <a:buFont typeface="Arial" panose="020B0604020202020204" pitchFamily="34" charset="0"/>
              <a:buChar char="•"/>
            </a:pPr>
            <a:r>
              <a:rPr lang="en-US" sz="1500" dirty="0"/>
              <a:t>If an OBSS transmission occupies the PCH of the AP, the AP and associated NPCA supporting non-AP STAs switch to the NPCA backup PCH for frame exchanges. </a:t>
            </a:r>
          </a:p>
          <a:p>
            <a:pPr marL="285750" indent="-285750" algn="just">
              <a:buFont typeface="Arial" panose="020B0604020202020204" pitchFamily="34" charset="0"/>
              <a:buChar char="•"/>
            </a:pPr>
            <a:r>
              <a:rPr lang="en-US" sz="1500" dirty="0"/>
              <a:t>The frame exchanges are performed while treating that backup PCH as the temporary PCH. These exchanges may continue till either: </a:t>
            </a:r>
          </a:p>
          <a:p>
            <a:pPr marL="585788" lvl="1" indent="-285750" algn="just">
              <a:buFont typeface="Arial" panose="020B0604020202020204" pitchFamily="34" charset="0"/>
              <a:buChar char="•"/>
            </a:pPr>
            <a:r>
              <a:rPr lang="en-US" sz="1400" dirty="0"/>
              <a:t>The end of the PPDU duration set by the OBSS transmission on the PCH [6]. We refer to this as </a:t>
            </a:r>
            <a:r>
              <a:rPr lang="en-US" sz="1400" i="1" dirty="0"/>
              <a:t>PPDU duration based NPCA</a:t>
            </a:r>
            <a:r>
              <a:rPr lang="en-US" sz="1400" dirty="0"/>
              <a:t>.</a:t>
            </a:r>
          </a:p>
          <a:p>
            <a:pPr marL="585788" lvl="1" indent="-285750" algn="just">
              <a:buFont typeface="Arial" panose="020B0604020202020204" pitchFamily="34" charset="0"/>
              <a:buChar char="•"/>
            </a:pPr>
            <a:r>
              <a:rPr lang="en-US" sz="1400" dirty="0"/>
              <a:t>The end of the NAV duration set by the OBSS transmission on PCH [1-2]. We refer to this as </a:t>
            </a:r>
            <a:r>
              <a:rPr lang="en-US" sz="1400" i="1" dirty="0"/>
              <a:t>NAV duration based NPCA</a:t>
            </a:r>
            <a:r>
              <a:rPr lang="en-US" sz="1400" dirty="0"/>
              <a:t>. </a:t>
            </a:r>
          </a:p>
          <a:p>
            <a:pPr marL="285750" indent="-285750" algn="just">
              <a:buFont typeface="Arial" panose="020B0604020202020204" pitchFamily="34" charset="0"/>
              <a:buChar char="•"/>
            </a:pPr>
            <a:r>
              <a:rPr lang="en-US" sz="1500" dirty="0"/>
              <a:t>The AP and non-AP STAs return to the PCH at the end of the duration.</a:t>
            </a:r>
            <a:endParaRPr lang="en-GB" sz="15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pic>
        <p:nvPicPr>
          <p:cNvPr id="8" name="그림 7">
            <a:extLst>
              <a:ext uri="{FF2B5EF4-FFF2-40B4-BE49-F238E27FC236}">
                <a16:creationId xmlns:a16="http://schemas.microsoft.com/office/drawing/2014/main" id="{BB2072F6-AB19-4027-A8D3-B09BE7168301}"/>
              </a:ext>
            </a:extLst>
          </p:cNvPr>
          <p:cNvPicPr>
            <a:picLocks noChangeAspect="1"/>
          </p:cNvPicPr>
          <p:nvPr/>
        </p:nvPicPr>
        <p:blipFill>
          <a:blip r:embed="rId3"/>
          <a:stretch>
            <a:fillRect/>
          </a:stretch>
        </p:blipFill>
        <p:spPr>
          <a:xfrm>
            <a:off x="2438400" y="4924425"/>
            <a:ext cx="4153711" cy="16002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NPCA mode parameters</a:t>
            </a:r>
            <a:endParaRPr lang="en-GB" dirty="0"/>
          </a:p>
        </p:txBody>
      </p:sp>
      <p:sp>
        <p:nvSpPr>
          <p:cNvPr id="9218" name="Rectangle 2"/>
          <p:cNvSpPr>
            <a:spLocks noGrp="1" noChangeArrowheads="1"/>
          </p:cNvSpPr>
          <p:nvPr>
            <p:ph idx="1"/>
          </p:nvPr>
        </p:nvSpPr>
        <p:spPr>
          <a:xfrm>
            <a:off x="685801" y="1600200"/>
            <a:ext cx="7770813" cy="4724400"/>
          </a:xfrm>
          <a:ln/>
        </p:spPr>
        <p:txBody>
          <a:bodyPr/>
          <a:lstStyle/>
          <a:p>
            <a:pPr marL="128588" indent="-128588" algn="just">
              <a:buFont typeface="Arial" panose="020B0604020202020204" pitchFamily="34" charset="0"/>
              <a:buChar char="•"/>
            </a:pPr>
            <a:r>
              <a:rPr lang="en-US" sz="1500" dirty="0"/>
              <a:t>A STA operating in NPCA mode may have several associated parameters:</a:t>
            </a:r>
          </a:p>
          <a:p>
            <a:pPr marL="428626" lvl="1" indent="-128588" algn="just">
              <a:buFont typeface="Arial" panose="020B0604020202020204" pitchFamily="34" charset="0"/>
              <a:buChar char="•"/>
            </a:pPr>
            <a:r>
              <a:rPr lang="en-US" sz="1400" dirty="0"/>
              <a:t>An indication of whether the NPCA mode is enabled or disabled.</a:t>
            </a:r>
          </a:p>
          <a:p>
            <a:pPr marL="428626" lvl="1" indent="-128588" algn="just">
              <a:buFont typeface="Arial" panose="020B0604020202020204" pitchFamily="34" charset="0"/>
              <a:buChar char="•"/>
            </a:pPr>
            <a:r>
              <a:rPr lang="en-US" sz="1400" dirty="0"/>
              <a:t>Applicable delays: NPCA Switching delay and NPCA Switch-back delay. </a:t>
            </a:r>
          </a:p>
          <a:p>
            <a:pPr marL="428626" lvl="1" indent="-128588" algn="just">
              <a:buFont typeface="Arial" panose="020B0604020202020204" pitchFamily="34" charset="0"/>
              <a:buChar char="•"/>
            </a:pPr>
            <a:r>
              <a:rPr lang="en-US" sz="1400" dirty="0"/>
              <a:t>Channel number of the NPCA backup primary channel.</a:t>
            </a:r>
          </a:p>
          <a:p>
            <a:pPr marL="428626" lvl="1" indent="-128588" algn="just">
              <a:buFont typeface="Arial" panose="020B0604020202020204" pitchFamily="34" charset="0"/>
              <a:buChar char="•"/>
            </a:pPr>
            <a:r>
              <a:rPr lang="en-US" sz="1400" dirty="0"/>
              <a:t>Minimum residual NAV duration for triggering NPCA operation.</a:t>
            </a:r>
          </a:p>
          <a:p>
            <a:pPr marL="428626" lvl="1" indent="-128588" algn="just">
              <a:buFont typeface="Arial" panose="020B0604020202020204" pitchFamily="34" charset="0"/>
              <a:buChar char="•"/>
            </a:pPr>
            <a:r>
              <a:rPr lang="en-US" sz="1400" dirty="0"/>
              <a:t>Indication of service periods where NPCA operation is disabled.</a:t>
            </a:r>
          </a:p>
          <a:p>
            <a:pPr marL="428626" lvl="1" indent="-128588" algn="just">
              <a:buFont typeface="Arial" panose="020B0604020202020204" pitchFamily="34" charset="0"/>
              <a:buChar char="•"/>
            </a:pPr>
            <a:r>
              <a:rPr lang="en-US" sz="1400" dirty="0"/>
              <a:t>Minimum OBSS RSSI for triggering NPCA switch.</a:t>
            </a:r>
          </a:p>
          <a:p>
            <a:pPr marL="428626" lvl="1" indent="-128588" algn="just">
              <a:buFont typeface="Arial" panose="020B0604020202020204" pitchFamily="34" charset="0"/>
              <a:buChar char="•"/>
            </a:pPr>
            <a:r>
              <a:rPr lang="en-US" sz="1400" dirty="0"/>
              <a:t>Maximum OBSS bandwidth for triggering NPCA switch, etc.</a:t>
            </a:r>
          </a:p>
          <a:p>
            <a:pPr marL="128588" indent="-128588" algn="just">
              <a:buFont typeface="Arial" panose="020B0604020202020204" pitchFamily="34" charset="0"/>
              <a:buChar char="•"/>
            </a:pPr>
            <a:r>
              <a:rPr lang="en-US" sz="1500" dirty="0"/>
              <a:t>Some of these parameters may also be updated over time. </a:t>
            </a:r>
          </a:p>
          <a:p>
            <a:pPr marL="128588" indent="-128588" algn="just">
              <a:buFont typeface="Arial" panose="020B0604020202020204" pitchFamily="34" charset="0"/>
              <a:buChar char="•"/>
            </a:pPr>
            <a:r>
              <a:rPr lang="en-US" sz="1500" dirty="0"/>
              <a:t>In this contribution:</a:t>
            </a:r>
          </a:p>
          <a:p>
            <a:pPr marL="428626" lvl="1" indent="-128588" algn="just">
              <a:buFont typeface="Arial" panose="020B0604020202020204" pitchFamily="34" charset="0"/>
              <a:buChar char="•"/>
            </a:pPr>
            <a:r>
              <a:rPr lang="en-US" sz="1400" dirty="0"/>
              <a:t>We first discuss how updates to NPCA mode and updates to NPCA parameters can be indicated by an AP and a non-AP STA.</a:t>
            </a:r>
          </a:p>
          <a:p>
            <a:pPr marL="428626" lvl="1" indent="-128588" algn="just">
              <a:buFont typeface="Arial" panose="020B0604020202020204" pitchFamily="34" charset="0"/>
              <a:buChar char="•"/>
            </a:pPr>
            <a:r>
              <a:rPr lang="en-US" sz="1400" dirty="0"/>
              <a:t>We next discuss how some of the currently used NPCA parameters at an AP can be indicated.</a:t>
            </a:r>
          </a:p>
          <a:p>
            <a:pPr marL="428626" lvl="1" indent="-128588" algn="just">
              <a:buFont typeface="Arial" panose="020B0604020202020204" pitchFamily="34" charset="0"/>
              <a:buChar char="•"/>
            </a:pPr>
            <a:r>
              <a:rPr lang="en-US" sz="1400" dirty="0"/>
              <a:t>We finally discuss how some of the aforementioned NPCA parameters can be encoded.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spTree>
    <p:extLst>
      <p:ext uri="{BB962C8B-B14F-4D97-AF65-F5344CB8AC3E}">
        <p14:creationId xmlns:p14="http://schemas.microsoft.com/office/powerpoint/2010/main" val="11990229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NPCA update indication</a:t>
            </a:r>
            <a:endParaRPr lang="en-GB" dirty="0"/>
          </a:p>
        </p:txBody>
      </p:sp>
      <p:sp>
        <p:nvSpPr>
          <p:cNvPr id="9218" name="Rectangle 2"/>
          <p:cNvSpPr>
            <a:spLocks noGrp="1" noChangeArrowheads="1"/>
          </p:cNvSpPr>
          <p:nvPr>
            <p:ph idx="1"/>
          </p:nvPr>
        </p:nvSpPr>
        <p:spPr>
          <a:xfrm>
            <a:off x="685801" y="1432473"/>
            <a:ext cx="7770813" cy="4968327"/>
          </a:xfrm>
          <a:ln/>
        </p:spPr>
        <p:txBody>
          <a:bodyPr/>
          <a:lstStyle/>
          <a:p>
            <a:pPr marL="128588" indent="-128588" algn="just">
              <a:buFont typeface="Arial" panose="020B0604020202020204" pitchFamily="34" charset="0"/>
              <a:buChar char="•"/>
            </a:pPr>
            <a:r>
              <a:rPr lang="en-US" sz="1500" dirty="0"/>
              <a:t>Before the NPCA mode or its parameters are updated at AP or non-AP STA, the updates are indicated in: </a:t>
            </a:r>
          </a:p>
          <a:p>
            <a:pPr marL="428626" lvl="1" indent="-128588" algn="just">
              <a:buFont typeface="Arial" panose="020B0604020202020204" pitchFamily="34" charset="0"/>
              <a:buChar char="•"/>
            </a:pPr>
            <a:r>
              <a:rPr lang="en-US" sz="1400" i="1" dirty="0"/>
              <a:t>Option 1:</a:t>
            </a:r>
            <a:r>
              <a:rPr lang="en-US" sz="1400" dirty="0"/>
              <a:t> A new element -- NPCA Parameters element</a:t>
            </a:r>
          </a:p>
          <a:p>
            <a:pPr marL="428626" lvl="1" indent="-128588" algn="just">
              <a:buFont typeface="Arial" panose="020B0604020202020204" pitchFamily="34" charset="0"/>
              <a:buChar char="•"/>
            </a:pPr>
            <a:r>
              <a:rPr lang="en-US" sz="1400" i="1" dirty="0"/>
              <a:t>Option 2:</a:t>
            </a:r>
            <a:r>
              <a:rPr lang="en-US" sz="1400" dirty="0"/>
              <a:t> Field of an existing element, e.g., UHR Operations element, ML Reconfiguration element, etc.</a:t>
            </a:r>
            <a:endParaRPr lang="en-US" dirty="0"/>
          </a:p>
          <a:p>
            <a:pPr marL="428626" lvl="1" indent="-128588" algn="just">
              <a:buFont typeface="Arial" panose="020B0604020202020204" pitchFamily="34" charset="0"/>
              <a:buChar char="•"/>
            </a:pPr>
            <a:r>
              <a:rPr lang="en-US" sz="1400" dirty="0"/>
              <a:t>This element/field is transmitted by the AP in Beacon frames and Probe Response frames, while the update is scheduled.</a:t>
            </a:r>
          </a:p>
          <a:p>
            <a:pPr marL="428626" lvl="1" indent="-128588" algn="just">
              <a:buFont typeface="Arial" panose="020B0604020202020204" pitchFamily="34" charset="0"/>
              <a:buChar char="•"/>
            </a:pPr>
            <a:r>
              <a:rPr lang="en-US" sz="1400" dirty="0"/>
              <a:t>This element/field is transmitted by the non-AP STA in the UHR Operation Mode Notification frame. </a:t>
            </a:r>
          </a:p>
          <a:p>
            <a:pPr marL="128588" indent="-128588" algn="just">
              <a:buFont typeface="Arial" panose="020B0604020202020204" pitchFamily="34" charset="0"/>
              <a:buChar char="•"/>
            </a:pPr>
            <a:r>
              <a:rPr lang="en-US" sz="1500" dirty="0"/>
              <a:t>The NPCA Parameters element/field includes:</a:t>
            </a:r>
          </a:p>
          <a:p>
            <a:pPr marL="428626" lvl="1" indent="-128588" algn="just">
              <a:buFont typeface="Arial" panose="020B0604020202020204" pitchFamily="34" charset="0"/>
              <a:buChar char="•"/>
            </a:pPr>
            <a:r>
              <a:rPr lang="en-US" sz="1400" dirty="0"/>
              <a:t>NPCA Mode field which indicates whether NPCA mode is being enabled, disabled, or NPCA parameters are updated. (while remaining enabled) </a:t>
            </a:r>
          </a:p>
          <a:p>
            <a:pPr marL="428626" lvl="1" indent="-128588" algn="just">
              <a:buFont typeface="Arial" panose="020B0604020202020204" pitchFamily="34" charset="0"/>
              <a:buChar char="•"/>
            </a:pPr>
            <a:r>
              <a:rPr lang="en-US" sz="1400" dirty="0"/>
              <a:t>A Start Time field that counts down to the TBTT at which the indicated update takes effect. </a:t>
            </a:r>
          </a:p>
          <a:p>
            <a:pPr marL="428626" lvl="1" indent="-128588" algn="just">
              <a:buFont typeface="Arial" panose="020B0604020202020204" pitchFamily="34" charset="0"/>
              <a:buChar char="•"/>
            </a:pPr>
            <a:r>
              <a:rPr lang="en-US" sz="1400" dirty="0"/>
              <a:t>The Updated NPCA Parameters field is present when the Start Time field is set to a non-zero value and NPCA Mode is set to either “Enable” or “Parameter Update”. It includes </a:t>
            </a:r>
            <a:r>
              <a:rPr lang="en-US" sz="1400" u="sng" dirty="0"/>
              <a:t>all</a:t>
            </a:r>
            <a:r>
              <a:rPr lang="en-US" sz="1400" dirty="0"/>
              <a:t> NPCA parameters</a:t>
            </a:r>
          </a:p>
          <a:p>
            <a:pPr marL="728663" lvl="2" indent="-128588" algn="just">
              <a:buFont typeface="Arial" panose="020B0604020202020204" pitchFamily="34" charset="0"/>
              <a:buChar char="•"/>
            </a:pPr>
            <a:r>
              <a:rPr lang="en-US" sz="1400" dirty="0"/>
              <a:t>Some parameters, e.g., NPCA PCH, Duration Threshold may be reserved for a non-AP STA.</a:t>
            </a:r>
          </a:p>
          <a:p>
            <a:pPr marL="128588" indent="-128588" algn="just">
              <a:buFont typeface="Arial" panose="020B0604020202020204" pitchFamily="34" charset="0"/>
              <a:buChar char="•"/>
            </a:pPr>
            <a:r>
              <a:rPr lang="en-US" sz="1500" dirty="0"/>
              <a:t>When transmitted by an AP, the update is applicable when the scheduled start time has elapsed. </a:t>
            </a:r>
          </a:p>
          <a:p>
            <a:pPr marL="428626" lvl="1" indent="-128588" algn="just">
              <a:buFont typeface="Arial" panose="020B0604020202020204" pitchFamily="34" charset="0"/>
              <a:buChar char="•"/>
            </a:pPr>
            <a:r>
              <a:rPr lang="en-US" sz="1400" dirty="0"/>
              <a:t>The AP should include the NPCA Parameters element/field sufficiently in advance of the start time, to ensure all associated STAs are able to receive the indication before the update is applicable.</a:t>
            </a:r>
          </a:p>
          <a:p>
            <a:pPr marL="128588" indent="-128588" algn="just">
              <a:buFont typeface="Arial" panose="020B0604020202020204" pitchFamily="34" charset="0"/>
              <a:buChar char="•"/>
            </a:pPr>
            <a:endParaRPr lang="en-US" sz="14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spTree>
    <p:extLst>
      <p:ext uri="{BB962C8B-B14F-4D97-AF65-F5344CB8AC3E}">
        <p14:creationId xmlns:p14="http://schemas.microsoft.com/office/powerpoint/2010/main" val="3007317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NPCA update indication – contd.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graphicFrame>
        <p:nvGraphicFramePr>
          <p:cNvPr id="9217" name="Table 9216">
            <a:extLst>
              <a:ext uri="{FF2B5EF4-FFF2-40B4-BE49-F238E27FC236}">
                <a16:creationId xmlns:a16="http://schemas.microsoft.com/office/drawing/2014/main" id="{4F5A4A5E-E08F-42EA-8269-636A86B6EE59}"/>
              </a:ext>
            </a:extLst>
          </p:cNvPr>
          <p:cNvGraphicFramePr>
            <a:graphicFrameLocks noGrp="1"/>
          </p:cNvGraphicFramePr>
          <p:nvPr>
            <p:extLst>
              <p:ext uri="{D42A27DB-BD31-4B8C-83A1-F6EECF244321}">
                <p14:modId xmlns:p14="http://schemas.microsoft.com/office/powerpoint/2010/main" val="3378677964"/>
              </p:ext>
            </p:extLst>
          </p:nvPr>
        </p:nvGraphicFramePr>
        <p:xfrm>
          <a:off x="6324604" y="3076262"/>
          <a:ext cx="2333149" cy="1554480"/>
        </p:xfrm>
        <a:graphic>
          <a:graphicData uri="http://schemas.openxmlformats.org/drawingml/2006/table">
            <a:tbl>
              <a:tblPr firstRow="1" bandRow="1">
                <a:tableStyleId>{5C22544A-7EE6-4342-B048-85BDC9FD1C3A}</a:tableStyleId>
              </a:tblPr>
              <a:tblGrid>
                <a:gridCol w="745959">
                  <a:extLst>
                    <a:ext uri="{9D8B030D-6E8A-4147-A177-3AD203B41FA5}">
                      <a16:colId xmlns:a16="http://schemas.microsoft.com/office/drawing/2014/main" val="3482119127"/>
                    </a:ext>
                  </a:extLst>
                </a:gridCol>
                <a:gridCol w="1587190">
                  <a:extLst>
                    <a:ext uri="{9D8B030D-6E8A-4147-A177-3AD203B41FA5}">
                      <a16:colId xmlns:a16="http://schemas.microsoft.com/office/drawing/2014/main" val="1168313190"/>
                    </a:ext>
                  </a:extLst>
                </a:gridCol>
              </a:tblGrid>
              <a:tr h="264160">
                <a:tc>
                  <a:txBody>
                    <a:bodyPr/>
                    <a:lstStyle/>
                    <a:p>
                      <a:pPr algn="ctr"/>
                      <a:r>
                        <a:rPr lang="en-US" sz="1200" dirty="0">
                          <a:solidFill>
                            <a:sysClr val="windowText" lastClr="000000"/>
                          </a:solidFill>
                        </a:rPr>
                        <a:t>NPCA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ysClr val="windowText" lastClr="000000"/>
                          </a:solidFill>
                        </a:rPr>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6502322"/>
                  </a:ext>
                </a:extLst>
              </a:tr>
              <a:tr h="264160">
                <a:tc>
                  <a:txBody>
                    <a:bodyPr/>
                    <a:lstStyle/>
                    <a:p>
                      <a:r>
                        <a:rPr lang="en-US" sz="1200" dirty="0">
                          <a:solidFill>
                            <a:sysClr val="windowText" lastClr="000000"/>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ysClr val="windowText" lastClr="000000"/>
                          </a:solidFill>
                        </a:rPr>
                        <a:t>NPCA Disable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7115048"/>
                  </a:ext>
                </a:extLst>
              </a:tr>
              <a:tr h="264160">
                <a:tc>
                  <a:txBody>
                    <a:bodyPr/>
                    <a:lstStyle/>
                    <a:p>
                      <a:r>
                        <a:rPr lang="en-US" sz="1200" dirty="0">
                          <a:solidFill>
                            <a:sysClr val="windowText" lastClr="00000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ysClr val="windowText" lastClr="000000"/>
                          </a:solidFill>
                        </a:rPr>
                        <a:t>NPCA Enable*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3461950"/>
                  </a:ext>
                </a:extLst>
              </a:tr>
              <a:tr h="264160">
                <a:tc>
                  <a:txBody>
                    <a:bodyPr/>
                    <a:lstStyle/>
                    <a:p>
                      <a:r>
                        <a:rPr lang="en-US" sz="1200" dirty="0">
                          <a:solidFill>
                            <a:sysClr val="windowText" lastClr="000000"/>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ysClr val="windowText" lastClr="000000"/>
                          </a:solidFill>
                        </a:rPr>
                        <a:t>NPCA Param Update*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5634131"/>
                  </a:ext>
                </a:extLst>
              </a:tr>
              <a:tr h="264160">
                <a:tc>
                  <a:txBody>
                    <a:bodyPr/>
                    <a:lstStyle/>
                    <a:p>
                      <a:r>
                        <a:rPr lang="en-US" sz="1200" dirty="0">
                          <a:solidFill>
                            <a:sysClr val="windowText" lastClr="000000"/>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ysClr val="windowText" lastClr="000000"/>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9805781"/>
                  </a:ext>
                </a:extLst>
              </a:tr>
            </a:tbl>
          </a:graphicData>
        </a:graphic>
      </p:graphicFrame>
      <p:sp>
        <p:nvSpPr>
          <p:cNvPr id="9" name="Left Brace 8">
            <a:extLst>
              <a:ext uri="{FF2B5EF4-FFF2-40B4-BE49-F238E27FC236}">
                <a16:creationId xmlns:a16="http://schemas.microsoft.com/office/drawing/2014/main" id="{2AF5EBE4-CC10-4519-AABE-85CB9C877AA1}"/>
              </a:ext>
            </a:extLst>
          </p:cNvPr>
          <p:cNvSpPr/>
          <p:nvPr/>
        </p:nvSpPr>
        <p:spPr bwMode="auto">
          <a:xfrm>
            <a:off x="6172200" y="2974642"/>
            <a:ext cx="221116" cy="1696134"/>
          </a:xfrm>
          <a:prstGeom prst="leftBrace">
            <a:avLst>
              <a:gd name="adj1" fmla="val 8333"/>
              <a:gd name="adj2" fmla="val 26749"/>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 name="Straight Arrow Connector 12">
            <a:extLst>
              <a:ext uri="{FF2B5EF4-FFF2-40B4-BE49-F238E27FC236}">
                <a16:creationId xmlns:a16="http://schemas.microsoft.com/office/drawing/2014/main" id="{78307A6A-B157-4668-B603-B8D6402DC073}"/>
              </a:ext>
            </a:extLst>
          </p:cNvPr>
          <p:cNvCxnSpPr>
            <a:cxnSpLocks/>
          </p:cNvCxnSpPr>
          <p:nvPr/>
        </p:nvCxnSpPr>
        <p:spPr bwMode="auto">
          <a:xfrm>
            <a:off x="2971800" y="3427512"/>
            <a:ext cx="32019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Connector 15">
            <a:extLst>
              <a:ext uri="{FF2B5EF4-FFF2-40B4-BE49-F238E27FC236}">
                <a16:creationId xmlns:a16="http://schemas.microsoft.com/office/drawing/2014/main" id="{AEF71AA6-AEC2-49B9-A7A8-892BBB770C93}"/>
              </a:ext>
            </a:extLst>
          </p:cNvPr>
          <p:cNvCxnSpPr/>
          <p:nvPr/>
        </p:nvCxnSpPr>
        <p:spPr bwMode="auto">
          <a:xfrm flipV="1">
            <a:off x="2971800" y="3427512"/>
            <a:ext cx="0" cy="40506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TextBox 17">
            <a:extLst>
              <a:ext uri="{FF2B5EF4-FFF2-40B4-BE49-F238E27FC236}">
                <a16:creationId xmlns:a16="http://schemas.microsoft.com/office/drawing/2014/main" id="{1F118F46-7CE8-4BD6-874D-7C6A7C233B95}"/>
              </a:ext>
            </a:extLst>
          </p:cNvPr>
          <p:cNvSpPr txBox="1"/>
          <p:nvPr/>
        </p:nvSpPr>
        <p:spPr>
          <a:xfrm>
            <a:off x="627268" y="5654804"/>
            <a:ext cx="1905000" cy="461665"/>
          </a:xfrm>
          <a:prstGeom prst="rect">
            <a:avLst/>
          </a:prstGeom>
          <a:noFill/>
          <a:ln>
            <a:solidFill>
              <a:schemeClr val="tx1"/>
            </a:solidFill>
          </a:ln>
        </p:spPr>
        <p:txBody>
          <a:bodyPr wrap="square" rtlCol="0">
            <a:spAutoFit/>
          </a:bodyPr>
          <a:lstStyle/>
          <a:p>
            <a:pPr algn="ctr"/>
            <a:r>
              <a:rPr lang="en-US" sz="1200" dirty="0">
                <a:solidFill>
                  <a:schemeClr val="tx1"/>
                </a:solidFill>
              </a:rPr>
              <a:t>Inclusion in Beacon frame,</a:t>
            </a:r>
          </a:p>
          <a:p>
            <a:pPr algn="ctr"/>
            <a:r>
              <a:rPr lang="en-US" sz="1200" dirty="0">
                <a:solidFill>
                  <a:schemeClr val="tx1"/>
                </a:solidFill>
              </a:rPr>
              <a:t>Probe Response frames.</a:t>
            </a:r>
          </a:p>
        </p:txBody>
      </p:sp>
      <p:cxnSp>
        <p:nvCxnSpPr>
          <p:cNvPr id="20" name="Straight Arrow Connector 19">
            <a:extLst>
              <a:ext uri="{FF2B5EF4-FFF2-40B4-BE49-F238E27FC236}">
                <a16:creationId xmlns:a16="http://schemas.microsoft.com/office/drawing/2014/main" id="{6C954CF1-33E1-4D5E-8CD5-AC7A01B8E9D0}"/>
              </a:ext>
            </a:extLst>
          </p:cNvPr>
          <p:cNvCxnSpPr>
            <a:cxnSpLocks/>
            <a:stCxn id="24" idx="1"/>
            <a:endCxn id="18" idx="0"/>
          </p:cNvCxnSpPr>
          <p:nvPr/>
        </p:nvCxnSpPr>
        <p:spPr bwMode="auto">
          <a:xfrm flipH="1">
            <a:off x="1579768" y="4917526"/>
            <a:ext cx="2041334" cy="7372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B70DB75A-C83B-49E9-9A10-A7B6AE4403CE}"/>
              </a:ext>
            </a:extLst>
          </p:cNvPr>
          <p:cNvSpPr txBox="1"/>
          <p:nvPr/>
        </p:nvSpPr>
        <p:spPr>
          <a:xfrm rot="20377392">
            <a:off x="1722634" y="5016690"/>
            <a:ext cx="1663077" cy="276999"/>
          </a:xfrm>
          <a:prstGeom prst="rect">
            <a:avLst/>
          </a:prstGeom>
          <a:noFill/>
        </p:spPr>
        <p:txBody>
          <a:bodyPr wrap="square" rtlCol="0">
            <a:spAutoFit/>
          </a:bodyPr>
          <a:lstStyle/>
          <a:p>
            <a:r>
              <a:rPr lang="en-US" sz="1200" dirty="0">
                <a:solidFill>
                  <a:schemeClr val="tx1"/>
                </a:solidFill>
              </a:rPr>
              <a:t>Indication by </a:t>
            </a:r>
            <a:r>
              <a:rPr lang="en-US" sz="1200" dirty="0">
                <a:solidFill>
                  <a:sysClr val="windowText" lastClr="000000"/>
                </a:solidFill>
              </a:rPr>
              <a:t>NPCA</a:t>
            </a:r>
            <a:r>
              <a:rPr lang="en-US" sz="1200" dirty="0">
                <a:solidFill>
                  <a:schemeClr val="tx1"/>
                </a:solidFill>
              </a:rPr>
              <a:t> AP</a:t>
            </a:r>
          </a:p>
        </p:txBody>
      </p:sp>
      <p:graphicFrame>
        <p:nvGraphicFramePr>
          <p:cNvPr id="25" name="Table 24">
            <a:extLst>
              <a:ext uri="{FF2B5EF4-FFF2-40B4-BE49-F238E27FC236}">
                <a16:creationId xmlns:a16="http://schemas.microsoft.com/office/drawing/2014/main" id="{E11DF7C8-4E92-4694-B740-83F0EC59F976}"/>
              </a:ext>
            </a:extLst>
          </p:cNvPr>
          <p:cNvGraphicFramePr>
            <a:graphicFrameLocks noGrp="1"/>
          </p:cNvGraphicFramePr>
          <p:nvPr>
            <p:extLst>
              <p:ext uri="{D42A27DB-BD31-4B8C-83A1-F6EECF244321}">
                <p14:modId xmlns:p14="http://schemas.microsoft.com/office/powerpoint/2010/main" val="4098070728"/>
              </p:ext>
            </p:extLst>
          </p:nvPr>
        </p:nvGraphicFramePr>
        <p:xfrm>
          <a:off x="5828256" y="4823176"/>
          <a:ext cx="2782343" cy="1425224"/>
        </p:xfrm>
        <a:graphic>
          <a:graphicData uri="http://schemas.openxmlformats.org/drawingml/2006/table">
            <a:tbl>
              <a:tblPr firstRow="1" bandRow="1">
                <a:tableStyleId>{5C22544A-7EE6-4342-B048-85BDC9FD1C3A}</a:tableStyleId>
              </a:tblPr>
              <a:tblGrid>
                <a:gridCol w="648744">
                  <a:extLst>
                    <a:ext uri="{9D8B030D-6E8A-4147-A177-3AD203B41FA5}">
                      <a16:colId xmlns:a16="http://schemas.microsoft.com/office/drawing/2014/main" val="2464330454"/>
                    </a:ext>
                  </a:extLst>
                </a:gridCol>
                <a:gridCol w="2133599">
                  <a:extLst>
                    <a:ext uri="{9D8B030D-6E8A-4147-A177-3AD203B41FA5}">
                      <a16:colId xmlns:a16="http://schemas.microsoft.com/office/drawing/2014/main" val="3691518524"/>
                    </a:ext>
                  </a:extLst>
                </a:gridCol>
              </a:tblGrid>
              <a:tr h="263850">
                <a:tc>
                  <a:txBody>
                    <a:bodyPr/>
                    <a:lstStyle/>
                    <a:p>
                      <a:r>
                        <a:rPr lang="en-US" sz="1200" dirty="0">
                          <a:solidFill>
                            <a:sysClr val="windowText" lastClr="000000"/>
                          </a:solidFill>
                        </a:rPr>
                        <a:t>Order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06213550"/>
                  </a:ext>
                </a:extLst>
              </a:tr>
              <a:tr h="263850">
                <a:tc>
                  <a:txBody>
                    <a:bodyPr/>
                    <a:lstStyle/>
                    <a:p>
                      <a:r>
                        <a:rPr lang="en-US" sz="1200" dirty="0">
                          <a:solidFill>
                            <a:sysClr val="windowText" lastClr="00000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Category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6101066"/>
                  </a:ext>
                </a:extLst>
              </a:tr>
              <a:tr h="263850">
                <a:tc>
                  <a:txBody>
                    <a:bodyPr/>
                    <a:lstStyle/>
                    <a:p>
                      <a:r>
                        <a:rPr lang="en-US" sz="1200" dirty="0">
                          <a:solidFill>
                            <a:sysClr val="windowText" lastClr="000000"/>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Protected UHR Action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39108213"/>
                  </a:ext>
                </a:extLst>
              </a:tr>
              <a:tr h="263850">
                <a:tc>
                  <a:txBody>
                    <a:bodyPr/>
                    <a:lstStyle/>
                    <a:p>
                      <a:r>
                        <a:rPr lang="en-US" sz="1200" dirty="0">
                          <a:solidFill>
                            <a:sysClr val="windowText" lastClr="000000"/>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6288238"/>
                  </a:ext>
                </a:extLst>
              </a:tr>
              <a:tr h="327944">
                <a:tc>
                  <a:txBody>
                    <a:bodyPr/>
                    <a:lstStyle/>
                    <a:p>
                      <a:r>
                        <a:rPr lang="en-US" sz="1200" dirty="0">
                          <a:solidFill>
                            <a:sysClr val="windowText" lastClr="000000"/>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NPCA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62911332"/>
                  </a:ext>
                </a:extLst>
              </a:tr>
            </a:tbl>
          </a:graphicData>
        </a:graphic>
      </p:graphicFrame>
      <p:cxnSp>
        <p:nvCxnSpPr>
          <p:cNvPr id="26" name="Straight Arrow Connector 25">
            <a:extLst>
              <a:ext uri="{FF2B5EF4-FFF2-40B4-BE49-F238E27FC236}">
                <a16:creationId xmlns:a16="http://schemas.microsoft.com/office/drawing/2014/main" id="{8E8CCB16-B4A2-42A7-9170-2CE1DD9F7233}"/>
              </a:ext>
            </a:extLst>
          </p:cNvPr>
          <p:cNvCxnSpPr>
            <a:cxnSpLocks/>
            <a:stCxn id="24" idx="1"/>
          </p:cNvCxnSpPr>
          <p:nvPr/>
        </p:nvCxnSpPr>
        <p:spPr bwMode="auto">
          <a:xfrm>
            <a:off x="3621102" y="4917526"/>
            <a:ext cx="1966903" cy="65703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4" name="Left Brace 23">
            <a:extLst>
              <a:ext uri="{FF2B5EF4-FFF2-40B4-BE49-F238E27FC236}">
                <a16:creationId xmlns:a16="http://schemas.microsoft.com/office/drawing/2014/main" id="{B89D0899-ED23-4E63-BBA7-47B5367E4BB0}"/>
              </a:ext>
            </a:extLst>
          </p:cNvPr>
          <p:cNvSpPr/>
          <p:nvPr/>
        </p:nvSpPr>
        <p:spPr bwMode="auto">
          <a:xfrm rot="16200000">
            <a:off x="3752331" y="2841598"/>
            <a:ext cx="381000" cy="3770855"/>
          </a:xfrm>
          <a:prstGeom prst="leftBrace">
            <a:avLst>
              <a:gd name="adj1" fmla="val 8333"/>
              <a:gd name="adj2" fmla="val 4146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3EE5DAEC-71D1-4C87-AC14-8ABA88387E8D}"/>
              </a:ext>
            </a:extLst>
          </p:cNvPr>
          <p:cNvSpPr txBox="1"/>
          <p:nvPr/>
        </p:nvSpPr>
        <p:spPr>
          <a:xfrm rot="1125236">
            <a:off x="3909497" y="5015209"/>
            <a:ext cx="1452492" cy="461665"/>
          </a:xfrm>
          <a:prstGeom prst="rect">
            <a:avLst/>
          </a:prstGeom>
          <a:noFill/>
        </p:spPr>
        <p:txBody>
          <a:bodyPr wrap="square" rtlCol="0">
            <a:spAutoFit/>
          </a:bodyPr>
          <a:lstStyle/>
          <a:p>
            <a:pPr algn="ctr"/>
            <a:r>
              <a:rPr lang="en-US" sz="1200" dirty="0">
                <a:solidFill>
                  <a:schemeClr val="tx1"/>
                </a:solidFill>
              </a:rPr>
              <a:t>Indication by </a:t>
            </a:r>
            <a:r>
              <a:rPr lang="en-US" sz="1200" dirty="0">
                <a:solidFill>
                  <a:sysClr val="windowText" lastClr="000000"/>
                </a:solidFill>
              </a:rPr>
              <a:t>NPCA</a:t>
            </a:r>
            <a:r>
              <a:rPr lang="en-US" sz="1200" dirty="0">
                <a:solidFill>
                  <a:schemeClr val="tx1"/>
                </a:solidFill>
              </a:rPr>
              <a:t> non-AP STA</a:t>
            </a:r>
          </a:p>
        </p:txBody>
      </p:sp>
      <p:graphicFrame>
        <p:nvGraphicFramePr>
          <p:cNvPr id="22" name="Table 21">
            <a:extLst>
              <a:ext uri="{FF2B5EF4-FFF2-40B4-BE49-F238E27FC236}">
                <a16:creationId xmlns:a16="http://schemas.microsoft.com/office/drawing/2014/main" id="{44927145-A022-4B7E-982C-DFA95930153F}"/>
              </a:ext>
            </a:extLst>
          </p:cNvPr>
          <p:cNvGraphicFramePr>
            <a:graphicFrameLocks noGrp="1"/>
          </p:cNvGraphicFramePr>
          <p:nvPr>
            <p:extLst>
              <p:ext uri="{D42A27DB-BD31-4B8C-83A1-F6EECF244321}">
                <p14:modId xmlns:p14="http://schemas.microsoft.com/office/powerpoint/2010/main" val="3809055767"/>
              </p:ext>
            </p:extLst>
          </p:nvPr>
        </p:nvGraphicFramePr>
        <p:xfrm>
          <a:off x="2554172" y="3811007"/>
          <a:ext cx="3586438" cy="457200"/>
        </p:xfrm>
        <a:graphic>
          <a:graphicData uri="http://schemas.openxmlformats.org/drawingml/2006/table">
            <a:tbl>
              <a:tblPr firstRow="1" bandRow="1">
                <a:tableStyleId>{5C22544A-7EE6-4342-B048-85BDC9FD1C3A}</a:tableStyleId>
              </a:tblPr>
              <a:tblGrid>
                <a:gridCol w="701694">
                  <a:extLst>
                    <a:ext uri="{9D8B030D-6E8A-4147-A177-3AD203B41FA5}">
                      <a16:colId xmlns:a16="http://schemas.microsoft.com/office/drawing/2014/main" val="2708610436"/>
                    </a:ext>
                  </a:extLst>
                </a:gridCol>
                <a:gridCol w="701694">
                  <a:extLst>
                    <a:ext uri="{9D8B030D-6E8A-4147-A177-3AD203B41FA5}">
                      <a16:colId xmlns:a16="http://schemas.microsoft.com/office/drawing/2014/main" val="3904964312"/>
                    </a:ext>
                  </a:extLst>
                </a:gridCol>
                <a:gridCol w="1192450">
                  <a:extLst>
                    <a:ext uri="{9D8B030D-6E8A-4147-A177-3AD203B41FA5}">
                      <a16:colId xmlns:a16="http://schemas.microsoft.com/office/drawing/2014/main" val="374755894"/>
                    </a:ext>
                  </a:extLst>
                </a:gridCol>
                <a:gridCol w="990600">
                  <a:extLst>
                    <a:ext uri="{9D8B030D-6E8A-4147-A177-3AD203B41FA5}">
                      <a16:colId xmlns:a16="http://schemas.microsoft.com/office/drawing/2014/main" val="696105859"/>
                    </a:ext>
                  </a:extLst>
                </a:gridCol>
              </a:tblGrid>
              <a:tr h="0">
                <a:tc>
                  <a:txBody>
                    <a:bodyPr/>
                    <a:lstStyle/>
                    <a:p>
                      <a:pPr algn="ctr"/>
                      <a:r>
                        <a:rPr lang="en-US" sz="1200" b="0" dirty="0">
                          <a:solidFill>
                            <a:sysClr val="windowText" lastClr="000000"/>
                          </a:solidFill>
                        </a:rPr>
                        <a:t>NPCA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Start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Updated NPCA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Other fields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603949"/>
                  </a:ext>
                </a:extLst>
              </a:tr>
            </a:tbl>
          </a:graphicData>
        </a:graphic>
      </p:graphicFrame>
      <p:sp>
        <p:nvSpPr>
          <p:cNvPr id="23" name="TextBox 22">
            <a:extLst>
              <a:ext uri="{FF2B5EF4-FFF2-40B4-BE49-F238E27FC236}">
                <a16:creationId xmlns:a16="http://schemas.microsoft.com/office/drawing/2014/main" id="{FB2DB04B-ED68-47E6-A9D8-3E350CACD01A}"/>
              </a:ext>
            </a:extLst>
          </p:cNvPr>
          <p:cNvSpPr txBox="1"/>
          <p:nvPr/>
        </p:nvSpPr>
        <p:spPr>
          <a:xfrm>
            <a:off x="2057400" y="4277274"/>
            <a:ext cx="4191000" cy="276999"/>
          </a:xfrm>
          <a:prstGeom prst="rect">
            <a:avLst/>
          </a:prstGeom>
          <a:noFill/>
        </p:spPr>
        <p:txBody>
          <a:bodyPr wrap="square" rtlCol="0">
            <a:spAutoFit/>
          </a:bodyPr>
          <a:lstStyle/>
          <a:p>
            <a:r>
              <a:rPr lang="en-US" sz="1200" dirty="0">
                <a:solidFill>
                  <a:schemeClr val="tx1"/>
                </a:solidFill>
              </a:rPr>
              <a:t>Bits:            2               6            0 or variable</a:t>
            </a:r>
          </a:p>
        </p:txBody>
      </p:sp>
      <p:sp>
        <p:nvSpPr>
          <p:cNvPr id="32" name="TextBox 31">
            <a:extLst>
              <a:ext uri="{FF2B5EF4-FFF2-40B4-BE49-F238E27FC236}">
                <a16:creationId xmlns:a16="http://schemas.microsoft.com/office/drawing/2014/main" id="{52BD9993-6250-4AF9-BECB-6A6E12F5A06A}"/>
              </a:ext>
            </a:extLst>
          </p:cNvPr>
          <p:cNvSpPr txBox="1"/>
          <p:nvPr/>
        </p:nvSpPr>
        <p:spPr>
          <a:xfrm>
            <a:off x="2970214" y="3527964"/>
            <a:ext cx="2427429" cy="276999"/>
          </a:xfrm>
          <a:prstGeom prst="rect">
            <a:avLst/>
          </a:prstGeom>
          <a:noFill/>
        </p:spPr>
        <p:txBody>
          <a:bodyPr wrap="square" rtlCol="0">
            <a:spAutoFit/>
          </a:bodyPr>
          <a:lstStyle/>
          <a:p>
            <a:pPr algn="ctr"/>
            <a:r>
              <a:rPr lang="en-US" sz="1200" u="sng" dirty="0">
                <a:solidFill>
                  <a:schemeClr val="tx1"/>
                </a:solidFill>
              </a:rPr>
              <a:t>NPCA Parameters element/field</a:t>
            </a:r>
          </a:p>
        </p:txBody>
      </p:sp>
      <p:sp>
        <p:nvSpPr>
          <p:cNvPr id="27" name="TextBox 26">
            <a:extLst>
              <a:ext uri="{FF2B5EF4-FFF2-40B4-BE49-F238E27FC236}">
                <a16:creationId xmlns:a16="http://schemas.microsoft.com/office/drawing/2014/main" id="{322135F7-E3E4-47F9-861A-02B3781E4641}"/>
              </a:ext>
            </a:extLst>
          </p:cNvPr>
          <p:cNvSpPr txBox="1"/>
          <p:nvPr/>
        </p:nvSpPr>
        <p:spPr>
          <a:xfrm>
            <a:off x="761999" y="6200001"/>
            <a:ext cx="7924801" cy="276999"/>
          </a:xfrm>
          <a:prstGeom prst="rect">
            <a:avLst/>
          </a:prstGeom>
          <a:noFill/>
        </p:spPr>
        <p:txBody>
          <a:bodyPr wrap="square" rtlCol="0">
            <a:spAutoFit/>
          </a:bodyPr>
          <a:lstStyle/>
          <a:p>
            <a:r>
              <a:rPr lang="en-US" sz="1200" dirty="0">
                <a:solidFill>
                  <a:schemeClr val="tx1"/>
                </a:solidFill>
              </a:rPr>
              <a:t>*Note: It is TBD if separate modes are needed for “NPCA Enable” and “NPCA Param Update”.</a:t>
            </a:r>
          </a:p>
        </p:txBody>
      </p:sp>
      <p:sp>
        <p:nvSpPr>
          <p:cNvPr id="28" name="Rectangle 27">
            <a:extLst>
              <a:ext uri="{FF2B5EF4-FFF2-40B4-BE49-F238E27FC236}">
                <a16:creationId xmlns:a16="http://schemas.microsoft.com/office/drawing/2014/main" id="{27E5B8CE-AEF3-4A6F-8D35-698018C09376}"/>
              </a:ext>
            </a:extLst>
          </p:cNvPr>
          <p:cNvSpPr>
            <a:spLocks noGrp="1" noChangeArrowheads="1"/>
          </p:cNvSpPr>
          <p:nvPr/>
        </p:nvSpPr>
        <p:spPr bwMode="auto">
          <a:xfrm>
            <a:off x="685801" y="1600199"/>
            <a:ext cx="7770813" cy="15765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128588" indent="-128588" algn="just">
              <a:buFont typeface="Arial" panose="020B0604020202020204" pitchFamily="34" charset="0"/>
              <a:buChar char="•"/>
            </a:pPr>
            <a:r>
              <a:rPr lang="en-US" sz="1500" dirty="0"/>
              <a:t>When transmitted by a non-AP STA, </a:t>
            </a:r>
            <a:r>
              <a:rPr lang="en-US" sz="1600" dirty="0"/>
              <a:t>the update is applicable upon receiving a corresponding response frame. (similar to EMLSR)</a:t>
            </a:r>
            <a:endParaRPr lang="en-US" sz="1500" dirty="0"/>
          </a:p>
          <a:p>
            <a:pPr marL="428626" lvl="1" indent="-128588" algn="just">
              <a:buFont typeface="Arial" panose="020B0604020202020204" pitchFamily="34" charset="0"/>
              <a:buChar char="•"/>
            </a:pPr>
            <a:r>
              <a:rPr lang="en-US" sz="1400" dirty="0"/>
              <a:t>The Start Time field is set to 0 or is reserved or not present for a Non-AP NPCA STA.</a:t>
            </a:r>
            <a:endParaRPr lang="en-US" sz="1500" dirty="0"/>
          </a:p>
          <a:p>
            <a:pPr marL="128588" indent="-128588" algn="just">
              <a:buFont typeface="Arial" panose="020B0604020202020204" pitchFamily="34" charset="0"/>
              <a:buChar char="•"/>
            </a:pPr>
            <a:r>
              <a:rPr lang="en-US" sz="1500" dirty="0"/>
              <a:t>After the scheduled update takes effect, the NPCA Parameters element/field is included in Probe Response frames while NPCA mode is enabled at the AP, but is not included in Beacon frames.</a:t>
            </a:r>
          </a:p>
        </p:txBody>
      </p:sp>
    </p:spTree>
    <p:extLst>
      <p:ext uri="{BB962C8B-B14F-4D97-AF65-F5344CB8AC3E}">
        <p14:creationId xmlns:p14="http://schemas.microsoft.com/office/powerpoint/2010/main" val="1497816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NPCA parameter indication by AP</a:t>
            </a:r>
            <a:endParaRPr lang="en-GB" dirty="0"/>
          </a:p>
        </p:txBody>
      </p:sp>
      <p:sp>
        <p:nvSpPr>
          <p:cNvPr id="9218" name="Rectangle 2"/>
          <p:cNvSpPr>
            <a:spLocks noGrp="1" noChangeArrowheads="1"/>
          </p:cNvSpPr>
          <p:nvPr>
            <p:ph idx="1"/>
          </p:nvPr>
        </p:nvSpPr>
        <p:spPr>
          <a:xfrm>
            <a:off x="685801" y="1588049"/>
            <a:ext cx="7770813" cy="4355551"/>
          </a:xfrm>
          <a:ln/>
        </p:spPr>
        <p:txBody>
          <a:bodyPr/>
          <a:lstStyle/>
          <a:p>
            <a:pPr marL="128588" indent="-128588" algn="just">
              <a:buFont typeface="Arial" panose="020B0604020202020204" pitchFamily="34" charset="0"/>
              <a:buChar char="•"/>
            </a:pPr>
            <a:r>
              <a:rPr lang="en-US" sz="1500" dirty="0"/>
              <a:t>While an AP is operating in NPCA mode, it may periodically indicate </a:t>
            </a:r>
            <a:r>
              <a:rPr lang="en-US" sz="1500" u="sng" dirty="0"/>
              <a:t>some</a:t>
            </a:r>
            <a:r>
              <a:rPr lang="en-US" sz="1500" dirty="0"/>
              <a:t> of the currently operational NPCA parameters in Beacon frames.</a:t>
            </a:r>
          </a:p>
          <a:p>
            <a:pPr marL="128588" indent="-128588" algn="just">
              <a:buFont typeface="Arial" panose="020B0604020202020204" pitchFamily="34" charset="0"/>
              <a:buChar char="•"/>
            </a:pPr>
            <a:r>
              <a:rPr lang="en-US" sz="1500" dirty="0"/>
              <a:t>Option 1: These parameters are indicated in the UHR Operations element of the Beacon frame.</a:t>
            </a:r>
          </a:p>
          <a:p>
            <a:pPr marL="128588" indent="-128588" algn="just">
              <a:buFont typeface="Arial" panose="020B0604020202020204" pitchFamily="34" charset="0"/>
              <a:buChar char="•"/>
            </a:pPr>
            <a:endParaRPr lang="en-US" sz="1500" dirty="0"/>
          </a:p>
          <a:p>
            <a:pPr marL="128588" indent="-128588" algn="just">
              <a:buFont typeface="Arial" panose="020B0604020202020204" pitchFamily="34" charset="0"/>
              <a:buChar char="•"/>
            </a:pPr>
            <a:endParaRPr lang="en-US" sz="1500" dirty="0"/>
          </a:p>
          <a:p>
            <a:pPr marL="128588" indent="-128588" algn="just">
              <a:buFont typeface="Arial" panose="020B0604020202020204" pitchFamily="34" charset="0"/>
              <a:buChar char="•"/>
            </a:pPr>
            <a:endParaRPr lang="en-US" sz="1500" dirty="0"/>
          </a:p>
          <a:p>
            <a:pPr marL="128588" indent="-128588" algn="just">
              <a:buFont typeface="Arial" panose="020B0604020202020204" pitchFamily="34" charset="0"/>
              <a:buChar char="•"/>
            </a:pPr>
            <a:endParaRPr lang="en-US" sz="1500" dirty="0"/>
          </a:p>
          <a:p>
            <a:pPr marL="0" indent="0" algn="just"/>
            <a:endParaRPr lang="en-US" sz="800" dirty="0"/>
          </a:p>
          <a:p>
            <a:pPr marL="0" indent="0" algn="just"/>
            <a:endParaRPr lang="en-US" sz="1000" dirty="0"/>
          </a:p>
          <a:p>
            <a:pPr marL="128588" indent="-128588" algn="just">
              <a:buFont typeface="Arial" panose="020B0604020202020204" pitchFamily="34" charset="0"/>
              <a:buChar char="•"/>
            </a:pPr>
            <a:r>
              <a:rPr lang="en-US" sz="1500" dirty="0"/>
              <a:t>Option 2: These parameters are indicated in the NPCA Parameters element (defined in slides 5-6) of the Beacon frame, i.e., it indicates both current NPCA parameters &amp; updates.</a:t>
            </a:r>
          </a:p>
          <a:p>
            <a:pPr marL="428626" lvl="1" indent="-128588" algn="just">
              <a:buFont typeface="Arial" panose="020B0604020202020204" pitchFamily="34" charset="0"/>
              <a:buChar char="•"/>
            </a:pPr>
            <a:r>
              <a:rPr lang="en-US" sz="1400" dirty="0"/>
              <a:t>The Current NPCA Parameters field indicates some of current parameters when NPCA is enabled.</a:t>
            </a:r>
          </a:p>
          <a:p>
            <a:pPr marL="428626" lvl="1" indent="-128588" algn="just">
              <a:buFont typeface="Arial" panose="020B0604020202020204" pitchFamily="34" charset="0"/>
              <a:buChar char="•"/>
            </a:pPr>
            <a:r>
              <a:rPr lang="en-US" sz="1400" dirty="0"/>
              <a:t>The field is reserved/not present when transmitted by a non-AP STA.</a:t>
            </a:r>
          </a:p>
        </p:txBody>
      </p:sp>
      <p:sp>
        <p:nvSpPr>
          <p:cNvPr id="6" name="Slide Number Placeholder 5"/>
          <p:cNvSpPr>
            <a:spLocks noGrp="1"/>
          </p:cNvSpPr>
          <p:nvPr>
            <p:ph type="sldNum" idx="12"/>
          </p:nvPr>
        </p:nvSpPr>
        <p:spPr>
          <a:xfrm>
            <a:off x="4344989" y="6475415"/>
            <a:ext cx="528637" cy="363537"/>
          </a:xfrm>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graphicFrame>
        <p:nvGraphicFramePr>
          <p:cNvPr id="7" name="Table 6">
            <a:extLst>
              <a:ext uri="{FF2B5EF4-FFF2-40B4-BE49-F238E27FC236}">
                <a16:creationId xmlns:a16="http://schemas.microsoft.com/office/drawing/2014/main" id="{7F760265-2269-495A-822A-1F5AC1852623}"/>
              </a:ext>
            </a:extLst>
          </p:cNvPr>
          <p:cNvGraphicFramePr>
            <a:graphicFrameLocks noGrp="1"/>
          </p:cNvGraphicFramePr>
          <p:nvPr>
            <p:extLst>
              <p:ext uri="{D42A27DB-BD31-4B8C-83A1-F6EECF244321}">
                <p14:modId xmlns:p14="http://schemas.microsoft.com/office/powerpoint/2010/main" val="1535548098"/>
              </p:ext>
            </p:extLst>
          </p:nvPr>
        </p:nvGraphicFramePr>
        <p:xfrm>
          <a:off x="1295400" y="2985120"/>
          <a:ext cx="6438898" cy="457200"/>
        </p:xfrm>
        <a:graphic>
          <a:graphicData uri="http://schemas.openxmlformats.org/drawingml/2006/table">
            <a:tbl>
              <a:tblPr firstRow="1" bandRow="1">
                <a:tableStyleId>{F5AB1C69-6EDB-4FF4-983F-18BD219EF322}</a:tableStyleId>
              </a:tblPr>
              <a:tblGrid>
                <a:gridCol w="723899">
                  <a:extLst>
                    <a:ext uri="{9D8B030D-6E8A-4147-A177-3AD203B41FA5}">
                      <a16:colId xmlns:a16="http://schemas.microsoft.com/office/drawing/2014/main" val="1539847265"/>
                    </a:ext>
                  </a:extLst>
                </a:gridCol>
                <a:gridCol w="622084">
                  <a:extLst>
                    <a:ext uri="{9D8B030D-6E8A-4147-A177-3AD203B41FA5}">
                      <a16:colId xmlns:a16="http://schemas.microsoft.com/office/drawing/2014/main" val="2847519778"/>
                    </a:ext>
                  </a:extLst>
                </a:gridCol>
                <a:gridCol w="1018583">
                  <a:extLst>
                    <a:ext uri="{9D8B030D-6E8A-4147-A177-3AD203B41FA5}">
                      <a16:colId xmlns:a16="http://schemas.microsoft.com/office/drawing/2014/main" val="4089602248"/>
                    </a:ext>
                  </a:extLst>
                </a:gridCol>
                <a:gridCol w="1407333">
                  <a:extLst>
                    <a:ext uri="{9D8B030D-6E8A-4147-A177-3AD203B41FA5}">
                      <a16:colId xmlns:a16="http://schemas.microsoft.com/office/drawing/2014/main" val="4219082664"/>
                    </a:ext>
                  </a:extLst>
                </a:gridCol>
                <a:gridCol w="1447800">
                  <a:extLst>
                    <a:ext uri="{9D8B030D-6E8A-4147-A177-3AD203B41FA5}">
                      <a16:colId xmlns:a16="http://schemas.microsoft.com/office/drawing/2014/main" val="2648230533"/>
                    </a:ext>
                  </a:extLst>
                </a:gridCol>
                <a:gridCol w="1219199">
                  <a:extLst>
                    <a:ext uri="{9D8B030D-6E8A-4147-A177-3AD203B41FA5}">
                      <a16:colId xmlns:a16="http://schemas.microsoft.com/office/drawing/2014/main" val="2875024852"/>
                    </a:ext>
                  </a:extLst>
                </a:gridCol>
              </a:tblGrid>
              <a:tr h="370840">
                <a:tc>
                  <a:txBody>
                    <a:bodyPr/>
                    <a:lstStyle/>
                    <a:p>
                      <a:pPr algn="ctr"/>
                      <a:r>
                        <a:rPr lang="en-US" sz="1200" b="0" dirty="0">
                          <a:solidFill>
                            <a:schemeClr val="tx1"/>
                          </a:solidFill>
                        </a:rPr>
                        <a:t>Element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Element ID Extension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UHR Operation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Basic UHR-MCS And </a:t>
                      </a:r>
                      <a:r>
                        <a:rPr lang="en-US" sz="1200" b="0" dirty="0" err="1">
                          <a:solidFill>
                            <a:schemeClr val="tx1"/>
                          </a:solidFill>
                        </a:rPr>
                        <a:t>Nss</a:t>
                      </a:r>
                      <a:r>
                        <a:rPr lang="en-US" sz="1200" b="0" dirty="0">
                          <a:solidFill>
                            <a:schemeClr val="tx1"/>
                          </a:solidFill>
                        </a:rPr>
                        <a:t> 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UHR Operation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1306590"/>
                  </a:ext>
                </a:extLst>
              </a:tr>
            </a:tbl>
          </a:graphicData>
        </a:graphic>
      </p:graphicFrame>
      <p:graphicFrame>
        <p:nvGraphicFramePr>
          <p:cNvPr id="8" name="Table 7">
            <a:extLst>
              <a:ext uri="{FF2B5EF4-FFF2-40B4-BE49-F238E27FC236}">
                <a16:creationId xmlns:a16="http://schemas.microsoft.com/office/drawing/2014/main" id="{562C9C9F-AAA9-4A67-9B64-8C22A35B13AE}"/>
              </a:ext>
            </a:extLst>
          </p:cNvPr>
          <p:cNvGraphicFramePr>
            <a:graphicFrameLocks noGrp="1"/>
          </p:cNvGraphicFramePr>
          <p:nvPr>
            <p:extLst>
              <p:ext uri="{D42A27DB-BD31-4B8C-83A1-F6EECF244321}">
                <p14:modId xmlns:p14="http://schemas.microsoft.com/office/powerpoint/2010/main" val="2490143796"/>
              </p:ext>
            </p:extLst>
          </p:nvPr>
        </p:nvGraphicFramePr>
        <p:xfrm>
          <a:off x="5110212" y="3712143"/>
          <a:ext cx="2628899" cy="457200"/>
        </p:xfrm>
        <a:graphic>
          <a:graphicData uri="http://schemas.openxmlformats.org/drawingml/2006/table">
            <a:tbl>
              <a:tblPr firstRow="1" bandRow="1">
                <a:tableStyleId>{F5AB1C69-6EDB-4FF4-983F-18BD219EF322}</a:tableStyleId>
              </a:tblPr>
              <a:tblGrid>
                <a:gridCol w="1257299">
                  <a:extLst>
                    <a:ext uri="{9D8B030D-6E8A-4147-A177-3AD203B41FA5}">
                      <a16:colId xmlns:a16="http://schemas.microsoft.com/office/drawing/2014/main" val="2405257402"/>
                    </a:ext>
                  </a:extLst>
                </a:gridCol>
                <a:gridCol w="1371600">
                  <a:extLst>
                    <a:ext uri="{9D8B030D-6E8A-4147-A177-3AD203B41FA5}">
                      <a16:colId xmlns:a16="http://schemas.microsoft.com/office/drawing/2014/main" val="2878051153"/>
                    </a:ext>
                  </a:extLst>
                </a:gridCol>
              </a:tblGrid>
              <a:tr h="294446">
                <a:tc>
                  <a:txBody>
                    <a:bodyPr/>
                    <a:lstStyle/>
                    <a:p>
                      <a:pPr algn="ctr"/>
                      <a:r>
                        <a:rPr lang="en-US" sz="1200" b="0" dirty="0">
                          <a:solidFill>
                            <a:schemeClr val="tx1"/>
                          </a:solidFill>
                        </a:rPr>
                        <a:t>Other fields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Current NPCA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74320541"/>
                  </a:ext>
                </a:extLst>
              </a:tr>
            </a:tbl>
          </a:graphicData>
        </a:graphic>
      </p:graphicFrame>
      <p:sp>
        <p:nvSpPr>
          <p:cNvPr id="9" name="Left Brace 8">
            <a:extLst>
              <a:ext uri="{FF2B5EF4-FFF2-40B4-BE49-F238E27FC236}">
                <a16:creationId xmlns:a16="http://schemas.microsoft.com/office/drawing/2014/main" id="{13226106-4778-406F-A62B-3F8FB26E4971}"/>
              </a:ext>
            </a:extLst>
          </p:cNvPr>
          <p:cNvSpPr/>
          <p:nvPr/>
        </p:nvSpPr>
        <p:spPr bwMode="auto">
          <a:xfrm rot="5400000">
            <a:off x="6243636" y="2244585"/>
            <a:ext cx="381000" cy="2752724"/>
          </a:xfrm>
          <a:prstGeom prst="leftBrace">
            <a:avLst>
              <a:gd name="adj1" fmla="val 8333"/>
              <a:gd name="adj2" fmla="val 29258"/>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graphicFrame>
        <p:nvGraphicFramePr>
          <p:cNvPr id="10" name="Table 9">
            <a:extLst>
              <a:ext uri="{FF2B5EF4-FFF2-40B4-BE49-F238E27FC236}">
                <a16:creationId xmlns:a16="http://schemas.microsoft.com/office/drawing/2014/main" id="{0ECD6691-B6C6-4175-94B8-C67A3342C157}"/>
              </a:ext>
            </a:extLst>
          </p:cNvPr>
          <p:cNvGraphicFramePr>
            <a:graphicFrameLocks noGrp="1"/>
          </p:cNvGraphicFramePr>
          <p:nvPr>
            <p:extLst>
              <p:ext uri="{D42A27DB-BD31-4B8C-83A1-F6EECF244321}">
                <p14:modId xmlns:p14="http://schemas.microsoft.com/office/powerpoint/2010/main" val="3069995854"/>
              </p:ext>
            </p:extLst>
          </p:nvPr>
        </p:nvGraphicFramePr>
        <p:xfrm>
          <a:off x="2133600" y="3733800"/>
          <a:ext cx="2628899" cy="294446"/>
        </p:xfrm>
        <a:graphic>
          <a:graphicData uri="http://schemas.openxmlformats.org/drawingml/2006/table">
            <a:tbl>
              <a:tblPr firstRow="1" bandRow="1">
                <a:tableStyleId>{F5AB1C69-6EDB-4FF4-983F-18BD219EF322}</a:tableStyleId>
              </a:tblPr>
              <a:tblGrid>
                <a:gridCol w="1257299">
                  <a:extLst>
                    <a:ext uri="{9D8B030D-6E8A-4147-A177-3AD203B41FA5}">
                      <a16:colId xmlns:a16="http://schemas.microsoft.com/office/drawing/2014/main" val="2405257402"/>
                    </a:ext>
                  </a:extLst>
                </a:gridCol>
                <a:gridCol w="1371600">
                  <a:extLst>
                    <a:ext uri="{9D8B030D-6E8A-4147-A177-3AD203B41FA5}">
                      <a16:colId xmlns:a16="http://schemas.microsoft.com/office/drawing/2014/main" val="2878051153"/>
                    </a:ext>
                  </a:extLst>
                </a:gridCol>
              </a:tblGrid>
              <a:tr h="294446">
                <a:tc>
                  <a:txBody>
                    <a:bodyPr/>
                    <a:lstStyle/>
                    <a:p>
                      <a:pPr algn="ctr"/>
                      <a:r>
                        <a:rPr lang="en-US" sz="1200" b="0" dirty="0">
                          <a:solidFill>
                            <a:schemeClr val="tx1"/>
                          </a:solidFill>
                        </a:rPr>
                        <a:t>Other fields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NPCA Enabled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74320541"/>
                  </a:ext>
                </a:extLst>
              </a:tr>
            </a:tbl>
          </a:graphicData>
        </a:graphic>
      </p:graphicFrame>
      <p:sp>
        <p:nvSpPr>
          <p:cNvPr id="11" name="Left Brace 10">
            <a:extLst>
              <a:ext uri="{FF2B5EF4-FFF2-40B4-BE49-F238E27FC236}">
                <a16:creationId xmlns:a16="http://schemas.microsoft.com/office/drawing/2014/main" id="{8E42B448-5BDD-4A6D-A06A-3F437BAA627D}"/>
              </a:ext>
            </a:extLst>
          </p:cNvPr>
          <p:cNvSpPr/>
          <p:nvPr/>
        </p:nvSpPr>
        <p:spPr bwMode="auto">
          <a:xfrm rot="5400000">
            <a:off x="3238499" y="2192197"/>
            <a:ext cx="381000" cy="2857499"/>
          </a:xfrm>
          <a:prstGeom prst="leftBrace">
            <a:avLst>
              <a:gd name="adj1" fmla="val 8333"/>
              <a:gd name="adj2" fmla="val 29258"/>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94411316-39F1-48AD-B6E9-8F6D52E9D675}"/>
              </a:ext>
            </a:extLst>
          </p:cNvPr>
          <p:cNvSpPr txBox="1"/>
          <p:nvPr/>
        </p:nvSpPr>
        <p:spPr>
          <a:xfrm>
            <a:off x="3338519" y="2667000"/>
            <a:ext cx="2249485" cy="276999"/>
          </a:xfrm>
          <a:prstGeom prst="rect">
            <a:avLst/>
          </a:prstGeom>
          <a:noFill/>
        </p:spPr>
        <p:txBody>
          <a:bodyPr wrap="square" rtlCol="0">
            <a:spAutoFit/>
          </a:bodyPr>
          <a:lstStyle/>
          <a:p>
            <a:pPr algn="ctr"/>
            <a:r>
              <a:rPr lang="en-US" sz="1200" u="sng" dirty="0">
                <a:solidFill>
                  <a:schemeClr val="tx1"/>
                </a:solidFill>
              </a:rPr>
              <a:t>UHR Operation element</a:t>
            </a:r>
          </a:p>
        </p:txBody>
      </p:sp>
      <p:graphicFrame>
        <p:nvGraphicFramePr>
          <p:cNvPr id="13" name="Table 12">
            <a:extLst>
              <a:ext uri="{FF2B5EF4-FFF2-40B4-BE49-F238E27FC236}">
                <a16:creationId xmlns:a16="http://schemas.microsoft.com/office/drawing/2014/main" id="{2C6B2E69-B8E2-4DBB-A99E-CB0637FB0008}"/>
              </a:ext>
            </a:extLst>
          </p:cNvPr>
          <p:cNvGraphicFramePr>
            <a:graphicFrameLocks noGrp="1"/>
          </p:cNvGraphicFramePr>
          <p:nvPr>
            <p:extLst>
              <p:ext uri="{D42A27DB-BD31-4B8C-83A1-F6EECF244321}">
                <p14:modId xmlns:p14="http://schemas.microsoft.com/office/powerpoint/2010/main" val="1445845000"/>
              </p:ext>
            </p:extLst>
          </p:nvPr>
        </p:nvGraphicFramePr>
        <p:xfrm>
          <a:off x="2225677" y="5656527"/>
          <a:ext cx="5089522" cy="457200"/>
        </p:xfrm>
        <a:graphic>
          <a:graphicData uri="http://schemas.openxmlformats.org/drawingml/2006/table">
            <a:tbl>
              <a:tblPr firstRow="1" bandRow="1">
                <a:tableStyleId>{5C22544A-7EE6-4342-B048-85BDC9FD1C3A}</a:tableStyleId>
              </a:tblPr>
              <a:tblGrid>
                <a:gridCol w="822321">
                  <a:extLst>
                    <a:ext uri="{9D8B030D-6E8A-4147-A177-3AD203B41FA5}">
                      <a16:colId xmlns:a16="http://schemas.microsoft.com/office/drawing/2014/main" val="1205829878"/>
                    </a:ext>
                  </a:extLst>
                </a:gridCol>
                <a:gridCol w="685802">
                  <a:extLst>
                    <a:ext uri="{9D8B030D-6E8A-4147-A177-3AD203B41FA5}">
                      <a16:colId xmlns:a16="http://schemas.microsoft.com/office/drawing/2014/main" val="3914336336"/>
                    </a:ext>
                  </a:extLst>
                </a:gridCol>
                <a:gridCol w="685800">
                  <a:extLst>
                    <a:ext uri="{9D8B030D-6E8A-4147-A177-3AD203B41FA5}">
                      <a16:colId xmlns:a16="http://schemas.microsoft.com/office/drawing/2014/main" val="2708610436"/>
                    </a:ext>
                  </a:extLst>
                </a:gridCol>
                <a:gridCol w="609600">
                  <a:extLst>
                    <a:ext uri="{9D8B030D-6E8A-4147-A177-3AD203B41FA5}">
                      <a16:colId xmlns:a16="http://schemas.microsoft.com/office/drawing/2014/main" val="3904964312"/>
                    </a:ext>
                  </a:extLst>
                </a:gridCol>
                <a:gridCol w="1143000">
                  <a:extLst>
                    <a:ext uri="{9D8B030D-6E8A-4147-A177-3AD203B41FA5}">
                      <a16:colId xmlns:a16="http://schemas.microsoft.com/office/drawing/2014/main" val="1828416171"/>
                    </a:ext>
                  </a:extLst>
                </a:gridCol>
                <a:gridCol w="1142999">
                  <a:extLst>
                    <a:ext uri="{9D8B030D-6E8A-4147-A177-3AD203B41FA5}">
                      <a16:colId xmlns:a16="http://schemas.microsoft.com/office/drawing/2014/main" val="374755894"/>
                    </a:ext>
                  </a:extLst>
                </a:gridCol>
              </a:tblGrid>
              <a:tr h="0">
                <a:tc>
                  <a:txBody>
                    <a:bodyPr/>
                    <a:lstStyle/>
                    <a:p>
                      <a:pPr algn="ctr"/>
                      <a:r>
                        <a:rPr lang="en-US" sz="1200" b="0" dirty="0">
                          <a:solidFill>
                            <a:sysClr val="windowText" lastClr="000000"/>
                          </a:solidFill>
                        </a:rPr>
                        <a:t>Element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NPCA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Start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Updated NPCA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Current NPCA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381603949"/>
                  </a:ext>
                </a:extLst>
              </a:tr>
            </a:tbl>
          </a:graphicData>
        </a:graphic>
      </p:graphicFrame>
      <p:sp>
        <p:nvSpPr>
          <p:cNvPr id="14" name="TextBox 13">
            <a:extLst>
              <a:ext uri="{FF2B5EF4-FFF2-40B4-BE49-F238E27FC236}">
                <a16:creationId xmlns:a16="http://schemas.microsoft.com/office/drawing/2014/main" id="{279FC288-ED9F-4F0D-9D83-1A979394B999}"/>
              </a:ext>
            </a:extLst>
          </p:cNvPr>
          <p:cNvSpPr txBox="1"/>
          <p:nvPr/>
        </p:nvSpPr>
        <p:spPr>
          <a:xfrm>
            <a:off x="1981198" y="6123801"/>
            <a:ext cx="5334002" cy="276999"/>
          </a:xfrm>
          <a:prstGeom prst="rect">
            <a:avLst/>
          </a:prstGeom>
          <a:noFill/>
        </p:spPr>
        <p:txBody>
          <a:bodyPr wrap="square" rtlCol="0">
            <a:spAutoFit/>
          </a:bodyPr>
          <a:lstStyle/>
          <a:p>
            <a:r>
              <a:rPr lang="en-US" sz="1200" dirty="0">
                <a:solidFill>
                  <a:schemeClr val="tx1"/>
                </a:solidFill>
              </a:rPr>
              <a:t>Bits:       8                  8               2               6            0 or variable          0 or variable</a:t>
            </a:r>
          </a:p>
        </p:txBody>
      </p:sp>
      <p:sp>
        <p:nvSpPr>
          <p:cNvPr id="15" name="TextBox 14">
            <a:extLst>
              <a:ext uri="{FF2B5EF4-FFF2-40B4-BE49-F238E27FC236}">
                <a16:creationId xmlns:a16="http://schemas.microsoft.com/office/drawing/2014/main" id="{4EEC8F5F-2288-4AD3-83A1-B88B3B3DF63C}"/>
              </a:ext>
            </a:extLst>
          </p:cNvPr>
          <p:cNvSpPr txBox="1"/>
          <p:nvPr/>
        </p:nvSpPr>
        <p:spPr>
          <a:xfrm>
            <a:off x="3645695" y="5351727"/>
            <a:ext cx="2249485" cy="276999"/>
          </a:xfrm>
          <a:prstGeom prst="rect">
            <a:avLst/>
          </a:prstGeom>
          <a:noFill/>
        </p:spPr>
        <p:txBody>
          <a:bodyPr wrap="square" rtlCol="0">
            <a:spAutoFit/>
          </a:bodyPr>
          <a:lstStyle/>
          <a:p>
            <a:pPr algn="ctr"/>
            <a:r>
              <a:rPr lang="en-US" sz="1200" u="sng" dirty="0">
                <a:solidFill>
                  <a:schemeClr val="tx1"/>
                </a:solidFill>
              </a:rPr>
              <a:t>NPCA Parameters element</a:t>
            </a:r>
          </a:p>
        </p:txBody>
      </p:sp>
    </p:spTree>
    <p:extLst>
      <p:ext uri="{BB962C8B-B14F-4D97-AF65-F5344CB8AC3E}">
        <p14:creationId xmlns:p14="http://schemas.microsoft.com/office/powerpoint/2010/main" val="10388059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 of unavailability periods for NPCA</a:t>
            </a:r>
            <a:endParaRPr lang="en-GB" dirty="0"/>
          </a:p>
        </p:txBody>
      </p:sp>
      <p:sp>
        <p:nvSpPr>
          <p:cNvPr id="9218" name="Rectangle 2"/>
          <p:cNvSpPr>
            <a:spLocks noGrp="1" noChangeArrowheads="1"/>
          </p:cNvSpPr>
          <p:nvPr>
            <p:ph idx="1"/>
          </p:nvPr>
        </p:nvSpPr>
        <p:spPr>
          <a:xfrm>
            <a:off x="685801" y="1523999"/>
            <a:ext cx="7770813" cy="4038601"/>
          </a:xfrm>
          <a:ln/>
        </p:spPr>
        <p:txBody>
          <a:bodyPr/>
          <a:lstStyle/>
          <a:p>
            <a:pPr marL="128588" indent="-128588" algn="just">
              <a:buFont typeface="Arial" panose="020B0604020202020204" pitchFamily="34" charset="0"/>
              <a:buChar char="•"/>
            </a:pPr>
            <a:r>
              <a:rPr lang="en-US" sz="1500" dirty="0"/>
              <a:t>An AP in NPCA mode may indicate certain periodic service periods during which it will not use NPCA operation. The reason for such behavior can include:</a:t>
            </a:r>
          </a:p>
          <a:p>
            <a:pPr marL="428626" lvl="1" indent="-128588" algn="just">
              <a:buFont typeface="Arial" panose="020B0604020202020204" pitchFamily="34" charset="0"/>
              <a:buChar char="•"/>
            </a:pPr>
            <a:r>
              <a:rPr lang="en-US" sz="1400" dirty="0"/>
              <a:t>As a result of a multi-AP coordination with a neighboring AP (whose primary channel overlaps with the NPCA backup primary channel).</a:t>
            </a:r>
          </a:p>
          <a:p>
            <a:pPr marL="128588" indent="-128588" algn="just">
              <a:buFont typeface="Arial" panose="020B0604020202020204" pitchFamily="34" charset="0"/>
              <a:buChar char="•"/>
            </a:pPr>
            <a:r>
              <a:rPr lang="en-US" sz="1500" dirty="0"/>
              <a:t>The indication may use the Periodic Unavailability Operation (PUO) indication method, with a field indicating that the unavailability is for NPCA operation.</a:t>
            </a:r>
          </a:p>
          <a:p>
            <a:pPr marL="128588" indent="-128588" algn="just">
              <a:buFont typeface="Arial" panose="020B0604020202020204" pitchFamily="34" charset="0"/>
              <a:buChar char="•"/>
            </a:pPr>
            <a:r>
              <a:rPr lang="en-US" sz="1500" dirty="0"/>
              <a:t>An NPCA UHR non-AP STA should not initiate NPCA transmission to an NPCA AP during the NPCA unavailability service periods indicated by the AP.</a:t>
            </a:r>
          </a:p>
          <a:p>
            <a:pPr marL="128588" indent="-128588" algn="just">
              <a:buFont typeface="Arial" panose="020B0604020202020204" pitchFamily="34" charset="0"/>
              <a:buChar char="•"/>
            </a:pPr>
            <a:r>
              <a:rPr lang="en-US" sz="1600" dirty="0"/>
              <a:t>It is TBD if a similar unavailability indication can be used by a non-AP NPCA STA, for example, for Co-ex reasons.</a:t>
            </a:r>
            <a:endParaRPr lang="en-US" sz="15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spTree>
    <p:extLst>
      <p:ext uri="{BB962C8B-B14F-4D97-AF65-F5344CB8AC3E}">
        <p14:creationId xmlns:p14="http://schemas.microsoft.com/office/powerpoint/2010/main" val="29928707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Conclusion</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lgn="just">
              <a:buFont typeface="Arial" panose="020B0604020202020204" pitchFamily="34" charset="0"/>
              <a:buChar char="•"/>
            </a:pPr>
            <a:r>
              <a:rPr lang="en-GB" sz="1500" dirty="0"/>
              <a:t>When an NPCA STA is updating its NPCA mode or parameters, the updated parameters can be indicated in either (</a:t>
            </a:r>
            <a:r>
              <a:rPr lang="en-GB" sz="1500" dirty="0" err="1"/>
              <a:t>i</a:t>
            </a:r>
            <a:r>
              <a:rPr lang="en-GB" sz="1500" dirty="0"/>
              <a:t>) a NPCA-specific element or (ii) field of an existing element.</a:t>
            </a:r>
          </a:p>
          <a:p>
            <a:pPr marL="585788" lvl="1" indent="-285750" algn="just">
              <a:buFont typeface="Arial" panose="020B0604020202020204" pitchFamily="34" charset="0"/>
              <a:buChar char="•"/>
            </a:pPr>
            <a:r>
              <a:rPr lang="en-GB" sz="1400" dirty="0"/>
              <a:t>The advantage of defining a NPCA-specific element is modularity, and ease of expansion in future Wi-Fi generations. </a:t>
            </a:r>
          </a:p>
          <a:p>
            <a:pPr marL="585788" lvl="1" indent="-285750" algn="just">
              <a:buFont typeface="Arial" panose="020B0604020202020204" pitchFamily="34" charset="0"/>
              <a:buChar char="•"/>
            </a:pPr>
            <a:r>
              <a:rPr lang="en-GB" sz="1400" dirty="0"/>
              <a:t>The few additional octets for Element ID and Length fields is insignificant, since the indication is only provided when there is a NPCA update scheduled.</a:t>
            </a:r>
            <a:endParaRPr lang="en-GB" sz="1500" dirty="0"/>
          </a:p>
          <a:p>
            <a:pPr marL="285750" indent="-285750" algn="just">
              <a:buFont typeface="Arial" panose="020B0604020202020204" pitchFamily="34" charset="0"/>
              <a:buChar char="•"/>
            </a:pPr>
            <a:r>
              <a:rPr lang="en-GB" sz="1500" dirty="0"/>
              <a:t>When an AP has enabled NPCA mode, some currently operational NPCA parameters can be indicated in the Beacon frames. </a:t>
            </a:r>
          </a:p>
          <a:p>
            <a:pPr marL="285750" indent="-285750" algn="just">
              <a:buFont typeface="Arial" panose="020B0604020202020204" pitchFamily="34" charset="0"/>
              <a:buChar char="•"/>
            </a:pPr>
            <a:r>
              <a:rPr lang="en-GB" sz="1600" dirty="0"/>
              <a:t>It is beneficial to have a mechanism for an NPCA AP may indicate periodic service periods during which it is unavailable for NPCA operation.</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endParaRPr lang="en-GB" sz="1500" dirty="0"/>
          </a:p>
          <a:p>
            <a:pPr marL="285750" indent="-285750" algn="just">
              <a:buFont typeface="Arial" panose="020B0604020202020204" pitchFamily="34" charset="0"/>
              <a:buChar char="•"/>
            </a:pPr>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spTree>
    <p:extLst>
      <p:ext uri="{BB962C8B-B14F-4D97-AF65-F5344CB8AC3E}">
        <p14:creationId xmlns:p14="http://schemas.microsoft.com/office/powerpoint/2010/main" val="31687940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9622</TotalTime>
  <Words>2022</Words>
  <Application>Microsoft Office PowerPoint</Application>
  <PresentationFormat>On-screen Show (4:3)</PresentationFormat>
  <Paragraphs>266</Paragraphs>
  <Slides>15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MS Gothic</vt:lpstr>
      <vt:lpstr>Arial</vt:lpstr>
      <vt:lpstr>Arial Unicode MS</vt:lpstr>
      <vt:lpstr>Courier New</vt:lpstr>
      <vt:lpstr>Times New Roman</vt:lpstr>
      <vt:lpstr>Office Theme</vt:lpstr>
      <vt:lpstr>Document</vt:lpstr>
      <vt:lpstr>Parameter Update in NPCA mode</vt:lpstr>
      <vt:lpstr>Abstract</vt:lpstr>
      <vt:lpstr>Non-primary Channel Access - Recap</vt:lpstr>
      <vt:lpstr>NPCA mode parameters</vt:lpstr>
      <vt:lpstr>NPCA update indication</vt:lpstr>
      <vt:lpstr>NPCA update indication – contd.</vt:lpstr>
      <vt:lpstr>Current NPCA parameter indication by AP</vt:lpstr>
      <vt:lpstr>Indication of unavailability periods for NPCA</vt:lpstr>
      <vt:lpstr>Conclusion</vt:lpstr>
      <vt:lpstr>Summary</vt:lpstr>
      <vt:lpstr>References</vt:lpstr>
      <vt:lpstr>Straw poll 1</vt:lpstr>
      <vt:lpstr>Straw poll 2</vt:lpstr>
      <vt:lpstr>Straw poll 3</vt:lpstr>
      <vt:lpstr>Backup slides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NPCA parameter update</dc:title>
  <dc:creator>Vishnu Vardhan Ratnam</dc:creator>
  <cp:lastModifiedBy>Vishnu Vardhan Ratnam</cp:lastModifiedBy>
  <cp:revision>313</cp:revision>
  <cp:lastPrinted>1601-01-01T00:00:00Z</cp:lastPrinted>
  <dcterms:created xsi:type="dcterms:W3CDTF">2023-10-26T23:59:45Z</dcterms:created>
  <dcterms:modified xsi:type="dcterms:W3CDTF">2025-04-07T16:55:03Z</dcterms:modified>
</cp:coreProperties>
</file>