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88" r:id="rId5"/>
    <p:sldId id="289" r:id="rId6"/>
    <p:sldId id="277" r:id="rId7"/>
    <p:sldId id="304" r:id="rId8"/>
    <p:sldId id="275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9B3B"/>
    <a:srgbClr val="8B9B3B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32" d="100"/>
          <a:sy n="132" d="100"/>
        </p:scale>
        <p:origin x="7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359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802.11-25/403r0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Vishnu Ratnam,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802.11-25/403r0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Vishnu Ratnam,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802.11-25/403r0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Vishnu Ratnam,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802.11-25/403r0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Vishnu Ratnam,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802.11-25/403r0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Vishnu Ratnam,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802.11-25/403r0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Vishnu Ratnam,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20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802.11-25/403r0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Vishnu Ratnam,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88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802.11-25/403r0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Vishnu Ratnam,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802.11-25/403r0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Vishnu Ratnam,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802.11-25/403r0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Vishnu Ratnam,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3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January,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January,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January,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January,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January,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January,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January,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January,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Vishnu Ratnam,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802.11-25/403r0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cs typeface="Arial" panose="020B0604020202020204" pitchFamily="34" charset="0"/>
              </a:rPr>
              <a:t>Intermediate FCS location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2025-01-07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January,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453883"/>
              </p:ext>
            </p:extLst>
          </p:nvPr>
        </p:nvGraphicFramePr>
        <p:xfrm>
          <a:off x="708025" y="3379788"/>
          <a:ext cx="7632700" cy="249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Document" r:id="rId4" imgW="10647337" imgH="3470473" progId="Word.Document.8">
                  <p:embed/>
                </p:oleObj>
              </mc:Choice>
              <mc:Fallback>
                <p:oleObj name="Document" r:id="rId4" imgW="10647337" imgH="347047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379788"/>
                        <a:ext cx="7632700" cy="2490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This document discusses mechanisms for the transmitter of a trigger frame containing an intermediate FCS (I-FCS) to aid the receiver in simplifying the trigger frame reception process</a:t>
            </a:r>
          </a:p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January,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600200"/>
            <a:ext cx="7770813" cy="4649784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Group has agreed to carry an intermediate FCS field in a trigger frame when one or more recipient UHR STA(s) operating in DSO, EMLSR or DPS modes require it.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The I-FCS can be carried in  in Trigger frames in dedicated User Info field(s)</a:t>
            </a:r>
          </a:p>
          <a:p>
            <a:pPr marL="585788" lvl="1" indent="-285750" algn="just">
              <a:buFont typeface="+mj-lt"/>
              <a:buAutoNum type="arabicPeriod"/>
            </a:pPr>
            <a:endParaRPr lang="en-US" sz="1200" dirty="0"/>
          </a:p>
          <a:p>
            <a:pPr marL="585788" lvl="1" indent="-285750" algn="just">
              <a:buFont typeface="+mj-lt"/>
              <a:buAutoNum type="arabicPeriod"/>
            </a:pPr>
            <a:endParaRPr lang="en-US" sz="1200" dirty="0"/>
          </a:p>
          <a:p>
            <a:pPr marL="585788" lvl="1" indent="-285750" algn="just">
              <a:buFont typeface="+mj-lt"/>
              <a:buAutoNum type="arabicPeriod"/>
            </a:pPr>
            <a:endParaRPr lang="en-US" sz="1200" dirty="0"/>
          </a:p>
          <a:p>
            <a:pPr marL="585788" lvl="1" indent="-285750" algn="just">
              <a:buFont typeface="+mj-lt"/>
              <a:buAutoNum type="arabicPeriod"/>
            </a:pPr>
            <a:endParaRPr lang="en-US" sz="1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In this presentation, we discuss the complications in the reception process of the I-FCS and propose some solutions to address the same.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January, 2025</a:t>
            </a:r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9C585E7-B332-4752-B0D3-CC543B686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491384"/>
              </p:ext>
            </p:extLst>
          </p:nvPr>
        </p:nvGraphicFramePr>
        <p:xfrm>
          <a:off x="1236671" y="2666719"/>
          <a:ext cx="67818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414">
                  <a:extLst>
                    <a:ext uri="{9D8B030D-6E8A-4147-A177-3AD203B41FA5}">
                      <a16:colId xmlns:a16="http://schemas.microsoft.com/office/drawing/2014/main" val="137857090"/>
                    </a:ext>
                  </a:extLst>
                </a:gridCol>
                <a:gridCol w="744036">
                  <a:extLst>
                    <a:ext uri="{9D8B030D-6E8A-4147-A177-3AD203B41FA5}">
                      <a16:colId xmlns:a16="http://schemas.microsoft.com/office/drawing/2014/main" val="3108957135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1435642729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1490539974"/>
                    </a:ext>
                  </a:extLst>
                </a:gridCol>
                <a:gridCol w="913314">
                  <a:extLst>
                    <a:ext uri="{9D8B030D-6E8A-4147-A177-3AD203B41FA5}">
                      <a16:colId xmlns:a16="http://schemas.microsoft.com/office/drawing/2014/main" val="327782069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063890138"/>
                    </a:ext>
                  </a:extLst>
                </a:gridCol>
                <a:gridCol w="639261">
                  <a:extLst>
                    <a:ext uri="{9D8B030D-6E8A-4147-A177-3AD203B41FA5}">
                      <a16:colId xmlns:a16="http://schemas.microsoft.com/office/drawing/2014/main" val="145589652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4047221936"/>
                    </a:ext>
                  </a:extLst>
                </a:gridCol>
              </a:tblGrid>
              <a:tr h="164046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Common Info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User Info List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Padding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6994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646B4C3-8E75-499A-AD63-40C43DB0D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418750"/>
              </p:ext>
            </p:extLst>
          </p:nvPr>
        </p:nvGraphicFramePr>
        <p:xfrm>
          <a:off x="2694419" y="3159666"/>
          <a:ext cx="375516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800">
                  <a:extLst>
                    <a:ext uri="{9D8B030D-6E8A-4147-A177-3AD203B41FA5}">
                      <a16:colId xmlns:a16="http://schemas.microsoft.com/office/drawing/2014/main" val="4064587591"/>
                    </a:ext>
                  </a:extLst>
                </a:gridCol>
                <a:gridCol w="1013980">
                  <a:extLst>
                    <a:ext uri="{9D8B030D-6E8A-4147-A177-3AD203B41FA5}">
                      <a16:colId xmlns:a16="http://schemas.microsoft.com/office/drawing/2014/main" val="24604565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57389083"/>
                    </a:ext>
                  </a:extLst>
                </a:gridCol>
                <a:gridCol w="864782">
                  <a:extLst>
                    <a:ext uri="{9D8B030D-6E8A-4147-A177-3AD203B41FA5}">
                      <a16:colId xmlns:a16="http://schemas.microsoft.com/office/drawing/2014/main" val="3449823788"/>
                    </a:ext>
                  </a:extLst>
                </a:gridCol>
              </a:tblGrid>
              <a:tr h="28042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Special User Info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Some User Info fields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I-FCS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Some User Info fields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848950"/>
                  </a:ext>
                </a:extLst>
              </a:tr>
            </a:tbl>
          </a:graphicData>
        </a:graphic>
      </p:graphicFrame>
      <p:sp>
        <p:nvSpPr>
          <p:cNvPr id="16" name="Left Brace 15">
            <a:extLst>
              <a:ext uri="{FF2B5EF4-FFF2-40B4-BE49-F238E27FC236}">
                <a16:creationId xmlns:a16="http://schemas.microsoft.com/office/drawing/2014/main" id="{24E5A8B0-FE02-4DD2-BCA6-12C4838236FF}"/>
              </a:ext>
            </a:extLst>
          </p:cNvPr>
          <p:cNvSpPr/>
          <p:nvPr/>
        </p:nvSpPr>
        <p:spPr bwMode="auto">
          <a:xfrm rot="5400000">
            <a:off x="4402372" y="1113980"/>
            <a:ext cx="332021" cy="3910768"/>
          </a:xfrm>
          <a:prstGeom prst="leftBrace">
            <a:avLst>
              <a:gd name="adj1" fmla="val 8333"/>
              <a:gd name="adj2" fmla="val 1281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3"/>
            <a:ext cx="7770813" cy="609598"/>
          </a:xfrm>
        </p:spPr>
        <p:txBody>
          <a:bodyPr/>
          <a:lstStyle/>
          <a:p>
            <a:r>
              <a:rPr lang="en-US" dirty="0"/>
              <a:t>Reception of I-FCS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81999" cy="4506662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/>
              <a:t>In some implementations early processing of frames based on I-FCS is difficult, because</a:t>
            </a:r>
            <a:r>
              <a:rPr lang="en-US" sz="1500" dirty="0"/>
              <a:t> </a:t>
            </a:r>
            <a:r>
              <a:rPr lang="en-GB" sz="1500" dirty="0"/>
              <a:t>the PHY doesn't know how much data the MAC wants.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/>
              <a:t>If the MAC doesn’t</a:t>
            </a:r>
            <a:r>
              <a:rPr lang="en-US" sz="1500" dirty="0"/>
              <a:t> </a:t>
            </a:r>
            <a:r>
              <a:rPr lang="en-GB" sz="1500" dirty="0"/>
              <a:t>get enough data (that covers I-FCS), it has to ask for some more data from PHY and then either re-process</a:t>
            </a:r>
            <a:r>
              <a:rPr lang="en-US" sz="1500" dirty="0"/>
              <a:t> </a:t>
            </a:r>
            <a:r>
              <a:rPr lang="en-GB" sz="1500" dirty="0"/>
              <a:t>from the start (wasteful/slow) or remember its parsing state (non-trivial).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/>
              <a:t>Without knowing how much more data to send,</a:t>
            </a:r>
            <a:r>
              <a:rPr lang="en-US" sz="1500" dirty="0"/>
              <a:t> </a:t>
            </a:r>
            <a:r>
              <a:rPr lang="en-GB" sz="1500" dirty="0"/>
              <a:t>the MAC may get too much (causing wastage of padding), or even worse get too little</a:t>
            </a:r>
            <a:r>
              <a:rPr lang="en-US" sz="1500" dirty="0"/>
              <a:t> </a:t>
            </a:r>
            <a:r>
              <a:rPr lang="en-GB" sz="1500" dirty="0"/>
              <a:t>and has to ask for even more iteratively.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/>
              <a:t>Correspondingly, to ensure that sufficient data is forwarded from PHY to the MAC that covers the I-FCS, it is helpful to either: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Have a pre-deterministic location of the I-FCS, or 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Have an indication of the location of the I-FCS early within the trigger frame.</a:t>
            </a:r>
            <a:endParaRPr lang="en-US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In this contribution, we discuss a method for such I-FCS indication, and the corresponding receiver behavior.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January, 2025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5446365-4A3B-44B7-B938-174551EF71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476219"/>
              </p:ext>
            </p:extLst>
          </p:nvPr>
        </p:nvGraphicFramePr>
        <p:xfrm>
          <a:off x="1634324" y="5802062"/>
          <a:ext cx="617299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317">
                  <a:extLst>
                    <a:ext uri="{9D8B030D-6E8A-4147-A177-3AD203B41FA5}">
                      <a16:colId xmlns:a16="http://schemas.microsoft.com/office/drawing/2014/main" val="137857090"/>
                    </a:ext>
                  </a:extLst>
                </a:gridCol>
                <a:gridCol w="848932">
                  <a:extLst>
                    <a:ext uri="{9D8B030D-6E8A-4147-A177-3AD203B41FA5}">
                      <a16:colId xmlns:a16="http://schemas.microsoft.com/office/drawing/2014/main" val="3108957135"/>
                    </a:ext>
                  </a:extLst>
                </a:gridCol>
                <a:gridCol w="771624">
                  <a:extLst>
                    <a:ext uri="{9D8B030D-6E8A-4147-A177-3AD203B41FA5}">
                      <a16:colId xmlns:a16="http://schemas.microsoft.com/office/drawing/2014/main" val="1435642729"/>
                    </a:ext>
                  </a:extLst>
                </a:gridCol>
                <a:gridCol w="771624">
                  <a:extLst>
                    <a:ext uri="{9D8B030D-6E8A-4147-A177-3AD203B41FA5}">
                      <a16:colId xmlns:a16="http://schemas.microsoft.com/office/drawing/2014/main" val="1490539974"/>
                    </a:ext>
                  </a:extLst>
                </a:gridCol>
                <a:gridCol w="798356">
                  <a:extLst>
                    <a:ext uri="{9D8B030D-6E8A-4147-A177-3AD203B41FA5}">
                      <a16:colId xmlns:a16="http://schemas.microsoft.com/office/drawing/2014/main" val="3277820696"/>
                    </a:ext>
                  </a:extLst>
                </a:gridCol>
                <a:gridCol w="840340">
                  <a:extLst>
                    <a:ext uri="{9D8B030D-6E8A-4147-A177-3AD203B41FA5}">
                      <a16:colId xmlns:a16="http://schemas.microsoft.com/office/drawing/2014/main" val="406389013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45589652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4047221936"/>
                    </a:ext>
                  </a:extLst>
                </a:gridCol>
              </a:tblGrid>
              <a:tr h="164046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PHY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MAC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Common Info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User Info List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I-FCS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User Info List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Padding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69947"/>
                  </a:ext>
                </a:extLst>
              </a:tr>
            </a:tbl>
          </a:graphicData>
        </a:graphic>
      </p:graphicFrame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729C157-8159-4EA3-8056-916EBB76A848}"/>
              </a:ext>
            </a:extLst>
          </p:cNvPr>
          <p:cNvSpPr/>
          <p:nvPr/>
        </p:nvSpPr>
        <p:spPr bwMode="auto">
          <a:xfrm>
            <a:off x="2319454" y="5523539"/>
            <a:ext cx="1234068" cy="289963"/>
          </a:xfrm>
          <a:custGeom>
            <a:avLst/>
            <a:gdLst>
              <a:gd name="connsiteX0" fmla="*/ 0 w 1234068"/>
              <a:gd name="connsiteY0" fmla="*/ 275095 h 289963"/>
              <a:gd name="connsiteX1" fmla="*/ 505522 w 1234068"/>
              <a:gd name="connsiteY1" fmla="*/ 32 h 289963"/>
              <a:gd name="connsiteX2" fmla="*/ 1234068 w 1234068"/>
              <a:gd name="connsiteY2" fmla="*/ 289963 h 28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4068" h="289963">
                <a:moveTo>
                  <a:pt x="0" y="275095"/>
                </a:moveTo>
                <a:cubicBezTo>
                  <a:pt x="149922" y="136324"/>
                  <a:pt x="299844" y="-2446"/>
                  <a:pt x="505522" y="32"/>
                </a:cubicBezTo>
                <a:cubicBezTo>
                  <a:pt x="711200" y="2510"/>
                  <a:pt x="972634" y="146236"/>
                  <a:pt x="1234068" y="28996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EEF777-EC3B-4473-84E6-10EB71993D76}"/>
              </a:ext>
            </a:extLst>
          </p:cNvPr>
          <p:cNvSpPr txBox="1"/>
          <p:nvPr/>
        </p:nvSpPr>
        <p:spPr>
          <a:xfrm>
            <a:off x="2133600" y="5195796"/>
            <a:ext cx="1234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To little data forwarded by PHY to MAC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8E7B170-C9A4-4791-8827-27060072776F}"/>
              </a:ext>
            </a:extLst>
          </p:cNvPr>
          <p:cNvSpPr/>
          <p:nvPr/>
        </p:nvSpPr>
        <p:spPr bwMode="auto">
          <a:xfrm>
            <a:off x="2313878" y="5418673"/>
            <a:ext cx="4239322" cy="396240"/>
          </a:xfrm>
          <a:custGeom>
            <a:avLst/>
            <a:gdLst>
              <a:gd name="connsiteX0" fmla="*/ 0 w 1234068"/>
              <a:gd name="connsiteY0" fmla="*/ 275095 h 289963"/>
              <a:gd name="connsiteX1" fmla="*/ 505522 w 1234068"/>
              <a:gd name="connsiteY1" fmla="*/ 32 h 289963"/>
              <a:gd name="connsiteX2" fmla="*/ 1234068 w 1234068"/>
              <a:gd name="connsiteY2" fmla="*/ 289963 h 28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4068" h="289963">
                <a:moveTo>
                  <a:pt x="0" y="275095"/>
                </a:moveTo>
                <a:cubicBezTo>
                  <a:pt x="149922" y="136324"/>
                  <a:pt x="299844" y="-2446"/>
                  <a:pt x="505522" y="32"/>
                </a:cubicBezTo>
                <a:cubicBezTo>
                  <a:pt x="711200" y="2510"/>
                  <a:pt x="972634" y="146236"/>
                  <a:pt x="1234068" y="28996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DE726-AA8F-4C94-946C-87122FA67F26}"/>
              </a:ext>
            </a:extLst>
          </p:cNvPr>
          <p:cNvSpPr txBox="1"/>
          <p:nvPr/>
        </p:nvSpPr>
        <p:spPr>
          <a:xfrm>
            <a:off x="4631612" y="5134240"/>
            <a:ext cx="1477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Too much data forwarded by PHY to MAC, causing wastage of padding </a:t>
            </a:r>
          </a:p>
        </p:txBody>
      </p:sp>
    </p:spTree>
    <p:extLst>
      <p:ext uri="{BB962C8B-B14F-4D97-AF65-F5344CB8AC3E}">
        <p14:creationId xmlns:p14="http://schemas.microsoft.com/office/powerpoint/2010/main" val="3511967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3"/>
            <a:ext cx="7770813" cy="685798"/>
          </a:xfrm>
        </p:spPr>
        <p:txBody>
          <a:bodyPr/>
          <a:lstStyle/>
          <a:p>
            <a:r>
              <a:rPr lang="en-US" dirty="0"/>
              <a:t>Proposed solution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1" y="1295400"/>
                <a:ext cx="8077200" cy="4953000"/>
              </a:xfrm>
              <a:ln/>
            </p:spPr>
            <p:txBody>
              <a:bodyPr/>
              <a:lstStyle/>
              <a:p>
                <a:pPr marL="0" indent="0" algn="just"/>
                <a:r>
                  <a:rPr lang="en-US" sz="1500" u="sng" dirty="0"/>
                  <a:t>Location indication: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500" dirty="0"/>
                  <a:t>The I-FCS is carried in 2 User Info fields with AID12 = 2009.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500" dirty="0">
                    <a:solidFill>
                      <a:srgbClr val="222222"/>
                    </a:solidFill>
                    <a:highlight>
                      <a:srgbClr val="FFFFFF"/>
                    </a:highlight>
                  </a:rPr>
                  <a:t>In either the Common Info field or Special User Info field (with AID12=2007) or some new User Info field (e.g. AID12=4003), within the Trigger frame, an indication of the location of I-FCS is provided.</a:t>
                </a:r>
              </a:p>
              <a:p>
                <a:pPr marL="585788" lvl="1" indent="-285750" algn="just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rgbClr val="222222"/>
                    </a:solidFill>
                    <a:highlight>
                      <a:srgbClr val="FFFFFF"/>
                    </a:highlight>
                  </a:rPr>
                  <a:t>The location indication may indicate, for example, the number of octets to the end of I-FCS, or the number of User Info fields present before the I-FCS field.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500" dirty="0">
                    <a:solidFill>
                      <a:srgbClr val="222222"/>
                    </a:solidFill>
                    <a:highlight>
                      <a:srgbClr val="FFFFFF"/>
                    </a:highlight>
                  </a:rPr>
                  <a:t>The I-FCS is computed based on all the bits of the Trigger frame that precede its location in the Trigger frame.</a:t>
                </a:r>
              </a:p>
              <a:p>
                <a:pPr marL="0" indent="0" algn="just"/>
                <a:r>
                  <a:rPr lang="en-US" sz="1500" u="sng" dirty="0">
                    <a:highlight>
                      <a:srgbClr val="FFFFFF"/>
                    </a:highlight>
                  </a:rPr>
                  <a:t>Receiver behavior:</a:t>
                </a:r>
                <a:endParaRPr lang="en-US" sz="1500" dirty="0">
                  <a:solidFill>
                    <a:srgbClr val="222222"/>
                  </a:solidFill>
                  <a:highlight>
                    <a:srgbClr val="FFFFFF"/>
                  </a:highlight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500" dirty="0">
                    <a:solidFill>
                      <a:srgbClr val="222222"/>
                    </a:solidFill>
                    <a:highlight>
                      <a:srgbClr val="FFFFFF"/>
                    </a:highlight>
                  </a:rPr>
                  <a:t>At the receiving STA, the PHY is configured to provide first </a:t>
                </a:r>
                <a14:m>
                  <m:oMath xmlns:m="http://schemas.openxmlformats.org/officeDocument/2006/math">
                    <m:r>
                      <a:rPr lang="en-US" sz="1500" b="1" i="1" smtClean="0">
                        <a:solidFill>
                          <a:srgbClr val="222222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500" dirty="0">
                    <a:solidFill>
                      <a:srgbClr val="222222"/>
                    </a:solidFill>
                    <a:highlight>
                      <a:srgbClr val="FFFFFF"/>
                    </a:highlight>
                  </a:rPr>
                  <a:t> octets to the MAC, which will include the first few User Info fields of the trigger frame.</a:t>
                </a:r>
              </a:p>
              <a:p>
                <a:pPr marL="585788" lvl="1" indent="-285750" algn="just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rgbClr val="222222"/>
                    </a:solidFill>
                    <a:highlight>
                      <a:srgbClr val="FFFFFF"/>
                    </a:highlight>
                  </a:rPr>
                  <a:t>From these, the STA can know if I-FCS is present and the location of the I-FCS.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500" dirty="0">
                    <a:solidFill>
                      <a:srgbClr val="222222"/>
                    </a:solidFill>
                    <a:highlight>
                      <a:srgbClr val="FFFFFF"/>
                    </a:highlight>
                  </a:rPr>
                  <a:t>If I-FCS is present, the receiver’s MAC configures the PHY to transmit the appropriate number of further octets to ensure I-FCS is received.</a:t>
                </a:r>
              </a:p>
              <a:p>
                <a:pPr marL="0" indent="0" algn="just"/>
                <a:r>
                  <a:rPr lang="en-US" sz="1500" u="sng" dirty="0">
                    <a:highlight>
                      <a:srgbClr val="FFFFFF"/>
                    </a:highlight>
                  </a:rPr>
                  <a:t>Future expansion:</a:t>
                </a:r>
                <a:endParaRPr lang="en-US" sz="1500" dirty="0">
                  <a:solidFill>
                    <a:srgbClr val="222222"/>
                  </a:solidFill>
                  <a:highlight>
                    <a:srgbClr val="FFFFFF"/>
                  </a:highlight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500" dirty="0">
                    <a:solidFill>
                      <a:srgbClr val="222222"/>
                    </a:solidFill>
                    <a:highlight>
                      <a:srgbClr val="FFFFFF"/>
                    </a:highlight>
                  </a:rPr>
                  <a:t>The location indication can also be generalized to pass information to the receiver on the location of the end-of-frame-without padding, even when I-FCS is not present.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1" y="1295400"/>
                <a:ext cx="8077200" cy="4953000"/>
              </a:xfrm>
              <a:blipFill>
                <a:blip r:embed="rId3"/>
                <a:stretch>
                  <a:fillRect l="-302" t="-369" r="-981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January,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589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546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/>
              <a:t>Having an unknown location of the I-FCS field in a trigger frame can complicate the reception process at a receiver.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/>
              <a:t>This can be remedied by carrying an indication of the location of the I-FCS early within the trigger frame.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/>
              <a:t>The length indication can also be used as a generic mechanism to pass information to the receiver.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January,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79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altLang="zh-TW" sz="1600" dirty="0"/>
              <a:t>11-23/1873r1 Post-fcs-mac-padding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sz="1600" dirty="0"/>
              <a:t>11-23/2003r1 Client-power-save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sz="1600" dirty="0"/>
              <a:t>11-24/0544r1 Power-save-protocols-for-</a:t>
            </a:r>
            <a:r>
              <a:rPr lang="en-US" altLang="zh-TW" sz="1600" dirty="0" err="1"/>
              <a:t>uhr</a:t>
            </a:r>
            <a:r>
              <a:rPr lang="en-US" altLang="zh-TW" sz="1600" dirty="0"/>
              <a:t>-follow-up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11-24/1227r1 Some-usage-of-intermediate-fcs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11-24/1129r1 Discussion-on-intermediate-fcs-</a:t>
            </a:r>
            <a:r>
              <a:rPr lang="en-GB" sz="1600" dirty="0" err="1"/>
              <a:t>signaling</a:t>
            </a:r>
            <a:endParaRPr lang="en-GB" sz="1600" dirty="0"/>
          </a:p>
          <a:p>
            <a:pPr marL="342900" indent="-342900">
              <a:buFont typeface="+mj-lt"/>
              <a:buAutoNum type="arabicPeriod"/>
            </a:pPr>
            <a:r>
              <a:rPr lang="en-GB" sz="1500" dirty="0"/>
              <a:t>11-24/1702r0 Consideration-on-the-signalling-method-of-intermediate-fcs (</a:t>
            </a:r>
            <a:r>
              <a:rPr lang="en-GB" sz="1500" dirty="0" err="1"/>
              <a:t>Yanchao</a:t>
            </a:r>
            <a:r>
              <a:rPr lang="en-GB" sz="1500" dirty="0"/>
              <a:t> Xu, </a:t>
            </a:r>
            <a:r>
              <a:rPr lang="en-GB" sz="1500" dirty="0" err="1"/>
              <a:t>Amlogic</a:t>
            </a:r>
            <a:r>
              <a:rPr lang="en-GB" sz="150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January,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2896393"/>
            <a:ext cx="7770813" cy="1065213"/>
          </a:xfrm>
        </p:spPr>
        <p:txBody>
          <a:bodyPr/>
          <a:lstStyle/>
          <a:p>
            <a:r>
              <a:rPr lang="en-US" sz="6000" dirty="0"/>
              <a:t>Backup slides</a:t>
            </a:r>
            <a:endParaRPr lang="en-GB" sz="6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January,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08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6111</TotalTime>
  <Words>841</Words>
  <Application>Microsoft Office PowerPoint</Application>
  <PresentationFormat>On-screen Show (4:3)</PresentationFormat>
  <Paragraphs>126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Gothic</vt:lpstr>
      <vt:lpstr>Arial</vt:lpstr>
      <vt:lpstr>Arial Unicode MS</vt:lpstr>
      <vt:lpstr>Cambria Math</vt:lpstr>
      <vt:lpstr>Times New Roman</vt:lpstr>
      <vt:lpstr>Office Theme</vt:lpstr>
      <vt:lpstr>Document</vt:lpstr>
      <vt:lpstr>Intermediate FCS location indication</vt:lpstr>
      <vt:lpstr>Abstract</vt:lpstr>
      <vt:lpstr>Introduction</vt:lpstr>
      <vt:lpstr>Reception of I-FCS</vt:lpstr>
      <vt:lpstr>Proposed solution</vt:lpstr>
      <vt:lpstr>Conclusion</vt:lpstr>
      <vt:lpstr>References</vt:lpstr>
      <vt:lpstr>Backup slides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I-FCS location indication</dc:title>
  <dc:creator>Vishnu Vardhan Ratnam</dc:creator>
  <cp:lastModifiedBy>Vishnu Vardhan Ratnam</cp:lastModifiedBy>
  <cp:revision>237</cp:revision>
  <cp:lastPrinted>1601-01-01T00:00:00Z</cp:lastPrinted>
  <dcterms:created xsi:type="dcterms:W3CDTF">2023-10-26T23:59:45Z</dcterms:created>
  <dcterms:modified xsi:type="dcterms:W3CDTF">2025-03-08T07:19:58Z</dcterms:modified>
</cp:coreProperties>
</file>