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83" r:id="rId2"/>
    <p:sldId id="908" r:id="rId3"/>
    <p:sldId id="930" r:id="rId4"/>
    <p:sldId id="938" r:id="rId5"/>
    <p:sldId id="931" r:id="rId6"/>
    <p:sldId id="932" r:id="rId7"/>
    <p:sldId id="934" r:id="rId8"/>
    <p:sldId id="933" r:id="rId9"/>
    <p:sldId id="937" r:id="rId10"/>
    <p:sldId id="935" r:id="rId11"/>
    <p:sldId id="936" r:id="rId12"/>
    <p:sldId id="894" r:id="rId13"/>
    <p:sldId id="903" r:id="rId14"/>
    <p:sldId id="919" r:id="rId15"/>
    <p:sldId id="928" r:id="rId16"/>
    <p:sldId id="939" r:id="rId17"/>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8000"/>
    <a:srgbClr val="009900"/>
    <a:srgbClr val="9900FF"/>
    <a:srgbClr val="FF00FF"/>
    <a:srgbClr val="0066FF"/>
    <a:srgbClr val="E1E1E1"/>
    <a:srgbClr val="CC00FF"/>
    <a:srgbClr val="0066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5034" autoAdjust="0"/>
  </p:normalViewPr>
  <p:slideViewPr>
    <p:cSldViewPr>
      <p:cViewPr varScale="1">
        <p:scale>
          <a:sx n="73" d="100"/>
          <a:sy n="73" d="100"/>
        </p:scale>
        <p:origin x="941" y="3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r>
              <a:rPr lang="en-US" altLang="ko-KR"/>
              <a:t>Page </a:t>
            </a:r>
            <a:fld id="{56A4E747-0965-469B-B28B-55B02AB0B5B0}" type="slidenum">
              <a:rPr lang="en-US" altLang="ko-KR" smtClean="0"/>
              <a:pPr/>
              <a:t>14</a:t>
            </a:fld>
            <a:endParaRPr lang="en-US" altLang="ko-KR"/>
          </a:p>
        </p:txBody>
      </p:sp>
    </p:spTree>
    <p:extLst>
      <p:ext uri="{BB962C8B-B14F-4D97-AF65-F5344CB8AC3E}">
        <p14:creationId xmlns:p14="http://schemas.microsoft.com/office/powerpoint/2010/main" val="4125852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a:t>Mar 2025</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a:t>Mar 2025</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a:t>Mar 2025</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338881" y="381000"/>
            <a:ext cx="2106089"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802.11-25/397r0</a:t>
            </a: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a:t>Mar 2025</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0" y="685800"/>
            <a:ext cx="9144000" cy="838200"/>
          </a:xfrm>
        </p:spPr>
        <p:txBody>
          <a:bodyPr/>
          <a:lstStyle/>
          <a:p>
            <a:r>
              <a:rPr lang="en-US" altLang="zh-CN" sz="3000" dirty="0"/>
              <a:t>Spatial Streams Indication for CoBF TF and PPDU</a:t>
            </a:r>
            <a:endParaRPr lang="en-US" altLang="ko-KR" sz="3000" dirty="0">
              <a:ea typeface="Gulim" panose="020B0600000101010101" pitchFamily="34" charset="-127"/>
            </a:endParaRPr>
          </a:p>
        </p:txBody>
      </p:sp>
      <p:sp>
        <p:nvSpPr>
          <p:cNvPr id="4102" name="Rectangle 6"/>
          <p:cNvSpPr>
            <a:spLocks noGrp="1" noChangeArrowheads="1"/>
          </p:cNvSpPr>
          <p:nvPr>
            <p:ph type="body" idx="1"/>
          </p:nvPr>
        </p:nvSpPr>
        <p:spPr>
          <a:xfrm>
            <a:off x="581628" y="162895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2025-03-09</a:t>
            </a:r>
          </a:p>
        </p:txBody>
      </p:sp>
      <p:sp>
        <p:nvSpPr>
          <p:cNvPr id="4103" name="Rectangle 12"/>
          <p:cNvSpPr>
            <a:spLocks noChangeArrowheads="1"/>
          </p:cNvSpPr>
          <p:nvPr/>
        </p:nvSpPr>
        <p:spPr bwMode="auto">
          <a:xfrm>
            <a:off x="457120" y="211491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12"/>
          <p:cNvGraphicFramePr>
            <a:graphicFrameLocks noGrp="1"/>
          </p:cNvGraphicFramePr>
          <p:nvPr>
            <p:extLst>
              <p:ext uri="{D42A27DB-BD31-4B8C-83A1-F6EECF244321}">
                <p14:modId xmlns:p14="http://schemas.microsoft.com/office/powerpoint/2010/main" val="1421581129"/>
              </p:ext>
            </p:extLst>
          </p:nvPr>
        </p:nvGraphicFramePr>
        <p:xfrm>
          <a:off x="762000" y="2700991"/>
          <a:ext cx="7620000" cy="3254336"/>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263047">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2410428">
                  <a:extLst>
                    <a:ext uri="{9D8B030D-6E8A-4147-A177-3AD203B41FA5}">
                      <a16:colId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Ottawa, ON Canada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Mahmoud Hasabelnaby</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en-US" altLang="zh-CN"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Abdalla Hussein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8673">
                <a:tc>
                  <a:txBody>
                    <a:bodyPr/>
                    <a:lstStyle/>
                    <a:p>
                      <a:endParaRPr lang="zh-CN"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algn="ctr"/>
                      <a:endParaRPr lang="en-US" altLang="zh-CN"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3" name="Footer Placeholder 2"/>
          <p:cNvSpPr>
            <a:spLocks noGrp="1"/>
          </p:cNvSpPr>
          <p:nvPr>
            <p:ph type="ftr" sz="quarter" idx="11"/>
          </p:nvPr>
        </p:nvSpPr>
        <p:spPr/>
        <p:txBody>
          <a:bodyPr/>
          <a:lstStyle/>
          <a:p>
            <a:pPr>
              <a:defRPr/>
            </a:pPr>
            <a:r>
              <a:rPr lang="en-US" altLang="ko-KR"/>
              <a:t>Junghoon Suh, et. al, Huawei</a:t>
            </a:r>
            <a:endParaRPr lang="en-US" altLang="ko-K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381000"/>
          </a:xfrm>
        </p:spPr>
        <p:txBody>
          <a:bodyPr/>
          <a:lstStyle/>
          <a:p>
            <a:r>
              <a:rPr lang="en-US" altLang="zh-CN" dirty="0"/>
              <a:t>SS Allocation in the CoBF DL PPDU</a:t>
            </a:r>
            <a:endParaRPr lang="zh-CN" altLang="en-US" dirty="0"/>
          </a:p>
        </p:txBody>
      </p:sp>
      <p:sp>
        <p:nvSpPr>
          <p:cNvPr id="3" name="Content Placeholder 2"/>
          <p:cNvSpPr>
            <a:spLocks noGrp="1"/>
          </p:cNvSpPr>
          <p:nvPr>
            <p:ph idx="1"/>
          </p:nvPr>
        </p:nvSpPr>
        <p:spPr>
          <a:xfrm>
            <a:off x="76200" y="990600"/>
            <a:ext cx="8991600" cy="5256213"/>
          </a:xfrm>
        </p:spPr>
        <p:txBody>
          <a:bodyPr/>
          <a:lstStyle/>
          <a:p>
            <a:r>
              <a:rPr lang="en-US" altLang="zh-CN" sz="1200" i="1" dirty="0"/>
              <a:t>The Spatial Configuration subfield in User field of UHR-SIG field in PPDUs for COBF transmission re-uses the same design as in UHR DL MU-MIMO [Motion 171]</a:t>
            </a:r>
          </a:p>
          <a:p>
            <a:pPr lvl="1"/>
            <a:r>
              <a:rPr lang="en-US" altLang="zh-CN" sz="1200" i="1" dirty="0"/>
              <a:t>Encoding table will be same as 11ax</a:t>
            </a:r>
          </a:p>
          <a:p>
            <a:pPr>
              <a:buFont typeface="Arial" panose="020B0604020202020204" pitchFamily="34" charset="0"/>
              <a:buChar char="•"/>
            </a:pPr>
            <a:r>
              <a:rPr lang="en-US" altLang="zh-CN" sz="1200" i="1" dirty="0"/>
              <a:t>In a PPDU of COBF transmission, all the User fields of UHR-SIG belonging to an AP and the corresponding spatial streams are contiguous. [Motion 172]</a:t>
            </a:r>
          </a:p>
          <a:p>
            <a:pPr lvl="1">
              <a:buFont typeface="Arial" panose="020B0604020202020204" pitchFamily="34" charset="0"/>
              <a:buChar char="•"/>
            </a:pPr>
            <a:r>
              <a:rPr lang="en-US" altLang="zh-CN" sz="1200" i="1" dirty="0"/>
              <a:t>The user fields of one AP are together followed by the ones of the other AP and the same holds for spatial streams</a:t>
            </a:r>
          </a:p>
          <a:p>
            <a:pPr>
              <a:buFont typeface="Arial" panose="020B0604020202020204" pitchFamily="34" charset="0"/>
              <a:buChar char="•"/>
            </a:pPr>
            <a:r>
              <a:rPr lang="en-US" altLang="zh-CN" sz="1600" dirty="0"/>
              <a:t>The total number of users scheduled across two APs can be indicated in the “Number of Non-OFDMA Users” subfield of the UHR-SIG Common field</a:t>
            </a:r>
          </a:p>
          <a:p>
            <a:pPr>
              <a:buFont typeface="Arial" panose="020B0604020202020204" pitchFamily="34" charset="0"/>
              <a:buChar char="•"/>
            </a:pPr>
            <a:r>
              <a:rPr lang="en-US" altLang="zh-CN" sz="1600" dirty="0"/>
              <a:t>SS Allocation per user is allocated through the Spatial Configuration table (11ax Table shown below). The order of users in the Table 27-30 follows the user info list in the User field of UHR-SIG. For BW &gt;= 40 MHz, the user list in the 1</a:t>
            </a:r>
            <a:r>
              <a:rPr lang="en-US" altLang="zh-CN" sz="1600" baseline="30000" dirty="0"/>
              <a:t>st</a:t>
            </a:r>
            <a:r>
              <a:rPr lang="en-US" altLang="zh-CN" sz="1600" dirty="0"/>
              <a:t> content channel needs looking-up in the Table prior to the user list in the 2</a:t>
            </a:r>
            <a:r>
              <a:rPr lang="en-US" altLang="zh-CN" sz="1600" baseline="30000" dirty="0"/>
              <a:t>nd</a:t>
            </a:r>
            <a:r>
              <a:rPr lang="en-US" altLang="zh-CN" sz="1600" dirty="0"/>
              <a:t> content channel </a:t>
            </a:r>
          </a:p>
          <a:p>
            <a:pPr>
              <a:buFont typeface="Arial" panose="020B0604020202020204" pitchFamily="34" charset="0"/>
              <a:buChar char="•"/>
            </a:pPr>
            <a:endParaRPr lang="en-US" altLang="zh-CN" sz="2000" dirty="0"/>
          </a:p>
          <a:p>
            <a:pPr lvl="1">
              <a:buFont typeface="Arial" panose="020B0604020202020204" pitchFamily="34" charset="0"/>
              <a:buChar char="•"/>
            </a:pPr>
            <a:endParaRPr lang="en-US" altLang="zh-CN" sz="1600" dirty="0"/>
          </a:p>
          <a:p>
            <a:pPr marL="457200" lvl="1" indent="0">
              <a:buNone/>
            </a:pPr>
            <a:endParaRPr lang="en-US" altLang="zh-CN" sz="1600" dirty="0"/>
          </a:p>
          <a:p>
            <a:endParaRPr lang="en-US" altLang="zh-CN" dirty="0"/>
          </a:p>
          <a:p>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10</a:t>
            </a:fld>
            <a:endParaRPr lang="en-US" altLang="ko-KR"/>
          </a:p>
        </p:txBody>
      </p:sp>
      <p:pic>
        <p:nvPicPr>
          <p:cNvPr id="7" name="Picture 6"/>
          <p:cNvPicPr>
            <a:picLocks noChangeAspect="1"/>
          </p:cNvPicPr>
          <p:nvPr/>
        </p:nvPicPr>
        <p:blipFill>
          <a:blip r:embed="rId2"/>
          <a:stretch>
            <a:fillRect/>
          </a:stretch>
        </p:blipFill>
        <p:spPr>
          <a:xfrm>
            <a:off x="1295400" y="3937327"/>
            <a:ext cx="3401230" cy="2387273"/>
          </a:xfrm>
          <a:prstGeom prst="rect">
            <a:avLst/>
          </a:prstGeom>
        </p:spPr>
      </p:pic>
      <p:sp>
        <p:nvSpPr>
          <p:cNvPr id="8" name="Rectangle 7"/>
          <p:cNvSpPr/>
          <p:nvPr/>
        </p:nvSpPr>
        <p:spPr bwMode="auto">
          <a:xfrm>
            <a:off x="5105400" y="4191000"/>
            <a:ext cx="2895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0" name="Straight Connector 9"/>
          <p:cNvCxnSpPr/>
          <p:nvPr/>
        </p:nvCxnSpPr>
        <p:spPr bwMode="auto">
          <a:xfrm>
            <a:off x="5867400" y="41910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p:cNvSpPr txBox="1"/>
          <p:nvPr/>
        </p:nvSpPr>
        <p:spPr>
          <a:xfrm>
            <a:off x="6311181" y="3705567"/>
            <a:ext cx="841897" cy="276999"/>
          </a:xfrm>
          <a:prstGeom prst="rect">
            <a:avLst/>
          </a:prstGeom>
          <a:noFill/>
        </p:spPr>
        <p:txBody>
          <a:bodyPr wrap="none" rtlCol="0">
            <a:spAutoFit/>
          </a:bodyPr>
          <a:lstStyle/>
          <a:p>
            <a:r>
              <a:rPr lang="en-US" altLang="zh-CN" b="1" dirty="0"/>
              <a:t>UHR-SIG</a:t>
            </a:r>
            <a:endParaRPr lang="zh-CN" altLang="en-US" b="1" dirty="0"/>
          </a:p>
        </p:txBody>
      </p:sp>
      <p:sp>
        <p:nvSpPr>
          <p:cNvPr id="12" name="TextBox 11"/>
          <p:cNvSpPr txBox="1"/>
          <p:nvPr/>
        </p:nvSpPr>
        <p:spPr>
          <a:xfrm>
            <a:off x="5114400" y="4503570"/>
            <a:ext cx="797013" cy="461665"/>
          </a:xfrm>
          <a:prstGeom prst="rect">
            <a:avLst/>
          </a:prstGeom>
          <a:noFill/>
        </p:spPr>
        <p:txBody>
          <a:bodyPr wrap="none" rtlCol="0">
            <a:spAutoFit/>
          </a:bodyPr>
          <a:lstStyle/>
          <a:p>
            <a:pPr algn="ctr"/>
            <a:r>
              <a:rPr lang="en-US" altLang="zh-CN" dirty="0"/>
              <a:t>Common </a:t>
            </a:r>
          </a:p>
          <a:p>
            <a:pPr algn="ctr"/>
            <a:r>
              <a:rPr lang="en-US" altLang="zh-CN" dirty="0"/>
              <a:t>field</a:t>
            </a:r>
            <a:endParaRPr lang="zh-CN" altLang="en-US" dirty="0"/>
          </a:p>
        </p:txBody>
      </p:sp>
      <p:sp>
        <p:nvSpPr>
          <p:cNvPr id="13" name="TextBox 12"/>
          <p:cNvSpPr txBox="1"/>
          <p:nvPr/>
        </p:nvSpPr>
        <p:spPr>
          <a:xfrm>
            <a:off x="6919797" y="4204899"/>
            <a:ext cx="912429" cy="276999"/>
          </a:xfrm>
          <a:prstGeom prst="rect">
            <a:avLst/>
          </a:prstGeom>
          <a:noFill/>
        </p:spPr>
        <p:txBody>
          <a:bodyPr wrap="none" rtlCol="0">
            <a:spAutoFit/>
          </a:bodyPr>
          <a:lstStyle/>
          <a:p>
            <a:r>
              <a:rPr lang="en-US" altLang="zh-CN" dirty="0"/>
              <a:t>User field 2</a:t>
            </a:r>
            <a:endParaRPr lang="zh-CN" altLang="en-US" dirty="0"/>
          </a:p>
        </p:txBody>
      </p:sp>
      <p:sp>
        <p:nvSpPr>
          <p:cNvPr id="15" name="Rectangle 14"/>
          <p:cNvSpPr/>
          <p:nvPr/>
        </p:nvSpPr>
        <p:spPr bwMode="auto">
          <a:xfrm>
            <a:off x="5105400" y="4572699"/>
            <a:ext cx="2895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6" name="Straight Connector 15"/>
          <p:cNvCxnSpPr/>
          <p:nvPr/>
        </p:nvCxnSpPr>
        <p:spPr bwMode="auto">
          <a:xfrm>
            <a:off x="5867400" y="4572699"/>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8153400" y="4038600"/>
            <a:ext cx="896399" cy="461665"/>
          </a:xfrm>
          <a:prstGeom prst="rect">
            <a:avLst/>
          </a:prstGeom>
          <a:noFill/>
        </p:spPr>
        <p:txBody>
          <a:bodyPr wrap="none" rtlCol="0">
            <a:spAutoFit/>
          </a:bodyPr>
          <a:lstStyle/>
          <a:p>
            <a:pPr algn="ctr"/>
            <a:r>
              <a:rPr lang="en-US" altLang="zh-CN" dirty="0"/>
              <a:t>1</a:t>
            </a:r>
            <a:r>
              <a:rPr lang="en-US" altLang="zh-CN" baseline="30000" dirty="0"/>
              <a:t>st</a:t>
            </a:r>
            <a:r>
              <a:rPr lang="en-US" altLang="zh-CN" dirty="0"/>
              <a:t> Content </a:t>
            </a:r>
          </a:p>
          <a:p>
            <a:pPr algn="ctr"/>
            <a:r>
              <a:rPr lang="en-US" altLang="zh-CN" dirty="0"/>
              <a:t>Channel</a:t>
            </a:r>
            <a:endParaRPr lang="zh-CN" altLang="en-US" dirty="0"/>
          </a:p>
        </p:txBody>
      </p:sp>
      <p:sp>
        <p:nvSpPr>
          <p:cNvPr id="18" name="TextBox 17"/>
          <p:cNvSpPr txBox="1"/>
          <p:nvPr/>
        </p:nvSpPr>
        <p:spPr>
          <a:xfrm>
            <a:off x="8153400" y="4540541"/>
            <a:ext cx="968535" cy="461665"/>
          </a:xfrm>
          <a:prstGeom prst="rect">
            <a:avLst/>
          </a:prstGeom>
          <a:noFill/>
        </p:spPr>
        <p:txBody>
          <a:bodyPr wrap="none" rtlCol="0">
            <a:spAutoFit/>
          </a:bodyPr>
          <a:lstStyle/>
          <a:p>
            <a:pPr algn="ctr"/>
            <a:r>
              <a:rPr lang="en-US" altLang="zh-CN" dirty="0"/>
              <a:t>2</a:t>
            </a:r>
            <a:r>
              <a:rPr lang="en-US" altLang="zh-CN" baseline="30000" dirty="0"/>
              <a:t>nd</a:t>
            </a:r>
            <a:r>
              <a:rPr lang="en-US" altLang="zh-CN" dirty="0"/>
              <a:t>  Content </a:t>
            </a:r>
          </a:p>
          <a:p>
            <a:pPr algn="ctr"/>
            <a:r>
              <a:rPr lang="en-US" altLang="zh-CN" dirty="0"/>
              <a:t>Channel</a:t>
            </a:r>
            <a:endParaRPr lang="zh-CN" altLang="en-US" dirty="0"/>
          </a:p>
        </p:txBody>
      </p:sp>
      <p:sp>
        <p:nvSpPr>
          <p:cNvPr id="19" name="TextBox 18"/>
          <p:cNvSpPr txBox="1"/>
          <p:nvPr/>
        </p:nvSpPr>
        <p:spPr>
          <a:xfrm>
            <a:off x="5105400" y="4112567"/>
            <a:ext cx="797013" cy="461665"/>
          </a:xfrm>
          <a:prstGeom prst="rect">
            <a:avLst/>
          </a:prstGeom>
          <a:noFill/>
        </p:spPr>
        <p:txBody>
          <a:bodyPr wrap="none" rtlCol="0">
            <a:spAutoFit/>
          </a:bodyPr>
          <a:lstStyle/>
          <a:p>
            <a:pPr algn="ctr"/>
            <a:r>
              <a:rPr lang="en-US" altLang="zh-CN" dirty="0"/>
              <a:t>Common </a:t>
            </a:r>
          </a:p>
          <a:p>
            <a:pPr algn="ctr"/>
            <a:r>
              <a:rPr lang="en-US" altLang="zh-CN" dirty="0"/>
              <a:t>field</a:t>
            </a:r>
            <a:endParaRPr lang="zh-CN" altLang="en-US" dirty="0"/>
          </a:p>
        </p:txBody>
      </p:sp>
      <p:sp>
        <p:nvSpPr>
          <p:cNvPr id="20" name="TextBox 19"/>
          <p:cNvSpPr txBox="1"/>
          <p:nvPr/>
        </p:nvSpPr>
        <p:spPr>
          <a:xfrm>
            <a:off x="5854967" y="4588211"/>
            <a:ext cx="912429" cy="276999"/>
          </a:xfrm>
          <a:prstGeom prst="rect">
            <a:avLst/>
          </a:prstGeom>
          <a:noFill/>
        </p:spPr>
        <p:txBody>
          <a:bodyPr wrap="none" rtlCol="0">
            <a:spAutoFit/>
          </a:bodyPr>
          <a:lstStyle/>
          <a:p>
            <a:r>
              <a:rPr lang="en-US" altLang="zh-CN" dirty="0"/>
              <a:t>User field 3</a:t>
            </a:r>
            <a:endParaRPr lang="zh-CN" altLang="en-US" dirty="0"/>
          </a:p>
        </p:txBody>
      </p:sp>
      <p:sp>
        <p:nvSpPr>
          <p:cNvPr id="21" name="TextBox 20"/>
          <p:cNvSpPr txBox="1"/>
          <p:nvPr/>
        </p:nvSpPr>
        <p:spPr>
          <a:xfrm>
            <a:off x="6938617" y="4599801"/>
            <a:ext cx="912429" cy="276999"/>
          </a:xfrm>
          <a:prstGeom prst="rect">
            <a:avLst/>
          </a:prstGeom>
          <a:noFill/>
        </p:spPr>
        <p:txBody>
          <a:bodyPr wrap="none" rtlCol="0">
            <a:spAutoFit/>
          </a:bodyPr>
          <a:lstStyle/>
          <a:p>
            <a:r>
              <a:rPr lang="en-US" altLang="zh-CN" dirty="0"/>
              <a:t>User field 4</a:t>
            </a:r>
            <a:endParaRPr lang="zh-CN" altLang="en-US" dirty="0"/>
          </a:p>
        </p:txBody>
      </p:sp>
      <p:sp>
        <p:nvSpPr>
          <p:cNvPr id="22" name="TextBox 21"/>
          <p:cNvSpPr txBox="1"/>
          <p:nvPr/>
        </p:nvSpPr>
        <p:spPr>
          <a:xfrm>
            <a:off x="5854968" y="4191000"/>
            <a:ext cx="912429" cy="276999"/>
          </a:xfrm>
          <a:prstGeom prst="rect">
            <a:avLst/>
          </a:prstGeom>
          <a:noFill/>
        </p:spPr>
        <p:txBody>
          <a:bodyPr wrap="none" rtlCol="0">
            <a:spAutoFit/>
          </a:bodyPr>
          <a:lstStyle/>
          <a:p>
            <a:r>
              <a:rPr lang="en-US" altLang="zh-CN" dirty="0"/>
              <a:t>User field 1</a:t>
            </a:r>
            <a:endParaRPr lang="zh-CN" altLang="en-US" dirty="0"/>
          </a:p>
        </p:txBody>
      </p:sp>
      <p:sp>
        <p:nvSpPr>
          <p:cNvPr id="23" name="Oval 22"/>
          <p:cNvSpPr/>
          <p:nvPr/>
        </p:nvSpPr>
        <p:spPr bwMode="auto">
          <a:xfrm>
            <a:off x="6019801" y="4161678"/>
            <a:ext cx="477617" cy="335642"/>
          </a:xfrm>
          <a:prstGeom prst="ellipse">
            <a:avLst/>
          </a:prstGeom>
          <a:noFill/>
          <a:ln w="12700" cap="flat" cmpd="sng" algn="ctr">
            <a:solidFill>
              <a:srgbClr val="99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4" name="Oval 23"/>
          <p:cNvSpPr/>
          <p:nvPr/>
        </p:nvSpPr>
        <p:spPr bwMode="auto">
          <a:xfrm>
            <a:off x="6042897" y="4557278"/>
            <a:ext cx="477617" cy="335642"/>
          </a:xfrm>
          <a:prstGeom prst="ellips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5" name="Oval 24"/>
          <p:cNvSpPr/>
          <p:nvPr/>
        </p:nvSpPr>
        <p:spPr bwMode="auto">
          <a:xfrm>
            <a:off x="7132174" y="4560488"/>
            <a:ext cx="477617" cy="335642"/>
          </a:xfrm>
          <a:prstGeom prst="ellipse">
            <a:avLst/>
          </a:prstGeom>
          <a:noFill/>
          <a:ln w="12700" cap="flat" cmpd="sng" algn="ctr">
            <a:solidFill>
              <a:srgbClr val="00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6" name="Oval 25"/>
          <p:cNvSpPr/>
          <p:nvPr/>
        </p:nvSpPr>
        <p:spPr bwMode="auto">
          <a:xfrm>
            <a:off x="7117770" y="4186372"/>
            <a:ext cx="477617" cy="33564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7" name="Freeform 26"/>
          <p:cNvSpPr/>
          <p:nvPr/>
        </p:nvSpPr>
        <p:spPr bwMode="auto">
          <a:xfrm>
            <a:off x="2023127" y="3867323"/>
            <a:ext cx="4155365" cy="302005"/>
          </a:xfrm>
          <a:custGeom>
            <a:avLst/>
            <a:gdLst>
              <a:gd name="connsiteX0" fmla="*/ 4155365 w 4155365"/>
              <a:gd name="connsiteY0" fmla="*/ 302005 h 302005"/>
              <a:gd name="connsiteX1" fmla="*/ 476792 w 4155365"/>
              <a:gd name="connsiteY1" fmla="*/ 2 h 302005"/>
              <a:gd name="connsiteX2" fmla="*/ 158011 w 4155365"/>
              <a:gd name="connsiteY2" fmla="*/ 297811 h 302005"/>
            </a:gdLst>
            <a:ahLst/>
            <a:cxnLst>
              <a:cxn ang="0">
                <a:pos x="connsiteX0" y="connsiteY0"/>
              </a:cxn>
              <a:cxn ang="0">
                <a:pos x="connsiteX1" y="connsiteY1"/>
              </a:cxn>
              <a:cxn ang="0">
                <a:pos x="connsiteX2" y="connsiteY2"/>
              </a:cxn>
            </a:cxnLst>
            <a:rect l="l" t="t" r="r" b="b"/>
            <a:pathLst>
              <a:path w="4155365" h="302005">
                <a:moveTo>
                  <a:pt x="4155365" y="302005"/>
                </a:moveTo>
                <a:cubicBezTo>
                  <a:pt x="2649191" y="151353"/>
                  <a:pt x="1143018" y="701"/>
                  <a:pt x="476792" y="2"/>
                </a:cubicBezTo>
                <a:cubicBezTo>
                  <a:pt x="-189434" y="-697"/>
                  <a:pt x="-15712" y="148557"/>
                  <a:pt x="158011" y="297811"/>
                </a:cubicBezTo>
              </a:path>
            </a:pathLst>
          </a:custGeom>
          <a:noFill/>
          <a:ln w="12700" cap="flat" cmpd="sng" algn="ctr">
            <a:solidFill>
              <a:srgbClr val="9900FF"/>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8" name="Freeform 27"/>
          <p:cNvSpPr/>
          <p:nvPr/>
        </p:nvSpPr>
        <p:spPr bwMode="auto">
          <a:xfrm>
            <a:off x="2437002" y="3716247"/>
            <a:ext cx="4899170" cy="486637"/>
          </a:xfrm>
          <a:custGeom>
            <a:avLst/>
            <a:gdLst>
              <a:gd name="connsiteX0" fmla="*/ 4899170 w 4899170"/>
              <a:gd name="connsiteY0" fmla="*/ 486637 h 486637"/>
              <a:gd name="connsiteX1" fmla="*/ 2382473 w 4899170"/>
              <a:gd name="connsiteY1" fmla="*/ 76 h 486637"/>
              <a:gd name="connsiteX2" fmla="*/ 0 w 4899170"/>
              <a:gd name="connsiteY2" fmla="*/ 457276 h 486637"/>
            </a:gdLst>
            <a:ahLst/>
            <a:cxnLst>
              <a:cxn ang="0">
                <a:pos x="connsiteX0" y="connsiteY0"/>
              </a:cxn>
              <a:cxn ang="0">
                <a:pos x="connsiteX1" y="connsiteY1"/>
              </a:cxn>
              <a:cxn ang="0">
                <a:pos x="connsiteX2" y="connsiteY2"/>
              </a:cxn>
            </a:cxnLst>
            <a:rect l="l" t="t" r="r" b="b"/>
            <a:pathLst>
              <a:path w="4899170" h="486637">
                <a:moveTo>
                  <a:pt x="4899170" y="486637"/>
                </a:moveTo>
                <a:cubicBezTo>
                  <a:pt x="4049085" y="245803"/>
                  <a:pt x="3199001" y="4969"/>
                  <a:pt x="2382473" y="76"/>
                </a:cubicBezTo>
                <a:cubicBezTo>
                  <a:pt x="1565945" y="-4818"/>
                  <a:pt x="782972" y="226229"/>
                  <a:pt x="0" y="457276"/>
                </a:cubicBezTo>
              </a:path>
            </a:pathLst>
          </a:custGeom>
          <a:noFill/>
          <a:ln w="12700" cap="flat" cmpd="sng" algn="ctr">
            <a:solidFill>
              <a:srgbClr val="FF0000"/>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9" name="Freeform 28"/>
          <p:cNvSpPr/>
          <p:nvPr/>
        </p:nvSpPr>
        <p:spPr bwMode="auto">
          <a:xfrm>
            <a:off x="2433248" y="4341303"/>
            <a:ext cx="3795578" cy="533502"/>
          </a:xfrm>
          <a:custGeom>
            <a:avLst/>
            <a:gdLst>
              <a:gd name="connsiteX0" fmla="*/ 3795578 w 3795578"/>
              <a:gd name="connsiteY0" fmla="*/ 532701 h 533502"/>
              <a:gd name="connsiteX1" fmla="*/ 406425 w 3795578"/>
              <a:gd name="connsiteY1" fmla="*/ 448811 h 533502"/>
              <a:gd name="connsiteX2" fmla="*/ 188312 w 3795578"/>
              <a:gd name="connsiteY2" fmla="*/ 0 h 533502"/>
            </a:gdLst>
            <a:ahLst/>
            <a:cxnLst>
              <a:cxn ang="0">
                <a:pos x="connsiteX0" y="connsiteY0"/>
              </a:cxn>
              <a:cxn ang="0">
                <a:pos x="connsiteX1" y="connsiteY1"/>
              </a:cxn>
              <a:cxn ang="0">
                <a:pos x="connsiteX2" y="connsiteY2"/>
              </a:cxn>
            </a:cxnLst>
            <a:rect l="l" t="t" r="r" b="b"/>
            <a:pathLst>
              <a:path w="3795578" h="533502">
                <a:moveTo>
                  <a:pt x="3795578" y="532701"/>
                </a:moveTo>
                <a:cubicBezTo>
                  <a:pt x="2401607" y="535147"/>
                  <a:pt x="1007636" y="537594"/>
                  <a:pt x="406425" y="448811"/>
                </a:cubicBezTo>
                <a:cubicBezTo>
                  <a:pt x="-194786" y="360028"/>
                  <a:pt x="-3237" y="180014"/>
                  <a:pt x="188312" y="0"/>
                </a:cubicBezTo>
              </a:path>
            </a:pathLst>
          </a:custGeom>
          <a:noFill/>
          <a:ln w="12700" cap="flat" cmpd="sng" algn="ctr">
            <a:solidFill>
              <a:srgbClr val="0000FF"/>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0" name="Freeform 29"/>
          <p:cNvSpPr/>
          <p:nvPr/>
        </p:nvSpPr>
        <p:spPr bwMode="auto">
          <a:xfrm>
            <a:off x="2526713" y="4341303"/>
            <a:ext cx="4960461" cy="955601"/>
          </a:xfrm>
          <a:custGeom>
            <a:avLst/>
            <a:gdLst>
              <a:gd name="connsiteX0" fmla="*/ 4960461 w 4960461"/>
              <a:gd name="connsiteY0" fmla="*/ 503339 h 955601"/>
              <a:gd name="connsiteX1" fmla="*/ 442990 w 4960461"/>
              <a:gd name="connsiteY1" fmla="*/ 939567 h 955601"/>
              <a:gd name="connsiteX2" fmla="*/ 417823 w 4960461"/>
              <a:gd name="connsiteY2" fmla="*/ 0 h 955601"/>
            </a:gdLst>
            <a:ahLst/>
            <a:cxnLst>
              <a:cxn ang="0">
                <a:pos x="connsiteX0" y="connsiteY0"/>
              </a:cxn>
              <a:cxn ang="0">
                <a:pos x="connsiteX1" y="connsiteY1"/>
              </a:cxn>
              <a:cxn ang="0">
                <a:pos x="connsiteX2" y="connsiteY2"/>
              </a:cxn>
            </a:cxnLst>
            <a:rect l="l" t="t" r="r" b="b"/>
            <a:pathLst>
              <a:path w="4960461" h="955601">
                <a:moveTo>
                  <a:pt x="4960461" y="503339"/>
                </a:moveTo>
                <a:cubicBezTo>
                  <a:pt x="3080278" y="763398"/>
                  <a:pt x="1200096" y="1023457"/>
                  <a:pt x="442990" y="939567"/>
                </a:cubicBezTo>
                <a:cubicBezTo>
                  <a:pt x="-314116" y="855677"/>
                  <a:pt x="51853" y="427838"/>
                  <a:pt x="417823" y="0"/>
                </a:cubicBezTo>
              </a:path>
            </a:pathLst>
          </a:custGeom>
          <a:noFill/>
          <a:ln w="12700" cap="flat" cmpd="sng" algn="ctr">
            <a:solidFill>
              <a:srgbClr val="009900"/>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58457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533400"/>
          </a:xfrm>
        </p:spPr>
        <p:txBody>
          <a:bodyPr/>
          <a:lstStyle/>
          <a:p>
            <a:r>
              <a:rPr lang="en-US" altLang="zh-CN" sz="2300" dirty="0"/>
              <a:t>The order of user information in the </a:t>
            </a:r>
            <a:r>
              <a:rPr lang="en-US" altLang="zh-CN" sz="2300" dirty="0">
                <a:solidFill>
                  <a:srgbClr val="0000FF"/>
                </a:solidFill>
              </a:rPr>
              <a:t>CoBF DL PPDU </a:t>
            </a:r>
            <a:r>
              <a:rPr lang="en-US" altLang="zh-CN" sz="2300" dirty="0"/>
              <a:t>and </a:t>
            </a:r>
            <a:r>
              <a:rPr lang="en-US" altLang="zh-CN" sz="2300" dirty="0">
                <a:solidFill>
                  <a:srgbClr val="008000"/>
                </a:solidFill>
              </a:rPr>
              <a:t>Sync frame</a:t>
            </a:r>
            <a:endParaRPr lang="zh-CN" altLang="en-US" sz="2300" dirty="0">
              <a:solidFill>
                <a:srgbClr val="008000"/>
              </a:solidFill>
            </a:endParaRPr>
          </a:p>
        </p:txBody>
      </p:sp>
      <p:sp>
        <p:nvSpPr>
          <p:cNvPr id="3" name="Content Placeholder 2"/>
          <p:cNvSpPr>
            <a:spLocks noGrp="1"/>
          </p:cNvSpPr>
          <p:nvPr>
            <p:ph idx="1"/>
          </p:nvPr>
        </p:nvSpPr>
        <p:spPr>
          <a:xfrm>
            <a:off x="25164" y="1041635"/>
            <a:ext cx="9067800" cy="5391837"/>
          </a:xfrm>
        </p:spPr>
        <p:txBody>
          <a:bodyPr/>
          <a:lstStyle/>
          <a:p>
            <a:pPr marL="171450" indent="-171450">
              <a:buFont typeface="Wingdings" panose="05000000000000000000" pitchFamily="2" charset="2"/>
              <a:buChar char="l"/>
            </a:pPr>
            <a:r>
              <a:rPr lang="en-US" altLang="zh-CN" sz="2000" dirty="0">
                <a:solidFill>
                  <a:srgbClr val="FF0000"/>
                </a:solidFill>
              </a:rPr>
              <a:t>The Issue</a:t>
            </a:r>
            <a:r>
              <a:rPr lang="zh-CN" altLang="en-US" sz="2000" dirty="0">
                <a:solidFill>
                  <a:srgbClr val="FF0000"/>
                </a:solidFill>
              </a:rPr>
              <a:t> </a:t>
            </a:r>
            <a:r>
              <a:rPr lang="en-US" altLang="zh-CN" sz="2000" dirty="0">
                <a:solidFill>
                  <a:srgbClr val="FF0000"/>
                </a:solidFill>
              </a:rPr>
              <a:t>here is the N_SS per user of Shared AP (AP2) can be larger than the N_SS per user of Sharing AP (AP1)</a:t>
            </a:r>
          </a:p>
          <a:p>
            <a:pPr marL="571500" lvl="1" indent="-171450">
              <a:buFont typeface="Wingdings" panose="05000000000000000000" pitchFamily="2" charset="2"/>
              <a:buChar char="l"/>
            </a:pPr>
            <a:r>
              <a:rPr lang="en-US" altLang="zh-CN" sz="1400" dirty="0"/>
              <a:t>Ex. 1 user with AP1 (N_SS = 1) and 2 users with AP2 (N_SS =2 and 1)</a:t>
            </a:r>
          </a:p>
          <a:p>
            <a:pPr marL="171450" indent="-171450">
              <a:buFont typeface="Wingdings" panose="05000000000000000000" pitchFamily="2" charset="2"/>
              <a:buChar char="n"/>
            </a:pPr>
            <a:r>
              <a:rPr lang="en-US" altLang="zh-CN" sz="2000" dirty="0">
                <a:solidFill>
                  <a:srgbClr val="0000FF"/>
                </a:solidFill>
              </a:rPr>
              <a:t>The user information of the BSS having the largest N_SS in one of its scheduled STA should come first in the UHR-SIG User field followed by the user information of the other BSS. Within each BSS, the user information of the larger N_SS comes first.</a:t>
            </a:r>
          </a:p>
          <a:p>
            <a:pPr marL="171450" indent="-171450">
              <a:buFont typeface="Wingdings" panose="05000000000000000000" pitchFamily="2" charset="2"/>
              <a:buChar char="n"/>
            </a:pPr>
            <a:r>
              <a:rPr lang="en-US" altLang="zh-CN" sz="1600" i="1" dirty="0">
                <a:solidFill>
                  <a:srgbClr val="0000FF"/>
                </a:solidFill>
              </a:rPr>
              <a:t>In case the largest N_SS of all non-AP STAs in the 2 BSSs is the same, then the User Information of BSS1 (sharing AP) comes first </a:t>
            </a:r>
          </a:p>
          <a:p>
            <a:pPr marL="571500" lvl="1" indent="-171450">
              <a:buFont typeface="Wingdings" panose="05000000000000000000" pitchFamily="2" charset="2"/>
              <a:buChar char="n"/>
            </a:pPr>
            <a:r>
              <a:rPr lang="en-US" altLang="zh-CN" sz="1400" dirty="0"/>
              <a:t>Ex. For 1 user (STA 1) with AP1 (N_SS = 1) and 2 users (STA 2 and STA 3) with AP2 (N_SS =2 and 1) case, we place the user information of STA 2 first followed by the user information of STA 3, and then, we place the user information of STA 1. </a:t>
            </a:r>
          </a:p>
          <a:p>
            <a:pPr marL="571500" lvl="1" indent="-171450">
              <a:buFont typeface="Wingdings" panose="05000000000000000000" pitchFamily="2" charset="2"/>
              <a:buChar char="n"/>
            </a:pPr>
            <a:r>
              <a:rPr lang="en-US" altLang="zh-CN" sz="1400" dirty="0"/>
              <a:t>For BW &gt;= 40 MHz, the user information of STA 2 &amp; 3 will be placed in the 1st content channel, whereas the user information of STA 1 will be placed in the 2nd content channel</a:t>
            </a:r>
            <a:endParaRPr lang="en-US" altLang="zh-CN" sz="1400" b="0" dirty="0"/>
          </a:p>
          <a:p>
            <a:r>
              <a:rPr lang="en-US" altLang="zh-CN" sz="2000" dirty="0">
                <a:solidFill>
                  <a:srgbClr val="008000"/>
                </a:solidFill>
              </a:rPr>
              <a:t>The order of user information in the Sync frame does not have to be restricted like the CoBF DL PPDU as far as the STA ID comes with its belonging user information, but it is recommended to be aligned with the order of users in the UHR-SIG User field </a:t>
            </a:r>
            <a:endParaRPr lang="zh-CN" altLang="en-US" sz="2000" dirty="0">
              <a:solidFill>
                <a:srgbClr val="008000"/>
              </a:solidFill>
            </a:endParaRPr>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11</a:t>
            </a:fld>
            <a:endParaRPr lang="en-US" altLang="ko-KR"/>
          </a:p>
        </p:txBody>
      </p:sp>
    </p:spTree>
    <p:extLst>
      <p:ext uri="{BB962C8B-B14F-4D97-AF65-F5344CB8AC3E}">
        <p14:creationId xmlns:p14="http://schemas.microsoft.com/office/powerpoint/2010/main" val="2563141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561" y="685800"/>
            <a:ext cx="7772400" cy="457200"/>
          </a:xfrm>
        </p:spPr>
        <p:txBody>
          <a:bodyPr/>
          <a:lstStyle/>
          <a:p>
            <a:r>
              <a:rPr lang="en-US" altLang="zh-CN" dirty="0"/>
              <a:t>Summary</a:t>
            </a:r>
            <a:endParaRPr lang="zh-CN" altLang="en-US" dirty="0"/>
          </a:p>
        </p:txBody>
      </p:sp>
      <p:sp>
        <p:nvSpPr>
          <p:cNvPr id="3" name="Content Placeholder 2"/>
          <p:cNvSpPr>
            <a:spLocks noGrp="1"/>
          </p:cNvSpPr>
          <p:nvPr>
            <p:ph idx="1"/>
          </p:nvPr>
        </p:nvSpPr>
        <p:spPr>
          <a:xfrm>
            <a:off x="76200" y="1371600"/>
            <a:ext cx="8991600" cy="4953000"/>
          </a:xfrm>
        </p:spPr>
        <p:txBody>
          <a:bodyPr/>
          <a:lstStyle/>
          <a:p>
            <a:pPr marL="0" indent="0">
              <a:buNone/>
            </a:pPr>
            <a:endParaRPr lang="en-US" altLang="zh-CN" sz="2000" b="0" dirty="0"/>
          </a:p>
          <a:p>
            <a:r>
              <a:rPr lang="en-US" altLang="zh-CN" sz="2000" b="0" dirty="0"/>
              <a:t>We proposed 6 bits to indicate the number of total scheduled users, number of scheduled users each BSS, the total N_SS across two APs and the N_SS per each user and per each BSS </a:t>
            </a:r>
          </a:p>
          <a:p>
            <a:endParaRPr lang="en-US" altLang="zh-CN" sz="2000" b="0" dirty="0"/>
          </a:p>
          <a:p>
            <a:r>
              <a:rPr lang="en-US" altLang="zh-CN" sz="2000" b="0" dirty="0"/>
              <a:t>We proposed to place the user information of the user having the largest N_SS first in the UHR-SIG User field followed by the user information of the next largest N_SS in the same BSS followed by the user information of the other BSS having the larger N_SS followed by the user information of the other BSS having the smallest N_SS </a:t>
            </a:r>
          </a:p>
          <a:p>
            <a:endParaRPr lang="en-US" altLang="zh-CN" dirty="0"/>
          </a:p>
        </p:txBody>
      </p:sp>
      <p:sp>
        <p:nvSpPr>
          <p:cNvPr id="4" name="Slide Number Placeholder 3"/>
          <p:cNvSpPr>
            <a:spLocks noGrp="1"/>
          </p:cNvSpPr>
          <p:nvPr>
            <p:ph type="sldNum" sz="quarter" idx="12"/>
          </p:nvPr>
        </p:nvSpPr>
        <p:spPr/>
        <p:txBody>
          <a:bodyPr/>
          <a:lstStyle/>
          <a:p>
            <a:r>
              <a:rPr lang="en-US" altLang="ko-KR"/>
              <a:t>Slide </a:t>
            </a:r>
            <a:fld id="{E792CD62-9AAA-4B66-A216-7F1F565D5B47}" type="slidenum">
              <a:rPr lang="en-US" altLang="ko-KR" smtClean="0"/>
              <a:pPr/>
              <a:t>12</a:t>
            </a:fld>
            <a:endParaRPr lang="en-US" altLang="ko-KR"/>
          </a:p>
        </p:txBody>
      </p:sp>
      <p:sp>
        <p:nvSpPr>
          <p:cNvPr id="5" name="Date Placeholder 4"/>
          <p:cNvSpPr>
            <a:spLocks noGrp="1"/>
          </p:cNvSpPr>
          <p:nvPr>
            <p:ph type="dt" sz="half" idx="10"/>
          </p:nvPr>
        </p:nvSpPr>
        <p:spPr/>
        <p:txBody>
          <a:bodyPr/>
          <a:lstStyle/>
          <a:p>
            <a:pPr>
              <a:defRPr/>
            </a:pPr>
            <a:r>
              <a:rPr lang="en-US" altLang="zh-CN"/>
              <a:t>Mar 2025</a:t>
            </a:r>
            <a:endParaRPr lang="en-US" altLang="ko-KR" dirty="0"/>
          </a:p>
        </p:txBody>
      </p:sp>
      <p:sp>
        <p:nvSpPr>
          <p:cNvPr id="6" name="Footer Placeholder 5"/>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2147858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a:t>References</a:t>
            </a:r>
            <a:endParaRPr lang="zh-CN" altLang="en-US" dirty="0"/>
          </a:p>
        </p:txBody>
      </p:sp>
      <p:sp>
        <p:nvSpPr>
          <p:cNvPr id="3" name="Content Placeholder 2"/>
          <p:cNvSpPr>
            <a:spLocks noGrp="1"/>
          </p:cNvSpPr>
          <p:nvPr>
            <p:ph idx="1"/>
          </p:nvPr>
        </p:nvSpPr>
        <p:spPr>
          <a:xfrm>
            <a:off x="228600" y="1752600"/>
            <a:ext cx="8763000" cy="4343400"/>
          </a:xfrm>
        </p:spPr>
        <p:txBody>
          <a:bodyPr/>
          <a:lstStyle/>
          <a:p>
            <a:r>
              <a:rPr lang="en-CA" altLang="zh-CN" dirty="0"/>
              <a:t>[1] </a:t>
            </a:r>
            <a:r>
              <a:rPr lang="da-DK" altLang="zh-CN" dirty="0"/>
              <a:t>M. Hasabelnaby, et. al., “11-25/xxxr0 TF Design for CoSR and CoBF”</a:t>
            </a:r>
          </a:p>
          <a:p>
            <a:r>
              <a:rPr lang="da-DK" altLang="zh-CN" dirty="0"/>
              <a:t>[2] A. Chen, et. al., ”11-25/xxxr0 </a:t>
            </a:r>
            <a:r>
              <a:rPr lang="en-US" altLang="zh-CN" dirty="0"/>
              <a:t>Information Exchange in the CoBF Transmission Phase Follow-up”</a:t>
            </a:r>
            <a:endParaRPr lang="da-DK" altLang="zh-CN"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13</a:t>
            </a:fld>
            <a:endParaRPr lang="en-US" altLang="ko-KR"/>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2769316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r>
              <a:rPr lang="en-US" altLang="zh-CN" dirty="0"/>
              <a:t>SP 1</a:t>
            </a:r>
            <a:endParaRPr lang="zh-CN" altLang="en-US" dirty="0"/>
          </a:p>
        </p:txBody>
      </p:sp>
      <p:sp>
        <p:nvSpPr>
          <p:cNvPr id="3" name="Content Placeholder 2"/>
          <p:cNvSpPr>
            <a:spLocks noGrp="1"/>
          </p:cNvSpPr>
          <p:nvPr>
            <p:ph idx="1"/>
          </p:nvPr>
        </p:nvSpPr>
        <p:spPr>
          <a:xfrm>
            <a:off x="76200" y="1371600"/>
            <a:ext cx="8991600" cy="4953000"/>
          </a:xfrm>
        </p:spPr>
        <p:txBody>
          <a:bodyPr/>
          <a:lstStyle/>
          <a:p>
            <a:r>
              <a:rPr lang="en-US" altLang="zh-CN" dirty="0"/>
              <a:t>Do you support to use 6 bits for the indication of the number of total scheduled users, number of scheduled users each BSS, the total N_SS across two APs and the N_SS per each user and per each BSS ?</a:t>
            </a:r>
          </a:p>
          <a:p>
            <a:pPr marL="0" indent="0">
              <a:buNone/>
            </a:pPr>
            <a:endParaRPr lang="en-US" altLang="zh-CN" dirty="0"/>
          </a:p>
          <a:p>
            <a:pPr lvl="1"/>
            <a:r>
              <a:rPr lang="en-US" altLang="zh-CN" dirty="0"/>
              <a:t>3 bits for the total number of scheduled users across two APs </a:t>
            </a:r>
          </a:p>
          <a:p>
            <a:pPr lvl="1"/>
            <a:r>
              <a:rPr lang="en-US" altLang="zh-CN" dirty="0"/>
              <a:t>3 bits for the N_SS of each BSS </a:t>
            </a:r>
          </a:p>
          <a:p>
            <a:pPr lvl="1"/>
            <a:endParaRPr lang="en-US" altLang="zh-CN" dirty="0"/>
          </a:p>
          <a:p>
            <a:pPr marL="457200" lvl="1" indent="0">
              <a:buNone/>
            </a:pPr>
            <a:endParaRPr lang="en-US" altLang="zh-CN" dirty="0"/>
          </a:p>
          <a:p>
            <a:pPr marL="457200" lvl="1" indent="0">
              <a:buNone/>
            </a:pPr>
            <a:r>
              <a:rPr lang="en-US" altLang="zh-CN" dirty="0"/>
              <a:t>Y/N/A </a:t>
            </a:r>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14</a:t>
            </a:fld>
            <a:endParaRPr lang="en-US" altLang="ko-KR"/>
          </a:p>
        </p:txBody>
      </p:sp>
    </p:spTree>
    <p:extLst>
      <p:ext uri="{BB962C8B-B14F-4D97-AF65-F5344CB8AC3E}">
        <p14:creationId xmlns:p14="http://schemas.microsoft.com/office/powerpoint/2010/main" val="1276320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altLang="zh-CN" dirty="0"/>
              <a:t>SP 2</a:t>
            </a:r>
            <a:endParaRPr lang="zh-CN" altLang="en-US" dirty="0"/>
          </a:p>
        </p:txBody>
      </p:sp>
      <p:sp>
        <p:nvSpPr>
          <p:cNvPr id="3" name="Content Placeholder 2"/>
          <p:cNvSpPr>
            <a:spLocks noGrp="1"/>
          </p:cNvSpPr>
          <p:nvPr>
            <p:ph idx="1"/>
          </p:nvPr>
        </p:nvSpPr>
        <p:spPr>
          <a:xfrm>
            <a:off x="228600" y="1371600"/>
            <a:ext cx="8686800" cy="4953000"/>
          </a:xfrm>
        </p:spPr>
        <p:txBody>
          <a:bodyPr/>
          <a:lstStyle/>
          <a:p>
            <a:r>
              <a:rPr lang="en-US" altLang="zh-CN" dirty="0"/>
              <a:t>Do you support to place the user information of the BSS having the largest N_SS in one of its scheduled STA first in the UHR-SIG User field followed by the user information of the other BSS?</a:t>
            </a:r>
          </a:p>
          <a:p>
            <a:pPr lvl="1"/>
            <a:r>
              <a:rPr lang="en-US" altLang="zh-CN" dirty="0"/>
              <a:t>Within each BSS, the user information of the larger N_SS comes first</a:t>
            </a:r>
          </a:p>
          <a:p>
            <a:endParaRPr lang="en-US" altLang="zh-CN" dirty="0"/>
          </a:p>
          <a:p>
            <a:endParaRPr lang="en-US" altLang="zh-CN" dirty="0"/>
          </a:p>
          <a:p>
            <a:r>
              <a:rPr lang="en-US" altLang="zh-CN" dirty="0"/>
              <a:t>Y/N/A</a:t>
            </a:r>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15</a:t>
            </a:fld>
            <a:endParaRPr lang="en-US" altLang="ko-KR"/>
          </a:p>
        </p:txBody>
      </p:sp>
    </p:spTree>
    <p:extLst>
      <p:ext uri="{BB962C8B-B14F-4D97-AF65-F5344CB8AC3E}">
        <p14:creationId xmlns:p14="http://schemas.microsoft.com/office/powerpoint/2010/main" val="137784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SP 3</a:t>
            </a:r>
            <a:endParaRPr lang="zh-CN" altLang="en-US" dirty="0"/>
          </a:p>
        </p:txBody>
      </p:sp>
      <p:sp>
        <p:nvSpPr>
          <p:cNvPr id="3" name="Content Placeholder 2"/>
          <p:cNvSpPr>
            <a:spLocks noGrp="1"/>
          </p:cNvSpPr>
          <p:nvPr>
            <p:ph idx="1"/>
          </p:nvPr>
        </p:nvSpPr>
        <p:spPr/>
        <p:txBody>
          <a:bodyPr/>
          <a:lstStyle/>
          <a:p>
            <a:r>
              <a:rPr lang="en-US" altLang="zh-CN" dirty="0"/>
              <a:t>Do you support that the order of user information in the Sync frame is aligned with the order of users in the UHR-SIG User field?</a:t>
            </a:r>
          </a:p>
          <a:p>
            <a:endParaRPr lang="en-US" altLang="zh-CN" dirty="0"/>
          </a:p>
          <a:p>
            <a:r>
              <a:rPr lang="en-US" altLang="zh-CN" dirty="0"/>
              <a:t>Y/N/A</a:t>
            </a:r>
          </a:p>
          <a:p>
            <a:endParaRPr lang="en-US" altLang="zh-CN" dirty="0"/>
          </a:p>
          <a:p>
            <a:endParaRPr lang="en-US" altLang="zh-CN" dirty="0"/>
          </a:p>
          <a:p>
            <a:endParaRPr lang="en-US" altLang="zh-CN" dirty="0"/>
          </a:p>
          <a:p>
            <a:endParaRPr lang="en-US" altLang="zh-CN" dirty="0"/>
          </a:p>
          <a:p>
            <a:r>
              <a:rPr lang="en-US" altLang="zh-CN" dirty="0"/>
              <a:t>Support doc:[11-25/389r0, 11-25/399r0] </a:t>
            </a:r>
          </a:p>
          <a:p>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16</a:t>
            </a:fld>
            <a:endParaRPr lang="en-US" altLang="ko-KR"/>
          </a:p>
        </p:txBody>
      </p:sp>
    </p:spTree>
    <p:extLst>
      <p:ext uri="{BB962C8B-B14F-4D97-AF65-F5344CB8AC3E}">
        <p14:creationId xmlns:p14="http://schemas.microsoft.com/office/powerpoint/2010/main" val="3693232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457201"/>
          </a:xfrm>
        </p:spPr>
        <p:txBody>
          <a:bodyPr/>
          <a:lstStyle/>
          <a:p>
            <a:r>
              <a:rPr lang="en-CA" altLang="zh-CN" sz="2800" dirty="0"/>
              <a:t>Background</a:t>
            </a:r>
            <a:endParaRPr lang="zh-CN" altLang="en-US" sz="2800"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2</a:t>
            </a:fld>
            <a:endParaRPr lang="en-US" altLang="ko-KR"/>
          </a:p>
        </p:txBody>
      </p:sp>
      <p:sp>
        <p:nvSpPr>
          <p:cNvPr id="5" name="Content Placeholder 4"/>
          <p:cNvSpPr>
            <a:spLocks noGrp="1"/>
          </p:cNvSpPr>
          <p:nvPr>
            <p:ph idx="1"/>
          </p:nvPr>
        </p:nvSpPr>
        <p:spPr>
          <a:xfrm>
            <a:off x="76200" y="1219201"/>
            <a:ext cx="8991601" cy="5181599"/>
          </a:xfrm>
        </p:spPr>
        <p:txBody>
          <a:bodyPr/>
          <a:lstStyle/>
          <a:p>
            <a:pPr>
              <a:buFontTx/>
              <a:buChar char="-"/>
            </a:pPr>
            <a:r>
              <a:rPr lang="en-US" altLang="zh-CN" sz="2200" dirty="0"/>
              <a:t>For the CoBF DL PPDU, the PHY header is supposed to be identical between two CoBF DL PPDUs</a:t>
            </a:r>
          </a:p>
          <a:p>
            <a:pPr lvl="1">
              <a:buFontTx/>
              <a:buChar char="-"/>
            </a:pPr>
            <a:r>
              <a:rPr lang="en-US" altLang="zh-CN" sz="1800" dirty="0"/>
              <a:t>The signaling in the PHY header needs to be exchanged during the Sync frame transmission sent by the Sharing AP</a:t>
            </a:r>
            <a:endParaRPr lang="en-CA" altLang="zh-CN" sz="1800" dirty="0"/>
          </a:p>
          <a:p>
            <a:pPr>
              <a:buFontTx/>
              <a:buChar char="-"/>
            </a:pPr>
            <a:endParaRPr lang="en-CA" altLang="zh-CN" sz="2200" dirty="0"/>
          </a:p>
          <a:p>
            <a:pPr>
              <a:buFontTx/>
              <a:buChar char="-"/>
            </a:pPr>
            <a:endParaRPr lang="en-CA" altLang="zh-CN" sz="2200" dirty="0"/>
          </a:p>
          <a:p>
            <a:pPr>
              <a:buFontTx/>
              <a:buChar char="-"/>
            </a:pPr>
            <a:endParaRPr lang="en-CA" altLang="zh-CN" sz="2200" dirty="0"/>
          </a:p>
          <a:p>
            <a:pPr>
              <a:buFontTx/>
              <a:buChar char="-"/>
            </a:pPr>
            <a:endParaRPr lang="en-CA" altLang="zh-CN" sz="2200" dirty="0"/>
          </a:p>
          <a:p>
            <a:pPr>
              <a:buFontTx/>
              <a:buChar char="-"/>
            </a:pPr>
            <a:endParaRPr lang="en-CA" altLang="zh-CN" sz="2200" dirty="0"/>
          </a:p>
          <a:p>
            <a:pPr>
              <a:buFontTx/>
              <a:buChar char="-"/>
            </a:pPr>
            <a:endParaRPr lang="en-CA" altLang="zh-CN" sz="2200" dirty="0"/>
          </a:p>
          <a:p>
            <a:pPr>
              <a:buFontTx/>
              <a:buChar char="-"/>
            </a:pPr>
            <a:endParaRPr lang="en-CA" altLang="zh-CN" sz="2200" dirty="0"/>
          </a:p>
          <a:p>
            <a:pPr marL="0" indent="0">
              <a:buNone/>
            </a:pPr>
            <a:r>
              <a:rPr lang="en-CA" altLang="zh-CN" sz="2200" dirty="0"/>
              <a:t> </a:t>
            </a:r>
            <a:endParaRPr lang="en-CA" altLang="zh-CN" sz="1800" dirty="0"/>
          </a:p>
        </p:txBody>
      </p:sp>
      <p:sp>
        <p:nvSpPr>
          <p:cNvPr id="3" name="Date Placeholder 2"/>
          <p:cNvSpPr>
            <a:spLocks noGrp="1"/>
          </p:cNvSpPr>
          <p:nvPr>
            <p:ph type="dt" sz="half" idx="10"/>
          </p:nvPr>
        </p:nvSpPr>
        <p:spPr/>
        <p:txBody>
          <a:bodyPr/>
          <a:lstStyle/>
          <a:p>
            <a:pPr>
              <a:defRPr/>
            </a:pPr>
            <a:r>
              <a:rPr lang="en-US" altLang="zh-CN"/>
              <a:t>Mar 2025</a:t>
            </a:r>
            <a:endParaRPr lang="en-US" altLang="ko-KR" dirty="0"/>
          </a:p>
        </p:txBody>
      </p:sp>
      <p:sp>
        <p:nvSpPr>
          <p:cNvPr id="4" name="Footer Placeholder 3"/>
          <p:cNvSpPr>
            <a:spLocks noGrp="1"/>
          </p:cNvSpPr>
          <p:nvPr>
            <p:ph type="ftr" sz="quarter" idx="11"/>
          </p:nvPr>
        </p:nvSpPr>
        <p:spPr/>
        <p:txBody>
          <a:bodyPr/>
          <a:lstStyle/>
          <a:p>
            <a:pPr>
              <a:defRPr/>
            </a:pPr>
            <a:r>
              <a:rPr lang="en-US" altLang="ko-KR"/>
              <a:t>Junghoon Suh, et. al, Huawei</a:t>
            </a:r>
            <a:endParaRPr lang="en-US" altLang="ko-KR" dirty="0"/>
          </a:p>
        </p:txBody>
      </p:sp>
      <p:grpSp>
        <p:nvGrpSpPr>
          <p:cNvPr id="42" name="Group 41"/>
          <p:cNvGrpSpPr/>
          <p:nvPr/>
        </p:nvGrpSpPr>
        <p:grpSpPr>
          <a:xfrm>
            <a:off x="87176" y="2819400"/>
            <a:ext cx="8968042" cy="3412976"/>
            <a:chOff x="87176" y="2479317"/>
            <a:chExt cx="8968042" cy="3412976"/>
          </a:xfrm>
        </p:grpSpPr>
        <p:cxnSp>
          <p:nvCxnSpPr>
            <p:cNvPr id="8" name="Straight Connector 7"/>
            <p:cNvCxnSpPr/>
            <p:nvPr/>
          </p:nvCxnSpPr>
          <p:spPr bwMode="auto">
            <a:xfrm>
              <a:off x="901818" y="3530093"/>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901818" y="4292093"/>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901818" y="5892293"/>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901818" y="5054093"/>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TextBox 11"/>
            <p:cNvSpPr txBox="1"/>
            <p:nvPr/>
          </p:nvSpPr>
          <p:spPr>
            <a:xfrm>
              <a:off x="166524" y="2992227"/>
              <a:ext cx="702436" cy="461665"/>
            </a:xfrm>
            <a:prstGeom prst="rect">
              <a:avLst/>
            </a:prstGeom>
            <a:noFill/>
          </p:spPr>
          <p:txBody>
            <a:bodyPr wrap="none" rtlCol="0">
              <a:spAutoFit/>
            </a:bodyPr>
            <a:lstStyle/>
            <a:p>
              <a:pPr algn="ctr"/>
              <a:r>
                <a:rPr lang="en-US" altLang="zh-CN" dirty="0"/>
                <a:t>Sharing </a:t>
              </a:r>
            </a:p>
            <a:p>
              <a:pPr algn="ctr"/>
              <a:r>
                <a:rPr lang="en-US" altLang="zh-CN" dirty="0"/>
                <a:t>AP1 </a:t>
              </a:r>
              <a:endParaRPr lang="zh-CN" altLang="en-US" dirty="0"/>
            </a:p>
          </p:txBody>
        </p:sp>
        <p:sp>
          <p:nvSpPr>
            <p:cNvPr id="13" name="TextBox 12"/>
            <p:cNvSpPr txBox="1"/>
            <p:nvPr/>
          </p:nvSpPr>
          <p:spPr>
            <a:xfrm>
              <a:off x="192172" y="3720079"/>
              <a:ext cx="651140" cy="461665"/>
            </a:xfrm>
            <a:prstGeom prst="rect">
              <a:avLst/>
            </a:prstGeom>
            <a:noFill/>
          </p:spPr>
          <p:txBody>
            <a:bodyPr wrap="none" rtlCol="0">
              <a:spAutoFit/>
            </a:bodyPr>
            <a:lstStyle/>
            <a:p>
              <a:pPr algn="ctr"/>
              <a:r>
                <a:rPr lang="en-US" altLang="zh-CN" dirty="0"/>
                <a:t>Shared </a:t>
              </a:r>
            </a:p>
            <a:p>
              <a:pPr algn="ctr"/>
              <a:r>
                <a:rPr lang="en-US" altLang="zh-CN" dirty="0"/>
                <a:t>AP 2</a:t>
              </a:r>
              <a:endParaRPr lang="zh-CN" altLang="en-US" dirty="0"/>
            </a:p>
          </p:txBody>
        </p:sp>
        <p:sp>
          <p:nvSpPr>
            <p:cNvPr id="14" name="TextBox 13"/>
            <p:cNvSpPr txBox="1"/>
            <p:nvPr/>
          </p:nvSpPr>
          <p:spPr>
            <a:xfrm>
              <a:off x="87176" y="4335649"/>
              <a:ext cx="861133" cy="646331"/>
            </a:xfrm>
            <a:prstGeom prst="rect">
              <a:avLst/>
            </a:prstGeom>
            <a:noFill/>
          </p:spPr>
          <p:txBody>
            <a:bodyPr wrap="none" rtlCol="0">
              <a:spAutoFit/>
            </a:bodyPr>
            <a:lstStyle/>
            <a:p>
              <a:pPr algn="ctr"/>
              <a:r>
                <a:rPr lang="en-US" altLang="zh-CN" dirty="0"/>
                <a:t>STAs </a:t>
              </a:r>
            </a:p>
            <a:p>
              <a:pPr algn="ctr"/>
              <a:r>
                <a:rPr lang="en-US" altLang="zh-CN" dirty="0"/>
                <a:t>Associated</a:t>
              </a:r>
            </a:p>
            <a:p>
              <a:pPr algn="ctr"/>
              <a:r>
                <a:rPr lang="en-US" altLang="zh-CN" dirty="0"/>
                <a:t>With AP1 </a:t>
              </a:r>
              <a:endParaRPr lang="zh-CN" altLang="en-US" dirty="0"/>
            </a:p>
          </p:txBody>
        </p:sp>
        <p:sp>
          <p:nvSpPr>
            <p:cNvPr id="15" name="TextBox 14"/>
            <p:cNvSpPr txBox="1"/>
            <p:nvPr/>
          </p:nvSpPr>
          <p:spPr>
            <a:xfrm>
              <a:off x="112063" y="5122118"/>
              <a:ext cx="861133" cy="646331"/>
            </a:xfrm>
            <a:prstGeom prst="rect">
              <a:avLst/>
            </a:prstGeom>
            <a:noFill/>
          </p:spPr>
          <p:txBody>
            <a:bodyPr wrap="none" rtlCol="0">
              <a:spAutoFit/>
            </a:bodyPr>
            <a:lstStyle/>
            <a:p>
              <a:pPr algn="ctr"/>
              <a:r>
                <a:rPr lang="en-US" altLang="zh-CN" dirty="0"/>
                <a:t>STAs </a:t>
              </a:r>
            </a:p>
            <a:p>
              <a:pPr algn="ctr"/>
              <a:r>
                <a:rPr lang="en-US" altLang="zh-CN" dirty="0"/>
                <a:t>Associated</a:t>
              </a:r>
            </a:p>
            <a:p>
              <a:pPr algn="ctr"/>
              <a:r>
                <a:rPr lang="en-US" altLang="zh-CN" dirty="0"/>
                <a:t>With AP2 </a:t>
              </a:r>
              <a:endParaRPr lang="zh-CN" altLang="en-US" dirty="0"/>
            </a:p>
          </p:txBody>
        </p:sp>
        <p:sp>
          <p:nvSpPr>
            <p:cNvPr id="16" name="Rectangle 15"/>
            <p:cNvSpPr/>
            <p:nvPr/>
          </p:nvSpPr>
          <p:spPr bwMode="auto">
            <a:xfrm>
              <a:off x="973196" y="3133714"/>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7" name="TextBox 16"/>
            <p:cNvSpPr txBox="1"/>
            <p:nvPr/>
          </p:nvSpPr>
          <p:spPr>
            <a:xfrm>
              <a:off x="901818" y="3129983"/>
              <a:ext cx="570989" cy="400110"/>
            </a:xfrm>
            <a:prstGeom prst="rect">
              <a:avLst/>
            </a:prstGeom>
            <a:noFill/>
          </p:spPr>
          <p:txBody>
            <a:bodyPr wrap="none" rtlCol="0">
              <a:spAutoFit/>
            </a:bodyPr>
            <a:lstStyle/>
            <a:p>
              <a:pPr algn="ctr"/>
              <a:r>
                <a:rPr lang="en-US" altLang="zh-CN" sz="1000" dirty="0"/>
                <a:t>ICF</a:t>
              </a:r>
            </a:p>
            <a:p>
              <a:pPr algn="ctr"/>
              <a:r>
                <a:rPr lang="en-US" altLang="zh-CN" sz="1000" dirty="0"/>
                <a:t>(Invite)</a:t>
              </a:r>
              <a:endParaRPr lang="zh-CN" altLang="en-US" sz="1000" dirty="0"/>
            </a:p>
          </p:txBody>
        </p:sp>
        <p:sp>
          <p:nvSpPr>
            <p:cNvPr id="18" name="Rectangle 17"/>
            <p:cNvSpPr/>
            <p:nvPr/>
          </p:nvSpPr>
          <p:spPr bwMode="auto">
            <a:xfrm>
              <a:off x="1600121" y="3892703"/>
              <a:ext cx="597097"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9" name="TextBox 18"/>
            <p:cNvSpPr txBox="1"/>
            <p:nvPr/>
          </p:nvSpPr>
          <p:spPr>
            <a:xfrm>
              <a:off x="1511418" y="3883595"/>
              <a:ext cx="763351" cy="400110"/>
            </a:xfrm>
            <a:prstGeom prst="rect">
              <a:avLst/>
            </a:prstGeom>
            <a:noFill/>
          </p:spPr>
          <p:txBody>
            <a:bodyPr wrap="none" rtlCol="0">
              <a:spAutoFit/>
            </a:bodyPr>
            <a:lstStyle/>
            <a:p>
              <a:pPr algn="ctr"/>
              <a:r>
                <a:rPr lang="en-US" altLang="zh-CN" sz="1000" dirty="0"/>
                <a:t>ICR</a:t>
              </a:r>
            </a:p>
            <a:p>
              <a:pPr algn="ctr"/>
              <a:r>
                <a:rPr lang="en-US" altLang="zh-CN" sz="1000" dirty="0"/>
                <a:t>(Response)</a:t>
              </a:r>
              <a:endParaRPr lang="zh-CN" altLang="en-US" sz="1000" dirty="0"/>
            </a:p>
          </p:txBody>
        </p:sp>
        <p:sp>
          <p:nvSpPr>
            <p:cNvPr id="20" name="Rectangle 19"/>
            <p:cNvSpPr/>
            <p:nvPr/>
          </p:nvSpPr>
          <p:spPr bwMode="auto">
            <a:xfrm>
              <a:off x="2349618" y="3120928"/>
              <a:ext cx="30480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1" name="TextBox 20"/>
            <p:cNvSpPr txBox="1"/>
            <p:nvPr/>
          </p:nvSpPr>
          <p:spPr>
            <a:xfrm>
              <a:off x="2298582" y="3176894"/>
              <a:ext cx="423513" cy="276999"/>
            </a:xfrm>
            <a:prstGeom prst="rect">
              <a:avLst/>
            </a:prstGeom>
            <a:noFill/>
          </p:spPr>
          <p:txBody>
            <a:bodyPr wrap="none" rtlCol="0">
              <a:spAutoFit/>
            </a:bodyPr>
            <a:lstStyle/>
            <a:p>
              <a:pPr algn="ctr"/>
              <a:r>
                <a:rPr lang="en-US" altLang="zh-CN" dirty="0"/>
                <a:t>ICF</a:t>
              </a:r>
            </a:p>
          </p:txBody>
        </p:sp>
        <p:sp>
          <p:nvSpPr>
            <p:cNvPr id="22" name="Rectangle 21"/>
            <p:cNvSpPr/>
            <p:nvPr/>
          </p:nvSpPr>
          <p:spPr bwMode="auto">
            <a:xfrm>
              <a:off x="2883018" y="4652124"/>
              <a:ext cx="30480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3" name="TextBox 22"/>
            <p:cNvSpPr txBox="1"/>
            <p:nvPr/>
          </p:nvSpPr>
          <p:spPr>
            <a:xfrm>
              <a:off x="2822871" y="4708090"/>
              <a:ext cx="441147" cy="276999"/>
            </a:xfrm>
            <a:prstGeom prst="rect">
              <a:avLst/>
            </a:prstGeom>
            <a:noFill/>
          </p:spPr>
          <p:txBody>
            <a:bodyPr wrap="none" rtlCol="0">
              <a:spAutoFit/>
            </a:bodyPr>
            <a:lstStyle/>
            <a:p>
              <a:pPr algn="ctr"/>
              <a:r>
                <a:rPr lang="en-US" altLang="zh-CN" dirty="0"/>
                <a:t>ICR</a:t>
              </a:r>
            </a:p>
          </p:txBody>
        </p:sp>
        <p:sp>
          <p:nvSpPr>
            <p:cNvPr id="24" name="Rectangle 23"/>
            <p:cNvSpPr/>
            <p:nvPr/>
          </p:nvSpPr>
          <p:spPr bwMode="auto">
            <a:xfrm>
              <a:off x="3340218" y="3894318"/>
              <a:ext cx="30480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5" name="TextBox 24"/>
            <p:cNvSpPr txBox="1"/>
            <p:nvPr/>
          </p:nvSpPr>
          <p:spPr>
            <a:xfrm>
              <a:off x="3280929" y="3950284"/>
              <a:ext cx="423513" cy="276999"/>
            </a:xfrm>
            <a:prstGeom prst="rect">
              <a:avLst/>
            </a:prstGeom>
            <a:noFill/>
          </p:spPr>
          <p:txBody>
            <a:bodyPr wrap="none" rtlCol="0">
              <a:spAutoFit/>
            </a:bodyPr>
            <a:lstStyle/>
            <a:p>
              <a:pPr algn="ctr"/>
              <a:r>
                <a:rPr lang="en-US" altLang="zh-CN" dirty="0"/>
                <a:t>ICF</a:t>
              </a:r>
            </a:p>
          </p:txBody>
        </p:sp>
        <p:sp>
          <p:nvSpPr>
            <p:cNvPr id="26" name="Rectangle 25"/>
            <p:cNvSpPr/>
            <p:nvPr/>
          </p:nvSpPr>
          <p:spPr bwMode="auto">
            <a:xfrm>
              <a:off x="3873618" y="5494518"/>
              <a:ext cx="30480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7" name="TextBox 26"/>
            <p:cNvSpPr txBox="1"/>
            <p:nvPr/>
          </p:nvSpPr>
          <p:spPr>
            <a:xfrm>
              <a:off x="3814194" y="5550484"/>
              <a:ext cx="441147" cy="276999"/>
            </a:xfrm>
            <a:prstGeom prst="rect">
              <a:avLst/>
            </a:prstGeom>
            <a:noFill/>
          </p:spPr>
          <p:txBody>
            <a:bodyPr wrap="none" rtlCol="0">
              <a:spAutoFit/>
            </a:bodyPr>
            <a:lstStyle/>
            <a:p>
              <a:pPr algn="ctr"/>
              <a:r>
                <a:rPr lang="en-US" altLang="zh-CN" dirty="0"/>
                <a:t>ICR</a:t>
              </a:r>
            </a:p>
          </p:txBody>
        </p:sp>
        <p:sp>
          <p:nvSpPr>
            <p:cNvPr id="28" name="Rectangle 27"/>
            <p:cNvSpPr/>
            <p:nvPr/>
          </p:nvSpPr>
          <p:spPr bwMode="auto">
            <a:xfrm>
              <a:off x="4330818" y="3133781"/>
              <a:ext cx="762000" cy="380999"/>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9" name="TextBox 28"/>
            <p:cNvSpPr txBox="1"/>
            <p:nvPr/>
          </p:nvSpPr>
          <p:spPr>
            <a:xfrm>
              <a:off x="4352768" y="3109013"/>
              <a:ext cx="744113" cy="461665"/>
            </a:xfrm>
            <a:prstGeom prst="rect">
              <a:avLst/>
            </a:prstGeom>
            <a:noFill/>
          </p:spPr>
          <p:txBody>
            <a:bodyPr wrap="none" rtlCol="0">
              <a:spAutoFit/>
            </a:bodyPr>
            <a:lstStyle/>
            <a:p>
              <a:pPr algn="ctr"/>
              <a:r>
                <a:rPr lang="en-US" altLang="zh-CN" sz="800" dirty="0" err="1"/>
                <a:t>CoSR</a:t>
              </a:r>
              <a:r>
                <a:rPr lang="en-US" altLang="zh-CN" sz="800" dirty="0"/>
                <a:t>/</a:t>
              </a:r>
              <a:r>
                <a:rPr lang="en-US" altLang="zh-CN" sz="800" dirty="0" err="1"/>
                <a:t>CoBF</a:t>
              </a:r>
              <a:r>
                <a:rPr lang="en-US" altLang="zh-CN" sz="800" dirty="0"/>
                <a:t> </a:t>
              </a:r>
            </a:p>
            <a:p>
              <a:pPr algn="ctr"/>
              <a:r>
                <a:rPr lang="en-US" altLang="zh-CN" sz="800" dirty="0"/>
                <a:t>Trigger </a:t>
              </a:r>
            </a:p>
            <a:p>
              <a:pPr algn="ctr"/>
              <a:r>
                <a:rPr lang="en-US" altLang="zh-CN" sz="800" dirty="0"/>
                <a:t>Frame (Sync)</a:t>
              </a:r>
              <a:endParaRPr lang="zh-CN" altLang="en-US" sz="800" dirty="0"/>
            </a:p>
          </p:txBody>
        </p:sp>
        <p:sp>
          <p:nvSpPr>
            <p:cNvPr id="30" name="Rectangle 29"/>
            <p:cNvSpPr/>
            <p:nvPr/>
          </p:nvSpPr>
          <p:spPr bwMode="auto">
            <a:xfrm>
              <a:off x="5295568" y="3125393"/>
              <a:ext cx="177845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1" name="TextBox 30"/>
            <p:cNvSpPr txBox="1"/>
            <p:nvPr/>
          </p:nvSpPr>
          <p:spPr>
            <a:xfrm>
              <a:off x="5245383" y="3109013"/>
              <a:ext cx="1752435" cy="400110"/>
            </a:xfrm>
            <a:prstGeom prst="rect">
              <a:avLst/>
            </a:prstGeom>
            <a:noFill/>
          </p:spPr>
          <p:txBody>
            <a:bodyPr wrap="square" rtlCol="0">
              <a:spAutoFit/>
            </a:bodyPr>
            <a:lstStyle/>
            <a:p>
              <a:pPr algn="ctr"/>
              <a:r>
                <a:rPr lang="en-US" altLang="zh-CN" sz="1000" dirty="0" err="1"/>
                <a:t>CoSR</a:t>
              </a:r>
              <a:r>
                <a:rPr lang="en-US" altLang="zh-CN" sz="1000" dirty="0"/>
                <a:t>/</a:t>
              </a:r>
              <a:r>
                <a:rPr lang="en-US" altLang="zh-CN" sz="1000" dirty="0" err="1"/>
                <a:t>CoBF</a:t>
              </a:r>
              <a:r>
                <a:rPr lang="en-US" altLang="zh-CN" sz="1000" dirty="0"/>
                <a:t> </a:t>
              </a:r>
            </a:p>
            <a:p>
              <a:pPr algn="ctr"/>
              <a:r>
                <a:rPr lang="en-US" altLang="zh-CN" sz="1000" dirty="0"/>
                <a:t>DL PPDU</a:t>
              </a:r>
              <a:endParaRPr lang="zh-CN" altLang="en-US" sz="1000" dirty="0"/>
            </a:p>
          </p:txBody>
        </p:sp>
        <p:sp>
          <p:nvSpPr>
            <p:cNvPr id="32" name="Rectangle 31"/>
            <p:cNvSpPr/>
            <p:nvPr/>
          </p:nvSpPr>
          <p:spPr bwMode="auto">
            <a:xfrm>
              <a:off x="5295403" y="3895781"/>
              <a:ext cx="177845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3" name="TextBox 32"/>
            <p:cNvSpPr txBox="1"/>
            <p:nvPr/>
          </p:nvSpPr>
          <p:spPr>
            <a:xfrm>
              <a:off x="5245218" y="3879401"/>
              <a:ext cx="1752435" cy="400110"/>
            </a:xfrm>
            <a:prstGeom prst="rect">
              <a:avLst/>
            </a:prstGeom>
            <a:noFill/>
          </p:spPr>
          <p:txBody>
            <a:bodyPr wrap="square" rtlCol="0">
              <a:spAutoFit/>
            </a:bodyPr>
            <a:lstStyle/>
            <a:p>
              <a:pPr algn="ctr"/>
              <a:r>
                <a:rPr lang="en-US" altLang="zh-CN" sz="1000" dirty="0" err="1"/>
                <a:t>CoSR</a:t>
              </a:r>
              <a:r>
                <a:rPr lang="en-US" altLang="zh-CN" sz="1000" dirty="0"/>
                <a:t>/</a:t>
              </a:r>
              <a:r>
                <a:rPr lang="en-US" altLang="zh-CN" sz="1000" dirty="0" err="1"/>
                <a:t>CoBF</a:t>
              </a:r>
              <a:r>
                <a:rPr lang="en-US" altLang="zh-CN" sz="1000" dirty="0"/>
                <a:t> </a:t>
              </a:r>
            </a:p>
            <a:p>
              <a:pPr algn="ctr"/>
              <a:r>
                <a:rPr lang="en-US" altLang="zh-CN" sz="1000" dirty="0"/>
                <a:t>DL PPDU</a:t>
              </a:r>
              <a:endParaRPr lang="zh-CN" altLang="en-US" sz="1000" dirty="0"/>
            </a:p>
          </p:txBody>
        </p:sp>
        <p:sp>
          <p:nvSpPr>
            <p:cNvPr id="34" name="Rectangle 33"/>
            <p:cNvSpPr/>
            <p:nvPr/>
          </p:nvSpPr>
          <p:spPr bwMode="auto">
            <a:xfrm>
              <a:off x="7373996" y="4645989"/>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5" name="TextBox 34"/>
            <p:cNvSpPr txBox="1"/>
            <p:nvPr/>
          </p:nvSpPr>
          <p:spPr>
            <a:xfrm>
              <a:off x="7415201" y="4714896"/>
              <a:ext cx="362600" cy="246221"/>
            </a:xfrm>
            <a:prstGeom prst="rect">
              <a:avLst/>
            </a:prstGeom>
            <a:noFill/>
          </p:spPr>
          <p:txBody>
            <a:bodyPr wrap="none" rtlCol="0">
              <a:spAutoFit/>
            </a:bodyPr>
            <a:lstStyle/>
            <a:p>
              <a:pPr algn="ctr"/>
              <a:r>
                <a:rPr lang="en-US" altLang="zh-CN" sz="1000" dirty="0"/>
                <a:t>BA</a:t>
              </a:r>
              <a:endParaRPr lang="zh-CN" altLang="en-US" sz="1000" dirty="0"/>
            </a:p>
          </p:txBody>
        </p:sp>
        <p:sp>
          <p:nvSpPr>
            <p:cNvPr id="36" name="Rectangle 35"/>
            <p:cNvSpPr/>
            <p:nvPr/>
          </p:nvSpPr>
          <p:spPr bwMode="auto">
            <a:xfrm>
              <a:off x="7373996" y="5475554"/>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7" name="TextBox 36"/>
            <p:cNvSpPr txBox="1"/>
            <p:nvPr/>
          </p:nvSpPr>
          <p:spPr>
            <a:xfrm>
              <a:off x="7424952" y="5553096"/>
              <a:ext cx="362600" cy="246221"/>
            </a:xfrm>
            <a:prstGeom prst="rect">
              <a:avLst/>
            </a:prstGeom>
            <a:noFill/>
          </p:spPr>
          <p:txBody>
            <a:bodyPr wrap="none" rtlCol="0">
              <a:spAutoFit/>
            </a:bodyPr>
            <a:lstStyle/>
            <a:p>
              <a:pPr algn="ctr"/>
              <a:r>
                <a:rPr lang="en-US" altLang="zh-CN" sz="1000" dirty="0"/>
                <a:t>BA</a:t>
              </a:r>
              <a:endParaRPr lang="zh-CN" altLang="en-US" sz="1000" dirty="0"/>
            </a:p>
          </p:txBody>
        </p:sp>
        <p:cxnSp>
          <p:nvCxnSpPr>
            <p:cNvPr id="40" name="Straight Arrow Connector 39"/>
            <p:cNvCxnSpPr/>
            <p:nvPr/>
          </p:nvCxnSpPr>
          <p:spPr bwMode="auto">
            <a:xfrm>
              <a:off x="973196" y="2768093"/>
              <a:ext cx="7091422" cy="0"/>
            </a:xfrm>
            <a:prstGeom prst="straightConnector1">
              <a:avLst/>
            </a:prstGeom>
            <a:solidFill>
              <a:schemeClr val="accent1"/>
            </a:solidFill>
            <a:ln w="12700" cap="flat" cmpd="sng" algn="ctr">
              <a:solidFill>
                <a:schemeClr val="tx1"/>
              </a:solidFill>
              <a:prstDash val="solid"/>
              <a:round/>
              <a:headEnd type="triangle" w="sm" len="sm"/>
              <a:tailEnd type="triangle"/>
            </a:ln>
            <a:effectLst/>
          </p:spPr>
        </p:cxnSp>
        <p:sp>
          <p:nvSpPr>
            <p:cNvPr id="41" name="TextBox 40"/>
            <p:cNvSpPr txBox="1"/>
            <p:nvPr/>
          </p:nvSpPr>
          <p:spPr>
            <a:xfrm>
              <a:off x="4056489" y="2479317"/>
              <a:ext cx="753732" cy="338554"/>
            </a:xfrm>
            <a:prstGeom prst="rect">
              <a:avLst/>
            </a:prstGeom>
            <a:noFill/>
          </p:spPr>
          <p:txBody>
            <a:bodyPr wrap="none" rtlCol="0">
              <a:spAutoFit/>
            </a:bodyPr>
            <a:lstStyle/>
            <a:p>
              <a:r>
                <a:rPr lang="en-US" altLang="zh-CN" sz="1600" b="1" dirty="0"/>
                <a:t>TXOP</a:t>
              </a:r>
              <a:endParaRPr lang="zh-CN" altLang="en-US" sz="1600" b="1" dirty="0"/>
            </a:p>
          </p:txBody>
        </p:sp>
      </p:grpSp>
    </p:spTree>
    <p:extLst>
      <p:ext uri="{BB962C8B-B14F-4D97-AF65-F5344CB8AC3E}">
        <p14:creationId xmlns:p14="http://schemas.microsoft.com/office/powerpoint/2010/main" val="2611920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03213"/>
          </a:xfrm>
        </p:spPr>
        <p:txBody>
          <a:bodyPr/>
          <a:lstStyle/>
          <a:p>
            <a:r>
              <a:rPr lang="en-US" altLang="zh-CN" dirty="0"/>
              <a:t>Background continues</a:t>
            </a:r>
            <a:endParaRPr lang="zh-CN" altLang="en-US" dirty="0"/>
          </a:p>
        </p:txBody>
      </p:sp>
      <p:sp>
        <p:nvSpPr>
          <p:cNvPr id="3" name="Content Placeholder 2"/>
          <p:cNvSpPr>
            <a:spLocks noGrp="1"/>
          </p:cNvSpPr>
          <p:nvPr>
            <p:ph idx="1"/>
          </p:nvPr>
        </p:nvSpPr>
        <p:spPr>
          <a:xfrm>
            <a:off x="76200" y="1066800"/>
            <a:ext cx="8991600" cy="5257800"/>
          </a:xfrm>
        </p:spPr>
        <p:txBody>
          <a:bodyPr/>
          <a:lstStyle/>
          <a:p>
            <a:r>
              <a:rPr lang="en-US" altLang="zh-CN" b="0" dirty="0"/>
              <a:t>The Sync frame can be a unicast frame to the Shared AP, and may not need any User Info field</a:t>
            </a:r>
          </a:p>
          <a:p>
            <a:pPr lvl="1"/>
            <a:r>
              <a:rPr lang="en-US" altLang="zh-CN" dirty="0"/>
              <a:t>However, there are still many bits required to be signaled in the Sync field</a:t>
            </a:r>
          </a:p>
          <a:p>
            <a:pPr lvl="2"/>
            <a:r>
              <a:rPr lang="en-US" altLang="zh-CN" b="0" dirty="0"/>
              <a:t>There can be maximum 4 users scheduled across two APs for the CoBF</a:t>
            </a:r>
            <a:endParaRPr lang="en-US" altLang="zh-CN" dirty="0"/>
          </a:p>
          <a:p>
            <a:pPr lvl="3"/>
            <a:r>
              <a:rPr lang="en-US" altLang="zh-CN" b="0" dirty="0"/>
              <a:t>We need 44 bits for the STA ID only</a:t>
            </a:r>
          </a:p>
          <a:p>
            <a:pPr lvl="1"/>
            <a:r>
              <a:rPr lang="en-US" altLang="zh-CN" b="1" i="1" dirty="0"/>
              <a:t>With a new Trigger Frame (TF) type</a:t>
            </a:r>
            <a:r>
              <a:rPr lang="en-US" altLang="zh-CN" dirty="0"/>
              <a:t>, we can designate a Type dependent Common Info field or a Type dependent User Info field in the Special User Info field, or both to avoid the User Info field [1]</a:t>
            </a:r>
          </a:p>
          <a:p>
            <a:pPr lvl="2"/>
            <a:r>
              <a:rPr lang="en-US" altLang="zh-CN" dirty="0"/>
              <a:t>We can repurpose the existing subfields and carry the additional signaling in the Type dependent fields </a:t>
            </a:r>
          </a:p>
          <a:p>
            <a:pPr lvl="1"/>
            <a:r>
              <a:rPr lang="en-US" altLang="zh-CN" b="1" i="1" dirty="0"/>
              <a:t>With a existing TF type</a:t>
            </a:r>
            <a:r>
              <a:rPr lang="en-US" altLang="zh-CN" dirty="0"/>
              <a:t>, we can also update the User Info fields with the proposed SS Allocation indication for the </a:t>
            </a:r>
            <a:r>
              <a:rPr lang="en-US" altLang="zh-CN" dirty="0" err="1"/>
              <a:t>CoBF</a:t>
            </a:r>
            <a:r>
              <a:rPr lang="en-US" altLang="zh-CN" dirty="0"/>
              <a:t> </a:t>
            </a:r>
          </a:p>
          <a:p>
            <a:pPr lvl="2"/>
            <a:r>
              <a:rPr lang="en-US" altLang="zh-CN" dirty="0"/>
              <a:t>SS Allocation can move to any Reserved subfield of Common Info field or Special User Info field</a:t>
            </a:r>
          </a:p>
          <a:p>
            <a:pPr lvl="2"/>
            <a:r>
              <a:rPr lang="en-US" altLang="zh-CN" dirty="0"/>
              <a:t>User Info field (40 bits) can be packed with two user information (STA ID (11 bits), MCS (5 bits), 2x LDPC (1 bit) and BSS Differentiation (1 bit))</a:t>
            </a:r>
          </a:p>
          <a:p>
            <a:endParaRPr lang="zh-CN" altLang="en-US" b="0"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3</a:t>
            </a:fld>
            <a:endParaRPr lang="en-US" altLang="ko-KR"/>
          </a:p>
        </p:txBody>
      </p:sp>
    </p:spTree>
    <p:extLst>
      <p:ext uri="{BB962C8B-B14F-4D97-AF65-F5344CB8AC3E}">
        <p14:creationId xmlns:p14="http://schemas.microsoft.com/office/powerpoint/2010/main" val="897191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4</a:t>
            </a:fld>
            <a:endParaRPr lang="en-US" altLang="ko-KR"/>
          </a:p>
        </p:txBody>
      </p:sp>
      <p:graphicFrame>
        <p:nvGraphicFramePr>
          <p:cNvPr id="7" name="Table 6"/>
          <p:cNvGraphicFramePr>
            <a:graphicFrameLocks noGrp="1"/>
          </p:cNvGraphicFramePr>
          <p:nvPr>
            <p:extLst>
              <p:ext uri="{D42A27DB-BD31-4B8C-83A1-F6EECF244321}">
                <p14:modId xmlns:p14="http://schemas.microsoft.com/office/powerpoint/2010/main" val="3530499100"/>
              </p:ext>
            </p:extLst>
          </p:nvPr>
        </p:nvGraphicFramePr>
        <p:xfrm>
          <a:off x="228600" y="3276600"/>
          <a:ext cx="8763003" cy="1097280"/>
        </p:xfrm>
        <a:graphic>
          <a:graphicData uri="http://schemas.openxmlformats.org/drawingml/2006/table">
            <a:tbl>
              <a:tblPr firstRow="1" bandRow="1">
                <a:tableStyleId>{72833802-FEF1-4C79-8D5D-14CF1EAF98D9}</a:tableStyleId>
              </a:tblPr>
              <a:tblGrid>
                <a:gridCol w="973667">
                  <a:extLst>
                    <a:ext uri="{9D8B030D-6E8A-4147-A177-3AD203B41FA5}">
                      <a16:colId xmlns:a16="http://schemas.microsoft.com/office/drawing/2014/main" val="20000"/>
                    </a:ext>
                  </a:extLst>
                </a:gridCol>
                <a:gridCol w="973667">
                  <a:extLst>
                    <a:ext uri="{9D8B030D-6E8A-4147-A177-3AD203B41FA5}">
                      <a16:colId xmlns:a16="http://schemas.microsoft.com/office/drawing/2014/main" val="20001"/>
                    </a:ext>
                  </a:extLst>
                </a:gridCol>
                <a:gridCol w="973667">
                  <a:extLst>
                    <a:ext uri="{9D8B030D-6E8A-4147-A177-3AD203B41FA5}">
                      <a16:colId xmlns:a16="http://schemas.microsoft.com/office/drawing/2014/main" val="20002"/>
                    </a:ext>
                  </a:extLst>
                </a:gridCol>
                <a:gridCol w="973667">
                  <a:extLst>
                    <a:ext uri="{9D8B030D-6E8A-4147-A177-3AD203B41FA5}">
                      <a16:colId xmlns:a16="http://schemas.microsoft.com/office/drawing/2014/main" val="20003"/>
                    </a:ext>
                  </a:extLst>
                </a:gridCol>
                <a:gridCol w="973667">
                  <a:extLst>
                    <a:ext uri="{9D8B030D-6E8A-4147-A177-3AD203B41FA5}">
                      <a16:colId xmlns:a16="http://schemas.microsoft.com/office/drawing/2014/main" val="20004"/>
                    </a:ext>
                  </a:extLst>
                </a:gridCol>
                <a:gridCol w="973667">
                  <a:extLst>
                    <a:ext uri="{9D8B030D-6E8A-4147-A177-3AD203B41FA5}">
                      <a16:colId xmlns:a16="http://schemas.microsoft.com/office/drawing/2014/main" val="20005"/>
                    </a:ext>
                  </a:extLst>
                </a:gridCol>
                <a:gridCol w="973667">
                  <a:extLst>
                    <a:ext uri="{9D8B030D-6E8A-4147-A177-3AD203B41FA5}">
                      <a16:colId xmlns:a16="http://schemas.microsoft.com/office/drawing/2014/main" val="20006"/>
                    </a:ext>
                  </a:extLst>
                </a:gridCol>
                <a:gridCol w="973667">
                  <a:extLst>
                    <a:ext uri="{9D8B030D-6E8A-4147-A177-3AD203B41FA5}">
                      <a16:colId xmlns:a16="http://schemas.microsoft.com/office/drawing/2014/main" val="20007"/>
                    </a:ext>
                  </a:extLst>
                </a:gridCol>
                <a:gridCol w="973667">
                  <a:extLst>
                    <a:ext uri="{9D8B030D-6E8A-4147-A177-3AD203B41FA5}">
                      <a16:colId xmlns:a16="http://schemas.microsoft.com/office/drawing/2014/main" val="20008"/>
                    </a:ext>
                  </a:extLst>
                </a:gridCol>
              </a:tblGrid>
              <a:tr h="218430">
                <a:tc>
                  <a:txBody>
                    <a:bodyPr/>
                    <a:lstStyle/>
                    <a:p>
                      <a:r>
                        <a:rPr lang="en-US" altLang="zh-CN" sz="1200" b="1" dirty="0">
                          <a:solidFill>
                            <a:schemeClr val="tx1"/>
                          </a:solidFill>
                        </a:rPr>
                        <a:t>B0-B11</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B12-B16</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B17</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B18</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B19-B29</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B30-B34</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B35</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B36</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B37-B39</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extLst>
                  <a:ext uri="{0D108BD9-81ED-4DB2-BD59-A6C34878D82A}">
                    <a16:rowId xmlns:a16="http://schemas.microsoft.com/office/drawing/2014/main" val="10000"/>
                  </a:ext>
                </a:extLst>
              </a:tr>
              <a:tr h="582480">
                <a:tc>
                  <a:txBody>
                    <a:bodyPr/>
                    <a:lstStyle/>
                    <a:p>
                      <a:r>
                        <a:rPr lang="en-US" altLang="zh-CN" sz="1200" b="1" dirty="0">
                          <a:solidFill>
                            <a:srgbClr val="0000FF"/>
                          </a:solidFill>
                        </a:rPr>
                        <a:t>AID12/STA ID (11)</a:t>
                      </a:r>
                      <a:endParaRPr lang="zh-CN" altLang="en-US" sz="1200" b="1" dirty="0">
                        <a:solidFill>
                          <a:srgbClr val="0000FF"/>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UL MCS</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BSS color Differentiation</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2x LDPC</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rgbClr val="0000FF"/>
                          </a:solidFill>
                        </a:rPr>
                        <a:t>STA ID (11)</a:t>
                      </a:r>
                      <a:endParaRPr lang="zh-CN" altLang="en-US" sz="1200" b="1" dirty="0">
                        <a:solidFill>
                          <a:srgbClr val="0000FF"/>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UL MCS</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BSS color Differentiation</a:t>
                      </a:r>
                    </a:p>
                    <a:p>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2x LDPC</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Reserved</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Title 1"/>
          <p:cNvSpPr>
            <a:spLocks noGrp="1"/>
          </p:cNvSpPr>
          <p:nvPr>
            <p:ph type="title"/>
          </p:nvPr>
        </p:nvSpPr>
        <p:spPr>
          <a:xfrm>
            <a:off x="685800" y="685800"/>
            <a:ext cx="7772400" cy="1143000"/>
          </a:xfrm>
        </p:spPr>
        <p:txBody>
          <a:bodyPr/>
          <a:lstStyle/>
          <a:p>
            <a:r>
              <a:rPr lang="en-US" altLang="zh-CN" dirty="0"/>
              <a:t>Example User Info field for </a:t>
            </a:r>
            <a:r>
              <a:rPr lang="en-US" altLang="zh-CN" dirty="0" err="1"/>
              <a:t>CoBF</a:t>
            </a:r>
            <a:r>
              <a:rPr lang="en-US" altLang="zh-CN" dirty="0"/>
              <a:t> Sync frame in an existing Trigger Frame type</a:t>
            </a:r>
            <a:endParaRPr lang="zh-CN" altLang="en-US" dirty="0"/>
          </a:p>
        </p:txBody>
      </p:sp>
    </p:spTree>
    <p:extLst>
      <p:ext uri="{BB962C8B-B14F-4D97-AF65-F5344CB8AC3E}">
        <p14:creationId xmlns:p14="http://schemas.microsoft.com/office/powerpoint/2010/main" val="2250713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8686800" cy="457200"/>
          </a:xfrm>
        </p:spPr>
        <p:txBody>
          <a:bodyPr/>
          <a:lstStyle/>
          <a:p>
            <a:r>
              <a:rPr lang="en-US" altLang="zh-CN" dirty="0"/>
              <a:t>Indication of Spatial Streams (SS) for CoBF</a:t>
            </a:r>
            <a:endParaRPr lang="zh-CN" altLang="en-US" dirty="0"/>
          </a:p>
        </p:txBody>
      </p:sp>
      <p:sp>
        <p:nvSpPr>
          <p:cNvPr id="3" name="Content Placeholder 2"/>
          <p:cNvSpPr>
            <a:spLocks noGrp="1"/>
          </p:cNvSpPr>
          <p:nvPr>
            <p:ph idx="1"/>
          </p:nvPr>
        </p:nvSpPr>
        <p:spPr>
          <a:xfrm>
            <a:off x="152400" y="1752600"/>
            <a:ext cx="8839200" cy="4343400"/>
          </a:xfrm>
        </p:spPr>
        <p:txBody>
          <a:bodyPr/>
          <a:lstStyle/>
          <a:p>
            <a:r>
              <a:rPr lang="en-US" altLang="zh-CN" sz="2200" dirty="0"/>
              <a:t>We need to indicate the total number of scheduled Spatial Streams (N_SS) across two APs, each individual N_SS of each scheduled STA, and the starting Spatial Streams either explicitly or implicitly</a:t>
            </a:r>
          </a:p>
          <a:p>
            <a:pPr lvl="1"/>
            <a:r>
              <a:rPr lang="en-US" altLang="zh-CN" dirty="0"/>
              <a:t>Additionally, we also need to indicate the total number of scheduled users across two APs, and the number of scheduled users per each BSS, and the total number of LTFs for the CoBF DL PPDUs</a:t>
            </a:r>
          </a:p>
          <a:p>
            <a:r>
              <a:rPr lang="en-US" altLang="zh-CN" sz="2200" dirty="0"/>
              <a:t>Since we have a limitation in the maximum N_SS across two APs or each BSS, and the maximum number of scheduled users across two APs and each BSS, we can come up with a simple table-based method to indicate the Spatial Streams for CoBF in a Sync frame</a:t>
            </a:r>
          </a:p>
          <a:p>
            <a:pPr lvl="1"/>
            <a:r>
              <a:rPr lang="en-US" altLang="zh-CN" dirty="0"/>
              <a:t>In this way, we can fit all the signaling bits within the Common field and the Special User Info field</a:t>
            </a:r>
          </a:p>
          <a:p>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5</a:t>
            </a:fld>
            <a:endParaRPr lang="en-US" altLang="ko-KR"/>
          </a:p>
        </p:txBody>
      </p:sp>
    </p:spTree>
    <p:extLst>
      <p:ext uri="{BB962C8B-B14F-4D97-AF65-F5344CB8AC3E}">
        <p14:creationId xmlns:p14="http://schemas.microsoft.com/office/powerpoint/2010/main" val="970506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altLang="zh-CN" dirty="0"/>
              <a:t>Proposed SS Indication for CoBF </a:t>
            </a:r>
            <a:endParaRPr lang="zh-CN" altLang="en-US" dirty="0"/>
          </a:p>
        </p:txBody>
      </p:sp>
      <p:sp>
        <p:nvSpPr>
          <p:cNvPr id="3" name="Content Placeholder 2"/>
          <p:cNvSpPr>
            <a:spLocks noGrp="1"/>
          </p:cNvSpPr>
          <p:nvPr>
            <p:ph idx="1"/>
          </p:nvPr>
        </p:nvSpPr>
        <p:spPr>
          <a:xfrm>
            <a:off x="76200" y="1447800"/>
            <a:ext cx="8991600" cy="4495800"/>
          </a:xfrm>
        </p:spPr>
        <p:txBody>
          <a:bodyPr/>
          <a:lstStyle/>
          <a:p>
            <a:r>
              <a:rPr lang="en-US" altLang="zh-CN" sz="1800" dirty="0"/>
              <a:t>First of all, we prepare a table for the indication of total number of scheduled users (3 bits)</a:t>
            </a:r>
          </a:p>
          <a:p>
            <a:pPr lvl="1"/>
            <a:r>
              <a:rPr lang="en-US" altLang="zh-CN" sz="1600" dirty="0"/>
              <a:t>This table indicates the total number scheduled users per BSS but implies the total number of scheduled users across two APs with simply adding these two</a:t>
            </a:r>
          </a:p>
          <a:p>
            <a:endParaRPr lang="en-US" altLang="zh-CN" sz="2000" dirty="0"/>
          </a:p>
          <a:p>
            <a:endParaRPr lang="en-US" altLang="zh-CN" sz="2000" dirty="0"/>
          </a:p>
          <a:p>
            <a:endParaRPr lang="en-US" altLang="zh-CN" sz="2000" dirty="0"/>
          </a:p>
          <a:p>
            <a:endParaRPr lang="en-US" altLang="zh-CN" sz="2000" dirty="0"/>
          </a:p>
          <a:p>
            <a:endParaRPr lang="en-US" altLang="zh-CN" sz="2000" dirty="0"/>
          </a:p>
          <a:p>
            <a:endParaRPr lang="zh-CN" altLang="en-US" sz="2000"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6</a:t>
            </a:fld>
            <a:endParaRPr lang="en-US" altLang="ko-KR"/>
          </a:p>
        </p:txBody>
      </p:sp>
      <p:graphicFrame>
        <p:nvGraphicFramePr>
          <p:cNvPr id="8" name="Table 7"/>
          <p:cNvGraphicFramePr>
            <a:graphicFrameLocks noGrp="1"/>
          </p:cNvGraphicFramePr>
          <p:nvPr>
            <p:extLst>
              <p:ext uri="{D42A27DB-BD31-4B8C-83A1-F6EECF244321}">
                <p14:modId xmlns:p14="http://schemas.microsoft.com/office/powerpoint/2010/main" val="528351693"/>
              </p:ext>
            </p:extLst>
          </p:nvPr>
        </p:nvGraphicFramePr>
        <p:xfrm>
          <a:off x="1752600" y="3048000"/>
          <a:ext cx="5162571" cy="3017520"/>
        </p:xfrm>
        <a:graphic>
          <a:graphicData uri="http://schemas.openxmlformats.org/drawingml/2006/table">
            <a:tbl>
              <a:tblPr firstRow="1" bandRow="1">
                <a:tableStyleId>{5C22544A-7EE6-4342-B048-85BDC9FD1C3A}</a:tableStyleId>
              </a:tblPr>
              <a:tblGrid>
                <a:gridCol w="1047771">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tblGrid>
              <a:tr h="325120">
                <a:tc>
                  <a:txBody>
                    <a:bodyPr/>
                    <a:lstStyle/>
                    <a:p>
                      <a:pPr algn="ctr"/>
                      <a:r>
                        <a:rPr lang="en-US" altLang="zh-CN" sz="1600" dirty="0"/>
                        <a:t>Index</a:t>
                      </a:r>
                      <a:endParaRPr lang="zh-CN" altLang="en-US" sz="1600" dirty="0"/>
                    </a:p>
                  </a:txBody>
                  <a:tcPr/>
                </a:tc>
                <a:tc>
                  <a:txBody>
                    <a:bodyPr/>
                    <a:lstStyle/>
                    <a:p>
                      <a:pPr algn="ctr"/>
                      <a:r>
                        <a:rPr lang="en-US" altLang="zh-CN" sz="1600" dirty="0"/>
                        <a:t>AP1 (Sharing AP)</a:t>
                      </a:r>
                      <a:endParaRPr lang="zh-CN" altLang="en-US" sz="1600" dirty="0"/>
                    </a:p>
                  </a:txBody>
                  <a:tcPr/>
                </a:tc>
                <a:tc>
                  <a:txBody>
                    <a:bodyPr/>
                    <a:lstStyle/>
                    <a:p>
                      <a:pPr algn="ctr"/>
                      <a:r>
                        <a:rPr lang="en-US" altLang="zh-CN" sz="1600" dirty="0"/>
                        <a:t>AP2 (Shared AP)</a:t>
                      </a:r>
                      <a:endParaRPr lang="zh-CN" altLang="en-US" sz="1600" dirty="0"/>
                    </a:p>
                  </a:txBody>
                  <a:tcPr/>
                </a:tc>
                <a:extLst>
                  <a:ext uri="{0D108BD9-81ED-4DB2-BD59-A6C34878D82A}">
                    <a16:rowId xmlns:a16="http://schemas.microsoft.com/office/drawing/2014/main" val="10000"/>
                  </a:ext>
                </a:extLst>
              </a:tr>
              <a:tr h="325120">
                <a:tc>
                  <a:txBody>
                    <a:bodyPr/>
                    <a:lstStyle/>
                    <a:p>
                      <a:pPr algn="ctr"/>
                      <a:r>
                        <a:rPr lang="en-US" altLang="zh-CN" sz="1600" dirty="0"/>
                        <a:t>0</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1"/>
                  </a:ext>
                </a:extLst>
              </a:tr>
              <a:tr h="325120">
                <a:tc>
                  <a:txBody>
                    <a:bodyPr/>
                    <a:lstStyle/>
                    <a:p>
                      <a:pPr algn="ctr"/>
                      <a:r>
                        <a:rPr lang="en-US" altLang="zh-CN" sz="1600" dirty="0"/>
                        <a:t>1</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2</a:t>
                      </a:r>
                      <a:endParaRPr lang="zh-CN" altLang="en-US" sz="1600" dirty="0"/>
                    </a:p>
                  </a:txBody>
                  <a:tcPr/>
                </a:tc>
                <a:extLst>
                  <a:ext uri="{0D108BD9-81ED-4DB2-BD59-A6C34878D82A}">
                    <a16:rowId xmlns:a16="http://schemas.microsoft.com/office/drawing/2014/main" val="10002"/>
                  </a:ext>
                </a:extLst>
              </a:tr>
              <a:tr h="325120">
                <a:tc>
                  <a:txBody>
                    <a:bodyPr/>
                    <a:lstStyle/>
                    <a:p>
                      <a:pPr algn="ctr"/>
                      <a:r>
                        <a:rPr lang="en-US" altLang="zh-CN" sz="1600" dirty="0"/>
                        <a:t>2</a:t>
                      </a:r>
                      <a:endParaRPr lang="zh-CN" altLang="en-US" sz="1600" dirty="0"/>
                    </a:p>
                  </a:txBody>
                  <a:tcPr/>
                </a:tc>
                <a:tc>
                  <a:txBody>
                    <a:bodyPr/>
                    <a:lstStyle/>
                    <a:p>
                      <a:pPr algn="ctr"/>
                      <a:r>
                        <a:rPr lang="en-US" altLang="zh-CN" sz="1600" dirty="0"/>
                        <a:t>2</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3"/>
                  </a:ext>
                </a:extLst>
              </a:tr>
              <a:tr h="0">
                <a:tc>
                  <a:txBody>
                    <a:bodyPr/>
                    <a:lstStyle/>
                    <a:p>
                      <a:pPr algn="ctr"/>
                      <a:r>
                        <a:rPr lang="en-US" altLang="zh-CN" sz="1600" dirty="0"/>
                        <a:t>3</a:t>
                      </a:r>
                      <a:endParaRPr lang="zh-CN" altLang="en-US" sz="1600" dirty="0"/>
                    </a:p>
                  </a:txBody>
                  <a:tcPr/>
                </a:tc>
                <a:tc>
                  <a:txBody>
                    <a:bodyPr/>
                    <a:lstStyle/>
                    <a:p>
                      <a:pPr algn="ctr"/>
                      <a:r>
                        <a:rPr lang="en-US" altLang="zh-CN" sz="1600" dirty="0"/>
                        <a:t>2</a:t>
                      </a:r>
                      <a:endParaRPr lang="zh-CN" altLang="en-US" sz="1600" dirty="0"/>
                    </a:p>
                  </a:txBody>
                  <a:tcPr/>
                </a:tc>
                <a:tc>
                  <a:txBody>
                    <a:bodyPr/>
                    <a:lstStyle/>
                    <a:p>
                      <a:pPr algn="ctr"/>
                      <a:r>
                        <a:rPr lang="en-US" altLang="zh-CN" sz="1600" dirty="0"/>
                        <a:t>2</a:t>
                      </a:r>
                      <a:endParaRPr lang="zh-CN" altLang="en-US" sz="1600" dirty="0"/>
                    </a:p>
                  </a:txBody>
                  <a:tcPr/>
                </a:tc>
                <a:extLst>
                  <a:ext uri="{0D108BD9-81ED-4DB2-BD59-A6C34878D82A}">
                    <a16:rowId xmlns:a16="http://schemas.microsoft.com/office/drawing/2014/main" val="10004"/>
                  </a:ext>
                </a:extLst>
              </a:tr>
              <a:tr h="223520">
                <a:tc>
                  <a:txBody>
                    <a:bodyPr/>
                    <a:lstStyle/>
                    <a:p>
                      <a:pPr algn="ctr"/>
                      <a:r>
                        <a:rPr lang="en-US" altLang="zh-CN" sz="1600" dirty="0"/>
                        <a:t>4</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3</a:t>
                      </a:r>
                      <a:endParaRPr lang="zh-CN" altLang="en-US" sz="1600" dirty="0"/>
                    </a:p>
                  </a:txBody>
                  <a:tcPr/>
                </a:tc>
                <a:extLst>
                  <a:ext uri="{0D108BD9-81ED-4DB2-BD59-A6C34878D82A}">
                    <a16:rowId xmlns:a16="http://schemas.microsoft.com/office/drawing/2014/main" val="10005"/>
                  </a:ext>
                </a:extLst>
              </a:tr>
              <a:tr h="0">
                <a:tc>
                  <a:txBody>
                    <a:bodyPr/>
                    <a:lstStyle/>
                    <a:p>
                      <a:pPr algn="ctr"/>
                      <a:r>
                        <a:rPr lang="en-US" altLang="zh-CN" sz="1600" dirty="0"/>
                        <a:t>5</a:t>
                      </a:r>
                      <a:endParaRPr lang="zh-CN" altLang="en-US" sz="1600" dirty="0"/>
                    </a:p>
                  </a:txBody>
                  <a:tcPr/>
                </a:tc>
                <a:tc>
                  <a:txBody>
                    <a:bodyPr/>
                    <a:lstStyle/>
                    <a:p>
                      <a:pPr algn="ctr"/>
                      <a:r>
                        <a:rPr lang="en-US" altLang="zh-CN" sz="1600" dirty="0"/>
                        <a:t>3</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6"/>
                  </a:ext>
                </a:extLst>
              </a:tr>
              <a:tr h="223520">
                <a:tc>
                  <a:txBody>
                    <a:bodyPr/>
                    <a:lstStyle/>
                    <a:p>
                      <a:pPr algn="ctr"/>
                      <a:r>
                        <a:rPr lang="en-US" altLang="zh-CN" sz="1600" dirty="0"/>
                        <a:t>6</a:t>
                      </a:r>
                      <a:endParaRPr lang="zh-CN" altLang="en-US" sz="1600" dirty="0"/>
                    </a:p>
                  </a:txBody>
                  <a:tcPr/>
                </a:tc>
                <a:tc>
                  <a:txBody>
                    <a:bodyPr/>
                    <a:lstStyle/>
                    <a:p>
                      <a:pPr algn="ctr"/>
                      <a:r>
                        <a:rPr lang="en-US" altLang="zh-CN" sz="1600" dirty="0"/>
                        <a:t>Reserved</a:t>
                      </a:r>
                      <a:endParaRPr lang="zh-CN" altLang="en-US" sz="1600" dirty="0"/>
                    </a:p>
                  </a:txBody>
                  <a:tcPr/>
                </a:tc>
                <a:tc>
                  <a:txBody>
                    <a:bodyPr/>
                    <a:lstStyle/>
                    <a:p>
                      <a:pPr algn="ctr"/>
                      <a:r>
                        <a:rPr lang="en-US" altLang="zh-CN" sz="1600" dirty="0"/>
                        <a:t>Reserved</a:t>
                      </a:r>
                      <a:endParaRPr lang="zh-CN" altLang="en-US" sz="1600" dirty="0"/>
                    </a:p>
                  </a:txBody>
                  <a:tcPr/>
                </a:tc>
                <a:extLst>
                  <a:ext uri="{0D108BD9-81ED-4DB2-BD59-A6C34878D82A}">
                    <a16:rowId xmlns:a16="http://schemas.microsoft.com/office/drawing/2014/main" val="10007"/>
                  </a:ext>
                </a:extLst>
              </a:tr>
              <a:tr h="0">
                <a:tc>
                  <a:txBody>
                    <a:bodyPr/>
                    <a:lstStyle/>
                    <a:p>
                      <a:pPr algn="ctr"/>
                      <a:r>
                        <a:rPr lang="en-US" altLang="zh-CN" sz="1600" dirty="0"/>
                        <a:t>7</a:t>
                      </a:r>
                      <a:endParaRPr lang="zh-CN" altLang="en-US" sz="1600" dirty="0"/>
                    </a:p>
                  </a:txBody>
                  <a:tcPr/>
                </a:tc>
                <a:tc>
                  <a:txBody>
                    <a:bodyPr/>
                    <a:lstStyle/>
                    <a:p>
                      <a:pPr algn="ctr"/>
                      <a:r>
                        <a:rPr lang="en-US" altLang="zh-CN" sz="1600" dirty="0"/>
                        <a:t>Reserved</a:t>
                      </a:r>
                      <a:endParaRPr lang="zh-CN" altLang="en-US" sz="1600" dirty="0"/>
                    </a:p>
                  </a:txBody>
                  <a:tcPr/>
                </a:tc>
                <a:tc>
                  <a:txBody>
                    <a:bodyPr/>
                    <a:lstStyle/>
                    <a:p>
                      <a:pPr algn="ctr"/>
                      <a:r>
                        <a:rPr lang="en-US" altLang="zh-CN" sz="1600" dirty="0"/>
                        <a:t>Reserved</a:t>
                      </a:r>
                      <a:endParaRPr lang="zh-CN" altLang="en-US" sz="1600" dirty="0"/>
                    </a:p>
                  </a:txBody>
                  <a:tcPr/>
                </a:tc>
                <a:extLst>
                  <a:ext uri="{0D108BD9-81ED-4DB2-BD59-A6C34878D82A}">
                    <a16:rowId xmlns:a16="http://schemas.microsoft.com/office/drawing/2014/main" val="10008"/>
                  </a:ext>
                </a:extLst>
              </a:tr>
            </a:tbl>
          </a:graphicData>
        </a:graphic>
      </p:graphicFrame>
      <p:sp>
        <p:nvSpPr>
          <p:cNvPr id="11" name="TextBox 10"/>
          <p:cNvSpPr txBox="1"/>
          <p:nvPr/>
        </p:nvSpPr>
        <p:spPr>
          <a:xfrm>
            <a:off x="7228307" y="4419600"/>
            <a:ext cx="821443" cy="338554"/>
          </a:xfrm>
          <a:prstGeom prst="rect">
            <a:avLst/>
          </a:prstGeom>
          <a:noFill/>
        </p:spPr>
        <p:txBody>
          <a:bodyPr wrap="none" rtlCol="0">
            <a:spAutoFit/>
          </a:bodyPr>
          <a:lstStyle/>
          <a:p>
            <a:r>
              <a:rPr lang="en-US" altLang="zh-CN" sz="1600" b="1" dirty="0"/>
              <a:t>Table 1</a:t>
            </a:r>
            <a:endParaRPr lang="zh-CN" altLang="en-US" sz="1600" b="1" dirty="0"/>
          </a:p>
        </p:txBody>
      </p:sp>
    </p:spTree>
    <p:extLst>
      <p:ext uri="{BB962C8B-B14F-4D97-AF65-F5344CB8AC3E}">
        <p14:creationId xmlns:p14="http://schemas.microsoft.com/office/powerpoint/2010/main" val="1839368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457200"/>
          </a:xfrm>
        </p:spPr>
        <p:txBody>
          <a:bodyPr/>
          <a:lstStyle/>
          <a:p>
            <a:r>
              <a:rPr lang="en-US" altLang="zh-CN" dirty="0"/>
              <a:t>Proposed SS Indication for CoBF continues</a:t>
            </a:r>
            <a:endParaRPr lang="zh-CN" altLang="en-US" dirty="0"/>
          </a:p>
        </p:txBody>
      </p:sp>
      <p:sp>
        <p:nvSpPr>
          <p:cNvPr id="3" name="Content Placeholder 2"/>
          <p:cNvSpPr>
            <a:spLocks noGrp="1"/>
          </p:cNvSpPr>
          <p:nvPr>
            <p:ph idx="1"/>
          </p:nvPr>
        </p:nvSpPr>
        <p:spPr>
          <a:xfrm>
            <a:off x="76200" y="1143000"/>
            <a:ext cx="8991600" cy="5257800"/>
          </a:xfrm>
        </p:spPr>
        <p:txBody>
          <a:bodyPr/>
          <a:lstStyle/>
          <a:p>
            <a:r>
              <a:rPr lang="en-US" altLang="zh-CN" sz="1800" dirty="0"/>
              <a:t>Second, the N_SS of each BSS can sum up to the total N_SS across the coordinated APs. We can borrow a table from [2] for the possible combination of SS in the UHR CoBF (3 bits)</a:t>
            </a:r>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pPr marL="0" indent="0">
              <a:buNone/>
            </a:pPr>
            <a:endParaRPr lang="en-US" altLang="zh-CN" sz="1800" dirty="0"/>
          </a:p>
          <a:p>
            <a:r>
              <a:rPr lang="en-US" altLang="zh-CN" sz="1800" i="1" dirty="0"/>
              <a:t>We can have one bit indication for the number of LTFs (N_LTF)</a:t>
            </a:r>
          </a:p>
          <a:p>
            <a:pPr lvl="1"/>
            <a:r>
              <a:rPr lang="en-US" altLang="zh-CN" sz="1400" i="1" dirty="0"/>
              <a:t>Bit 0 means the same N_SS total across two APs, and Bit 1 means the 2 times of N_SS total across two APs</a:t>
            </a:r>
          </a:p>
          <a:p>
            <a:pPr lvl="2"/>
            <a:r>
              <a:rPr lang="en-US" altLang="zh-CN" sz="1200" i="1" dirty="0"/>
              <a:t>8 LTFs will replace 6 LTFs case</a:t>
            </a:r>
          </a:p>
          <a:p>
            <a:pPr lvl="1"/>
            <a:endParaRPr lang="en-US" altLang="zh-CN" sz="14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pPr lvl="1"/>
            <a:endParaRPr lang="en-US" altLang="zh-CN" sz="1600" b="1" dirty="0"/>
          </a:p>
          <a:p>
            <a:pPr lvl="1"/>
            <a:endParaRPr lang="en-US" altLang="zh-CN" sz="1600" b="1" dirty="0"/>
          </a:p>
          <a:p>
            <a:pPr lvl="1"/>
            <a:endParaRPr lang="en-US" altLang="zh-CN" sz="1600" b="1" dirty="0"/>
          </a:p>
          <a:p>
            <a:pPr lvl="1"/>
            <a:endParaRPr lang="en-US" altLang="zh-CN" sz="1600" b="1" dirty="0"/>
          </a:p>
          <a:p>
            <a:pPr marL="0" indent="0">
              <a:buNone/>
            </a:pPr>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7</a:t>
            </a:fld>
            <a:endParaRPr lang="en-US" altLang="ko-KR"/>
          </a:p>
        </p:txBody>
      </p:sp>
      <p:sp>
        <p:nvSpPr>
          <p:cNvPr id="8" name="TextBox 7"/>
          <p:cNvSpPr txBox="1"/>
          <p:nvPr/>
        </p:nvSpPr>
        <p:spPr>
          <a:xfrm>
            <a:off x="7060805" y="3183523"/>
            <a:ext cx="821443" cy="338554"/>
          </a:xfrm>
          <a:prstGeom prst="rect">
            <a:avLst/>
          </a:prstGeom>
          <a:noFill/>
        </p:spPr>
        <p:txBody>
          <a:bodyPr wrap="none" rtlCol="0">
            <a:spAutoFit/>
          </a:bodyPr>
          <a:lstStyle/>
          <a:p>
            <a:r>
              <a:rPr lang="en-US" altLang="zh-CN" sz="1600" b="1" dirty="0"/>
              <a:t>Table 2</a:t>
            </a:r>
            <a:endParaRPr lang="zh-CN" altLang="en-US" sz="1600" b="1" dirty="0"/>
          </a:p>
        </p:txBody>
      </p:sp>
      <p:graphicFrame>
        <p:nvGraphicFramePr>
          <p:cNvPr id="9" name="Table 8"/>
          <p:cNvGraphicFramePr>
            <a:graphicFrameLocks noGrp="1"/>
          </p:cNvGraphicFramePr>
          <p:nvPr>
            <p:extLst>
              <p:ext uri="{D42A27DB-BD31-4B8C-83A1-F6EECF244321}">
                <p14:modId xmlns:p14="http://schemas.microsoft.com/office/powerpoint/2010/main" val="1431049066"/>
              </p:ext>
            </p:extLst>
          </p:nvPr>
        </p:nvGraphicFramePr>
        <p:xfrm>
          <a:off x="76200" y="2209800"/>
          <a:ext cx="8229600" cy="3017520"/>
        </p:xfrm>
        <a:graphic>
          <a:graphicData uri="http://schemas.openxmlformats.org/drawingml/2006/table">
            <a:tbl>
              <a:tblPr firstRow="1" bandRow="1">
                <a:tableStyleId>{5C22544A-7EE6-4342-B048-85BDC9FD1C3A}</a:tableStyleId>
              </a:tblPr>
              <a:tblGrid>
                <a:gridCol w="1670241">
                  <a:extLst>
                    <a:ext uri="{9D8B030D-6E8A-4147-A177-3AD203B41FA5}">
                      <a16:colId xmlns:a16="http://schemas.microsoft.com/office/drawing/2014/main" val="20000"/>
                    </a:ext>
                  </a:extLst>
                </a:gridCol>
                <a:gridCol w="3158210">
                  <a:extLst>
                    <a:ext uri="{9D8B030D-6E8A-4147-A177-3AD203B41FA5}">
                      <a16:colId xmlns:a16="http://schemas.microsoft.com/office/drawing/2014/main" val="20001"/>
                    </a:ext>
                  </a:extLst>
                </a:gridCol>
                <a:gridCol w="3401149">
                  <a:extLst>
                    <a:ext uri="{9D8B030D-6E8A-4147-A177-3AD203B41FA5}">
                      <a16:colId xmlns:a16="http://schemas.microsoft.com/office/drawing/2014/main" val="20002"/>
                    </a:ext>
                  </a:extLst>
                </a:gridCol>
              </a:tblGrid>
              <a:tr h="325120">
                <a:tc>
                  <a:txBody>
                    <a:bodyPr/>
                    <a:lstStyle/>
                    <a:p>
                      <a:pPr algn="ctr"/>
                      <a:r>
                        <a:rPr lang="en-US" altLang="zh-CN" sz="1600" dirty="0"/>
                        <a:t>Index</a:t>
                      </a:r>
                      <a:endParaRPr lang="zh-CN" altLang="en-US" sz="1600" dirty="0"/>
                    </a:p>
                  </a:txBody>
                  <a:tcPr/>
                </a:tc>
                <a:tc>
                  <a:txBody>
                    <a:bodyPr/>
                    <a:lstStyle/>
                    <a:p>
                      <a:pPr algn="ctr"/>
                      <a:r>
                        <a:rPr lang="en-US" altLang="zh-CN" sz="1600" dirty="0"/>
                        <a:t>Total N_SS in Sharing</a:t>
                      </a:r>
                      <a:r>
                        <a:rPr lang="en-US" altLang="zh-CN" sz="1600" baseline="0" dirty="0"/>
                        <a:t> AP</a:t>
                      </a:r>
                      <a:endParaRPr lang="en-US" altLang="zh-CN" sz="1600" dirty="0"/>
                    </a:p>
                  </a:txBody>
                  <a:tcPr/>
                </a:tc>
                <a:tc>
                  <a:txBody>
                    <a:bodyPr/>
                    <a:lstStyle/>
                    <a:p>
                      <a:pPr algn="ctr"/>
                      <a:r>
                        <a:rPr lang="en-US" altLang="zh-CN" sz="1600" dirty="0"/>
                        <a:t>Total N_SS in Shared</a:t>
                      </a:r>
                      <a:r>
                        <a:rPr lang="en-US" altLang="zh-CN" sz="1600" baseline="0" dirty="0"/>
                        <a:t> AP</a:t>
                      </a:r>
                      <a:endParaRPr lang="en-US" altLang="zh-CN" sz="1600" dirty="0"/>
                    </a:p>
                  </a:txBody>
                  <a:tcPr/>
                </a:tc>
                <a:extLst>
                  <a:ext uri="{0D108BD9-81ED-4DB2-BD59-A6C34878D82A}">
                    <a16:rowId xmlns:a16="http://schemas.microsoft.com/office/drawing/2014/main" val="10000"/>
                  </a:ext>
                </a:extLst>
              </a:tr>
              <a:tr h="325120">
                <a:tc>
                  <a:txBody>
                    <a:bodyPr/>
                    <a:lstStyle/>
                    <a:p>
                      <a:pPr algn="ctr"/>
                      <a:r>
                        <a:rPr lang="en-US" altLang="zh-CN" sz="1600" dirty="0"/>
                        <a:t>0</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1"/>
                  </a:ext>
                </a:extLst>
              </a:tr>
              <a:tr h="325120">
                <a:tc>
                  <a:txBody>
                    <a:bodyPr/>
                    <a:lstStyle/>
                    <a:p>
                      <a:pPr algn="ctr"/>
                      <a:r>
                        <a:rPr lang="en-US" altLang="zh-CN" sz="1600" dirty="0"/>
                        <a:t>1</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2</a:t>
                      </a:r>
                      <a:endParaRPr lang="zh-CN" altLang="en-US" sz="1600" dirty="0"/>
                    </a:p>
                  </a:txBody>
                  <a:tcPr/>
                </a:tc>
                <a:extLst>
                  <a:ext uri="{0D108BD9-81ED-4DB2-BD59-A6C34878D82A}">
                    <a16:rowId xmlns:a16="http://schemas.microsoft.com/office/drawing/2014/main" val="10002"/>
                  </a:ext>
                </a:extLst>
              </a:tr>
              <a:tr h="325120">
                <a:tc>
                  <a:txBody>
                    <a:bodyPr/>
                    <a:lstStyle/>
                    <a:p>
                      <a:pPr algn="ctr"/>
                      <a:r>
                        <a:rPr lang="en-US" altLang="zh-CN" sz="1600" dirty="0"/>
                        <a:t>2</a:t>
                      </a:r>
                      <a:endParaRPr lang="zh-CN" altLang="en-US" sz="1600" dirty="0"/>
                    </a:p>
                  </a:txBody>
                  <a:tcPr/>
                </a:tc>
                <a:tc>
                  <a:txBody>
                    <a:bodyPr/>
                    <a:lstStyle/>
                    <a:p>
                      <a:pPr algn="ctr"/>
                      <a:r>
                        <a:rPr lang="en-US" altLang="zh-CN" sz="1600" dirty="0"/>
                        <a:t>2</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3"/>
                  </a:ext>
                </a:extLst>
              </a:tr>
              <a:tr h="0">
                <a:tc>
                  <a:txBody>
                    <a:bodyPr/>
                    <a:lstStyle/>
                    <a:p>
                      <a:pPr algn="ctr"/>
                      <a:r>
                        <a:rPr lang="en-US" altLang="zh-CN" sz="1600" dirty="0"/>
                        <a:t>3</a:t>
                      </a:r>
                      <a:endParaRPr lang="zh-CN" altLang="en-US" sz="1600" dirty="0"/>
                    </a:p>
                  </a:txBody>
                  <a:tcPr/>
                </a:tc>
                <a:tc>
                  <a:txBody>
                    <a:bodyPr/>
                    <a:lstStyle/>
                    <a:p>
                      <a:pPr algn="ctr"/>
                      <a:r>
                        <a:rPr lang="en-US" altLang="zh-CN" sz="1600" dirty="0"/>
                        <a:t>2</a:t>
                      </a:r>
                      <a:endParaRPr lang="zh-CN" altLang="en-US" sz="1600" dirty="0"/>
                    </a:p>
                  </a:txBody>
                  <a:tcPr/>
                </a:tc>
                <a:tc>
                  <a:txBody>
                    <a:bodyPr/>
                    <a:lstStyle/>
                    <a:p>
                      <a:pPr algn="ctr"/>
                      <a:r>
                        <a:rPr lang="en-US" altLang="zh-CN" sz="1600" dirty="0"/>
                        <a:t>2</a:t>
                      </a:r>
                      <a:endParaRPr lang="zh-CN" altLang="en-US" sz="1600" dirty="0"/>
                    </a:p>
                  </a:txBody>
                  <a:tcPr/>
                </a:tc>
                <a:extLst>
                  <a:ext uri="{0D108BD9-81ED-4DB2-BD59-A6C34878D82A}">
                    <a16:rowId xmlns:a16="http://schemas.microsoft.com/office/drawing/2014/main" val="10004"/>
                  </a:ext>
                </a:extLst>
              </a:tr>
              <a:tr h="223520">
                <a:tc>
                  <a:txBody>
                    <a:bodyPr/>
                    <a:lstStyle/>
                    <a:p>
                      <a:pPr algn="ctr"/>
                      <a:r>
                        <a:rPr lang="en-US" altLang="zh-CN" sz="1600" dirty="0"/>
                        <a:t>4</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3</a:t>
                      </a:r>
                      <a:endParaRPr lang="zh-CN" altLang="en-US" sz="1600" dirty="0"/>
                    </a:p>
                  </a:txBody>
                  <a:tcPr/>
                </a:tc>
                <a:extLst>
                  <a:ext uri="{0D108BD9-81ED-4DB2-BD59-A6C34878D82A}">
                    <a16:rowId xmlns:a16="http://schemas.microsoft.com/office/drawing/2014/main" val="10005"/>
                  </a:ext>
                </a:extLst>
              </a:tr>
              <a:tr h="0">
                <a:tc>
                  <a:txBody>
                    <a:bodyPr/>
                    <a:lstStyle/>
                    <a:p>
                      <a:pPr algn="ctr"/>
                      <a:r>
                        <a:rPr lang="en-US" altLang="zh-CN" sz="1600" dirty="0"/>
                        <a:t>5</a:t>
                      </a:r>
                      <a:endParaRPr lang="zh-CN" altLang="en-US" sz="1600" dirty="0"/>
                    </a:p>
                  </a:txBody>
                  <a:tcPr/>
                </a:tc>
                <a:tc>
                  <a:txBody>
                    <a:bodyPr/>
                    <a:lstStyle/>
                    <a:p>
                      <a:pPr algn="ctr"/>
                      <a:r>
                        <a:rPr lang="en-US" altLang="zh-CN" sz="1600" dirty="0"/>
                        <a:t>3</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6"/>
                  </a:ext>
                </a:extLst>
              </a:tr>
              <a:tr h="223520">
                <a:tc>
                  <a:txBody>
                    <a:bodyPr/>
                    <a:lstStyle/>
                    <a:p>
                      <a:pPr algn="ctr"/>
                      <a:r>
                        <a:rPr lang="en-US" altLang="zh-CN" sz="1600" dirty="0"/>
                        <a:t>6</a:t>
                      </a:r>
                      <a:endParaRPr lang="zh-CN" altLang="en-US" sz="1600" dirty="0"/>
                    </a:p>
                  </a:txBody>
                  <a:tcPr/>
                </a:tc>
                <a:tc>
                  <a:txBody>
                    <a:bodyPr/>
                    <a:lstStyle/>
                    <a:p>
                      <a:pPr algn="ctr"/>
                      <a:r>
                        <a:rPr lang="en-US" altLang="zh-CN" sz="1600" dirty="0"/>
                        <a:t>Reserved</a:t>
                      </a:r>
                      <a:endParaRPr lang="zh-CN" altLang="en-US" sz="1600" dirty="0"/>
                    </a:p>
                  </a:txBody>
                  <a:tcPr/>
                </a:tc>
                <a:tc>
                  <a:txBody>
                    <a:bodyPr/>
                    <a:lstStyle/>
                    <a:p>
                      <a:pPr algn="ctr"/>
                      <a:r>
                        <a:rPr lang="en-US" altLang="zh-CN" sz="1600" dirty="0"/>
                        <a:t>Reserved</a:t>
                      </a:r>
                      <a:endParaRPr lang="zh-CN" altLang="en-US" sz="1600" dirty="0"/>
                    </a:p>
                  </a:txBody>
                  <a:tcPr/>
                </a:tc>
                <a:extLst>
                  <a:ext uri="{0D108BD9-81ED-4DB2-BD59-A6C34878D82A}">
                    <a16:rowId xmlns:a16="http://schemas.microsoft.com/office/drawing/2014/main" val="10007"/>
                  </a:ext>
                </a:extLst>
              </a:tr>
              <a:tr h="0">
                <a:tc>
                  <a:txBody>
                    <a:bodyPr/>
                    <a:lstStyle/>
                    <a:p>
                      <a:pPr algn="ctr"/>
                      <a:r>
                        <a:rPr lang="en-US" altLang="zh-CN" sz="1600" dirty="0"/>
                        <a:t>7</a:t>
                      </a:r>
                      <a:endParaRPr lang="zh-CN" altLang="en-US" sz="1600" dirty="0"/>
                    </a:p>
                  </a:txBody>
                  <a:tcPr/>
                </a:tc>
                <a:tc>
                  <a:txBody>
                    <a:bodyPr/>
                    <a:lstStyle/>
                    <a:p>
                      <a:pPr algn="ctr"/>
                      <a:r>
                        <a:rPr lang="en-US" altLang="zh-CN" sz="1600" dirty="0"/>
                        <a:t>Reserved</a:t>
                      </a:r>
                      <a:endParaRPr lang="zh-CN" altLang="en-US" sz="1600" dirty="0"/>
                    </a:p>
                  </a:txBody>
                  <a:tcPr/>
                </a:tc>
                <a:tc>
                  <a:txBody>
                    <a:bodyPr/>
                    <a:lstStyle/>
                    <a:p>
                      <a:pPr algn="ctr"/>
                      <a:r>
                        <a:rPr lang="en-US" altLang="zh-CN" sz="1600" dirty="0"/>
                        <a:t>Reserved</a:t>
                      </a:r>
                      <a:endParaRPr lang="zh-CN" altLang="en-US" sz="1600" dirty="0"/>
                    </a:p>
                  </a:txBody>
                  <a:tcPr/>
                </a:tc>
                <a:extLst>
                  <a:ext uri="{0D108BD9-81ED-4DB2-BD59-A6C34878D82A}">
                    <a16:rowId xmlns:a16="http://schemas.microsoft.com/office/drawing/2014/main" val="10008"/>
                  </a:ext>
                </a:extLst>
              </a:tr>
            </a:tbl>
          </a:graphicData>
        </a:graphic>
      </p:graphicFrame>
      <p:sp>
        <p:nvSpPr>
          <p:cNvPr id="10" name="TextBox 9"/>
          <p:cNvSpPr txBox="1"/>
          <p:nvPr/>
        </p:nvSpPr>
        <p:spPr>
          <a:xfrm>
            <a:off x="8246357" y="3505200"/>
            <a:ext cx="821443" cy="338554"/>
          </a:xfrm>
          <a:prstGeom prst="rect">
            <a:avLst/>
          </a:prstGeom>
          <a:noFill/>
        </p:spPr>
        <p:txBody>
          <a:bodyPr wrap="none" rtlCol="0">
            <a:spAutoFit/>
          </a:bodyPr>
          <a:lstStyle/>
          <a:p>
            <a:r>
              <a:rPr lang="en-US" altLang="zh-CN" sz="1600" b="1" dirty="0"/>
              <a:t>Table 2</a:t>
            </a:r>
            <a:endParaRPr lang="zh-CN" altLang="en-US" sz="1600" b="1" dirty="0"/>
          </a:p>
        </p:txBody>
      </p:sp>
    </p:spTree>
    <p:extLst>
      <p:ext uri="{BB962C8B-B14F-4D97-AF65-F5344CB8AC3E}">
        <p14:creationId xmlns:p14="http://schemas.microsoft.com/office/powerpoint/2010/main" val="2673569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067800" cy="379413"/>
          </a:xfrm>
        </p:spPr>
        <p:txBody>
          <a:bodyPr/>
          <a:lstStyle/>
          <a:p>
            <a:r>
              <a:rPr lang="en-US" altLang="zh-CN" sz="2800" dirty="0"/>
              <a:t>How to interpret 6 bits of CoBF SS signaling</a:t>
            </a:r>
            <a:endParaRPr lang="zh-CN" altLang="en-US" sz="2800" dirty="0"/>
          </a:p>
        </p:txBody>
      </p:sp>
      <p:sp>
        <p:nvSpPr>
          <p:cNvPr id="3" name="Content Placeholder 2"/>
          <p:cNvSpPr>
            <a:spLocks noGrp="1"/>
          </p:cNvSpPr>
          <p:nvPr>
            <p:ph idx="1"/>
          </p:nvPr>
        </p:nvSpPr>
        <p:spPr>
          <a:xfrm>
            <a:off x="76200" y="1141413"/>
            <a:ext cx="8991600" cy="5259387"/>
          </a:xfrm>
          <a:noFill/>
        </p:spPr>
        <p:txBody>
          <a:bodyPr/>
          <a:lstStyle/>
          <a:p>
            <a:r>
              <a:rPr lang="en-US" altLang="zh-CN" sz="2000" dirty="0"/>
              <a:t>6 bits: total number of scheduled users (3 bits) and N_SS of each BSS (3 bits)</a:t>
            </a:r>
          </a:p>
          <a:p>
            <a:r>
              <a:rPr lang="en-US" altLang="zh-CN" sz="2000" dirty="0"/>
              <a:t>Ex. Index 2 of Table 1 and Index 2 of Table 2 </a:t>
            </a:r>
          </a:p>
          <a:p>
            <a:pPr lvl="1"/>
            <a:r>
              <a:rPr lang="en-US" altLang="zh-CN" dirty="0"/>
              <a:t>Denoting those two STAs scheduled with Sharing AP as STA1 and STA2, and denoting the STA scheduled with Shared AP as STA3, then, the STA1 is scheduled with 1 SS, STA2 is scheduled with 1SS and STA3 is scheduled with 1 SS</a:t>
            </a:r>
          </a:p>
          <a:p>
            <a:r>
              <a:rPr lang="en-US" altLang="zh-CN" sz="2000" dirty="0"/>
              <a:t>Ex. Index 1 of Table 1 and Index 3 of Table 2 </a:t>
            </a:r>
          </a:p>
          <a:p>
            <a:pPr lvl="1"/>
            <a:r>
              <a:rPr lang="en-US" altLang="zh-CN" dirty="0"/>
              <a:t>Denoting the STA scheduled with Sharing AP as STA1 and those STAs scheduled with Shared AP as STA2 and STA3, then, the STA1 is scheduled with 2 SS, STA2 is scheduled with 1SS and STA3 is scheduled with 1 SS</a:t>
            </a:r>
          </a:p>
          <a:p>
            <a:r>
              <a:rPr lang="en-US" altLang="zh-CN" i="1" dirty="0"/>
              <a:t>Ex. Index 1 of Table 1 and Index 4 of Table 2 </a:t>
            </a:r>
          </a:p>
          <a:p>
            <a:pPr lvl="1"/>
            <a:r>
              <a:rPr lang="en-US" altLang="zh-CN" i="1" dirty="0"/>
              <a:t>Denoting the STA scheduled with Sharing AP as STA1 and those STAs scheduled with Shared AP as STA2 and STA3, then, the STA1 is scheduled with 1 SS, STA2 is scheduled with 2 SS and STA3 is scheduled with 1 SS</a:t>
            </a:r>
          </a:p>
          <a:p>
            <a:pPr lvl="1"/>
            <a:r>
              <a:rPr lang="en-US" altLang="zh-CN" i="1" dirty="0"/>
              <a:t>Within a BSS, the STA with larger N_SS should always come first. </a:t>
            </a:r>
          </a:p>
          <a:p>
            <a:pPr marL="457200" lvl="1" indent="0">
              <a:buNone/>
            </a:pPr>
            <a:endParaRPr lang="en-US" altLang="zh-CN" dirty="0"/>
          </a:p>
          <a:p>
            <a:pPr lvl="1"/>
            <a:endParaRPr lang="en-US" altLang="zh-CN" dirty="0"/>
          </a:p>
          <a:p>
            <a:endParaRPr lang="en-US" altLang="zh-CN" sz="2000" dirty="0"/>
          </a:p>
          <a:p>
            <a:endParaRPr lang="en-US" altLang="zh-CN" sz="2000" dirty="0"/>
          </a:p>
          <a:p>
            <a:pPr lvl="1"/>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8</a:t>
            </a:fld>
            <a:endParaRPr lang="en-US" altLang="ko-KR"/>
          </a:p>
        </p:txBody>
      </p:sp>
    </p:spTree>
    <p:extLst>
      <p:ext uri="{BB962C8B-B14F-4D97-AF65-F5344CB8AC3E}">
        <p14:creationId xmlns:p14="http://schemas.microsoft.com/office/powerpoint/2010/main" val="1517886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3152"/>
            <a:ext cx="7772400" cy="303213"/>
          </a:xfrm>
        </p:spPr>
        <p:txBody>
          <a:bodyPr/>
          <a:lstStyle/>
          <a:p>
            <a:r>
              <a:rPr lang="en-US" altLang="zh-CN" dirty="0"/>
              <a:t>Example</a:t>
            </a:r>
            <a:endParaRPr lang="zh-CN" altLang="en-US" dirty="0"/>
          </a:p>
        </p:txBody>
      </p:sp>
      <p:sp>
        <p:nvSpPr>
          <p:cNvPr id="3" name="Content Placeholder 2"/>
          <p:cNvSpPr>
            <a:spLocks noGrp="1"/>
          </p:cNvSpPr>
          <p:nvPr>
            <p:ph idx="1"/>
          </p:nvPr>
        </p:nvSpPr>
        <p:spPr>
          <a:xfrm>
            <a:off x="76200" y="990600"/>
            <a:ext cx="8991600" cy="5410200"/>
          </a:xfrm>
        </p:spPr>
        <p:txBody>
          <a:bodyPr/>
          <a:lstStyle/>
          <a:p>
            <a:r>
              <a:rPr lang="en-US" altLang="zh-CN" dirty="0"/>
              <a:t>Index 1 of Table 1 (3 bits) and Index 4 of Table 2 (3 bits)</a:t>
            </a:r>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pPr marL="0" indent="0">
              <a:buNone/>
            </a:pPr>
            <a:endParaRPr lang="en-US" altLang="zh-CN" dirty="0"/>
          </a:p>
          <a:p>
            <a:r>
              <a:rPr lang="en-US" altLang="zh-CN" sz="1600" dirty="0"/>
              <a:t>Hence the </a:t>
            </a:r>
            <a:r>
              <a:rPr lang="en-US" altLang="zh-CN" sz="1600" dirty="0">
                <a:solidFill>
                  <a:srgbClr val="0000FF"/>
                </a:solidFill>
              </a:rPr>
              <a:t>3 bit </a:t>
            </a:r>
            <a:r>
              <a:rPr lang="en-US" altLang="zh-CN" sz="1600" dirty="0" err="1">
                <a:solidFill>
                  <a:srgbClr val="0000FF"/>
                </a:solidFill>
              </a:rPr>
              <a:t>N_User</a:t>
            </a:r>
            <a:r>
              <a:rPr lang="en-US" altLang="zh-CN" sz="1600" dirty="0">
                <a:solidFill>
                  <a:srgbClr val="0000FF"/>
                </a:solidFill>
              </a:rPr>
              <a:t>, 3 bit N_SS, and 1 bit N_LTF </a:t>
            </a:r>
            <a:r>
              <a:rPr lang="en-US" altLang="zh-CN" sz="1600" dirty="0"/>
              <a:t>may identify the </a:t>
            </a:r>
            <a:r>
              <a:rPr lang="en-US" altLang="zh-CN" sz="1600" dirty="0">
                <a:solidFill>
                  <a:srgbClr val="FF00FF"/>
                </a:solidFill>
              </a:rPr>
              <a:t>total </a:t>
            </a:r>
            <a:r>
              <a:rPr lang="en-US" altLang="zh-CN" sz="1600" dirty="0" err="1">
                <a:solidFill>
                  <a:srgbClr val="FF00FF"/>
                </a:solidFill>
              </a:rPr>
              <a:t>N_User</a:t>
            </a:r>
            <a:r>
              <a:rPr lang="en-US" altLang="zh-CN" sz="1600" dirty="0">
                <a:solidFill>
                  <a:srgbClr val="FF00FF"/>
                </a:solidFill>
              </a:rPr>
              <a:t> across two APs, </a:t>
            </a:r>
            <a:r>
              <a:rPr lang="en-US" altLang="zh-CN" sz="1600" dirty="0" err="1">
                <a:solidFill>
                  <a:srgbClr val="FF00FF"/>
                </a:solidFill>
              </a:rPr>
              <a:t>N_User</a:t>
            </a:r>
            <a:r>
              <a:rPr lang="en-US" altLang="zh-CN" sz="1600" dirty="0">
                <a:solidFill>
                  <a:srgbClr val="FF00FF"/>
                </a:solidFill>
              </a:rPr>
              <a:t> each BSS, total N_SS across two APs, N_SS each BSS, N_SS per each user, and the total N_LTFs </a:t>
            </a:r>
            <a:r>
              <a:rPr lang="en-US" altLang="zh-CN" sz="1600" dirty="0"/>
              <a:t>in any available subfields of </a:t>
            </a:r>
            <a:r>
              <a:rPr lang="en-US" altLang="zh-CN" sz="1600" dirty="0">
                <a:solidFill>
                  <a:srgbClr val="009900"/>
                </a:solidFill>
              </a:rPr>
              <a:t>Common Info and/or Special STA Info field </a:t>
            </a:r>
            <a:r>
              <a:rPr lang="en-US" altLang="zh-CN" sz="1600" dirty="0"/>
              <a:t>without any repetition in the </a:t>
            </a:r>
            <a:r>
              <a:rPr lang="en-US" altLang="zh-CN" sz="1600" dirty="0">
                <a:solidFill>
                  <a:srgbClr val="9900FF"/>
                </a:solidFill>
              </a:rPr>
              <a:t>STA Info fields</a:t>
            </a:r>
            <a:endParaRPr lang="zh-CN" altLang="en-US" sz="1600" dirty="0">
              <a:solidFill>
                <a:srgbClr val="9900FF"/>
              </a:solidFill>
            </a:endParaRPr>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9</a:t>
            </a:fld>
            <a:endParaRPr lang="en-US" altLang="ko-KR"/>
          </a:p>
        </p:txBody>
      </p:sp>
      <p:graphicFrame>
        <p:nvGraphicFramePr>
          <p:cNvPr id="8" name="Table 7"/>
          <p:cNvGraphicFramePr>
            <a:graphicFrameLocks noGrp="1"/>
          </p:cNvGraphicFramePr>
          <p:nvPr>
            <p:extLst>
              <p:ext uri="{D42A27DB-BD31-4B8C-83A1-F6EECF244321}">
                <p14:modId xmlns:p14="http://schemas.microsoft.com/office/powerpoint/2010/main" val="3946222435"/>
              </p:ext>
            </p:extLst>
          </p:nvPr>
        </p:nvGraphicFramePr>
        <p:xfrm>
          <a:off x="4201485" y="1699704"/>
          <a:ext cx="4038599" cy="2407920"/>
        </p:xfrm>
        <a:graphic>
          <a:graphicData uri="http://schemas.openxmlformats.org/drawingml/2006/table">
            <a:tbl>
              <a:tblPr firstRow="1" bandRow="1">
                <a:tableStyleId>{5C22544A-7EE6-4342-B048-85BDC9FD1C3A}</a:tableStyleId>
              </a:tblPr>
              <a:tblGrid>
                <a:gridCol w="819655">
                  <a:extLst>
                    <a:ext uri="{9D8B030D-6E8A-4147-A177-3AD203B41FA5}">
                      <a16:colId xmlns:a16="http://schemas.microsoft.com/office/drawing/2014/main" val="20000"/>
                    </a:ext>
                  </a:extLst>
                </a:gridCol>
                <a:gridCol w="1549862">
                  <a:extLst>
                    <a:ext uri="{9D8B030D-6E8A-4147-A177-3AD203B41FA5}">
                      <a16:colId xmlns:a16="http://schemas.microsoft.com/office/drawing/2014/main" val="20001"/>
                    </a:ext>
                  </a:extLst>
                </a:gridCol>
                <a:gridCol w="1669082">
                  <a:extLst>
                    <a:ext uri="{9D8B030D-6E8A-4147-A177-3AD203B41FA5}">
                      <a16:colId xmlns:a16="http://schemas.microsoft.com/office/drawing/2014/main" val="20002"/>
                    </a:ext>
                  </a:extLst>
                </a:gridCol>
              </a:tblGrid>
              <a:tr h="291353">
                <a:tc>
                  <a:txBody>
                    <a:bodyPr/>
                    <a:lstStyle/>
                    <a:p>
                      <a:pPr algn="ctr"/>
                      <a:r>
                        <a:rPr lang="en-US" altLang="zh-CN" sz="1000" dirty="0"/>
                        <a:t>Index</a:t>
                      </a:r>
                      <a:endParaRPr lang="zh-CN" altLang="en-US" sz="1000" dirty="0"/>
                    </a:p>
                  </a:txBody>
                  <a:tcPr/>
                </a:tc>
                <a:tc>
                  <a:txBody>
                    <a:bodyPr/>
                    <a:lstStyle/>
                    <a:p>
                      <a:pPr algn="ctr"/>
                      <a:r>
                        <a:rPr lang="en-US" altLang="zh-CN" sz="1000" dirty="0"/>
                        <a:t>Total N_SS in Sharing</a:t>
                      </a:r>
                      <a:r>
                        <a:rPr lang="en-US" altLang="zh-CN" sz="1000" baseline="0" dirty="0"/>
                        <a:t> AP</a:t>
                      </a:r>
                      <a:endParaRPr lang="en-US" altLang="zh-CN" sz="1000" dirty="0"/>
                    </a:p>
                  </a:txBody>
                  <a:tcPr/>
                </a:tc>
                <a:tc>
                  <a:txBody>
                    <a:bodyPr/>
                    <a:lstStyle/>
                    <a:p>
                      <a:pPr algn="ctr"/>
                      <a:r>
                        <a:rPr lang="en-US" altLang="zh-CN" sz="1000" dirty="0"/>
                        <a:t>Total N_SS in Shared</a:t>
                      </a:r>
                      <a:r>
                        <a:rPr lang="en-US" altLang="zh-CN" sz="1000" baseline="0" dirty="0"/>
                        <a:t> AP</a:t>
                      </a:r>
                      <a:endParaRPr lang="en-US" altLang="zh-CN" sz="1000" dirty="0"/>
                    </a:p>
                  </a:txBody>
                  <a:tcPr/>
                </a:tc>
                <a:extLst>
                  <a:ext uri="{0D108BD9-81ED-4DB2-BD59-A6C34878D82A}">
                    <a16:rowId xmlns:a16="http://schemas.microsoft.com/office/drawing/2014/main" val="10000"/>
                  </a:ext>
                </a:extLst>
              </a:tr>
              <a:tr h="239059">
                <a:tc>
                  <a:txBody>
                    <a:bodyPr/>
                    <a:lstStyle/>
                    <a:p>
                      <a:pPr algn="ctr"/>
                      <a:r>
                        <a:rPr lang="en-US" altLang="zh-CN" sz="1000" dirty="0"/>
                        <a:t>0</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1"/>
                  </a:ext>
                </a:extLst>
              </a:tr>
              <a:tr h="239059">
                <a:tc>
                  <a:txBody>
                    <a:bodyPr/>
                    <a:lstStyle/>
                    <a:p>
                      <a:pPr algn="ctr"/>
                      <a:r>
                        <a:rPr lang="en-US" altLang="zh-CN" sz="1000" dirty="0"/>
                        <a:t>1</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2</a:t>
                      </a:r>
                      <a:endParaRPr lang="zh-CN" altLang="en-US" sz="1000" dirty="0"/>
                    </a:p>
                  </a:txBody>
                  <a:tcPr/>
                </a:tc>
                <a:extLst>
                  <a:ext uri="{0D108BD9-81ED-4DB2-BD59-A6C34878D82A}">
                    <a16:rowId xmlns:a16="http://schemas.microsoft.com/office/drawing/2014/main" val="10002"/>
                  </a:ext>
                </a:extLst>
              </a:tr>
              <a:tr h="239059">
                <a:tc>
                  <a:txBody>
                    <a:bodyPr/>
                    <a:lstStyle/>
                    <a:p>
                      <a:pPr algn="ctr"/>
                      <a:r>
                        <a:rPr lang="en-US" altLang="zh-CN" sz="1000" dirty="0"/>
                        <a:t>2</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3"/>
                  </a:ext>
                </a:extLst>
              </a:tr>
              <a:tr h="179294">
                <a:tc>
                  <a:txBody>
                    <a:bodyPr/>
                    <a:lstStyle/>
                    <a:p>
                      <a:pPr algn="ctr"/>
                      <a:r>
                        <a:rPr lang="en-US" altLang="zh-CN" sz="1000" dirty="0"/>
                        <a:t>3</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t>2</a:t>
                      </a:r>
                      <a:endParaRPr lang="zh-CN" altLang="en-US" sz="1000" dirty="0"/>
                    </a:p>
                  </a:txBody>
                  <a:tcPr/>
                </a:tc>
                <a:extLst>
                  <a:ext uri="{0D108BD9-81ED-4DB2-BD59-A6C34878D82A}">
                    <a16:rowId xmlns:a16="http://schemas.microsoft.com/office/drawing/2014/main" val="10004"/>
                  </a:ext>
                </a:extLst>
              </a:tr>
              <a:tr h="179294">
                <a:tc>
                  <a:txBody>
                    <a:bodyPr/>
                    <a:lstStyle/>
                    <a:p>
                      <a:pPr algn="ctr"/>
                      <a:r>
                        <a:rPr lang="en-US" altLang="zh-CN" sz="1400" b="1" dirty="0">
                          <a:solidFill>
                            <a:srgbClr val="0000FF"/>
                          </a:solidFill>
                        </a:rPr>
                        <a:t>4</a:t>
                      </a:r>
                      <a:endParaRPr lang="zh-CN" altLang="en-US" sz="1400" b="1" dirty="0">
                        <a:solidFill>
                          <a:srgbClr val="0000FF"/>
                        </a:solidFill>
                      </a:endParaRPr>
                    </a:p>
                  </a:txBody>
                  <a:tcPr/>
                </a:tc>
                <a:tc>
                  <a:txBody>
                    <a:bodyPr/>
                    <a:lstStyle/>
                    <a:p>
                      <a:pPr algn="ctr"/>
                      <a:r>
                        <a:rPr lang="en-US" altLang="zh-CN" sz="1400" b="1" dirty="0">
                          <a:solidFill>
                            <a:srgbClr val="0000FF"/>
                          </a:solidFill>
                        </a:rPr>
                        <a:t>1</a:t>
                      </a:r>
                      <a:endParaRPr lang="zh-CN" altLang="en-US" sz="1400" b="1" dirty="0">
                        <a:solidFill>
                          <a:srgbClr val="0000FF"/>
                        </a:solidFill>
                      </a:endParaRPr>
                    </a:p>
                  </a:txBody>
                  <a:tcPr/>
                </a:tc>
                <a:tc>
                  <a:txBody>
                    <a:bodyPr/>
                    <a:lstStyle/>
                    <a:p>
                      <a:pPr algn="ctr"/>
                      <a:r>
                        <a:rPr lang="en-US" altLang="zh-CN" sz="1400" b="1" dirty="0">
                          <a:solidFill>
                            <a:srgbClr val="0000FF"/>
                          </a:solidFill>
                        </a:rPr>
                        <a:t>3</a:t>
                      </a:r>
                      <a:endParaRPr lang="zh-CN" altLang="en-US" sz="1400" b="1" dirty="0">
                        <a:solidFill>
                          <a:srgbClr val="0000FF"/>
                        </a:solidFill>
                      </a:endParaRPr>
                    </a:p>
                  </a:txBody>
                  <a:tcPr/>
                </a:tc>
                <a:extLst>
                  <a:ext uri="{0D108BD9-81ED-4DB2-BD59-A6C34878D82A}">
                    <a16:rowId xmlns:a16="http://schemas.microsoft.com/office/drawing/2014/main" val="10005"/>
                  </a:ext>
                </a:extLst>
              </a:tr>
              <a:tr h="179294">
                <a:tc>
                  <a:txBody>
                    <a:bodyPr/>
                    <a:lstStyle/>
                    <a:p>
                      <a:pPr algn="ctr"/>
                      <a:r>
                        <a:rPr lang="en-US" altLang="zh-CN" sz="1000" dirty="0"/>
                        <a:t>5</a:t>
                      </a:r>
                      <a:endParaRPr lang="zh-CN" altLang="en-US" sz="1000" dirty="0"/>
                    </a:p>
                  </a:txBody>
                  <a:tcPr/>
                </a:tc>
                <a:tc>
                  <a:txBody>
                    <a:bodyPr/>
                    <a:lstStyle/>
                    <a:p>
                      <a:pPr algn="ctr"/>
                      <a:r>
                        <a:rPr lang="en-US" altLang="zh-CN" sz="1000" dirty="0"/>
                        <a:t>3</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6"/>
                  </a:ext>
                </a:extLst>
              </a:tr>
              <a:tr h="179294">
                <a:tc>
                  <a:txBody>
                    <a:bodyPr/>
                    <a:lstStyle/>
                    <a:p>
                      <a:pPr algn="ctr"/>
                      <a:r>
                        <a:rPr lang="en-US" altLang="zh-CN" sz="1000" dirty="0"/>
                        <a:t>6</a:t>
                      </a:r>
                      <a:endParaRPr lang="zh-CN" altLang="en-US" sz="1000" dirty="0"/>
                    </a:p>
                  </a:txBody>
                  <a:tcPr/>
                </a:tc>
                <a:tc>
                  <a:txBody>
                    <a:bodyPr/>
                    <a:lstStyle/>
                    <a:p>
                      <a:pPr algn="ctr"/>
                      <a:r>
                        <a:rPr lang="en-US" altLang="zh-CN" sz="1000" dirty="0"/>
                        <a:t>Reserved</a:t>
                      </a:r>
                      <a:endParaRPr lang="zh-CN" altLang="en-US" sz="1000" dirty="0"/>
                    </a:p>
                  </a:txBody>
                  <a:tcPr/>
                </a:tc>
                <a:tc>
                  <a:txBody>
                    <a:bodyPr/>
                    <a:lstStyle/>
                    <a:p>
                      <a:pPr algn="ctr"/>
                      <a:r>
                        <a:rPr lang="en-US" altLang="zh-CN" sz="1000" dirty="0"/>
                        <a:t>Reserved</a:t>
                      </a:r>
                      <a:endParaRPr lang="zh-CN" altLang="en-US" sz="1000" dirty="0"/>
                    </a:p>
                  </a:txBody>
                  <a:tcPr/>
                </a:tc>
                <a:extLst>
                  <a:ext uri="{0D108BD9-81ED-4DB2-BD59-A6C34878D82A}">
                    <a16:rowId xmlns:a16="http://schemas.microsoft.com/office/drawing/2014/main" val="10007"/>
                  </a:ext>
                </a:extLst>
              </a:tr>
              <a:tr h="179294">
                <a:tc>
                  <a:txBody>
                    <a:bodyPr/>
                    <a:lstStyle/>
                    <a:p>
                      <a:pPr algn="ctr"/>
                      <a:r>
                        <a:rPr lang="en-US" altLang="zh-CN" sz="1000" dirty="0"/>
                        <a:t>7</a:t>
                      </a:r>
                      <a:endParaRPr lang="zh-CN" altLang="en-US" sz="1000" dirty="0"/>
                    </a:p>
                  </a:txBody>
                  <a:tcPr/>
                </a:tc>
                <a:tc>
                  <a:txBody>
                    <a:bodyPr/>
                    <a:lstStyle/>
                    <a:p>
                      <a:pPr algn="ctr"/>
                      <a:r>
                        <a:rPr lang="en-US" altLang="zh-CN" sz="1000" dirty="0"/>
                        <a:t>Reserved</a:t>
                      </a:r>
                      <a:endParaRPr lang="zh-CN" altLang="en-US" sz="1000" dirty="0"/>
                    </a:p>
                  </a:txBody>
                  <a:tcPr/>
                </a:tc>
                <a:tc>
                  <a:txBody>
                    <a:bodyPr/>
                    <a:lstStyle/>
                    <a:p>
                      <a:pPr algn="ctr"/>
                      <a:r>
                        <a:rPr lang="en-US" altLang="zh-CN" sz="1000" dirty="0"/>
                        <a:t>Reserved</a:t>
                      </a:r>
                      <a:endParaRPr lang="zh-CN" altLang="en-US" sz="1000" dirty="0"/>
                    </a:p>
                  </a:txBody>
                  <a:tcPr/>
                </a:tc>
                <a:extLst>
                  <a:ext uri="{0D108BD9-81ED-4DB2-BD59-A6C34878D82A}">
                    <a16:rowId xmlns:a16="http://schemas.microsoft.com/office/drawing/2014/main" val="10008"/>
                  </a:ext>
                </a:extLst>
              </a:tr>
            </a:tbl>
          </a:graphicData>
        </a:graphic>
      </p:graphicFrame>
      <p:sp>
        <p:nvSpPr>
          <p:cNvPr id="9" name="TextBox 8"/>
          <p:cNvSpPr txBox="1"/>
          <p:nvPr/>
        </p:nvSpPr>
        <p:spPr>
          <a:xfrm>
            <a:off x="1752600" y="1480673"/>
            <a:ext cx="662682" cy="276999"/>
          </a:xfrm>
          <a:prstGeom prst="rect">
            <a:avLst/>
          </a:prstGeom>
          <a:noFill/>
        </p:spPr>
        <p:txBody>
          <a:bodyPr wrap="none" rtlCol="0">
            <a:spAutoFit/>
          </a:bodyPr>
          <a:lstStyle/>
          <a:p>
            <a:r>
              <a:rPr lang="en-US" altLang="zh-CN" b="1" dirty="0"/>
              <a:t>Table 1</a:t>
            </a:r>
            <a:endParaRPr lang="zh-CN" altLang="en-US" b="1" dirty="0"/>
          </a:p>
        </p:txBody>
      </p:sp>
      <p:sp>
        <p:nvSpPr>
          <p:cNvPr id="10" name="TextBox 9"/>
          <p:cNvSpPr txBox="1"/>
          <p:nvPr/>
        </p:nvSpPr>
        <p:spPr>
          <a:xfrm>
            <a:off x="6195318" y="1476859"/>
            <a:ext cx="662682" cy="276999"/>
          </a:xfrm>
          <a:prstGeom prst="rect">
            <a:avLst/>
          </a:prstGeom>
          <a:noFill/>
        </p:spPr>
        <p:txBody>
          <a:bodyPr wrap="none" rtlCol="0">
            <a:spAutoFit/>
          </a:bodyPr>
          <a:lstStyle/>
          <a:p>
            <a:r>
              <a:rPr lang="en-US" altLang="zh-CN" b="1" dirty="0"/>
              <a:t>Table 2</a:t>
            </a:r>
            <a:endParaRPr lang="zh-CN" altLang="en-US" b="1" dirty="0"/>
          </a:p>
        </p:txBody>
      </p:sp>
      <p:graphicFrame>
        <p:nvGraphicFramePr>
          <p:cNvPr id="11" name="Table 10"/>
          <p:cNvGraphicFramePr>
            <a:graphicFrameLocks noGrp="1"/>
          </p:cNvGraphicFramePr>
          <p:nvPr>
            <p:extLst>
              <p:ext uri="{D42A27DB-BD31-4B8C-83A1-F6EECF244321}">
                <p14:modId xmlns:p14="http://schemas.microsoft.com/office/powerpoint/2010/main" val="3194811343"/>
              </p:ext>
            </p:extLst>
          </p:nvPr>
        </p:nvGraphicFramePr>
        <p:xfrm>
          <a:off x="381000" y="1728688"/>
          <a:ext cx="3352799" cy="2407920"/>
        </p:xfrm>
        <a:graphic>
          <a:graphicData uri="http://schemas.openxmlformats.org/drawingml/2006/table">
            <a:tbl>
              <a:tblPr firstRow="1" bandRow="1">
                <a:tableStyleId>{5C22544A-7EE6-4342-B048-85BDC9FD1C3A}</a:tableStyleId>
              </a:tblPr>
              <a:tblGrid>
                <a:gridCol w="680468">
                  <a:extLst>
                    <a:ext uri="{9D8B030D-6E8A-4147-A177-3AD203B41FA5}">
                      <a16:colId xmlns:a16="http://schemas.microsoft.com/office/drawing/2014/main" val="20000"/>
                    </a:ext>
                  </a:extLst>
                </a:gridCol>
                <a:gridCol w="1286678">
                  <a:extLst>
                    <a:ext uri="{9D8B030D-6E8A-4147-A177-3AD203B41FA5}">
                      <a16:colId xmlns:a16="http://schemas.microsoft.com/office/drawing/2014/main" val="20001"/>
                    </a:ext>
                  </a:extLst>
                </a:gridCol>
                <a:gridCol w="1385653">
                  <a:extLst>
                    <a:ext uri="{9D8B030D-6E8A-4147-A177-3AD203B41FA5}">
                      <a16:colId xmlns:a16="http://schemas.microsoft.com/office/drawing/2014/main" val="20002"/>
                    </a:ext>
                  </a:extLst>
                </a:gridCol>
              </a:tblGrid>
              <a:tr h="338271">
                <a:tc>
                  <a:txBody>
                    <a:bodyPr/>
                    <a:lstStyle/>
                    <a:p>
                      <a:pPr algn="ctr"/>
                      <a:r>
                        <a:rPr lang="en-US" altLang="zh-CN" sz="1000" dirty="0"/>
                        <a:t>Index</a:t>
                      </a:r>
                      <a:endParaRPr lang="zh-CN" altLang="en-US" sz="1000" dirty="0"/>
                    </a:p>
                  </a:txBody>
                  <a:tcPr/>
                </a:tc>
                <a:tc>
                  <a:txBody>
                    <a:bodyPr/>
                    <a:lstStyle/>
                    <a:p>
                      <a:pPr algn="ctr"/>
                      <a:r>
                        <a:rPr lang="en-US" altLang="zh-CN" sz="1000" dirty="0" err="1"/>
                        <a:t>N_Users</a:t>
                      </a:r>
                      <a:r>
                        <a:rPr lang="en-US" altLang="zh-CN" sz="1000" dirty="0"/>
                        <a:t> of AP1 (Sharing AP)</a:t>
                      </a:r>
                      <a:endParaRPr lang="zh-CN" altLang="en-US" sz="1000" dirty="0"/>
                    </a:p>
                  </a:txBody>
                  <a:tcPr/>
                </a:tc>
                <a:tc>
                  <a:txBody>
                    <a:bodyPr/>
                    <a:lstStyle/>
                    <a:p>
                      <a:pPr algn="ctr"/>
                      <a:r>
                        <a:rPr lang="en-US" altLang="zh-CN" sz="1000" dirty="0" err="1"/>
                        <a:t>N_Users</a:t>
                      </a:r>
                      <a:r>
                        <a:rPr lang="en-US" altLang="zh-CN" sz="1000" dirty="0"/>
                        <a:t> of AP2 (Shared AP)</a:t>
                      </a:r>
                      <a:endParaRPr lang="zh-CN" altLang="en-US" sz="1000" dirty="0"/>
                    </a:p>
                  </a:txBody>
                  <a:tcPr/>
                </a:tc>
                <a:extLst>
                  <a:ext uri="{0D108BD9-81ED-4DB2-BD59-A6C34878D82A}">
                    <a16:rowId xmlns:a16="http://schemas.microsoft.com/office/drawing/2014/main" val="10000"/>
                  </a:ext>
                </a:extLst>
              </a:tr>
              <a:tr h="195841">
                <a:tc>
                  <a:txBody>
                    <a:bodyPr/>
                    <a:lstStyle/>
                    <a:p>
                      <a:pPr algn="ctr"/>
                      <a:r>
                        <a:rPr lang="en-US" altLang="zh-CN" sz="1000" dirty="0"/>
                        <a:t>0</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1"/>
                  </a:ext>
                </a:extLst>
              </a:tr>
              <a:tr h="195841">
                <a:tc>
                  <a:txBody>
                    <a:bodyPr/>
                    <a:lstStyle/>
                    <a:p>
                      <a:pPr algn="ctr"/>
                      <a:r>
                        <a:rPr lang="en-US" altLang="zh-CN" sz="1400" b="1" dirty="0">
                          <a:solidFill>
                            <a:srgbClr val="0000FF"/>
                          </a:solidFill>
                        </a:rPr>
                        <a:t>1</a:t>
                      </a:r>
                      <a:endParaRPr lang="zh-CN" altLang="en-US" sz="1400" b="1" dirty="0">
                        <a:solidFill>
                          <a:srgbClr val="0000FF"/>
                        </a:solidFill>
                      </a:endParaRPr>
                    </a:p>
                  </a:txBody>
                  <a:tcPr/>
                </a:tc>
                <a:tc>
                  <a:txBody>
                    <a:bodyPr/>
                    <a:lstStyle/>
                    <a:p>
                      <a:pPr algn="ctr"/>
                      <a:r>
                        <a:rPr lang="en-US" altLang="zh-CN" sz="1400" b="1" dirty="0">
                          <a:solidFill>
                            <a:srgbClr val="0000FF"/>
                          </a:solidFill>
                        </a:rPr>
                        <a:t>1</a:t>
                      </a:r>
                      <a:endParaRPr lang="zh-CN" altLang="en-US" sz="1400" b="1" dirty="0">
                        <a:solidFill>
                          <a:srgbClr val="0000FF"/>
                        </a:solidFill>
                      </a:endParaRPr>
                    </a:p>
                  </a:txBody>
                  <a:tcPr/>
                </a:tc>
                <a:tc>
                  <a:txBody>
                    <a:bodyPr/>
                    <a:lstStyle/>
                    <a:p>
                      <a:pPr algn="ctr"/>
                      <a:r>
                        <a:rPr lang="en-US" altLang="zh-CN" sz="1400" b="1" dirty="0">
                          <a:solidFill>
                            <a:srgbClr val="0000FF"/>
                          </a:solidFill>
                        </a:rPr>
                        <a:t>2</a:t>
                      </a:r>
                      <a:endParaRPr lang="zh-CN" altLang="en-US" sz="1400" b="1" dirty="0">
                        <a:solidFill>
                          <a:srgbClr val="0000FF"/>
                        </a:solidFill>
                      </a:endParaRPr>
                    </a:p>
                  </a:txBody>
                  <a:tcPr/>
                </a:tc>
                <a:extLst>
                  <a:ext uri="{0D108BD9-81ED-4DB2-BD59-A6C34878D82A}">
                    <a16:rowId xmlns:a16="http://schemas.microsoft.com/office/drawing/2014/main" val="10002"/>
                  </a:ext>
                </a:extLst>
              </a:tr>
              <a:tr h="195841">
                <a:tc>
                  <a:txBody>
                    <a:bodyPr/>
                    <a:lstStyle/>
                    <a:p>
                      <a:pPr algn="ctr"/>
                      <a:r>
                        <a:rPr lang="en-US" altLang="zh-CN" sz="1000" dirty="0"/>
                        <a:t>2</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3"/>
                  </a:ext>
                </a:extLst>
              </a:tr>
              <a:tr h="195841">
                <a:tc>
                  <a:txBody>
                    <a:bodyPr/>
                    <a:lstStyle/>
                    <a:p>
                      <a:pPr algn="ctr"/>
                      <a:r>
                        <a:rPr lang="en-US" altLang="zh-CN" sz="1000" dirty="0"/>
                        <a:t>3</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t>2</a:t>
                      </a:r>
                      <a:endParaRPr lang="zh-CN" altLang="en-US" sz="1000" dirty="0"/>
                    </a:p>
                  </a:txBody>
                  <a:tcPr/>
                </a:tc>
                <a:extLst>
                  <a:ext uri="{0D108BD9-81ED-4DB2-BD59-A6C34878D82A}">
                    <a16:rowId xmlns:a16="http://schemas.microsoft.com/office/drawing/2014/main" val="10004"/>
                  </a:ext>
                </a:extLst>
              </a:tr>
              <a:tr h="195841">
                <a:tc>
                  <a:txBody>
                    <a:bodyPr/>
                    <a:lstStyle/>
                    <a:p>
                      <a:pPr algn="ctr"/>
                      <a:r>
                        <a:rPr lang="en-US" altLang="zh-CN" sz="1000" dirty="0"/>
                        <a:t>4</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3</a:t>
                      </a:r>
                      <a:endParaRPr lang="zh-CN" altLang="en-US" sz="1000" dirty="0"/>
                    </a:p>
                  </a:txBody>
                  <a:tcPr/>
                </a:tc>
                <a:extLst>
                  <a:ext uri="{0D108BD9-81ED-4DB2-BD59-A6C34878D82A}">
                    <a16:rowId xmlns:a16="http://schemas.microsoft.com/office/drawing/2014/main" val="10005"/>
                  </a:ext>
                </a:extLst>
              </a:tr>
              <a:tr h="195841">
                <a:tc>
                  <a:txBody>
                    <a:bodyPr/>
                    <a:lstStyle/>
                    <a:p>
                      <a:pPr algn="ctr"/>
                      <a:r>
                        <a:rPr lang="en-US" altLang="zh-CN" sz="1000" dirty="0"/>
                        <a:t>5</a:t>
                      </a:r>
                      <a:endParaRPr lang="zh-CN" altLang="en-US" sz="1000" dirty="0"/>
                    </a:p>
                  </a:txBody>
                  <a:tcPr/>
                </a:tc>
                <a:tc>
                  <a:txBody>
                    <a:bodyPr/>
                    <a:lstStyle/>
                    <a:p>
                      <a:pPr algn="ctr"/>
                      <a:r>
                        <a:rPr lang="en-US" altLang="zh-CN" sz="1000" dirty="0"/>
                        <a:t>3</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6"/>
                  </a:ext>
                </a:extLst>
              </a:tr>
              <a:tr h="195841">
                <a:tc>
                  <a:txBody>
                    <a:bodyPr/>
                    <a:lstStyle/>
                    <a:p>
                      <a:pPr algn="ctr"/>
                      <a:r>
                        <a:rPr lang="en-US" altLang="zh-CN" sz="1000" dirty="0"/>
                        <a:t>6</a:t>
                      </a:r>
                      <a:endParaRPr lang="zh-CN" altLang="en-US" sz="1000" dirty="0"/>
                    </a:p>
                  </a:txBody>
                  <a:tcPr/>
                </a:tc>
                <a:tc>
                  <a:txBody>
                    <a:bodyPr/>
                    <a:lstStyle/>
                    <a:p>
                      <a:pPr algn="ctr"/>
                      <a:r>
                        <a:rPr lang="en-US" altLang="zh-CN" sz="1000" dirty="0"/>
                        <a:t>Reserved</a:t>
                      </a:r>
                      <a:endParaRPr lang="zh-CN" altLang="en-US" sz="1000" dirty="0"/>
                    </a:p>
                  </a:txBody>
                  <a:tcPr/>
                </a:tc>
                <a:tc>
                  <a:txBody>
                    <a:bodyPr/>
                    <a:lstStyle/>
                    <a:p>
                      <a:pPr algn="ctr"/>
                      <a:r>
                        <a:rPr lang="en-US" altLang="zh-CN" sz="1000" dirty="0"/>
                        <a:t>Reserved</a:t>
                      </a:r>
                      <a:endParaRPr lang="zh-CN" altLang="en-US" sz="1000" dirty="0"/>
                    </a:p>
                  </a:txBody>
                  <a:tcPr/>
                </a:tc>
                <a:extLst>
                  <a:ext uri="{0D108BD9-81ED-4DB2-BD59-A6C34878D82A}">
                    <a16:rowId xmlns:a16="http://schemas.microsoft.com/office/drawing/2014/main" val="10007"/>
                  </a:ext>
                </a:extLst>
              </a:tr>
              <a:tr h="195841">
                <a:tc>
                  <a:txBody>
                    <a:bodyPr/>
                    <a:lstStyle/>
                    <a:p>
                      <a:pPr algn="ctr"/>
                      <a:r>
                        <a:rPr lang="en-US" altLang="zh-CN" sz="1000" dirty="0"/>
                        <a:t>7</a:t>
                      </a:r>
                      <a:endParaRPr lang="zh-CN" altLang="en-US" sz="1000" dirty="0"/>
                    </a:p>
                  </a:txBody>
                  <a:tcPr/>
                </a:tc>
                <a:tc>
                  <a:txBody>
                    <a:bodyPr/>
                    <a:lstStyle/>
                    <a:p>
                      <a:pPr algn="ctr"/>
                      <a:r>
                        <a:rPr lang="en-US" altLang="zh-CN" sz="1000" dirty="0"/>
                        <a:t>Reserved</a:t>
                      </a:r>
                      <a:endParaRPr lang="zh-CN" altLang="en-US" sz="1000" dirty="0"/>
                    </a:p>
                  </a:txBody>
                  <a:tcPr/>
                </a:tc>
                <a:tc>
                  <a:txBody>
                    <a:bodyPr/>
                    <a:lstStyle/>
                    <a:p>
                      <a:pPr algn="ctr"/>
                      <a:r>
                        <a:rPr lang="en-US" altLang="zh-CN" sz="1000" dirty="0"/>
                        <a:t>Reserved</a:t>
                      </a:r>
                      <a:endParaRPr lang="zh-CN" altLang="en-US" sz="1000" dirty="0"/>
                    </a:p>
                  </a:txBody>
                  <a:tcPr/>
                </a:tc>
                <a:extLst>
                  <a:ext uri="{0D108BD9-81ED-4DB2-BD59-A6C34878D82A}">
                    <a16:rowId xmlns:a16="http://schemas.microsoft.com/office/drawing/2014/main" val="10008"/>
                  </a:ext>
                </a:extLst>
              </a:tr>
            </a:tbl>
          </a:graphicData>
        </a:graphic>
      </p:graphicFrame>
      <p:sp>
        <p:nvSpPr>
          <p:cNvPr id="12" name="TextBox 11"/>
          <p:cNvSpPr txBox="1"/>
          <p:nvPr/>
        </p:nvSpPr>
        <p:spPr>
          <a:xfrm>
            <a:off x="695515" y="4290504"/>
            <a:ext cx="548355" cy="276999"/>
          </a:xfrm>
          <a:prstGeom prst="rect">
            <a:avLst/>
          </a:prstGeom>
          <a:noFill/>
        </p:spPr>
        <p:txBody>
          <a:bodyPr wrap="none" rtlCol="0">
            <a:spAutoFit/>
          </a:bodyPr>
          <a:lstStyle/>
          <a:p>
            <a:r>
              <a:rPr lang="en-US" altLang="zh-CN" b="1" dirty="0"/>
              <a:t>STA1</a:t>
            </a:r>
            <a:endParaRPr lang="zh-CN" altLang="en-US" b="1" dirty="0"/>
          </a:p>
        </p:txBody>
      </p:sp>
      <p:sp>
        <p:nvSpPr>
          <p:cNvPr id="13" name="TextBox 12"/>
          <p:cNvSpPr txBox="1"/>
          <p:nvPr/>
        </p:nvSpPr>
        <p:spPr>
          <a:xfrm>
            <a:off x="2512954" y="4295001"/>
            <a:ext cx="1117229" cy="276999"/>
          </a:xfrm>
          <a:prstGeom prst="rect">
            <a:avLst/>
          </a:prstGeom>
          <a:noFill/>
        </p:spPr>
        <p:txBody>
          <a:bodyPr wrap="none" rtlCol="0">
            <a:spAutoFit/>
          </a:bodyPr>
          <a:lstStyle/>
          <a:p>
            <a:r>
              <a:rPr lang="en-US" altLang="zh-CN" b="1" dirty="0"/>
              <a:t>STA2 &amp; STA3</a:t>
            </a:r>
            <a:endParaRPr lang="zh-CN" altLang="en-US" b="1" dirty="0"/>
          </a:p>
        </p:txBody>
      </p:sp>
      <p:sp>
        <p:nvSpPr>
          <p:cNvPr id="14" name="Oval 13"/>
          <p:cNvSpPr/>
          <p:nvPr/>
        </p:nvSpPr>
        <p:spPr bwMode="auto">
          <a:xfrm>
            <a:off x="1524000" y="2385504"/>
            <a:ext cx="3048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6" name="Straight Arrow Connector 15"/>
          <p:cNvCxnSpPr>
            <a:stCxn id="14" idx="3"/>
            <a:endCxn id="12" idx="0"/>
          </p:cNvCxnSpPr>
          <p:nvPr/>
        </p:nvCxnSpPr>
        <p:spPr bwMode="auto">
          <a:xfrm flipH="1">
            <a:off x="969693" y="2580626"/>
            <a:ext cx="598944" cy="17098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 name="Oval 16"/>
          <p:cNvSpPr/>
          <p:nvPr/>
        </p:nvSpPr>
        <p:spPr bwMode="auto">
          <a:xfrm>
            <a:off x="2895600" y="2385504"/>
            <a:ext cx="3048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9" name="Straight Arrow Connector 18"/>
          <p:cNvCxnSpPr/>
          <p:nvPr/>
        </p:nvCxnSpPr>
        <p:spPr bwMode="auto">
          <a:xfrm flipH="1">
            <a:off x="2685945" y="2499804"/>
            <a:ext cx="209655" cy="173642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a:stCxn id="17" idx="6"/>
          </p:cNvCxnSpPr>
          <p:nvPr/>
        </p:nvCxnSpPr>
        <p:spPr bwMode="auto">
          <a:xfrm>
            <a:off x="3200400" y="2499804"/>
            <a:ext cx="228076" cy="17697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3" name="Oval 22"/>
          <p:cNvSpPr/>
          <p:nvPr/>
        </p:nvSpPr>
        <p:spPr bwMode="auto">
          <a:xfrm>
            <a:off x="5638800" y="3071304"/>
            <a:ext cx="3048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4" name="Oval 23"/>
          <p:cNvSpPr/>
          <p:nvPr/>
        </p:nvSpPr>
        <p:spPr bwMode="auto">
          <a:xfrm>
            <a:off x="7237951" y="3071304"/>
            <a:ext cx="3048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5" name="TextBox 24"/>
          <p:cNvSpPr txBox="1"/>
          <p:nvPr/>
        </p:nvSpPr>
        <p:spPr>
          <a:xfrm>
            <a:off x="4879463" y="4236228"/>
            <a:ext cx="927370" cy="276999"/>
          </a:xfrm>
          <a:prstGeom prst="rect">
            <a:avLst/>
          </a:prstGeom>
          <a:noFill/>
        </p:spPr>
        <p:txBody>
          <a:bodyPr wrap="none" rtlCol="0">
            <a:spAutoFit/>
          </a:bodyPr>
          <a:lstStyle/>
          <a:p>
            <a:r>
              <a:rPr lang="en-US" altLang="zh-CN" b="1" dirty="0"/>
              <a:t>STA1(1 SS)</a:t>
            </a:r>
            <a:endParaRPr lang="zh-CN" altLang="en-US" b="1" dirty="0"/>
          </a:p>
        </p:txBody>
      </p:sp>
      <p:cxnSp>
        <p:nvCxnSpPr>
          <p:cNvPr id="27" name="Straight Arrow Connector 26"/>
          <p:cNvCxnSpPr>
            <a:stCxn id="23" idx="2"/>
            <a:endCxn id="25" idx="0"/>
          </p:cNvCxnSpPr>
          <p:nvPr/>
        </p:nvCxnSpPr>
        <p:spPr bwMode="auto">
          <a:xfrm flipH="1">
            <a:off x="5343148" y="3185604"/>
            <a:ext cx="295652" cy="105062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8" name="TextBox 27"/>
          <p:cNvSpPr txBox="1"/>
          <p:nvPr/>
        </p:nvSpPr>
        <p:spPr>
          <a:xfrm>
            <a:off x="6654228" y="4269509"/>
            <a:ext cx="1862433" cy="276999"/>
          </a:xfrm>
          <a:prstGeom prst="rect">
            <a:avLst/>
          </a:prstGeom>
          <a:noFill/>
        </p:spPr>
        <p:txBody>
          <a:bodyPr wrap="none" rtlCol="0">
            <a:spAutoFit/>
          </a:bodyPr>
          <a:lstStyle/>
          <a:p>
            <a:r>
              <a:rPr lang="en-US" altLang="zh-CN" b="1" dirty="0"/>
              <a:t>STA2(2 SS)     STA3(1 SS)</a:t>
            </a:r>
            <a:endParaRPr lang="zh-CN" altLang="en-US" b="1" dirty="0"/>
          </a:p>
        </p:txBody>
      </p:sp>
      <p:cxnSp>
        <p:nvCxnSpPr>
          <p:cNvPr id="30" name="Straight Arrow Connector 29"/>
          <p:cNvCxnSpPr/>
          <p:nvPr/>
        </p:nvCxnSpPr>
        <p:spPr bwMode="auto">
          <a:xfrm flipH="1">
            <a:off x="6858000" y="3185604"/>
            <a:ext cx="379951" cy="10839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p:cNvCxnSpPr>
            <a:stCxn id="24" idx="6"/>
          </p:cNvCxnSpPr>
          <p:nvPr/>
        </p:nvCxnSpPr>
        <p:spPr bwMode="auto">
          <a:xfrm>
            <a:off x="7542751" y="3185604"/>
            <a:ext cx="534449" cy="10839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6" name="TextBox 35"/>
          <p:cNvSpPr txBox="1"/>
          <p:nvPr/>
        </p:nvSpPr>
        <p:spPr>
          <a:xfrm>
            <a:off x="152400" y="4600474"/>
            <a:ext cx="8090228" cy="584775"/>
          </a:xfrm>
          <a:prstGeom prst="rect">
            <a:avLst/>
          </a:prstGeom>
          <a:noFill/>
        </p:spPr>
        <p:txBody>
          <a:bodyPr wrap="none" rtlCol="0">
            <a:spAutoFit/>
          </a:bodyPr>
          <a:lstStyle/>
          <a:p>
            <a:pPr marL="171450" indent="-171450">
              <a:buFont typeface="Wingdings" panose="05000000000000000000" pitchFamily="2" charset="2"/>
              <a:buChar char="l"/>
            </a:pPr>
            <a:r>
              <a:rPr lang="en-US" altLang="zh-CN" sz="1600" dirty="0"/>
              <a:t>The total N_SS across two APs is the addition of N_SS per each BSS, which is 4 SS (1+3), </a:t>
            </a:r>
          </a:p>
          <a:p>
            <a:pPr lvl="1"/>
            <a:r>
              <a:rPr lang="en-US" altLang="zh-CN" sz="1600" dirty="0"/>
              <a:t>and the N_LTF can be either 4 or 8 </a:t>
            </a:r>
            <a:r>
              <a:rPr lang="en-US" altLang="zh-CN" sz="1600" dirty="0">
                <a:sym typeface="Wingdings" panose="05000000000000000000" pitchFamily="2" charset="2"/>
              </a:rPr>
              <a:t></a:t>
            </a:r>
            <a:r>
              <a:rPr lang="en-US" altLang="zh-CN" sz="1600" dirty="0"/>
              <a:t>1 bit N_LTF may indicate N_SS or 2*N_SS of LTFs</a:t>
            </a:r>
            <a:endParaRPr lang="zh-CN" altLang="en-US" sz="1600" dirty="0"/>
          </a:p>
        </p:txBody>
      </p:sp>
    </p:spTree>
    <p:extLst>
      <p:ext uri="{BB962C8B-B14F-4D97-AF65-F5344CB8AC3E}">
        <p14:creationId xmlns:p14="http://schemas.microsoft.com/office/powerpoint/2010/main" val="189980725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268482</TotalTime>
  <Words>2332</Words>
  <Application>Microsoft Office PowerPoint</Application>
  <PresentationFormat>On-screen Show (4:3)</PresentationFormat>
  <Paragraphs>388</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802-11-Submission</vt:lpstr>
      <vt:lpstr>Spatial Streams Indication for CoBF TF and PPDU</vt:lpstr>
      <vt:lpstr>Background</vt:lpstr>
      <vt:lpstr>Background continues</vt:lpstr>
      <vt:lpstr>Example User Info field for CoBF Sync frame in an existing Trigger Frame type</vt:lpstr>
      <vt:lpstr>Indication of Spatial Streams (SS) for CoBF</vt:lpstr>
      <vt:lpstr>Proposed SS Indication for CoBF </vt:lpstr>
      <vt:lpstr>Proposed SS Indication for CoBF continues</vt:lpstr>
      <vt:lpstr>How to interpret 6 bits of CoBF SS signaling</vt:lpstr>
      <vt:lpstr>Example</vt:lpstr>
      <vt:lpstr>SS Allocation in the CoBF DL PPDU</vt:lpstr>
      <vt:lpstr>The order of user information in the CoBF DL PPDU and Sync frame</vt:lpstr>
      <vt:lpstr>Summary</vt:lpstr>
      <vt:lpstr>References</vt:lpstr>
      <vt:lpstr>SP 1</vt:lpstr>
      <vt:lpstr>SP 2</vt:lpstr>
      <vt:lpstr>SP 3</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Junghoon Suh</dc:creator>
  <cp:lastModifiedBy>Junghoon Suh</cp:lastModifiedBy>
  <cp:revision>4680</cp:revision>
  <cp:lastPrinted>2016-07-18T07:45:05Z</cp:lastPrinted>
  <dcterms:created xsi:type="dcterms:W3CDTF">2007-05-21T21:00:37Z</dcterms:created>
  <dcterms:modified xsi:type="dcterms:W3CDTF">2025-03-10T12:59:55Z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1648712685</vt:lpwstr>
  </property>
</Properties>
</file>