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9" r:id="rId3"/>
    <p:sldId id="338" r:id="rId4"/>
    <p:sldId id="336" r:id="rId5"/>
    <p:sldId id="337" r:id="rId6"/>
    <p:sldId id="277" r:id="rId7"/>
    <p:sldId id="310" r:id="rId8"/>
    <p:sldId id="327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3" name="Stephen McCann" initials="SM" lastIdx="1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>
        <p:scale>
          <a:sx n="100" d="100"/>
          <a:sy n="100" d="100"/>
        </p:scale>
        <p:origin x="-44" y="-3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0394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LIU et al., 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77139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DLTF sequence design  for 60MHz DBW DRU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8788" y="237217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74861" y="29748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001228"/>
              </p:ext>
            </p:extLst>
          </p:nvPr>
        </p:nvGraphicFramePr>
        <p:xfrm>
          <a:off x="799306" y="3356992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Liu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/>
                        <a:t>Huawei</a:t>
                      </a:r>
                      <a:r>
                        <a:rPr lang="en-US" altLang="zh-CN" sz="1200" b="0" baseline="0" dirty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 Xin</a:t>
                      </a:r>
                      <a:endParaRPr lang="zh-CN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Jian Yu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文本框 2"/>
          <p:cNvSpPr txBox="1"/>
          <p:nvPr/>
        </p:nvSpPr>
        <p:spPr>
          <a:xfrm>
            <a:off x="421348" y="1581766"/>
            <a:ext cx="82997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Challenges with Existing LTF Sequences</a:t>
            </a:r>
            <a:endParaRPr lang="en-US" altLang="zh-CN" dirty="0">
              <a:solidFill>
                <a:schemeClr val="tx1"/>
              </a:solidFill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chemeClr val="tx1"/>
                </a:solidFill>
              </a:rPr>
              <a:t>High PAPR Issues</a:t>
            </a:r>
            <a:r>
              <a:rPr lang="en-US" altLang="zh-CN" dirty="0">
                <a:solidFill>
                  <a:schemeClr val="tx1"/>
                </a:solidFill>
              </a:rPr>
              <a:t>: Current LTF sequences are unsuitable for DRU due to their high PAPR.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Need for Customized LTF Sequences</a:t>
            </a:r>
            <a:endParaRPr lang="en-US" altLang="zh-CN" dirty="0">
              <a:solidFill>
                <a:schemeClr val="tx1"/>
              </a:solidFill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chemeClr val="tx1"/>
                </a:solidFill>
              </a:rPr>
              <a:t>Tailored Design</a:t>
            </a:r>
            <a:r>
              <a:rPr lang="en-US" altLang="zh-CN" dirty="0">
                <a:solidFill>
                  <a:schemeClr val="tx1"/>
                </a:solidFill>
              </a:rPr>
              <a:t>: LTF sequences must be specifically designed to align with the DRU tone plan and pilot locations.</a:t>
            </a: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Advancements in DRU for 60MHz DBW</a:t>
            </a:r>
            <a:endParaRPr lang="en-US" altLang="zh-CN" dirty="0">
              <a:solidFill>
                <a:schemeClr val="tx1"/>
              </a:solidFill>
            </a:endParaRP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chemeClr val="tx1"/>
                </a:solidFill>
              </a:rPr>
              <a:t>IEEE Approval</a:t>
            </a:r>
            <a:r>
              <a:rPr lang="en-US" altLang="zh-CN" dirty="0">
                <a:solidFill>
                  <a:schemeClr val="tx1"/>
                </a:solidFill>
              </a:rPr>
              <a:t>: DRU over 60MHz DBW was approved in the November meeting, specifically for scenarios where the highest 20MHz subchannel is punctured.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altLang="zh-CN" b="1" dirty="0">
                <a:solidFill>
                  <a:schemeClr val="tx1"/>
                </a:solidFill>
              </a:rPr>
              <a:t>Proposed Solutions</a:t>
            </a:r>
            <a:r>
              <a:rPr lang="en-US" altLang="zh-CN" dirty="0">
                <a:solidFill>
                  <a:schemeClr val="tx1"/>
                </a:solidFill>
              </a:rPr>
              <a:t>: Tone Plan: Introduced in [1]; Pilot Design: Detailed in [1]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B63397-AADC-4A61-A7E6-C684094B2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zh-CN" dirty="0"/>
              <a:t>60 MHz DRU Tone Plan</a:t>
            </a:r>
            <a:r>
              <a:rPr lang="en-US" altLang="zh-CN" dirty="0"/>
              <a:t>[</a:t>
            </a:r>
            <a:r>
              <a:rPr lang="pl-PL" altLang="zh-CN" dirty="0"/>
              <a:t>1]</a:t>
            </a:r>
            <a:br>
              <a:rPr lang="pl-PL" altLang="zh-CN" dirty="0"/>
            </a:b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782C679-5992-420D-9876-7F6767E41A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Table 11">
            <a:extLst>
              <a:ext uri="{FF2B5EF4-FFF2-40B4-BE49-F238E27FC236}">
                <a16:creationId xmlns:a16="http://schemas.microsoft.com/office/drawing/2014/main" id="{FDF47B56-554B-43C8-8504-D8C3E2FE0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519146"/>
              </p:ext>
            </p:extLst>
          </p:nvPr>
        </p:nvGraphicFramePr>
        <p:xfrm>
          <a:off x="527914" y="1465644"/>
          <a:ext cx="8162783" cy="2360994"/>
        </p:xfrm>
        <a:graphic>
          <a:graphicData uri="http://schemas.openxmlformats.org/drawingml/2006/table">
            <a:tbl>
              <a:tblPr/>
              <a:tblGrid>
                <a:gridCol w="634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6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0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13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598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i=1:12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DRU1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[-499:14:-23,  5:14:229]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DRU2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[-492:14:-16, 12:14:236]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DRU3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[-496:14:-20,  8:14:232]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DRU4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[-489:14:-13, 15:14:239]</a:t>
                      </a:r>
                      <a:endParaRPr lang="zh-CN" sz="1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DRU5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[-498:14:-22,  6:14:230]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DRU6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[-491:14:-15, 13:14:237]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DRU7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[-495:14:-19,  9:14:233]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DRU8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[-488:14:-12, 16:14:240]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356" marR="9356" marT="7017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DRU9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[-497:14:-21,  7:14:231]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DRU10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[-490:14:-14, 14:14:238]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DRU11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[-494:14:-18, 10:14:234]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宋体" panose="02010600030101010101" pitchFamily="2" charset="-122"/>
                        </a:rPr>
                        <a:t>DRU12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[-487:14:-11, 17:14:241]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i=1:6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DRU1</a:t>
                      </a:r>
                      <a:b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</a:b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[-499: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:-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  5: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:2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43</a:t>
                      </a: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]</a:t>
                      </a: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DRU2</a:t>
                      </a:r>
                      <a:b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</a:b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[-496:7:-6, 8:7:246]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DRU3</a:t>
                      </a:r>
                      <a:b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</a:b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[-498:7:-8, 6:7:244]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DRU4</a:t>
                      </a:r>
                      <a:b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</a:b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[-495:7:-5, 9:7:247]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DRU5</a:t>
                      </a:r>
                      <a:b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</a:b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[-497:7:-7, 7:7:245]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DRU6</a:t>
                      </a:r>
                      <a:b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</a:b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[-494:7:-4,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10:7:248]</a:t>
                      </a:r>
                      <a:endParaRPr lang="zh-CN" sz="1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i=1:3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DRU1</a:t>
                      </a:r>
                    </a:p>
                    <a:p>
                      <a:pPr algn="ctr" fontAlgn="ctr"/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[-499:7:-9, 5:7:243, -496:7:-6, 8:7:246, -458:21:-38, 25:21:193]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DRU2</a:t>
                      </a:r>
                    </a:p>
                    <a:p>
                      <a:pPr algn="ctr" fontAlgn="ctr"/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[-498:7:-8, 6:7:244, -495:7:-5, 9:7:247, -451:21:-31, 32:21:200]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DRU3</a:t>
                      </a:r>
                    </a:p>
                    <a:p>
                      <a:pPr algn="ctr" fontAlgn="ctr"/>
                      <a:r>
                        <a:rPr lang="pl-PL" sz="11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[-497:7:-7, 7:7:245, -494:7:-4,10:7:248, -444:21:-24, 39:21:207]</a:t>
                      </a:r>
                    </a:p>
                  </a:txBody>
                  <a:tcPr marL="9356" marR="9356" marT="7017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 fontAlgn="ctr"/>
                      <a:endParaRPr lang="en-US" sz="11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356" marR="9356" marT="7017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表格 4">
            <a:extLst>
              <a:ext uri="{FF2B5EF4-FFF2-40B4-BE49-F238E27FC236}">
                <a16:creationId xmlns:a16="http://schemas.microsoft.com/office/drawing/2014/main" id="{733BB36D-48EF-4102-B181-80F23613A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087667"/>
              </p:ext>
            </p:extLst>
          </p:nvPr>
        </p:nvGraphicFramePr>
        <p:xfrm>
          <a:off x="1115616" y="4146984"/>
          <a:ext cx="6570333" cy="16949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15274">
                  <a:extLst>
                    <a:ext uri="{9D8B030D-6E8A-4147-A177-3AD203B41FA5}">
                      <a16:colId xmlns:a16="http://schemas.microsoft.com/office/drawing/2014/main" val="1246171553"/>
                    </a:ext>
                  </a:extLst>
                </a:gridCol>
                <a:gridCol w="5455059">
                  <a:extLst>
                    <a:ext uri="{9D8B030D-6E8A-4147-A177-3AD203B41FA5}">
                      <a16:colId xmlns:a16="http://schemas.microsoft.com/office/drawing/2014/main" val="5811414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en-US" sz="1200" b="1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DRU size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09575" algn="l"/>
                        </a:tabLst>
                      </a:pPr>
                      <a:r>
                        <a:rPr lang="en-US" sz="1200" b="1" kern="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+mj-lt"/>
                        </a:rPr>
                        <a:t>Pilot indices </a:t>
                      </a:r>
                      <a:endParaRPr lang="zh-CN" sz="1200" b="1" kern="100" dirty="0">
                        <a:solidFill>
                          <a:schemeClr val="tx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16523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52-tone DRU</a:t>
                      </a:r>
                      <a:b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i=1:12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{-373 -219  -65  173}, {-450 -296 -142   96}, {-412 -258 -104  134}, {-335 -181  -27  211}, </a:t>
                      </a:r>
                      <a:endParaRPr lang="zh-CN" altLang="en-US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{-386 -232  -78  160}, {-463 -309 -155   83}, {-425 -271 -117  121}, {-348 -194  -40  198}, </a:t>
                      </a:r>
                      <a:endParaRPr lang="zh-CN" altLang="en-US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{-399 -245  -91  147}, {-476 -322 -168   70}, {-438 -284 -130  108}, {-361 -207  -53  185}</a:t>
                      </a:r>
                      <a:endParaRPr lang="zh-CN" altLang="en-US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extLst>
                  <a:ext uri="{0D108BD9-81ED-4DB2-BD59-A6C34878D82A}">
                    <a16:rowId xmlns:a16="http://schemas.microsoft.com/office/drawing/2014/main" val="15628766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106-tone DRU</a:t>
                      </a:r>
                      <a:b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i=1:6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{-450 -296 -142   96}, {-335 -181  -27  211}, {-463 -309 -155   83}, {-348 -194  -40  198}, </a:t>
                      </a:r>
                      <a:endParaRPr lang="zh-CN" altLang="en-US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fontAlgn="b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{-476 -322 -168   70}, {-361 -207  -53  185}</a:t>
                      </a:r>
                      <a:endParaRPr lang="zh-CN" altLang="en-US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extLst>
                  <a:ext uri="{0D108BD9-81ED-4DB2-BD59-A6C34878D82A}">
                    <a16:rowId xmlns:a16="http://schemas.microsoft.com/office/drawing/2014/main" val="2533029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242-tone DRU</a:t>
                      </a:r>
                      <a:b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</a:br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i=1:3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{-450 -335 -296 -181 -142  -27   96  211}, {-463 -348 -309 -194 -155  -40   83  198}, </a:t>
                      </a:r>
                      <a:endParaRPr lang="zh-CN" altLang="en-US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fontAlgn="b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{-476 -361 -322 -207 -168  -53   70  185}</a:t>
                      </a:r>
                      <a:endParaRPr lang="zh-CN" altLang="en-US" sz="11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/>
                </a:tc>
                <a:extLst>
                  <a:ext uri="{0D108BD9-81ED-4DB2-BD59-A6C34878D82A}">
                    <a16:rowId xmlns:a16="http://schemas.microsoft.com/office/drawing/2014/main" val="3114495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9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718061"/>
            <a:ext cx="7486923" cy="1065213"/>
          </a:xfrm>
        </p:spPr>
        <p:txBody>
          <a:bodyPr/>
          <a:lstStyle/>
          <a:p>
            <a:r>
              <a:rPr lang="en-US" altLang="zh-CN" dirty="0"/>
              <a:t>Proposed Sequence for 60MHz DBW Tone Plan A [1]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EE00AF4-594F-465A-81A6-3F09331E1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429765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A128CFF-CA18-42D7-9BF6-E030B3A570C1}"/>
                  </a:ext>
                </a:extLst>
              </p:cNvPr>
              <p:cNvSpPr txBox="1"/>
              <p:nvPr/>
            </p:nvSpPr>
            <p:spPr>
              <a:xfrm>
                <a:off x="613469" y="1905506"/>
                <a:ext cx="7917061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𝐿𝑇𝐹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−500:253</m:t>
                        </m:r>
                      </m:sub>
                    </m:sSub>
                  </m:oMath>
                </a14:m>
                <a:r>
                  <a:rPr lang="en-US" altLang="zh-CN" sz="1200" dirty="0">
                    <a:latin typeface="+mj-lt"/>
                  </a:rPr>
                  <a:t>=[0  1  1 -1 -1 -1  1  0  1  1 -1 -1  1 -1  0 -1  1 -1 -1  1 -1  0  1 -1  1 -1 -1  1  0  1 -1 -1 -1 -1  1  0 -1 -1  1 -1  1  1  1  1  1 -1 -1  1 -1  1  1 -1 -1  1 -1 -1  1  1 -1  1  1  1  1  1 -1 -1 -1 -1  1 -1  1 -1 -1 -1  1  1 -1  1 -1  1  1  1  1  1 -1  1  1  1  1 -1  1 -1  1 -1  1 -1  1  1  1 -1 -1 -1  1 -1  1 -1  1  1 -1 -1 -1 -1 -1 -1  1  1 -1 -1  1  1  1 -1  1  1 -1 -1  1  1  1 -1  1  1 -1  1  1 -1  1  1 -1  1 -1  1 -1 -1  1 -1 -1 -1 -1  1  1  1  1  1  1 -1 -1 -1 -1  1 -1  1  1  1 -1  1 -1  1 -1 -1  1  1 -1 -1  1 -1 -1  1 -1  1 -1 -1  1 -1  1  1  1  1 -1  1  1 -1 -1 -1 -1  1 -1 -1  1  1 -1  1  1  1 -1 -1  1  1 -1 -1  1  1  1 -1  1  1 -1  1  1 -1 -1  1 -1  1 -1  1 -1  1  1  1 -1  1  1 -1 -1 -1  1  1  1 -1 -1  1 -1 -1  1  1  1 -1  1 -1  1 -1  1 -1 -1  1 -1 -1 -1 -1 -1  1  1 -1 -1  1 -1  1 -1 -1  1 -1  1  1 -1 -1  1  1  1  1 -1 -1  1  1 -1 -1 -1 -1 -1 -1 -1  1 -1 -1 -1 -1 -1 -1  1  1 -1 -1 -1 -1  1  1  1  1  1  1 -1 -1  1  1  1  1  1 -1 -1 -1 -1 -1  1  1 -1  1 -1 -1  1  1 -1 -1  1  1 -1  1  1  1  1  1  1  1  1 -1 -1  1  1  1 -1  1 -1  1  1  1 -1 -1  1 -1  1 -1  1 -1 -1  1 -1 -1 -1 -1  1 -1 -1 -1  1  1  1 -1  1  1  1 -1 -1  1 -1  1 -1  1  1  1 -1 -1 -1  1 -1 -1 -1 -1  1 -1  1  1 -1  1  1 -1  1 -1  1 -1 -1 -1 -1 -1 -1  1 -1 -1  1 -1  1  1 -1  1  1 -1  1  1  1  1 -1  1  1  1 -1  1 -1 -1 -1 -1  1 -1  1  1 -1  1  1 -1 -1 -1  1 -1  1 -1  1 -1  1  1 -1  1 -1 -1 -1  1  1  1 -1 -1 -1  1  1  1 -1 -1  1  1  1 -1  1  1  1  1  1 -1  1  0 -1  1  1  1 -1 -1  0  1  1  1  1 -1  1  0  0  0  0  0  0  0  0  1  1 -1 -1  1  1  0  1  1  1 -1  1  1  0  1 -1 -1 -1  1  1  1 -1 -1 -1 -1  1 -1 -1  1  1  1  1  1 -1  1  1 -1 -1  1 -1  1  1  1  1  1  1  1 -1 -1  1  1  1 -1 -1 -1 -1 -1  1  1 -1  1 -1 -1  1  1  1  1 -1 -1 -1  1  1  1 -1 -1 -1 -1 -1  1  1 -1  1 -1  1  1  1 -1  1  1 -1 -1  1 -1  1  1  1  1 -1 -1  1 -1 -1  1  1  1  1  1  1  1 -1  1  1  1 -1  1 -1  1  1 -1 -1 -1  1 -1  1  1  1 -1  1 -1 -1 -1 -1 -1 -1 -1 -1 -1 -1  1  1  1 -1 -1 -1 -1  1  1 -1  1 -1  1 -1  1  1  1 -1  1 -1  1  1 -1  1 -1  1 -1  1  1 -1 -1 -1 -1 -1 -1 -1  1 -1 -1 -1  1 -1  1  1  1  1  1 -1 -1 -1  1 -1  1  1 -1 -1 -1  1 -1  1 -1 -1 -1  1  1  1  1 -1  1  1 -1  0  1 -1 -1 -1  1  1  0 -1 -1 -1  1  1 -1  0 -1  1  1  1  1 -1  0 -1 -1 -1 -1 -1 -1  0  1  1  1 -1 -1  1  0  0  0  0  0]</a:t>
                </a:r>
                <a:endParaRPr lang="zh-CN" altLang="en-US" sz="1200" dirty="0">
                  <a:latin typeface="+mj-lt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A128CFF-CA18-42D7-9BF6-E030B3A57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69" y="1905506"/>
                <a:ext cx="7917061" cy="3046988"/>
              </a:xfrm>
              <a:prstGeom prst="rect">
                <a:avLst/>
              </a:prstGeom>
              <a:blipFill>
                <a:blip r:embed="rId2"/>
                <a:stretch>
                  <a:fillRect l="-77" t="-200" r="-847" b="-8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3975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3469" y="697708"/>
            <a:ext cx="7917061" cy="1065213"/>
          </a:xfrm>
        </p:spPr>
        <p:txBody>
          <a:bodyPr/>
          <a:lstStyle/>
          <a:p>
            <a:r>
              <a:rPr lang="en-US" altLang="zh-CN" dirty="0"/>
              <a:t>PAPR Evaluation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9" name="TextBox 7">
            <a:extLst>
              <a:ext uri="{FF2B5EF4-FFF2-40B4-BE49-F238E27FC236}">
                <a16:creationId xmlns:a16="http://schemas.microsoft.com/office/drawing/2014/main" id="{A898970C-2E44-4A62-9ECD-3F3D32BEE69D}"/>
              </a:ext>
            </a:extLst>
          </p:cNvPr>
          <p:cNvSpPr txBox="1"/>
          <p:nvPr/>
        </p:nvSpPr>
        <p:spPr>
          <a:xfrm>
            <a:off x="640636" y="1609032"/>
            <a:ext cx="62574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 Worst PAPR (dB) for Max </a:t>
            </a:r>
            <a:r>
              <a:rPr lang="en-US" sz="1400" dirty="0" err="1"/>
              <a:t>Nss</a:t>
            </a:r>
            <a:r>
              <a:rPr lang="en-US" sz="1400" dirty="0"/>
              <a:t>=2 of the proposed LTF sequence for different DRUs</a:t>
            </a: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46973DEE-80A4-4196-BD4D-23E090AFBD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797873"/>
              </p:ext>
            </p:extLst>
          </p:nvPr>
        </p:nvGraphicFramePr>
        <p:xfrm>
          <a:off x="1619672" y="2125605"/>
          <a:ext cx="566928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406100021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51161313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60944287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89919786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84529175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2657586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6771594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1601648504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01619916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16170562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3799099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3897085887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901917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6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7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8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9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10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11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12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049401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DRU52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3.30</a:t>
                      </a:r>
                      <a:endParaRPr lang="zh-CN" sz="1200" b="0" kern="100" dirty="0"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b="0" kern="100" dirty="0"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3.79</a:t>
                      </a:r>
                      <a:endParaRPr lang="zh-CN" sz="1200" b="0" kern="100" dirty="0"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4.02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3.75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3.65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3.86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3.56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3.78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3.86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3.34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3.81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378948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DRU106</a:t>
                      </a:r>
                    </a:p>
                  </a:txBody>
                  <a:tcPr marL="45720" marR="4572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4.33</a:t>
                      </a:r>
                      <a:endParaRPr lang="zh-CN" sz="1200" b="0" kern="100" dirty="0"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FF0000"/>
                          </a:solidFill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4.34</a:t>
                      </a:r>
                      <a:endParaRPr lang="zh-CN" sz="1200" b="1" kern="100" dirty="0">
                        <a:solidFill>
                          <a:srgbClr val="FF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4.23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3.96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4.32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4.30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505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2"/>
                          </a:solidFill>
                        </a:rPr>
                        <a:t>DRU242</a:t>
                      </a:r>
                    </a:p>
                  </a:txBody>
                  <a:tcPr marL="45720" marR="4572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5.05</a:t>
                      </a:r>
                      <a:endParaRPr lang="zh-CN" sz="1200" b="0" kern="100" dirty="0"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lt"/>
                        </a:rPr>
                        <a:t>5.07</a:t>
                      </a:r>
                      <a:endParaRPr lang="zh-CN" altLang="en-US" sz="1200" b="0" kern="100" dirty="0">
                        <a:solidFill>
                          <a:schemeClr val="dk1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5.10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+mj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829332"/>
                  </a:ext>
                </a:extLst>
              </a:tr>
            </a:tbl>
          </a:graphicData>
        </a:graphic>
      </p:graphicFrame>
      <p:graphicFrame>
        <p:nvGraphicFramePr>
          <p:cNvPr id="12" name="Table 8">
            <a:extLst>
              <a:ext uri="{FF2B5EF4-FFF2-40B4-BE49-F238E27FC236}">
                <a16:creationId xmlns:a16="http://schemas.microsoft.com/office/drawing/2014/main" id="{F733BA8E-36C2-43DC-A810-A2491A9D86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9195"/>
              </p:ext>
            </p:extLst>
          </p:nvPr>
        </p:nvGraphicFramePr>
        <p:xfrm>
          <a:off x="2173834" y="4077072"/>
          <a:ext cx="4796329" cy="1737360"/>
        </p:xfrm>
        <a:graphic>
          <a:graphicData uri="http://schemas.openxmlformats.org/drawingml/2006/table">
            <a:tbl>
              <a:tblPr firstRow="1" firstCol="1" bandRow="1"/>
              <a:tblGrid>
                <a:gridCol w="786061">
                  <a:extLst>
                    <a:ext uri="{9D8B030D-6E8A-4147-A177-3AD203B41FA5}">
                      <a16:colId xmlns:a16="http://schemas.microsoft.com/office/drawing/2014/main" val="3179405032"/>
                    </a:ext>
                  </a:extLst>
                </a:gridCol>
                <a:gridCol w="1336756">
                  <a:extLst>
                    <a:ext uri="{9D8B030D-6E8A-4147-A177-3AD203B41FA5}">
                      <a16:colId xmlns:a16="http://schemas.microsoft.com/office/drawing/2014/main" val="4083285771"/>
                    </a:ext>
                  </a:extLst>
                </a:gridCol>
                <a:gridCol w="1336756">
                  <a:extLst>
                    <a:ext uri="{9D8B030D-6E8A-4147-A177-3AD203B41FA5}">
                      <a16:colId xmlns:a16="http://schemas.microsoft.com/office/drawing/2014/main" val="352147670"/>
                    </a:ext>
                  </a:extLst>
                </a:gridCol>
                <a:gridCol w="1336756">
                  <a:extLst>
                    <a:ext uri="{9D8B030D-6E8A-4147-A177-3AD203B41FA5}">
                      <a16:colId xmlns:a16="http://schemas.microsoft.com/office/drawing/2014/main" val="1697831540"/>
                    </a:ext>
                  </a:extLst>
                </a:gridCol>
              </a:tblGrid>
              <a:tr h="0"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Max PAPR (dB)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355839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RU size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80 MHz RRU LTF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80 MHz DLTF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Proposed 60 MHz DLTF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346232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52-tone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4.97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5.08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4.02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383932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106-tone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5.53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5.20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4.34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20486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</a:rPr>
                        <a:t>242-tone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5.60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5.38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5.10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886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13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文本框 6"/>
          <p:cNvSpPr txBox="1"/>
          <p:nvPr/>
        </p:nvSpPr>
        <p:spPr>
          <a:xfrm>
            <a:off x="685800" y="1628800"/>
            <a:ext cx="8134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en-US" altLang="zh-CN" b="1" dirty="0">
                <a:solidFill>
                  <a:schemeClr val="tx1"/>
                </a:solidFill>
              </a:rPr>
              <a:t>Our DRU LTF sequences demonstrate good PAPR performance for all DRU sizes, effectively reducing potential signal distortions and enhancing transmission quality and channel estimation results.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21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BC2B7071-0F23-4101-84B2-4A16C4EB0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916760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2000" b="0" dirty="0">
                <a:latin typeface="+mj-lt"/>
              </a:rPr>
              <a:t>[1] 11-25-0154-00-00bn-alternative-dru-tone-plan-design-for-60mhz-dbw</a:t>
            </a:r>
          </a:p>
        </p:txBody>
      </p:sp>
    </p:spTree>
    <p:extLst>
      <p:ext uri="{BB962C8B-B14F-4D97-AF65-F5344CB8AC3E}">
        <p14:creationId xmlns:p14="http://schemas.microsoft.com/office/powerpoint/2010/main" val="158312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689" y="642358"/>
            <a:ext cx="7770813" cy="554394"/>
          </a:xfrm>
        </p:spPr>
        <p:txBody>
          <a:bodyPr/>
          <a:lstStyle/>
          <a:p>
            <a:r>
              <a:rPr lang="en-US" altLang="zh-CN" dirty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582826" y="1104900"/>
            <a:ext cx="777081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>
              <a:spcBef>
                <a:spcPts val="600"/>
              </a:spcBef>
              <a:buNone/>
            </a:pPr>
            <a:r>
              <a:rPr lang="en-US" altLang="zh-CN" sz="2400" b="0" kern="0" dirty="0">
                <a:solidFill>
                  <a:srgbClr val="000000"/>
                </a:solidFill>
                <a:latin typeface="Times New Roman" panose="02020603050405020304"/>
              </a:rPr>
              <a:t>Do you agree to include the following 4xLTF sequence for DRU of 60MHz DBW into the 11bn SFD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A4DE660-27FA-42FE-908E-D60045FB618E}"/>
                  </a:ext>
                </a:extLst>
              </p:cNvPr>
              <p:cNvSpPr txBox="1"/>
              <p:nvPr/>
            </p:nvSpPr>
            <p:spPr>
              <a:xfrm>
                <a:off x="611564" y="1988840"/>
                <a:ext cx="7917061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𝐿𝑇𝐹</m:t>
                        </m:r>
                      </m:e>
                      <m:sub>
                        <m:r>
                          <a:rPr lang="en-US" altLang="zh-CN" sz="1200" b="0" i="1" smtClean="0">
                            <a:latin typeface="Cambria Math" panose="02040503050406030204" pitchFamily="18" charset="0"/>
                          </a:rPr>
                          <m:t>−500:253</m:t>
                        </m:r>
                      </m:sub>
                    </m:sSub>
                  </m:oMath>
                </a14:m>
                <a:r>
                  <a:rPr lang="en-US" altLang="zh-CN" sz="1200" dirty="0">
                    <a:latin typeface="+mj-lt"/>
                  </a:rPr>
                  <a:t>=[0  1  1 -1 -1 -1  1  0  1  1 -1 -1  1 -1  0 -1  1 -1 -1  1 -1  0  1 -1  1 -1 -1  1  0  1 -1 -1 -1 -1  1  0 -1 -1  1 -1  1  1  1  1  1 -1 -1  1 -1  1  1 -1 -1  1 -1 -1  1  1 -1  1  1  1  1  1 -1 -1 -1 -1  1 -1  1 -1 -1 -1  1  1 -1  1 -1  1  1  1  1  1 -1  1  1  1  1 -1  1 -1  1 -1  1 -1  1  1  1 -1 -1 -1  1 -1  1 -1  1  1 -1 -1 -1 -1 -1 -1  1  1 -1 -1  1  1  1 -1  1  1 -1 -1  1  1  1 -1  1  1 -1  1  1 -1  1  1 -1  1 -1  1 -1 -1  1 -1 -1 -1 -1  1  1  1  1  1  1 -1 -1 -1 -1  1 -1  1  1  1 -1  1 -1  1 -1 -1  1  1 -1 -1  1 -1 -1  1 -1  1 -1 -1  1 -1  1  1  1  1 -1  1  1 -1 -1 -1 -1  1 -1 -1  1  1 -1  1  1  1 -1 -1  1  1 -1 -1  1  1  1 -1  1  1 -1  1  1 -1 -1  1 -1  1 -1  1 -1  1  1  1 -1  1  1 -1 -1 -1  1  1  1 -1 -1  1 -1 -1  1  1  1 -1  1 -1  1 -1  1 -1 -1  1 -1 -1 -1 -1 -1  1  1 -1 -1  1 -1  1 -1 -1  1 -1  1  1 -1 -1  1  1  1  1 -1 -1  1  1 -1 -1 -1 -1 -1 -1 -1  1 -1 -1 -1 -1 -1 -1  1  1 -1 -1 -1 -1  1  1  1  1  1  1 -1 -1  1  1  1  1  1 -1 -1 -1 -1 -1  1  1 -1  1 -1 -1  1  1 -1 -1  1  1 -1  1  1  1  1  1  1  1  1 -1 -1  1  1  1 -1  1 -1  1  1  1 -1 -1  1 -1  1 -1  1 -1 -1  1 -1 -1 -1 -1  1 -1 -1 -1  1  1  1 -1  1  1  1 -1 -1  1 -1  1 -1  1  1  1 -1 -1 -1  1 -1 -1 -1 -1  1 -1  1  1 -1  1  1 -1  1 -1  1 -1 -1 -1 -1 -1 -1  1 -1 -1  1 -1  1  1 -1  1  1 -1  1  1  1  1 -1  1  1  1 -1  1 -1 -1 -1 -1  1 -1  1  1 -1  1  1 -1 -1 -1  1 -1  1 -1  1 -1  1  1 -1  1 -1 -1 -1  1  1  1 -1 -1 -1  1  1  1 -1 -1  1  1  1 -1  1  1  1  1  1 -1  1  0 -1  1  1  1 -1 -1  0  1  1  1  1 -1  1  0  0  0  0  0  0  0  0  1  1 -1 -1  1  1  0  1  1  1 -1  1  1  0  1 -1 -1 -1  1  1  1 -1 -1 -1 -1  1 -1 -1  1  1  1  1  1 -1  1  1 -1 -1  1 -1  1  1  1  1  1  1  1 -1 -1  1  1  1 -1 -1 -1 -1 -1  1  1 -1  1 -1 -1  1  1  1  1 -1 -1 -1  1  1  1 -1 -1 -1 -1 -1  1  1 -1  1 -1  1  1  1 -1  1  1 -1 -1  1 -1  1  1  1  1 -1 -1  1 -1 -1  1  1  1  1  1  1  1 -1  1  1  1 -1  1 -1  1  1 -1 -1 -1  1 -1  1  1  1 -1  1 -1 -1 -1 -1 -1 -1 -1 -1 -1 -1  1  1  1 -1 -1 -1 -1  1  1 -1  1 -1  1 -1  1  1  1 -1  1 -1  1  1 -1  1 -1  1 -1  1  1 -1 -1 -1 -1 -1 -1 -1  1 -1 -1 -1  1 -1  1  1  1  1  1 -1 -1 -1  1 -1  1  1 -1 -1 -1  1 -1  1 -1 -1 -1  1  1  1  1 -1  1  1 -1  0  1 -1 -1 -1  1  1  0 -1 -1 -1  1  1 -1  0 -1  1  1  1  1 -1  0 -1 -1 -1 -1 -1 -1  0  1  1  1 -1 -1  1  0  0  0  0  0]</a:t>
                </a:r>
                <a:endParaRPr lang="zh-CN" altLang="en-US" sz="1200" dirty="0">
                  <a:latin typeface="+mj-lt"/>
                </a:endParaRPr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EA4DE660-27FA-42FE-908E-D60045FB61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4" y="1988840"/>
                <a:ext cx="7917061" cy="3046988"/>
              </a:xfrm>
              <a:prstGeom prst="rect">
                <a:avLst/>
              </a:prstGeom>
              <a:blipFill>
                <a:blip r:embed="rId2"/>
                <a:stretch>
                  <a:fillRect r="-847" b="-6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670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000000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22866</TotalTime>
  <Words>3000</Words>
  <Application>Microsoft Office PowerPoint</Application>
  <PresentationFormat>全屏显示(4:3)</PresentationFormat>
  <Paragraphs>155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Arial Unicode MS</vt:lpstr>
      <vt:lpstr>바탕</vt:lpstr>
      <vt:lpstr>돋움</vt:lpstr>
      <vt:lpstr>굴림</vt:lpstr>
      <vt:lpstr>MS Gothic</vt:lpstr>
      <vt:lpstr>黑体</vt:lpstr>
      <vt:lpstr>楷体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DLTF sequence design  for 60MHz DBW DRU Transmission</vt:lpstr>
      <vt:lpstr>Introduction</vt:lpstr>
      <vt:lpstr>60 MHz DRU Tone Plan[1] </vt:lpstr>
      <vt:lpstr>Proposed Sequence for 60MHz DBW Tone Plan A [1]</vt:lpstr>
      <vt:lpstr>PAPR Evaluation</vt:lpstr>
      <vt:lpstr>Conclusion</vt:lpstr>
      <vt:lpstr>References</vt:lpstr>
      <vt:lpstr>SP1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414</cp:revision>
  <cp:lastPrinted>1601-01-01T00:00:00Z</cp:lastPrinted>
  <dcterms:created xsi:type="dcterms:W3CDTF">2020-06-15T07:09:50Z</dcterms:created>
  <dcterms:modified xsi:type="dcterms:W3CDTF">2025-03-08T12:02:17Z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(3)CNynUwekVlQ9el3j0UcVAn/xSlZJfvAa45frpixR2uz6sAPdBaZs/nPBOAdHy+vd52L66QpK
7tZzi89nv1LDs9lRGhtWH8elRWW5VkvlvDub0W/e4cZPZZKFiBT3AezcTYfxlev82AeVuC+m
ZG3sjZSTiiVICYYK9JYfb8CeaK5bkNQ7vljFO3WvBxhb5X3f5fMEkXBguIh5bC1iDc8+5y+c
G2IKQ+CRWqkuZWeW9k</vt:lpwstr>
  </property>
  <property fmtid="{D5CDD505-2E9C-101B-9397-08002B2CF9AE}" pid="3" name="_2015_ms_pID_7253431">
    <vt:lpwstr>r1xO86CFrBGAM+eXbNC0SEBht3EVJCktlPztCrAP74bHHcTJBBdvL9
uoHBuCs24GoD7VVQBp24z/BZ1A12H1nYh1LAUvvFtK2jk7gnXTMiwkUJC6iqpa4ZDUe+Yxun
bdWelrvz+kAKJBo9/Ak+kbfaks6gqItqRkwGiA4yRepIrtFXDV7f/sNU+UdRxDXTqXQnqz4K
DGjOjf0+y8T8xx2luUtv+/Ir6NN1G0TeNVmo</vt:lpwstr>
  </property>
  <property fmtid="{D5CDD505-2E9C-101B-9397-08002B2CF9AE}" pid="4" name="_2015_ms_pID_7253432">
    <vt:lpwstr>8Q==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1739491173</vt:lpwstr>
  </property>
</Properties>
</file>