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97" r:id="rId3"/>
    <p:sldId id="298" r:id="rId4"/>
    <p:sldId id="299" r:id="rId5"/>
    <p:sldId id="308" r:id="rId6"/>
    <p:sldId id="312" r:id="rId7"/>
    <p:sldId id="313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ilal Sadiq" initials="BS" lastIdx="2" clrIdx="0">
    <p:extLst>
      <p:ext uri="{19B8F6BF-5375-455C-9EA6-DF929625EA0E}">
        <p15:presenceInfo xmlns:p15="http://schemas.microsoft.com/office/powerpoint/2012/main" userId="S-1-5-21-1569490900-2152479555-3239727262-6699938" providerId="AD"/>
      </p:ext>
    </p:extLst>
  </p:cmAuthor>
  <p:cmAuthor id="2" name="Peshal Nayak" initials="PN" lastIdx="2" clrIdx="1">
    <p:extLst>
      <p:ext uri="{19B8F6BF-5375-455C-9EA6-DF929625EA0E}">
        <p15:presenceInfo xmlns:p15="http://schemas.microsoft.com/office/powerpoint/2012/main" userId="S-1-5-21-1569490900-2152479555-3239727262-59501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16" autoAdjust="0"/>
  </p:normalViewPr>
  <p:slideViewPr>
    <p:cSldViewPr>
      <p:cViewPr varScale="1">
        <p:scale>
          <a:sx n="88" d="100"/>
          <a:sy n="88" d="100"/>
        </p:scale>
        <p:origin x="255" y="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118" d="100"/>
          <a:sy n="118" d="100"/>
        </p:scale>
        <p:origin x="2532" y="6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802.11-21/0395r0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Rubayet Shafin, Samsung Research America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802.11-21/0395r0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Rubayet Shafin, Samsung Research America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802.11-21/0395r0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Rubayet Shafin, Samsung Research America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428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Peshal Nayak, Samsung Research America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lang="en-US" sz="1800" b="1" i="0" kern="1200" dirty="0"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  <a:cs typeface="+mn-cs"/>
              </a:rPr>
              <a:t>391r0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744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Single Step Preparation and Execution for Seamless Roaming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20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2024-08-06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August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8104134"/>
              </p:ext>
            </p:extLst>
          </p:nvPr>
        </p:nvGraphicFramePr>
        <p:xfrm>
          <a:off x="1001713" y="2417763"/>
          <a:ext cx="8097837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62" name="Document" r:id="rId4" imgW="10439485" imgH="3133606" progId="Word.Document.8">
                  <p:embed/>
                </p:oleObj>
              </mc:Choice>
              <mc:Fallback>
                <p:oleObj name="Document" r:id="rId4" imgW="10439485" imgH="313360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7763"/>
                        <a:ext cx="8097837" cy="24177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43C7A-6826-4E22-8ACB-F523D2C21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9F903-C0B6-4C83-BD34-632326A30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a case for performing preparation and execution in a single step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Description of the use case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Example of how signaling can work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3267FF-3644-47CE-AF07-305B19F13E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B5D3B-E45D-42D1-9A7F-74BAA6710FB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27B0D9E-C7D1-4174-9181-D844226DC02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6823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3C652-208F-4F8E-85F9-2BAB58F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Seamless Roaming Procedural Overview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DF3900-2F3D-425F-8A06-6C900B86F7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E7B953-05D0-486E-92FC-43C33F49314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CDD6D6-9C96-4DC0-8ECD-6D9182B339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A303EDD-2724-462F-9741-6B765C66A8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536634"/>
              </p:ext>
            </p:extLst>
          </p:nvPr>
        </p:nvGraphicFramePr>
        <p:xfrm>
          <a:off x="6478674" y="1981200"/>
          <a:ext cx="5270302" cy="2935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7004">
                  <a:extLst>
                    <a:ext uri="{9D8B030D-6E8A-4147-A177-3AD203B41FA5}">
                      <a16:colId xmlns:a16="http://schemas.microsoft.com/office/drawing/2014/main" val="642784628"/>
                    </a:ext>
                  </a:extLst>
                </a:gridCol>
                <a:gridCol w="3833298">
                  <a:extLst>
                    <a:ext uri="{9D8B030D-6E8A-4147-A177-3AD203B41FA5}">
                      <a16:colId xmlns:a16="http://schemas.microsoft.com/office/drawing/2014/main" val="196344245"/>
                    </a:ext>
                  </a:extLst>
                </a:gridCol>
              </a:tblGrid>
              <a:tr h="261885">
                <a:tc>
                  <a:txBody>
                    <a:bodyPr/>
                    <a:lstStyle/>
                    <a:p>
                      <a:r>
                        <a:rPr lang="en-US" sz="1200" dirty="0"/>
                        <a:t>Phase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Purpose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769620"/>
                  </a:ext>
                </a:extLst>
              </a:tr>
              <a:tr h="261885">
                <a:tc>
                  <a:txBody>
                    <a:bodyPr/>
                    <a:lstStyle/>
                    <a:p>
                      <a:r>
                        <a:rPr lang="en-US" sz="1200" dirty="0" err="1"/>
                        <a:t>Enh</a:t>
                      </a:r>
                      <a:r>
                        <a:rPr lang="en-US" sz="1200" dirty="0"/>
                        <a:t>. Discovery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Domain AP info gathering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331267"/>
                  </a:ext>
                </a:extLst>
              </a:tr>
              <a:tr h="611065">
                <a:tc>
                  <a:txBody>
                    <a:bodyPr/>
                    <a:lstStyle/>
                    <a:p>
                      <a:r>
                        <a:rPr lang="en-US" sz="1200" dirty="0"/>
                        <a:t>Recommendation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Info gathering for candidate AP assessment considering: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Context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Load, 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594575"/>
                  </a:ext>
                </a:extLst>
              </a:tr>
              <a:tr h="436475">
                <a:tc>
                  <a:txBody>
                    <a:bodyPr/>
                    <a:lstStyle/>
                    <a:p>
                      <a:r>
                        <a:rPr lang="en-US" sz="1200" dirty="0"/>
                        <a:t>Preparation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Prepare 1 target AP MLD for roaming (more than one is TBD)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Near static context transfer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2828514"/>
                  </a:ext>
                </a:extLst>
              </a:tr>
              <a:tr h="611065">
                <a:tc>
                  <a:txBody>
                    <a:bodyPr/>
                    <a:lstStyle/>
                    <a:p>
                      <a:r>
                        <a:rPr lang="en-US" sz="1200" dirty="0"/>
                        <a:t>Execution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Initiate transition procedures: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Dynamic context transfer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DS remapping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7436326"/>
                  </a:ext>
                </a:extLst>
              </a:tr>
              <a:tr h="466296">
                <a:tc>
                  <a:txBody>
                    <a:bodyPr/>
                    <a:lstStyle/>
                    <a:p>
                      <a:r>
                        <a:rPr lang="en-US" sz="1200" dirty="0"/>
                        <a:t>Buffered data handling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Handling buffered data at current AP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Can be considered a part of the above stage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33642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D115AD82-315E-4DCF-9D0E-153AB47D9993}"/>
              </a:ext>
            </a:extLst>
          </p:cNvPr>
          <p:cNvSpPr txBox="1"/>
          <p:nvPr/>
        </p:nvSpPr>
        <p:spPr>
          <a:xfrm>
            <a:off x="495281" y="1864940"/>
            <a:ext cx="5867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err="1">
                <a:solidFill>
                  <a:schemeClr val="tx1"/>
                </a:solidFill>
              </a:rPr>
              <a:t>TGbn</a:t>
            </a:r>
            <a:r>
              <a:rPr lang="en-US" sz="1800" dirty="0">
                <a:solidFill>
                  <a:schemeClr val="tx1"/>
                </a:solidFill>
              </a:rPr>
              <a:t> has agreed to define procedures that enable a non-AP MLD to roam from current AP MLD to target AP MLD while remaining in state 4.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 number of contributions have discussed various procedures for seamless roaming (summarized in the table)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 number of target use cases/scenarios have also been discussed so far: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Preparation of target AP MLD links through current AP MLD prior to roaming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Preparation (context transfer) done through target AP MLD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485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717E7-AF1F-49DD-B223-B2B41FF7D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Single Step Preparation and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04689-DBD8-42A8-A5C4-752103E34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6427967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non-AP MLD may not have the time to perform preparation in some cases. E.g., sudden drop in RSSI.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Consequently, the non-AP MLD may have to perform preparation and execution in a single step.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our previous contribution[1-2], we discussed the details of signaling design.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Next, we show the example operation based on that signaling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901900-CB31-4733-ABA6-9C69F9B555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46EAE8-99A7-4B40-9CD9-26B8DA758B4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51E1B57-8C2D-4055-8FAB-30BB11A31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6EFA71F-D554-423C-943F-2F687EE19284}"/>
              </a:ext>
            </a:extLst>
          </p:cNvPr>
          <p:cNvCxnSpPr>
            <a:cxnSpLocks/>
          </p:cNvCxnSpPr>
          <p:nvPr/>
        </p:nvCxnSpPr>
        <p:spPr bwMode="auto">
          <a:xfrm>
            <a:off x="8686800" y="2133600"/>
            <a:ext cx="0" cy="3352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A4B889-1453-46AB-B278-72A28A65692D}"/>
              </a:ext>
            </a:extLst>
          </p:cNvPr>
          <p:cNvCxnSpPr>
            <a:cxnSpLocks/>
          </p:cNvCxnSpPr>
          <p:nvPr/>
        </p:nvCxnSpPr>
        <p:spPr bwMode="auto">
          <a:xfrm>
            <a:off x="10058400" y="2133600"/>
            <a:ext cx="0" cy="3352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C8F2B1B-7862-4B14-BECF-581A6E0F5068}"/>
              </a:ext>
            </a:extLst>
          </p:cNvPr>
          <p:cNvCxnSpPr>
            <a:cxnSpLocks/>
          </p:cNvCxnSpPr>
          <p:nvPr/>
        </p:nvCxnSpPr>
        <p:spPr bwMode="auto">
          <a:xfrm>
            <a:off x="11353800" y="2133600"/>
            <a:ext cx="0" cy="3352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562E2354-F6F5-4DC9-ACE3-277FB4D81DD2}"/>
              </a:ext>
            </a:extLst>
          </p:cNvPr>
          <p:cNvSpPr txBox="1"/>
          <p:nvPr/>
        </p:nvSpPr>
        <p:spPr>
          <a:xfrm>
            <a:off x="8432531" y="1852928"/>
            <a:ext cx="508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AC1620-E92E-4BA5-97D5-C4426AA034C0}"/>
              </a:ext>
            </a:extLst>
          </p:cNvPr>
          <p:cNvSpPr txBox="1"/>
          <p:nvPr/>
        </p:nvSpPr>
        <p:spPr>
          <a:xfrm>
            <a:off x="9559834" y="1852928"/>
            <a:ext cx="997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Current AP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B4E3A1B-E89A-4061-AD78-CA2DC4480430}"/>
              </a:ext>
            </a:extLst>
          </p:cNvPr>
          <p:cNvSpPr txBox="1"/>
          <p:nvPr/>
        </p:nvSpPr>
        <p:spPr>
          <a:xfrm>
            <a:off x="10931434" y="1852928"/>
            <a:ext cx="9011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Target AP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EE6B1DC-5484-41EF-9BDD-3EB49191F894}"/>
              </a:ext>
            </a:extLst>
          </p:cNvPr>
          <p:cNvCxnSpPr/>
          <p:nvPr/>
        </p:nvCxnSpPr>
        <p:spPr bwMode="auto">
          <a:xfrm>
            <a:off x="8686799" y="2819400"/>
            <a:ext cx="137160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6015B05-A616-4FA4-851E-E939AA6E9886}"/>
              </a:ext>
            </a:extLst>
          </p:cNvPr>
          <p:cNvCxnSpPr>
            <a:cxnSpLocks/>
          </p:cNvCxnSpPr>
          <p:nvPr/>
        </p:nvCxnSpPr>
        <p:spPr bwMode="auto">
          <a:xfrm flipH="1">
            <a:off x="8686799" y="3200400"/>
            <a:ext cx="137160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4D510EAF-4D4C-4B86-80E1-CC963932BA35}"/>
              </a:ext>
            </a:extLst>
          </p:cNvPr>
          <p:cNvSpPr txBox="1"/>
          <p:nvPr/>
        </p:nvSpPr>
        <p:spPr>
          <a:xfrm>
            <a:off x="8681684" y="2300415"/>
            <a:ext cx="1298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Preparation + Execution req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62F4FB2-8627-4D29-83D2-307BE86837B6}"/>
              </a:ext>
            </a:extLst>
          </p:cNvPr>
          <p:cNvSpPr txBox="1"/>
          <p:nvPr/>
        </p:nvSpPr>
        <p:spPr>
          <a:xfrm>
            <a:off x="8720810" y="3167390"/>
            <a:ext cx="12984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Preparation + Execution response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0431FF5-5BBF-46D4-9959-6EB07F75FBF1}"/>
              </a:ext>
            </a:extLst>
          </p:cNvPr>
          <p:cNvCxnSpPr>
            <a:cxnSpLocks/>
          </p:cNvCxnSpPr>
          <p:nvPr/>
        </p:nvCxnSpPr>
        <p:spPr bwMode="auto">
          <a:xfrm>
            <a:off x="10058400" y="3048000"/>
            <a:ext cx="1295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E6C24147-CAF4-42C4-997B-D016FB29D071}"/>
              </a:ext>
            </a:extLst>
          </p:cNvPr>
          <p:cNvSpPr txBox="1"/>
          <p:nvPr/>
        </p:nvSpPr>
        <p:spPr>
          <a:xfrm>
            <a:off x="10040561" y="2537470"/>
            <a:ext cx="1298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AP to AP communication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5979741-31ED-4EC8-99FB-A28C844D8CF4}"/>
              </a:ext>
            </a:extLst>
          </p:cNvPr>
          <p:cNvSpPr txBox="1"/>
          <p:nvPr/>
        </p:nvSpPr>
        <p:spPr>
          <a:xfrm>
            <a:off x="7402783" y="3589994"/>
            <a:ext cx="1298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STA transitions to target AP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53F46A5-C07B-45F7-8572-4C9CB73AB5B9}"/>
              </a:ext>
            </a:extLst>
          </p:cNvPr>
          <p:cNvCxnSpPr>
            <a:cxnSpLocks/>
          </p:cNvCxnSpPr>
          <p:nvPr/>
        </p:nvCxnSpPr>
        <p:spPr bwMode="auto">
          <a:xfrm flipV="1">
            <a:off x="8686799" y="4113214"/>
            <a:ext cx="2667001" cy="76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2D11A0BF-A744-41B5-9AD0-19398A1C0487}"/>
              </a:ext>
            </a:extLst>
          </p:cNvPr>
          <p:cNvSpPr txBox="1"/>
          <p:nvPr/>
        </p:nvSpPr>
        <p:spPr>
          <a:xfrm>
            <a:off x="9085033" y="4131491"/>
            <a:ext cx="19538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STA communicates with Target AP</a:t>
            </a:r>
          </a:p>
        </p:txBody>
      </p:sp>
    </p:spTree>
    <p:extLst>
      <p:ext uri="{BB962C8B-B14F-4D97-AF65-F5344CB8AC3E}">
        <p14:creationId xmlns:p14="http://schemas.microsoft.com/office/powerpoint/2010/main" val="3535461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01B06-093F-41AC-8F02-C2A4AC011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Operation: Execution and preparation in single step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D52BA7-CAE7-4B62-8948-6D61FEB8FA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73817-C502-4285-BFCF-DAFA8498F44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1BF64A-C763-4317-8286-C8AF2EDE4F5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5ABAC2-FBE8-4802-B45D-16927C6FB80F}"/>
              </a:ext>
            </a:extLst>
          </p:cNvPr>
          <p:cNvSpPr txBox="1"/>
          <p:nvPr/>
        </p:nvSpPr>
        <p:spPr>
          <a:xfrm>
            <a:off x="7870250" y="1890181"/>
            <a:ext cx="41541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 Resp: </a:t>
            </a:r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Modified Reconfiguration response frame format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DED3D29-C0DE-45A5-BB23-F76AACBF1D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354670"/>
              </p:ext>
            </p:extLst>
          </p:nvPr>
        </p:nvGraphicFramePr>
        <p:xfrm>
          <a:off x="8011501" y="2167180"/>
          <a:ext cx="3881178" cy="2768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4796">
                  <a:extLst>
                    <a:ext uri="{9D8B030D-6E8A-4147-A177-3AD203B41FA5}">
                      <a16:colId xmlns:a16="http://schemas.microsoft.com/office/drawing/2014/main" val="1943648906"/>
                    </a:ext>
                  </a:extLst>
                </a:gridCol>
                <a:gridCol w="2916382">
                  <a:extLst>
                    <a:ext uri="{9D8B030D-6E8A-4147-A177-3AD203B41FA5}">
                      <a16:colId xmlns:a16="http://schemas.microsoft.com/office/drawing/2014/main" val="767098640"/>
                    </a:ext>
                  </a:extLst>
                </a:gridCol>
              </a:tblGrid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Order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Meaning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0635772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2982834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Protected UHR Action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6430090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Dialog Token</a:t>
                      </a:r>
                      <a:endParaRPr lang="en-US" sz="20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6624715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AID (optional)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499602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Transferred context indication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6675843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Operation parameters</a:t>
                      </a: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9650564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Suggested parameters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7819665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10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Count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9283961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11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Reconfiguration Status List 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2929510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12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Group Key Data (optional)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251164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OCI element (optional)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8100392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Basic Multi-link element (optional)</a:t>
                      </a:r>
                      <a:endParaRPr lang="en-US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4249788"/>
                  </a:ext>
                </a:extLst>
              </a:tr>
            </a:tbl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6AFF4F3-EBE8-4D40-9A20-2F679A293927}"/>
              </a:ext>
            </a:extLst>
          </p:cNvPr>
          <p:cNvCxnSpPr>
            <a:cxnSpLocks/>
          </p:cNvCxnSpPr>
          <p:nvPr/>
        </p:nvCxnSpPr>
        <p:spPr bwMode="auto">
          <a:xfrm>
            <a:off x="5105400" y="1909148"/>
            <a:ext cx="0" cy="4339252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3A95996-B96F-4434-9267-CFD336BD740C}"/>
              </a:ext>
            </a:extLst>
          </p:cNvPr>
          <p:cNvCxnSpPr>
            <a:cxnSpLocks/>
          </p:cNvCxnSpPr>
          <p:nvPr/>
        </p:nvCxnSpPr>
        <p:spPr bwMode="auto">
          <a:xfrm>
            <a:off x="6858000" y="1909148"/>
            <a:ext cx="0" cy="4339252"/>
          </a:xfrm>
          <a:prstGeom prst="line">
            <a:avLst/>
          </a:prstGeom>
          <a:solidFill>
            <a:srgbClr val="00B8FF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7A493CCF-27B7-4D22-AFF8-BD839F914A8E}"/>
              </a:ext>
            </a:extLst>
          </p:cNvPr>
          <p:cNvSpPr txBox="1"/>
          <p:nvPr/>
        </p:nvSpPr>
        <p:spPr>
          <a:xfrm>
            <a:off x="4914770" y="1632149"/>
            <a:ext cx="4714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1B22DF2-A169-4D42-96C3-48B5C71D08D3}"/>
              </a:ext>
            </a:extLst>
          </p:cNvPr>
          <p:cNvSpPr txBox="1"/>
          <p:nvPr/>
        </p:nvSpPr>
        <p:spPr>
          <a:xfrm>
            <a:off x="6380144" y="1612514"/>
            <a:ext cx="9557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Current AP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14E4168-709A-40CA-A4B2-84EF31BC6045}"/>
              </a:ext>
            </a:extLst>
          </p:cNvPr>
          <p:cNvCxnSpPr>
            <a:cxnSpLocks/>
          </p:cNvCxnSpPr>
          <p:nvPr/>
        </p:nvCxnSpPr>
        <p:spPr>
          <a:xfrm flipV="1">
            <a:off x="5119095" y="2533714"/>
            <a:ext cx="1726198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2612F78-5AB3-4CA2-9D89-88B0F75DDEDA}"/>
              </a:ext>
            </a:extLst>
          </p:cNvPr>
          <p:cNvCxnSpPr>
            <a:cxnSpLocks/>
          </p:cNvCxnSpPr>
          <p:nvPr/>
        </p:nvCxnSpPr>
        <p:spPr>
          <a:xfrm flipH="1">
            <a:off x="5103059" y="2998204"/>
            <a:ext cx="1750705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C32E7B4-B83D-427E-94AE-BA4B9AA553FB}"/>
              </a:ext>
            </a:extLst>
          </p:cNvPr>
          <p:cNvSpPr txBox="1"/>
          <p:nvPr/>
        </p:nvSpPr>
        <p:spPr>
          <a:xfrm>
            <a:off x="5082092" y="2196879"/>
            <a:ext cx="18653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 req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93FC539-DE09-473E-8D7D-F1DEF43D018A}"/>
              </a:ext>
            </a:extLst>
          </p:cNvPr>
          <p:cNvSpPr txBox="1"/>
          <p:nvPr/>
        </p:nvSpPr>
        <p:spPr>
          <a:xfrm>
            <a:off x="5103059" y="3047055"/>
            <a:ext cx="18653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 resp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8D278D0-DC9D-47E1-97B3-9DE76173E8E9}"/>
              </a:ext>
            </a:extLst>
          </p:cNvPr>
          <p:cNvSpPr txBox="1"/>
          <p:nvPr/>
        </p:nvSpPr>
        <p:spPr>
          <a:xfrm>
            <a:off x="6779698" y="2541353"/>
            <a:ext cx="993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Interaction with target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E0FD6D7-70BB-4CA3-8860-4634B65E34D8}"/>
              </a:ext>
            </a:extLst>
          </p:cNvPr>
          <p:cNvSpPr txBox="1"/>
          <p:nvPr/>
        </p:nvSpPr>
        <p:spPr>
          <a:xfrm>
            <a:off x="538400" y="1933519"/>
            <a:ext cx="4048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 Req: </a:t>
            </a:r>
            <a:r>
              <a:rPr lang="en-US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Modified Reconfiguration request frame format</a:t>
            </a: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8543C923-669F-420F-9624-1DED4274F5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405506"/>
              </p:ext>
            </p:extLst>
          </p:nvPr>
        </p:nvGraphicFramePr>
        <p:xfrm>
          <a:off x="605169" y="2238221"/>
          <a:ext cx="3881178" cy="15059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61401">
                  <a:extLst>
                    <a:ext uri="{9D8B030D-6E8A-4147-A177-3AD203B41FA5}">
                      <a16:colId xmlns:a16="http://schemas.microsoft.com/office/drawing/2014/main" val="282868749"/>
                    </a:ext>
                  </a:extLst>
                </a:gridCol>
                <a:gridCol w="2919777">
                  <a:extLst>
                    <a:ext uri="{9D8B030D-6E8A-4147-A177-3AD203B41FA5}">
                      <a16:colId xmlns:a16="http://schemas.microsoft.com/office/drawing/2014/main" val="79596867"/>
                    </a:ext>
                  </a:extLst>
                </a:gridCol>
              </a:tblGrid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Order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Meaning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570377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Category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7755451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Protected UHR Action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4959491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Dialog token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0410408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Target AP MLD identifier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536289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Action indicator field: </a:t>
                      </a:r>
                      <a:r>
                        <a:rPr lang="en-US" sz="1100" b="1" dirty="0">
                          <a:solidFill>
                            <a:schemeClr val="accent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NS + R</a:t>
                      </a:r>
                      <a:endParaRPr lang="en-US" sz="1600" b="1" dirty="0">
                        <a:solidFill>
                          <a:schemeClr val="accent6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9840038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Context to be transferred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0131062"/>
                  </a:ext>
                </a:extLst>
              </a:tr>
              <a:tr h="15303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7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Reconfiguration Multi-link element</a:t>
                      </a:r>
                      <a:endParaRPr lang="en-US" sz="1600" strike="noStrike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283599"/>
                  </a:ext>
                </a:extLst>
              </a:tr>
              <a:tr h="1485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DengXian" panose="02010600030101010101" pitchFamily="2" charset="-122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OCI element</a:t>
                      </a:r>
                      <a:endParaRPr lang="en-US" sz="1600" strike="noStrike" dirty="0">
                        <a:effectLst/>
                        <a:latin typeface="Times New Roman" panose="020206030504050203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56812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616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46F25-7C32-4FD6-92B2-DCF5B95DC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0F867-2FC4-43CB-AE48-0C24810D3A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 we discuss a use case for performing preparation and execution in a single step.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discuss the signaling and show an example operation.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203073-3754-45C6-9497-990EBCD49D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0E5578-14DA-4861-8155-0DB75C1345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965F91-8751-452D-AA5A-BA43055882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0614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3ED80-93C3-47B2-A2BB-15C989FED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E4C58-FE51-4ABA-BCB9-B51357960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[1] IEEE 802.11-25/388, “Link Reconfiguration Framework for Preparation and Execution Phases of Seamless Roaming”</a:t>
            </a:r>
          </a:p>
          <a:p>
            <a:r>
              <a:rPr lang="en-US" b="0" dirty="0"/>
              <a:t>[2] IEEE 802.11-25/390, “Link Reconfiguration Signaling Design for Next Generation WLANs”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8899EA-8AD2-420C-9422-39929DAE93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1D689-1AE6-4994-B6D6-620895DE79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Peshal Nayak, Samsung Research America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7CE169-D0A6-4DA6-8626-C525E2F2D6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8029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22932</TotalTime>
  <Words>584</Words>
  <Application>Microsoft Office PowerPoint</Application>
  <PresentationFormat>Widescreen</PresentationFormat>
  <Paragraphs>132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DengXian</vt:lpstr>
      <vt:lpstr>MS Gothic</vt:lpstr>
      <vt:lpstr>Arial</vt:lpstr>
      <vt:lpstr>Times New Roman</vt:lpstr>
      <vt:lpstr>Office Theme</vt:lpstr>
      <vt:lpstr>Document</vt:lpstr>
      <vt:lpstr>Single Step Preparation and Execution for Seamless Roaming</vt:lpstr>
      <vt:lpstr>Abstract</vt:lpstr>
      <vt:lpstr>Seamless Roaming Procedural Overview</vt:lpstr>
      <vt:lpstr>Single Step Preparation and Execution</vt:lpstr>
      <vt:lpstr>Example Operation: Execution and preparation in single step</vt:lpstr>
      <vt:lpstr>Conclusion</vt:lpstr>
      <vt:lpstr>References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TSPEC Request</dc:title>
  <dc:creator>Rubayet Shafin/Future Cellular Systems /SRA/Engineer/Samsung Electronics;r.shafin@samsung.com</dc:creator>
  <cp:lastModifiedBy>Peshal Nayak</cp:lastModifiedBy>
  <cp:revision>508</cp:revision>
  <cp:lastPrinted>1601-01-01T00:00:00Z</cp:lastPrinted>
  <dcterms:created xsi:type="dcterms:W3CDTF">2021-02-24T17:42:37Z</dcterms:created>
  <dcterms:modified xsi:type="dcterms:W3CDTF">2025-03-08T01:18:30Z</dcterms:modified>
</cp:coreProperties>
</file>