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7" r:id="rId3"/>
    <p:sldId id="298" r:id="rId4"/>
    <p:sldId id="299" r:id="rId5"/>
    <p:sldId id="306" r:id="rId6"/>
    <p:sldId id="307" r:id="rId7"/>
    <p:sldId id="304" r:id="rId8"/>
    <p:sldId id="310" r:id="rId9"/>
    <p:sldId id="309" r:id="rId10"/>
    <p:sldId id="312" r:id="rId11"/>
    <p:sldId id="313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al Sadiq" initials="BS" lastIdx="2" clrIdx="0">
    <p:extLst>
      <p:ext uri="{19B8F6BF-5375-455C-9EA6-DF929625EA0E}">
        <p15:presenceInfo xmlns:p15="http://schemas.microsoft.com/office/powerpoint/2012/main" userId="S-1-5-21-1569490900-2152479555-3239727262-6699938" providerId="AD"/>
      </p:ext>
    </p:extLst>
  </p:cmAuthor>
  <p:cmAuthor id="2" name="Peshal Nayak" initials="PN" lastIdx="2" clrIdx="1">
    <p:extLst>
      <p:ext uri="{19B8F6BF-5375-455C-9EA6-DF929625EA0E}">
        <p15:presenceInfo xmlns:p15="http://schemas.microsoft.com/office/powerpoint/2012/main" userId="S-1-5-21-1569490900-2152479555-3239727262-59501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16" autoAdjust="0"/>
  </p:normalViewPr>
  <p:slideViewPr>
    <p:cSldViewPr>
      <p:cViewPr varScale="1">
        <p:scale>
          <a:sx n="88" d="100"/>
          <a:sy n="88" d="100"/>
        </p:scale>
        <p:origin x="255" y="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18" d="100"/>
          <a:sy n="118" d="100"/>
        </p:scale>
        <p:origin x="2532" y="6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28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Peshal Nayak,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lang="en-US" sz="1800" b="1" i="0" kern="1200" dirty="0"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390r0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Link Reconfiguration Signaling Design for Next Generation WLANs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2024-08-06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104134"/>
              </p:ext>
            </p:extLst>
          </p:nvPr>
        </p:nvGraphicFramePr>
        <p:xfrm>
          <a:off x="1001713" y="2417763"/>
          <a:ext cx="8097837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5" name="Document" r:id="rId4" imgW="10439485" imgH="3133606" progId="Word.Document.8">
                  <p:embed/>
                </p:oleObj>
              </mc:Choice>
              <mc:Fallback>
                <p:oleObj name="Document" r:id="rId4" imgW="10439485" imgH="313360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7763"/>
                        <a:ext cx="8097837" cy="24177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46F25-7C32-4FD6-92B2-DCF5B95DC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0F867-2FC4-43CB-AE48-0C24810D3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 we discuss the signaling for seamless roaming based on link reconfiguration framework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further discuss the example use cases and how the signaling can be used in those use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203073-3754-45C6-9497-990EBCD49D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E5578-14DA-4861-8155-0DB75C1345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965F91-8751-452D-AA5A-BA43055882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614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B52C5-093C-4EFC-843F-AE61BD97E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64D84-2750-48C8-AF8B-977782B28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IEEE 802.11-25/388, “Link Reconfiguration Framework for Preparation and Execution Phases of Seamless Roaming”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5CC9FE-FAC6-4881-98EC-B108E1AE21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C4637-1DB7-46BE-B634-5370CED843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1BFAEC-74A6-4101-B7CF-B386906318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8720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43C7A-6826-4E22-8ACB-F523D2C21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9F903-C0B6-4C83-BD34-632326A30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link reconfiguration framework based design for seamless roaming in next generation WLANs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Signaling design and frame contents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Examples based on the signaling for different use cases discussed in 11bn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3267FF-3644-47CE-AF07-305B19F13E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B5D3B-E45D-42D1-9A7F-74BAA6710FB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7B0D9E-C7D1-4174-9181-D844226DC0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6823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3C652-208F-4F8E-85F9-2BAB58F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Seamless Roaming Procedural Overview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DF3900-2F3D-425F-8A06-6C900B86F7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7B953-05D0-486E-92FC-43C33F4931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DD6D6-9C96-4DC0-8ECD-6D9182B339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A303EDD-2724-462F-9741-6B765C66A8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536634"/>
              </p:ext>
            </p:extLst>
          </p:nvPr>
        </p:nvGraphicFramePr>
        <p:xfrm>
          <a:off x="6478674" y="1981200"/>
          <a:ext cx="5270302" cy="2935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7004">
                  <a:extLst>
                    <a:ext uri="{9D8B030D-6E8A-4147-A177-3AD203B41FA5}">
                      <a16:colId xmlns:a16="http://schemas.microsoft.com/office/drawing/2014/main" val="642784628"/>
                    </a:ext>
                  </a:extLst>
                </a:gridCol>
                <a:gridCol w="3833298">
                  <a:extLst>
                    <a:ext uri="{9D8B030D-6E8A-4147-A177-3AD203B41FA5}">
                      <a16:colId xmlns:a16="http://schemas.microsoft.com/office/drawing/2014/main" val="196344245"/>
                    </a:ext>
                  </a:extLst>
                </a:gridCol>
              </a:tblGrid>
              <a:tr h="261885">
                <a:tc>
                  <a:txBody>
                    <a:bodyPr/>
                    <a:lstStyle/>
                    <a:p>
                      <a:r>
                        <a:rPr lang="en-US" sz="1200" dirty="0"/>
                        <a:t>Phase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Purpose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769620"/>
                  </a:ext>
                </a:extLst>
              </a:tr>
              <a:tr h="261885">
                <a:tc>
                  <a:txBody>
                    <a:bodyPr/>
                    <a:lstStyle/>
                    <a:p>
                      <a:r>
                        <a:rPr lang="en-US" sz="1200" dirty="0" err="1"/>
                        <a:t>Enh</a:t>
                      </a:r>
                      <a:r>
                        <a:rPr lang="en-US" sz="1200" dirty="0"/>
                        <a:t>. Discovery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Domain AP info gathering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331267"/>
                  </a:ext>
                </a:extLst>
              </a:tr>
              <a:tr h="611065">
                <a:tc>
                  <a:txBody>
                    <a:bodyPr/>
                    <a:lstStyle/>
                    <a:p>
                      <a:r>
                        <a:rPr lang="en-US" sz="1200" dirty="0"/>
                        <a:t>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Info gathering for candidate AP assessment considering: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Context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Load,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594575"/>
                  </a:ext>
                </a:extLst>
              </a:tr>
              <a:tr h="436475">
                <a:tc>
                  <a:txBody>
                    <a:bodyPr/>
                    <a:lstStyle/>
                    <a:p>
                      <a:r>
                        <a:rPr lang="en-US" sz="1200" dirty="0"/>
                        <a:t>Preparation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Prepare 1 target AP MLD for roaming (more than one is TBD)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Near static context transfer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2828514"/>
                  </a:ext>
                </a:extLst>
              </a:tr>
              <a:tr h="611065">
                <a:tc>
                  <a:txBody>
                    <a:bodyPr/>
                    <a:lstStyle/>
                    <a:p>
                      <a:r>
                        <a:rPr lang="en-US" sz="1200" dirty="0"/>
                        <a:t>Execution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Initiate transition procedures: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Dynamic context transfer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DS remapping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436326"/>
                  </a:ext>
                </a:extLst>
              </a:tr>
              <a:tr h="466296">
                <a:tc>
                  <a:txBody>
                    <a:bodyPr/>
                    <a:lstStyle/>
                    <a:p>
                      <a:r>
                        <a:rPr lang="en-US" sz="1200" dirty="0"/>
                        <a:t>Buffered data handling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Handling buffered data at current AP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Can be considered a part of the above stage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33642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15AD82-315E-4DCF-9D0E-153AB47D9993}"/>
              </a:ext>
            </a:extLst>
          </p:cNvPr>
          <p:cNvSpPr txBox="1"/>
          <p:nvPr/>
        </p:nvSpPr>
        <p:spPr>
          <a:xfrm>
            <a:off x="495281" y="1864940"/>
            <a:ext cx="5867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chemeClr val="tx1"/>
                </a:solidFill>
              </a:rPr>
              <a:t>TGbn</a:t>
            </a:r>
            <a:r>
              <a:rPr lang="en-US" sz="1800" dirty="0">
                <a:solidFill>
                  <a:schemeClr val="tx1"/>
                </a:solidFill>
              </a:rPr>
              <a:t> has agreed to define procedures that enable a non-AP MLD to roam from current AP MLD to target AP MLD while remaining in state 4.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 number of contributions have discussed various procedures for seamless roaming (summarized in the table)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 number of target use cases/scenarios have also been discussed so far: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Preparation of target AP MLD links through current AP MLD prior to roaming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Preparation (context transfer) done through target AP MLD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485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717E7-AF1F-49DD-B223-B2B41FF7D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Details for Preparation and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04689-DBD8-42A8-A5C4-752103E34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our last contribution [1], we proposed an enhancement to 11be link reconfiguration request and response frames to perform preparation and execution.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provide further details on the signaling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Further, we provide some examples of how the signaling can be used in: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Preparation and execution phases when both are done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Preparation and execution done with an SN reset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Preparation done through target AP 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01900-CB31-4733-ABA6-9C69F9B555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6EAE8-99A7-4B40-9CD9-26B8DA758B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1E1B57-8C2D-4055-8FAB-30BB11A31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5461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27587-7292-4770-9594-866D777E8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details: Reconfiguration Request frame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5354AF-BCF9-463F-B3F3-B5BD452773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6F67B-E629-4E95-B574-AAF2E551D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DC199C-B16F-4F44-B17F-98DDAE164E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6A49FAE-F323-47DC-B08A-DC426E0A84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508869"/>
              </p:ext>
            </p:extLst>
          </p:nvPr>
        </p:nvGraphicFramePr>
        <p:xfrm>
          <a:off x="304494" y="2255612"/>
          <a:ext cx="3881178" cy="19168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1401">
                  <a:extLst>
                    <a:ext uri="{9D8B030D-6E8A-4147-A177-3AD203B41FA5}">
                      <a16:colId xmlns:a16="http://schemas.microsoft.com/office/drawing/2014/main" val="282868749"/>
                    </a:ext>
                  </a:extLst>
                </a:gridCol>
                <a:gridCol w="2919777">
                  <a:extLst>
                    <a:ext uri="{9D8B030D-6E8A-4147-A177-3AD203B41FA5}">
                      <a16:colId xmlns:a16="http://schemas.microsoft.com/office/drawing/2014/main" val="79596867"/>
                    </a:ext>
                  </a:extLst>
                </a:gridCol>
              </a:tblGrid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Order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70377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755451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Protected UHR Action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4959491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Dialog token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410408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Target AP MLD identifier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36289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Action indicator field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84003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Context to be transferred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719722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Reconfiguration Multi-link element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28359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OCI element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568126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762EFAE-0410-44F2-83F5-152F364497C7}"/>
              </a:ext>
            </a:extLst>
          </p:cNvPr>
          <p:cNvSpPr txBox="1"/>
          <p:nvPr/>
        </p:nvSpPr>
        <p:spPr>
          <a:xfrm>
            <a:off x="575170" y="1981846"/>
            <a:ext cx="3339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Modified Reconfiguration request frame format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A7A8FCB-A195-4698-92D8-36A3FB00FFE3}"/>
              </a:ext>
            </a:extLst>
          </p:cNvPr>
          <p:cNvCxnSpPr>
            <a:cxnSpLocks/>
          </p:cNvCxnSpPr>
          <p:nvPr/>
        </p:nvCxnSpPr>
        <p:spPr>
          <a:xfrm flipV="1">
            <a:off x="3393595" y="2130794"/>
            <a:ext cx="1584153" cy="11180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D9FF896-65C4-494D-9B23-22FC632ED458}"/>
              </a:ext>
            </a:extLst>
          </p:cNvPr>
          <p:cNvSpPr txBox="1"/>
          <p:nvPr/>
        </p:nvSpPr>
        <p:spPr>
          <a:xfrm>
            <a:off x="4977748" y="1924411"/>
            <a:ext cx="6880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 AP MLD to roam to. Must be in the same SMD as current AP MLD.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CA720A7-8DB0-43AD-850B-7F321ABD2C08}"/>
              </a:ext>
            </a:extLst>
          </p:cNvPr>
          <p:cNvCxnSpPr>
            <a:cxnSpLocks/>
          </p:cNvCxnSpPr>
          <p:nvPr/>
        </p:nvCxnSpPr>
        <p:spPr>
          <a:xfrm flipV="1">
            <a:off x="3257082" y="2782418"/>
            <a:ext cx="1974273" cy="6756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5294124-4334-4915-A9D2-1B2D53A331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279971"/>
              </p:ext>
            </p:extLst>
          </p:nvPr>
        </p:nvGraphicFramePr>
        <p:xfrm>
          <a:off x="4565530" y="2507665"/>
          <a:ext cx="621638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064">
                  <a:extLst>
                    <a:ext uri="{9D8B030D-6E8A-4147-A177-3AD203B41FA5}">
                      <a16:colId xmlns:a16="http://schemas.microsoft.com/office/drawing/2014/main" val="3735852423"/>
                    </a:ext>
                  </a:extLst>
                </a:gridCol>
                <a:gridCol w="1036064">
                  <a:extLst>
                    <a:ext uri="{9D8B030D-6E8A-4147-A177-3AD203B41FA5}">
                      <a16:colId xmlns:a16="http://schemas.microsoft.com/office/drawing/2014/main" val="811854856"/>
                    </a:ext>
                  </a:extLst>
                </a:gridCol>
                <a:gridCol w="1036064">
                  <a:extLst>
                    <a:ext uri="{9D8B030D-6E8A-4147-A177-3AD203B41FA5}">
                      <a16:colId xmlns:a16="http://schemas.microsoft.com/office/drawing/2014/main" val="1217008816"/>
                    </a:ext>
                  </a:extLst>
                </a:gridCol>
                <a:gridCol w="1036064">
                  <a:extLst>
                    <a:ext uri="{9D8B030D-6E8A-4147-A177-3AD203B41FA5}">
                      <a16:colId xmlns:a16="http://schemas.microsoft.com/office/drawing/2014/main" val="2659729034"/>
                    </a:ext>
                  </a:extLst>
                </a:gridCol>
                <a:gridCol w="1036064">
                  <a:extLst>
                    <a:ext uri="{9D8B030D-6E8A-4147-A177-3AD203B41FA5}">
                      <a16:colId xmlns:a16="http://schemas.microsoft.com/office/drawing/2014/main" val="2873269075"/>
                    </a:ext>
                  </a:extLst>
                </a:gridCol>
                <a:gridCol w="1036064">
                  <a:extLst>
                    <a:ext uri="{9D8B030D-6E8A-4147-A177-3AD203B41FA5}">
                      <a16:colId xmlns:a16="http://schemas.microsoft.com/office/drawing/2014/main" val="1387828011"/>
                    </a:ext>
                  </a:extLst>
                </a:gridCol>
              </a:tblGrid>
              <a:tr h="230833">
                <a:tc>
                  <a:txBody>
                    <a:bodyPr/>
                    <a:lstStyle/>
                    <a:p>
                      <a:pPr algn="ctr"/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Near  static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Dynamic reset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Context pull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Roam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Reserved/TBD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6259785"/>
                  </a:ext>
                </a:extLst>
              </a:tr>
              <a:tr h="230833">
                <a:tc>
                  <a:txBody>
                    <a:bodyPr/>
                    <a:lstStyle/>
                    <a:p>
                      <a:pPr algn="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674730"/>
                  </a:ext>
                </a:extLst>
              </a:tr>
            </a:tbl>
          </a:graphicData>
        </a:graphic>
      </p:graphicFrame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49A186D-A3C3-4088-82CB-6787EFDE6A31}"/>
              </a:ext>
            </a:extLst>
          </p:cNvPr>
          <p:cNvCxnSpPr>
            <a:cxnSpLocks/>
          </p:cNvCxnSpPr>
          <p:nvPr/>
        </p:nvCxnSpPr>
        <p:spPr>
          <a:xfrm>
            <a:off x="3568987" y="3631445"/>
            <a:ext cx="1917413" cy="262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E78F49E-EE17-4046-A8F7-676BE7A8CE1D}"/>
              </a:ext>
            </a:extLst>
          </p:cNvPr>
          <p:cNvSpPr txBox="1"/>
          <p:nvPr/>
        </p:nvSpPr>
        <p:spPr>
          <a:xfrm>
            <a:off x="5605089" y="3474790"/>
            <a:ext cx="47676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Compilation of individual bits for each feature/context set to 1/0 values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9647BB0-594E-41EB-9569-0E3FA6847E0A}"/>
              </a:ext>
            </a:extLst>
          </p:cNvPr>
          <p:cNvCxnSpPr>
            <a:cxnSpLocks/>
          </p:cNvCxnSpPr>
          <p:nvPr/>
        </p:nvCxnSpPr>
        <p:spPr>
          <a:xfrm>
            <a:off x="3922645" y="3858174"/>
            <a:ext cx="899839" cy="8121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771AA2A-28B1-4199-BB5E-96215381A191}"/>
              </a:ext>
            </a:extLst>
          </p:cNvPr>
          <p:cNvSpPr txBox="1"/>
          <p:nvPr/>
        </p:nvSpPr>
        <p:spPr>
          <a:xfrm>
            <a:off x="4676886" y="4621388"/>
            <a:ext cx="6632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Indicate per-STA profile of target AP that needs to be added. Missing in execution phase if preparation phase is completed.</a:t>
            </a:r>
          </a:p>
        </p:txBody>
      </p:sp>
    </p:spTree>
    <p:extLst>
      <p:ext uri="{BB962C8B-B14F-4D97-AF65-F5344CB8AC3E}">
        <p14:creationId xmlns:p14="http://schemas.microsoft.com/office/powerpoint/2010/main" val="1428737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89093-C4F2-4009-B486-89B20F628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Details: Reconfiguration Response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1E1AE4-5051-4E52-9ACA-FE1DADDEF5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D1AC0-D8B9-455D-9E36-50FCEC0B062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0E4DF2-ADFA-41B6-9349-315611AD22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BB02F9-5B34-44D9-A2F2-A76CE8B10B98}"/>
              </a:ext>
            </a:extLst>
          </p:cNvPr>
          <p:cNvSpPr txBox="1"/>
          <p:nvPr/>
        </p:nvSpPr>
        <p:spPr>
          <a:xfrm>
            <a:off x="762000" y="2133600"/>
            <a:ext cx="3424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Modified Reconfiguration response frame format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849F4EE-549E-49EB-B72F-65D7C8CCD0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641040"/>
              </p:ext>
            </p:extLst>
          </p:nvPr>
        </p:nvGraphicFramePr>
        <p:xfrm>
          <a:off x="533803" y="2410627"/>
          <a:ext cx="3881178" cy="2981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4796">
                  <a:extLst>
                    <a:ext uri="{9D8B030D-6E8A-4147-A177-3AD203B41FA5}">
                      <a16:colId xmlns:a16="http://schemas.microsoft.com/office/drawing/2014/main" val="1943648906"/>
                    </a:ext>
                  </a:extLst>
                </a:gridCol>
                <a:gridCol w="2916382">
                  <a:extLst>
                    <a:ext uri="{9D8B030D-6E8A-4147-A177-3AD203B41FA5}">
                      <a16:colId xmlns:a16="http://schemas.microsoft.com/office/drawing/2014/main" val="767098640"/>
                    </a:ext>
                  </a:extLst>
                </a:gridCol>
              </a:tblGrid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Order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63577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982834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Protected UHR Action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43009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Dialog Token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6624715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AID (optional)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499602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Transferred context indication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667584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Operation parameters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9650564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Deadline/Timeout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082375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Suggested parameters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781966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9283961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Reconfiguration Status List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2929510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Key Data (optional)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25116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OCI element (optional)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8100392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Basic Multi-link element (optional)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249788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7A7E885-4222-451F-B5AB-5DA8702459E1}"/>
              </a:ext>
            </a:extLst>
          </p:cNvPr>
          <p:cNvCxnSpPr>
            <a:cxnSpLocks/>
          </p:cNvCxnSpPr>
          <p:nvPr/>
        </p:nvCxnSpPr>
        <p:spPr>
          <a:xfrm flipV="1">
            <a:off x="3663370" y="2532922"/>
            <a:ext cx="1308897" cy="8415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E5D8304-10C0-42AE-8136-20130CFA1FE5}"/>
              </a:ext>
            </a:extLst>
          </p:cNvPr>
          <p:cNvSpPr txBox="1"/>
          <p:nvPr/>
        </p:nvSpPr>
        <p:spPr>
          <a:xfrm>
            <a:off x="5009212" y="2255923"/>
            <a:ext cx="65488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Ideally AID should not change. But this can cause some complications. So a simple option is to include AID in response when response is for roam execution phase.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4E6C76B-C4A9-4870-A287-1E735BB01ACA}"/>
              </a:ext>
            </a:extLst>
          </p:cNvPr>
          <p:cNvCxnSpPr>
            <a:cxnSpLocks/>
          </p:cNvCxnSpPr>
          <p:nvPr/>
        </p:nvCxnSpPr>
        <p:spPr>
          <a:xfrm flipV="1">
            <a:off x="4145531" y="3067470"/>
            <a:ext cx="826736" cy="5029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9684CF4-9505-4FE0-BC76-5E0FCC2F81BA}"/>
              </a:ext>
            </a:extLst>
          </p:cNvPr>
          <p:cNvSpPr txBox="1"/>
          <p:nvPr/>
        </p:nvSpPr>
        <p:spPr>
          <a:xfrm>
            <a:off x="4996786" y="2820013"/>
            <a:ext cx="7040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Compilation of individual bits for each feature/context set to 1/0 values successfully transferred to target AP MLD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C9CC0CA-FA8C-4628-B69E-2DD36D3A7320}"/>
              </a:ext>
            </a:extLst>
          </p:cNvPr>
          <p:cNvCxnSpPr>
            <a:cxnSpLocks/>
          </p:cNvCxnSpPr>
          <p:nvPr/>
        </p:nvCxnSpPr>
        <p:spPr>
          <a:xfrm flipV="1">
            <a:off x="3865662" y="3622609"/>
            <a:ext cx="1135742" cy="2285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804D133-9C93-49E5-AC49-2A402D95C8C7}"/>
              </a:ext>
            </a:extLst>
          </p:cNvPr>
          <p:cNvSpPr txBox="1"/>
          <p:nvPr/>
        </p:nvSpPr>
        <p:spPr>
          <a:xfrm>
            <a:off x="4996786" y="3346995"/>
            <a:ext cx="6956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 parameters needed for each feature if transferred.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Examples: 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SCS: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SCS descriptor element that carries only SCS ID, service start time, service start time link ID (remaining optional fields skipped), 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EPCS: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 access  ML element.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45E614F-EED0-4DC2-AD75-0EA5CF575EC5}"/>
              </a:ext>
            </a:extLst>
          </p:cNvPr>
          <p:cNvCxnSpPr>
            <a:cxnSpLocks/>
          </p:cNvCxnSpPr>
          <p:nvPr/>
        </p:nvCxnSpPr>
        <p:spPr>
          <a:xfrm>
            <a:off x="3653311" y="4031310"/>
            <a:ext cx="1348093" cy="1406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E7F50B7-A227-4F05-93F2-326E3D702451}"/>
              </a:ext>
            </a:extLst>
          </p:cNvPr>
          <p:cNvSpPr txBox="1"/>
          <p:nvPr/>
        </p:nvSpPr>
        <p:spPr>
          <a:xfrm>
            <a:off x="5001404" y="4071404"/>
            <a:ext cx="6956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Deadline to roam after preparation phase is completed/timeout after execution phase is completed.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2AEE9EA-7C7B-43AE-87EC-57B61CDBCF65}"/>
              </a:ext>
            </a:extLst>
          </p:cNvPr>
          <p:cNvCxnSpPr>
            <a:cxnSpLocks/>
          </p:cNvCxnSpPr>
          <p:nvPr/>
        </p:nvCxnSpPr>
        <p:spPr>
          <a:xfrm>
            <a:off x="3865662" y="4249998"/>
            <a:ext cx="1106605" cy="2292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A75FAF8-65D7-4774-84A6-33E86FFCAA62}"/>
              </a:ext>
            </a:extLst>
          </p:cNvPr>
          <p:cNvSpPr txBox="1"/>
          <p:nvPr/>
        </p:nvSpPr>
        <p:spPr>
          <a:xfrm>
            <a:off x="5008316" y="4348403"/>
            <a:ext cx="6956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context is rejected at target AP MLD, then suggested value to help non-AP MLD to renegotiate and converge faster at target AP MLD. E.g., suggested delay bound values for SCS setup </a:t>
            </a:r>
          </a:p>
        </p:txBody>
      </p:sp>
    </p:spTree>
    <p:extLst>
      <p:ext uri="{BB962C8B-B14F-4D97-AF65-F5344CB8AC3E}">
        <p14:creationId xmlns:p14="http://schemas.microsoft.com/office/powerpoint/2010/main" val="3255787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F950F-C68D-4E71-9DCE-9A3C62175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preparation phase + execution phase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A7C51-2352-43E1-B112-D0D489364F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133BA-DA21-4397-8AC6-E2FCC39CF9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26911D-D960-42F9-B64B-B53F92096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2DE5CF-9D8C-4898-AF8F-8FBF2D090E49}"/>
              </a:ext>
            </a:extLst>
          </p:cNvPr>
          <p:cNvSpPr txBox="1"/>
          <p:nvPr/>
        </p:nvSpPr>
        <p:spPr>
          <a:xfrm>
            <a:off x="397045" y="1583238"/>
            <a:ext cx="4126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 Req: 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Modified Reconfiguration request frame format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27E71F-F0D5-4450-85A9-8B030D08A50D}"/>
              </a:ext>
            </a:extLst>
          </p:cNvPr>
          <p:cNvSpPr txBox="1"/>
          <p:nvPr/>
        </p:nvSpPr>
        <p:spPr>
          <a:xfrm>
            <a:off x="7669529" y="1439739"/>
            <a:ext cx="42707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 Resp: 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Modified Reconfiguration response frame format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11503B6-D401-41BF-A93F-7D67FBE82B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825345"/>
              </p:ext>
            </p:extLst>
          </p:nvPr>
        </p:nvGraphicFramePr>
        <p:xfrm>
          <a:off x="511312" y="1860237"/>
          <a:ext cx="3881178" cy="15059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1401">
                  <a:extLst>
                    <a:ext uri="{9D8B030D-6E8A-4147-A177-3AD203B41FA5}">
                      <a16:colId xmlns:a16="http://schemas.microsoft.com/office/drawing/2014/main" val="282868749"/>
                    </a:ext>
                  </a:extLst>
                </a:gridCol>
                <a:gridCol w="2919777">
                  <a:extLst>
                    <a:ext uri="{9D8B030D-6E8A-4147-A177-3AD203B41FA5}">
                      <a16:colId xmlns:a16="http://schemas.microsoft.com/office/drawing/2014/main" val="79596867"/>
                    </a:ext>
                  </a:extLst>
                </a:gridCol>
              </a:tblGrid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Order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70377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755451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Protected UHR Action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4959491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Dialog token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410408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Target AP MLD identifier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36289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Action indicator field: </a:t>
                      </a:r>
                      <a:r>
                        <a:rPr lang="en-US" sz="1100" b="1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NS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84003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Context to be transferred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719722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Reconfiguration Multi-link element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28359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OCI element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568126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63FF4CE-0AB7-45A8-8F86-F5C07E11EE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672300"/>
              </p:ext>
            </p:extLst>
          </p:nvPr>
        </p:nvGraphicFramePr>
        <p:xfrm>
          <a:off x="7864301" y="1664319"/>
          <a:ext cx="3881178" cy="21359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4796">
                  <a:extLst>
                    <a:ext uri="{9D8B030D-6E8A-4147-A177-3AD203B41FA5}">
                      <a16:colId xmlns:a16="http://schemas.microsoft.com/office/drawing/2014/main" val="1943648906"/>
                    </a:ext>
                  </a:extLst>
                </a:gridCol>
                <a:gridCol w="2916382">
                  <a:extLst>
                    <a:ext uri="{9D8B030D-6E8A-4147-A177-3AD203B41FA5}">
                      <a16:colId xmlns:a16="http://schemas.microsoft.com/office/drawing/2014/main" val="767098640"/>
                    </a:ext>
                  </a:extLst>
                </a:gridCol>
              </a:tblGrid>
              <a:tr h="145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Order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635772"/>
                  </a:ext>
                </a:extLst>
              </a:tr>
              <a:tr h="1443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982834"/>
                  </a:ext>
                </a:extLst>
              </a:tr>
              <a:tr h="145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Protected UHR Action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430090"/>
                  </a:ext>
                </a:extLst>
              </a:tr>
              <a:tr h="1443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Dialog Token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6624715"/>
                  </a:ext>
                </a:extLst>
              </a:tr>
              <a:tr h="145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strike="sng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1" strike="sng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AID (optional)</a:t>
                      </a:r>
                      <a:endParaRPr lang="en-US" sz="1200" b="1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499602"/>
                  </a:ext>
                </a:extLst>
              </a:tr>
              <a:tr h="145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Transferred context indication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6675843"/>
                  </a:ext>
                </a:extLst>
              </a:tr>
              <a:tr h="1443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Operation parameters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9650564"/>
                  </a:ext>
                </a:extLst>
              </a:tr>
              <a:tr h="145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Roam Deadline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082375"/>
                  </a:ext>
                </a:extLst>
              </a:tr>
              <a:tr h="145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Suggested parameters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7819665"/>
                  </a:ext>
                </a:extLst>
              </a:tr>
              <a:tr h="1588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9283961"/>
                  </a:ext>
                </a:extLst>
              </a:tr>
              <a:tr h="145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Reconfiguration Status List 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2929510"/>
                  </a:ext>
                </a:extLst>
              </a:tr>
              <a:tr h="145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Key Data (optional)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251164"/>
                  </a:ext>
                </a:extLst>
              </a:tr>
              <a:tr h="1443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OCI element (optional)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8100392"/>
                  </a:ext>
                </a:extLst>
              </a:tr>
              <a:tr h="145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Basic Multi-link element (optional)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249788"/>
                  </a:ext>
                </a:extLst>
              </a:tr>
            </a:tbl>
          </a:graphicData>
        </a:graphic>
      </p:graphicFrame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15A2844-0D0C-4772-9121-00DAB867002D}"/>
              </a:ext>
            </a:extLst>
          </p:cNvPr>
          <p:cNvCxnSpPr>
            <a:cxnSpLocks/>
          </p:cNvCxnSpPr>
          <p:nvPr/>
        </p:nvCxnSpPr>
        <p:spPr bwMode="auto">
          <a:xfrm>
            <a:off x="5105400" y="1909148"/>
            <a:ext cx="0" cy="433925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CC82D54-51DD-4874-BB25-011DAEB43C35}"/>
              </a:ext>
            </a:extLst>
          </p:cNvPr>
          <p:cNvCxnSpPr>
            <a:cxnSpLocks/>
          </p:cNvCxnSpPr>
          <p:nvPr/>
        </p:nvCxnSpPr>
        <p:spPr bwMode="auto">
          <a:xfrm>
            <a:off x="6858000" y="1909148"/>
            <a:ext cx="0" cy="433925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5E217EE-5A4C-4B5D-82A3-CD58A24ACAD8}"/>
              </a:ext>
            </a:extLst>
          </p:cNvPr>
          <p:cNvSpPr txBox="1"/>
          <p:nvPr/>
        </p:nvSpPr>
        <p:spPr>
          <a:xfrm>
            <a:off x="4914770" y="1632149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1570613-81B9-4F61-B50F-15CAF5AD380F}"/>
              </a:ext>
            </a:extLst>
          </p:cNvPr>
          <p:cNvSpPr txBox="1"/>
          <p:nvPr/>
        </p:nvSpPr>
        <p:spPr>
          <a:xfrm>
            <a:off x="6380144" y="1612514"/>
            <a:ext cx="955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AP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3EA8944-6D75-4515-A5FC-A5CD10099F3B}"/>
              </a:ext>
            </a:extLst>
          </p:cNvPr>
          <p:cNvCxnSpPr>
            <a:cxnSpLocks/>
          </p:cNvCxnSpPr>
          <p:nvPr/>
        </p:nvCxnSpPr>
        <p:spPr>
          <a:xfrm flipV="1">
            <a:off x="5136533" y="2329498"/>
            <a:ext cx="1726198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10CF027-0C0B-4FDA-9A1A-D4255B12004F}"/>
              </a:ext>
            </a:extLst>
          </p:cNvPr>
          <p:cNvSpPr txBox="1"/>
          <p:nvPr/>
        </p:nvSpPr>
        <p:spPr>
          <a:xfrm>
            <a:off x="5022427" y="2032485"/>
            <a:ext cx="1865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 req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AE75E06-D198-49C3-BC34-313931FB9EDC}"/>
              </a:ext>
            </a:extLst>
          </p:cNvPr>
          <p:cNvCxnSpPr>
            <a:cxnSpLocks/>
          </p:cNvCxnSpPr>
          <p:nvPr/>
        </p:nvCxnSpPr>
        <p:spPr>
          <a:xfrm flipH="1">
            <a:off x="5112026" y="2816226"/>
            <a:ext cx="1750705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A70C283-B769-48F5-97E7-1021CAEA1B12}"/>
              </a:ext>
            </a:extLst>
          </p:cNvPr>
          <p:cNvSpPr txBox="1"/>
          <p:nvPr/>
        </p:nvSpPr>
        <p:spPr>
          <a:xfrm>
            <a:off x="6779204" y="2344743"/>
            <a:ext cx="993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Interaction with target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22BC05B-96C8-47A5-AD7A-CE196C5519EE}"/>
              </a:ext>
            </a:extLst>
          </p:cNvPr>
          <p:cNvSpPr txBox="1"/>
          <p:nvPr/>
        </p:nvSpPr>
        <p:spPr>
          <a:xfrm>
            <a:off x="5081598" y="2861746"/>
            <a:ext cx="1865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 resp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3AB242F-37A8-4DC0-B4B7-07D6960F6528}"/>
              </a:ext>
            </a:extLst>
          </p:cNvPr>
          <p:cNvSpPr txBox="1"/>
          <p:nvPr/>
        </p:nvSpPr>
        <p:spPr>
          <a:xfrm>
            <a:off x="436723" y="4010032"/>
            <a:ext cx="4048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 Req: 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Modified Reconfiguration request frame format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F460D2F-8AB8-4E9A-89E6-6EE6B2D6B5FF}"/>
              </a:ext>
            </a:extLst>
          </p:cNvPr>
          <p:cNvSpPr txBox="1"/>
          <p:nvPr/>
        </p:nvSpPr>
        <p:spPr>
          <a:xfrm>
            <a:off x="7805546" y="4011287"/>
            <a:ext cx="41926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 Resp: 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Modified Reconfiguration response frame format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CE8F8486-AC79-4C65-98B3-EF84D43146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095735"/>
              </p:ext>
            </p:extLst>
          </p:nvPr>
        </p:nvGraphicFramePr>
        <p:xfrm>
          <a:off x="7961268" y="4288286"/>
          <a:ext cx="3881178" cy="9578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4796">
                  <a:extLst>
                    <a:ext uri="{9D8B030D-6E8A-4147-A177-3AD203B41FA5}">
                      <a16:colId xmlns:a16="http://schemas.microsoft.com/office/drawing/2014/main" val="1943648906"/>
                    </a:ext>
                  </a:extLst>
                </a:gridCol>
                <a:gridCol w="2916382">
                  <a:extLst>
                    <a:ext uri="{9D8B030D-6E8A-4147-A177-3AD203B41FA5}">
                      <a16:colId xmlns:a16="http://schemas.microsoft.com/office/drawing/2014/main" val="767098640"/>
                    </a:ext>
                  </a:extLst>
                </a:gridCol>
              </a:tblGrid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Order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63577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982834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Protected UHR Action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43009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Dialog Token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6624715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AID (Not present if provided in prep phase)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499602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Timeout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9823708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B8664E0E-64AA-4589-A272-7AF80884BF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113041"/>
              </p:ext>
            </p:extLst>
          </p:nvPr>
        </p:nvGraphicFramePr>
        <p:xfrm>
          <a:off x="459018" y="4331589"/>
          <a:ext cx="3881178" cy="10039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1401">
                  <a:extLst>
                    <a:ext uri="{9D8B030D-6E8A-4147-A177-3AD203B41FA5}">
                      <a16:colId xmlns:a16="http://schemas.microsoft.com/office/drawing/2014/main" val="282868749"/>
                    </a:ext>
                  </a:extLst>
                </a:gridCol>
                <a:gridCol w="2919777">
                  <a:extLst>
                    <a:ext uri="{9D8B030D-6E8A-4147-A177-3AD203B41FA5}">
                      <a16:colId xmlns:a16="http://schemas.microsoft.com/office/drawing/2014/main" val="79596867"/>
                    </a:ext>
                  </a:extLst>
                </a:gridCol>
              </a:tblGrid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Order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70377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755451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Protected UHR Action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4959491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Dialog token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410408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Target AP MLD identifier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36289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Action indicator field: </a:t>
                      </a:r>
                      <a:r>
                        <a:rPr lang="en-US" sz="1100" b="1" dirty="0">
                          <a:solidFill>
                            <a:schemeClr val="accent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840038"/>
                  </a:ext>
                </a:extLst>
              </a:tr>
            </a:tbl>
          </a:graphicData>
        </a:graphic>
      </p:graphicFrame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801BAB2-3131-4AA0-B3C0-1C1F49070218}"/>
              </a:ext>
            </a:extLst>
          </p:cNvPr>
          <p:cNvCxnSpPr>
            <a:cxnSpLocks/>
          </p:cNvCxnSpPr>
          <p:nvPr/>
        </p:nvCxnSpPr>
        <p:spPr>
          <a:xfrm flipV="1">
            <a:off x="5118601" y="4640910"/>
            <a:ext cx="1726198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BA4070D-68E8-4CF2-979D-AA93DA5DD53D}"/>
              </a:ext>
            </a:extLst>
          </p:cNvPr>
          <p:cNvCxnSpPr>
            <a:cxnSpLocks/>
          </p:cNvCxnSpPr>
          <p:nvPr/>
        </p:nvCxnSpPr>
        <p:spPr>
          <a:xfrm flipH="1">
            <a:off x="5102565" y="5105400"/>
            <a:ext cx="1750705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1B201924-DE28-46BD-B068-F4010E20346F}"/>
              </a:ext>
            </a:extLst>
          </p:cNvPr>
          <p:cNvSpPr txBox="1"/>
          <p:nvPr/>
        </p:nvSpPr>
        <p:spPr>
          <a:xfrm>
            <a:off x="5081598" y="4304075"/>
            <a:ext cx="1865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 req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7A51A0F-6E5E-4DE0-8BBB-DCB63DD05F2B}"/>
              </a:ext>
            </a:extLst>
          </p:cNvPr>
          <p:cNvSpPr txBox="1"/>
          <p:nvPr/>
        </p:nvSpPr>
        <p:spPr>
          <a:xfrm>
            <a:off x="5102565" y="5097910"/>
            <a:ext cx="1865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 resp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947DFC6-12B8-4BF8-9228-F8C175F9D7CE}"/>
              </a:ext>
            </a:extLst>
          </p:cNvPr>
          <p:cNvSpPr txBox="1"/>
          <p:nvPr/>
        </p:nvSpPr>
        <p:spPr>
          <a:xfrm>
            <a:off x="6779204" y="4648549"/>
            <a:ext cx="993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Interaction with target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BBD4C76-8351-4027-8461-08CDDCD9C67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88626" y="3900614"/>
            <a:ext cx="11302176" cy="24901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786606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23AEE-14EC-409C-A2D2-D746992D7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2"/>
            <a:ext cx="11238043" cy="632742"/>
          </a:xfrm>
        </p:spPr>
        <p:txBody>
          <a:bodyPr/>
          <a:lstStyle/>
          <a:p>
            <a:r>
              <a:rPr lang="en-US" sz="2800" dirty="0"/>
              <a:t>Example 2: Preparation phase + execution phase with SN reset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15890E-1AC3-4706-8267-32D373BE74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5FAC5-373C-4018-A26B-5E1474DC05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0AE987-1885-4076-8161-8B26B468AC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B798E5-2A3C-414E-813F-61952669A2A4}"/>
              </a:ext>
            </a:extLst>
          </p:cNvPr>
          <p:cNvSpPr txBox="1"/>
          <p:nvPr/>
        </p:nvSpPr>
        <p:spPr>
          <a:xfrm>
            <a:off x="397045" y="1583238"/>
            <a:ext cx="4126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 Req: 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Modified Reconfiguration request frame format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D7AC2D8-1D18-40FB-BBEA-7D8642BD018B}"/>
              </a:ext>
            </a:extLst>
          </p:cNvPr>
          <p:cNvCxnSpPr>
            <a:cxnSpLocks/>
          </p:cNvCxnSpPr>
          <p:nvPr/>
        </p:nvCxnSpPr>
        <p:spPr bwMode="auto">
          <a:xfrm>
            <a:off x="5105400" y="1909148"/>
            <a:ext cx="0" cy="433925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32F988-F1A9-4521-82C2-94E784A7CED2}"/>
              </a:ext>
            </a:extLst>
          </p:cNvPr>
          <p:cNvCxnSpPr>
            <a:cxnSpLocks/>
          </p:cNvCxnSpPr>
          <p:nvPr/>
        </p:nvCxnSpPr>
        <p:spPr bwMode="auto">
          <a:xfrm>
            <a:off x="6858000" y="1909148"/>
            <a:ext cx="0" cy="433925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21EDA18-0240-4AFB-B4A8-E931DD3C95FC}"/>
              </a:ext>
            </a:extLst>
          </p:cNvPr>
          <p:cNvSpPr txBox="1"/>
          <p:nvPr/>
        </p:nvSpPr>
        <p:spPr>
          <a:xfrm>
            <a:off x="4914770" y="1632149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D6ED05B-AD37-4A54-BF64-D7412B0E5471}"/>
              </a:ext>
            </a:extLst>
          </p:cNvPr>
          <p:cNvSpPr txBox="1"/>
          <p:nvPr/>
        </p:nvSpPr>
        <p:spPr>
          <a:xfrm>
            <a:off x="6380144" y="1612514"/>
            <a:ext cx="955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AP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7E24DB5-04EA-4B57-A68A-F1C6F9D87E52}"/>
              </a:ext>
            </a:extLst>
          </p:cNvPr>
          <p:cNvCxnSpPr>
            <a:cxnSpLocks/>
          </p:cNvCxnSpPr>
          <p:nvPr/>
        </p:nvCxnSpPr>
        <p:spPr>
          <a:xfrm flipV="1">
            <a:off x="5136533" y="2329498"/>
            <a:ext cx="1726198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CB453D4-83C4-4D04-85AF-44CF3990A619}"/>
              </a:ext>
            </a:extLst>
          </p:cNvPr>
          <p:cNvSpPr txBox="1"/>
          <p:nvPr/>
        </p:nvSpPr>
        <p:spPr>
          <a:xfrm>
            <a:off x="5022427" y="2032485"/>
            <a:ext cx="1865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 req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DDAFA62-6749-4966-A42B-BC83C0E18066}"/>
              </a:ext>
            </a:extLst>
          </p:cNvPr>
          <p:cNvCxnSpPr>
            <a:cxnSpLocks/>
          </p:cNvCxnSpPr>
          <p:nvPr/>
        </p:nvCxnSpPr>
        <p:spPr>
          <a:xfrm flipH="1">
            <a:off x="5112026" y="2816226"/>
            <a:ext cx="1750705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72E1791-E84F-46A5-B4C6-BDBD08AFE25F}"/>
              </a:ext>
            </a:extLst>
          </p:cNvPr>
          <p:cNvSpPr txBox="1"/>
          <p:nvPr/>
        </p:nvSpPr>
        <p:spPr>
          <a:xfrm>
            <a:off x="6779204" y="2344743"/>
            <a:ext cx="993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Interaction with target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CE5CD4-37B3-4C6D-BA05-727538D4C292}"/>
              </a:ext>
            </a:extLst>
          </p:cNvPr>
          <p:cNvSpPr txBox="1"/>
          <p:nvPr/>
        </p:nvSpPr>
        <p:spPr>
          <a:xfrm>
            <a:off x="5081598" y="2861746"/>
            <a:ext cx="1865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 resp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CFB93CD-7736-4E52-AEF6-7D81AE2D7A9F}"/>
              </a:ext>
            </a:extLst>
          </p:cNvPr>
          <p:cNvSpPr txBox="1"/>
          <p:nvPr/>
        </p:nvSpPr>
        <p:spPr>
          <a:xfrm>
            <a:off x="436723" y="4010032"/>
            <a:ext cx="4048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 Req: 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Modified Reconfiguration request frame format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4FD4244-3B6D-452F-B465-ABAA39E8C139}"/>
              </a:ext>
            </a:extLst>
          </p:cNvPr>
          <p:cNvCxnSpPr>
            <a:cxnSpLocks/>
          </p:cNvCxnSpPr>
          <p:nvPr/>
        </p:nvCxnSpPr>
        <p:spPr>
          <a:xfrm flipV="1">
            <a:off x="5118601" y="4640910"/>
            <a:ext cx="1726198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4D3AA8-E35E-47CD-AEA7-3C119C3CC5AA}"/>
              </a:ext>
            </a:extLst>
          </p:cNvPr>
          <p:cNvCxnSpPr>
            <a:cxnSpLocks/>
          </p:cNvCxnSpPr>
          <p:nvPr/>
        </p:nvCxnSpPr>
        <p:spPr>
          <a:xfrm flipH="1">
            <a:off x="5102565" y="5105400"/>
            <a:ext cx="1750705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5805A6DA-F0BC-4A12-B27C-94C2A130F31E}"/>
              </a:ext>
            </a:extLst>
          </p:cNvPr>
          <p:cNvSpPr txBox="1"/>
          <p:nvPr/>
        </p:nvSpPr>
        <p:spPr>
          <a:xfrm>
            <a:off x="5081598" y="4304075"/>
            <a:ext cx="1865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 req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B111B1A-F4BE-4DF9-AD1E-047A3BD6A08C}"/>
              </a:ext>
            </a:extLst>
          </p:cNvPr>
          <p:cNvSpPr txBox="1"/>
          <p:nvPr/>
        </p:nvSpPr>
        <p:spPr>
          <a:xfrm>
            <a:off x="5102565" y="5097910"/>
            <a:ext cx="1865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 resp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B701C30-4716-430D-92E7-C00423C7C1A8}"/>
              </a:ext>
            </a:extLst>
          </p:cNvPr>
          <p:cNvSpPr txBox="1"/>
          <p:nvPr/>
        </p:nvSpPr>
        <p:spPr>
          <a:xfrm>
            <a:off x="6779204" y="4648549"/>
            <a:ext cx="993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Interaction with target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EC729BB-91BD-46E5-80AC-5096BCDE56D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88626" y="3900614"/>
            <a:ext cx="11302176" cy="24901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07D0DDAD-4508-4A7E-BED4-B379BD109DB5}"/>
              </a:ext>
            </a:extLst>
          </p:cNvPr>
          <p:cNvSpPr txBox="1"/>
          <p:nvPr/>
        </p:nvSpPr>
        <p:spPr>
          <a:xfrm>
            <a:off x="397045" y="1583238"/>
            <a:ext cx="4126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 Req: 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Modified Reconfiguration request frame format</a:t>
            </a: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90AF33EB-412F-4101-B543-EF3A0EF449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514114"/>
              </p:ext>
            </p:extLst>
          </p:nvPr>
        </p:nvGraphicFramePr>
        <p:xfrm>
          <a:off x="489430" y="1839400"/>
          <a:ext cx="3881178" cy="15059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1401">
                  <a:extLst>
                    <a:ext uri="{9D8B030D-6E8A-4147-A177-3AD203B41FA5}">
                      <a16:colId xmlns:a16="http://schemas.microsoft.com/office/drawing/2014/main" val="282868749"/>
                    </a:ext>
                  </a:extLst>
                </a:gridCol>
                <a:gridCol w="2919777">
                  <a:extLst>
                    <a:ext uri="{9D8B030D-6E8A-4147-A177-3AD203B41FA5}">
                      <a16:colId xmlns:a16="http://schemas.microsoft.com/office/drawing/2014/main" val="79596867"/>
                    </a:ext>
                  </a:extLst>
                </a:gridCol>
              </a:tblGrid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Order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70377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755451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Protected UHR Action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4959491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Dialog token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410408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Target AP MLD identifier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36289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Action indicator field: </a:t>
                      </a:r>
                      <a:r>
                        <a:rPr lang="en-US" sz="1100" b="1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NS + DR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84003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Context to be transferred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719722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Reconfiguration Multi-link element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28359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OCI element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5681268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AC25AD56-2E07-4C5F-BFB9-F9E78C26F650}"/>
              </a:ext>
            </a:extLst>
          </p:cNvPr>
          <p:cNvSpPr txBox="1"/>
          <p:nvPr/>
        </p:nvSpPr>
        <p:spPr>
          <a:xfrm>
            <a:off x="436723" y="4010032"/>
            <a:ext cx="4048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 Req: 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Modified Reconfiguration request frame format</a:t>
            </a: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9825082A-FEB4-4532-84D2-96B2B6735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154793"/>
              </p:ext>
            </p:extLst>
          </p:nvPr>
        </p:nvGraphicFramePr>
        <p:xfrm>
          <a:off x="459018" y="4331589"/>
          <a:ext cx="3881178" cy="10039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1401">
                  <a:extLst>
                    <a:ext uri="{9D8B030D-6E8A-4147-A177-3AD203B41FA5}">
                      <a16:colId xmlns:a16="http://schemas.microsoft.com/office/drawing/2014/main" val="282868749"/>
                    </a:ext>
                  </a:extLst>
                </a:gridCol>
                <a:gridCol w="2919777">
                  <a:extLst>
                    <a:ext uri="{9D8B030D-6E8A-4147-A177-3AD203B41FA5}">
                      <a16:colId xmlns:a16="http://schemas.microsoft.com/office/drawing/2014/main" val="79596867"/>
                    </a:ext>
                  </a:extLst>
                </a:gridCol>
              </a:tblGrid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Order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70377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755451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Protected UHR Action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4959491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Dialog token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410408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Target AP MLD identifier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36289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Action indicator field: </a:t>
                      </a:r>
                      <a:r>
                        <a:rPr lang="en-US" sz="1100" b="1" dirty="0">
                          <a:solidFill>
                            <a:schemeClr val="accent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840038"/>
                  </a:ext>
                </a:extLst>
              </a:tr>
            </a:tbl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29E3D711-8B41-4C8E-8634-E4283E5600AC}"/>
              </a:ext>
            </a:extLst>
          </p:cNvPr>
          <p:cNvSpPr txBox="1"/>
          <p:nvPr/>
        </p:nvSpPr>
        <p:spPr>
          <a:xfrm>
            <a:off x="7680500" y="1328544"/>
            <a:ext cx="42707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 Resp: 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Modified Reconfiguration response frame format</a:t>
            </a: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1FE26D83-4737-4658-A4A7-C9DEFED4EB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246565"/>
              </p:ext>
            </p:extLst>
          </p:nvPr>
        </p:nvGraphicFramePr>
        <p:xfrm>
          <a:off x="7875272" y="1553124"/>
          <a:ext cx="3881178" cy="21359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4796">
                  <a:extLst>
                    <a:ext uri="{9D8B030D-6E8A-4147-A177-3AD203B41FA5}">
                      <a16:colId xmlns:a16="http://schemas.microsoft.com/office/drawing/2014/main" val="1943648906"/>
                    </a:ext>
                  </a:extLst>
                </a:gridCol>
                <a:gridCol w="2916382">
                  <a:extLst>
                    <a:ext uri="{9D8B030D-6E8A-4147-A177-3AD203B41FA5}">
                      <a16:colId xmlns:a16="http://schemas.microsoft.com/office/drawing/2014/main" val="767098640"/>
                    </a:ext>
                  </a:extLst>
                </a:gridCol>
              </a:tblGrid>
              <a:tr h="145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Order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635772"/>
                  </a:ext>
                </a:extLst>
              </a:tr>
              <a:tr h="1443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982834"/>
                  </a:ext>
                </a:extLst>
              </a:tr>
              <a:tr h="145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Protected UHR Action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430090"/>
                  </a:ext>
                </a:extLst>
              </a:tr>
              <a:tr h="1443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Dialog Token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6624715"/>
                  </a:ext>
                </a:extLst>
              </a:tr>
              <a:tr h="145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strike="sng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1" strike="sng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AID (optional)</a:t>
                      </a:r>
                      <a:endParaRPr lang="en-US" sz="1200" b="1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499602"/>
                  </a:ext>
                </a:extLst>
              </a:tr>
              <a:tr h="145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Transferred context indication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6675843"/>
                  </a:ext>
                </a:extLst>
              </a:tr>
              <a:tr h="1443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Operation parameters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9650564"/>
                  </a:ext>
                </a:extLst>
              </a:tr>
              <a:tr h="145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Roam Deadline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082375"/>
                  </a:ext>
                </a:extLst>
              </a:tr>
              <a:tr h="145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Suggested parameters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7819665"/>
                  </a:ext>
                </a:extLst>
              </a:tr>
              <a:tr h="1588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9283961"/>
                  </a:ext>
                </a:extLst>
              </a:tr>
              <a:tr h="145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Reconfiguration Status List 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2929510"/>
                  </a:ext>
                </a:extLst>
              </a:tr>
              <a:tr h="145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Key Data (optional)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251164"/>
                  </a:ext>
                </a:extLst>
              </a:tr>
              <a:tr h="1443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OCI element (optional)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8100392"/>
                  </a:ext>
                </a:extLst>
              </a:tr>
              <a:tr h="145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Basic Multi-link element (optional)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249788"/>
                  </a:ext>
                </a:extLst>
              </a:tr>
            </a:tbl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C24BC119-82D2-4A54-A580-27B9131EFAEF}"/>
              </a:ext>
            </a:extLst>
          </p:cNvPr>
          <p:cNvSpPr txBox="1"/>
          <p:nvPr/>
        </p:nvSpPr>
        <p:spPr>
          <a:xfrm>
            <a:off x="7813096" y="3878443"/>
            <a:ext cx="41926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 Resp: 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Modified Reconfiguration response frame format</a:t>
            </a:r>
          </a:p>
        </p:txBody>
      </p:sp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38E73A66-D53A-46B6-8E4E-6A9E0EE5F4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329688"/>
              </p:ext>
            </p:extLst>
          </p:nvPr>
        </p:nvGraphicFramePr>
        <p:xfrm>
          <a:off x="7968818" y="4155442"/>
          <a:ext cx="3881178" cy="9578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4796">
                  <a:extLst>
                    <a:ext uri="{9D8B030D-6E8A-4147-A177-3AD203B41FA5}">
                      <a16:colId xmlns:a16="http://schemas.microsoft.com/office/drawing/2014/main" val="1943648906"/>
                    </a:ext>
                  </a:extLst>
                </a:gridCol>
                <a:gridCol w="2916382">
                  <a:extLst>
                    <a:ext uri="{9D8B030D-6E8A-4147-A177-3AD203B41FA5}">
                      <a16:colId xmlns:a16="http://schemas.microsoft.com/office/drawing/2014/main" val="767098640"/>
                    </a:ext>
                  </a:extLst>
                </a:gridCol>
              </a:tblGrid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Order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63577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982834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Protected UHR Action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43009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Dialog Token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6624715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AID (optional)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499602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Timeout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925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707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EBEC4-650B-417E-B833-10C49B78C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preparation through target 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9B925-B5B2-4267-9DA1-06E8ACDE4B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68797-BFBE-4766-8A5F-EBA6EDAC7C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94BAFD-BEEA-476A-85F2-65C114EE5E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1DD4060-075C-4C5F-A632-6E9F7CF38283}"/>
              </a:ext>
            </a:extLst>
          </p:cNvPr>
          <p:cNvCxnSpPr>
            <a:cxnSpLocks/>
          </p:cNvCxnSpPr>
          <p:nvPr/>
        </p:nvCxnSpPr>
        <p:spPr bwMode="auto">
          <a:xfrm>
            <a:off x="5105400" y="1909148"/>
            <a:ext cx="0" cy="433925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87E6C9-C194-4AE1-91F9-355C3C875AA3}"/>
              </a:ext>
            </a:extLst>
          </p:cNvPr>
          <p:cNvCxnSpPr>
            <a:cxnSpLocks/>
          </p:cNvCxnSpPr>
          <p:nvPr/>
        </p:nvCxnSpPr>
        <p:spPr bwMode="auto">
          <a:xfrm>
            <a:off x="6858000" y="1909148"/>
            <a:ext cx="0" cy="433925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F6B4CCD-8451-495B-928F-7009DA076C34}"/>
              </a:ext>
            </a:extLst>
          </p:cNvPr>
          <p:cNvSpPr txBox="1"/>
          <p:nvPr/>
        </p:nvSpPr>
        <p:spPr>
          <a:xfrm>
            <a:off x="4914770" y="1632149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857FAF-376F-494A-969D-182F6AA1E559}"/>
              </a:ext>
            </a:extLst>
          </p:cNvPr>
          <p:cNvSpPr txBox="1"/>
          <p:nvPr/>
        </p:nvSpPr>
        <p:spPr>
          <a:xfrm>
            <a:off x="6380144" y="1612514"/>
            <a:ext cx="851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 AP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DF78839-43D9-481E-A1BC-6A88AC5838B3}"/>
              </a:ext>
            </a:extLst>
          </p:cNvPr>
          <p:cNvCxnSpPr>
            <a:cxnSpLocks/>
          </p:cNvCxnSpPr>
          <p:nvPr/>
        </p:nvCxnSpPr>
        <p:spPr>
          <a:xfrm flipV="1">
            <a:off x="5119095" y="2533714"/>
            <a:ext cx="1726198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D73CFB4-0D01-40D5-B332-D794D58ED4EE}"/>
              </a:ext>
            </a:extLst>
          </p:cNvPr>
          <p:cNvCxnSpPr>
            <a:cxnSpLocks/>
          </p:cNvCxnSpPr>
          <p:nvPr/>
        </p:nvCxnSpPr>
        <p:spPr>
          <a:xfrm flipH="1">
            <a:off x="5103059" y="2998204"/>
            <a:ext cx="1750705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E9B3265-8E69-46AA-B1C2-1984ECB6F9D1}"/>
              </a:ext>
            </a:extLst>
          </p:cNvPr>
          <p:cNvSpPr txBox="1"/>
          <p:nvPr/>
        </p:nvSpPr>
        <p:spPr>
          <a:xfrm>
            <a:off x="5082092" y="2196879"/>
            <a:ext cx="1865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Exe(+prep) req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851EE0-5F76-407A-AB9A-840EF7C299A4}"/>
              </a:ext>
            </a:extLst>
          </p:cNvPr>
          <p:cNvSpPr txBox="1"/>
          <p:nvPr/>
        </p:nvSpPr>
        <p:spPr>
          <a:xfrm>
            <a:off x="5103059" y="3047055"/>
            <a:ext cx="1865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Exe(+prep) resp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24BD200-A9CE-497A-B3FB-98C58C9CD649}"/>
              </a:ext>
            </a:extLst>
          </p:cNvPr>
          <p:cNvSpPr txBox="1"/>
          <p:nvPr/>
        </p:nvSpPr>
        <p:spPr>
          <a:xfrm>
            <a:off x="6784659" y="2477600"/>
            <a:ext cx="1221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Interaction with previous AP MLD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E736A9-697D-4EAF-BE11-34C51BD660B5}"/>
              </a:ext>
            </a:extLst>
          </p:cNvPr>
          <p:cNvSpPr txBox="1"/>
          <p:nvPr/>
        </p:nvSpPr>
        <p:spPr>
          <a:xfrm>
            <a:off x="309714" y="1533269"/>
            <a:ext cx="4002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 req: 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Modified Reconfiguration request frame format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70576C-4370-4535-880E-84AC919E2599}"/>
              </a:ext>
            </a:extLst>
          </p:cNvPr>
          <p:cNvSpPr txBox="1"/>
          <p:nvPr/>
        </p:nvSpPr>
        <p:spPr>
          <a:xfrm>
            <a:off x="7975158" y="1493649"/>
            <a:ext cx="40877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 req: 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Modified Reconfiguration response frame format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575AF7D2-9623-400C-8945-EB0ABDE23C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710746"/>
              </p:ext>
            </p:extLst>
          </p:nvPr>
        </p:nvGraphicFramePr>
        <p:xfrm>
          <a:off x="8030321" y="1810268"/>
          <a:ext cx="3881178" cy="2768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4796">
                  <a:extLst>
                    <a:ext uri="{9D8B030D-6E8A-4147-A177-3AD203B41FA5}">
                      <a16:colId xmlns:a16="http://schemas.microsoft.com/office/drawing/2014/main" val="1943648906"/>
                    </a:ext>
                  </a:extLst>
                </a:gridCol>
                <a:gridCol w="2916382">
                  <a:extLst>
                    <a:ext uri="{9D8B030D-6E8A-4147-A177-3AD203B41FA5}">
                      <a16:colId xmlns:a16="http://schemas.microsoft.com/office/drawing/2014/main" val="767098640"/>
                    </a:ext>
                  </a:extLst>
                </a:gridCol>
              </a:tblGrid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Order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63577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982834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Protected UHR Action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43009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Dialog Token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6624715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b="1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AID (optional)</a:t>
                      </a:r>
                      <a:endParaRPr lang="en-US" sz="2000" b="1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499602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Transferred context indication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667584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Operation parameters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9650564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Suggested parameters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781966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2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</a:t>
                      </a:r>
                      <a:endParaRPr lang="en-US" sz="2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9283961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12</a:t>
                      </a:r>
                      <a:endParaRPr lang="en-US" sz="2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Reconfiguration Status List </a:t>
                      </a:r>
                      <a:endParaRPr lang="en-US" sz="2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2929510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12</a:t>
                      </a:r>
                      <a:endParaRPr lang="en-US" sz="2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Key Data (optional)</a:t>
                      </a:r>
                      <a:endParaRPr lang="en-US" sz="2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25116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2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OCI element (optional)</a:t>
                      </a:r>
                      <a:endParaRPr lang="en-US" sz="2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8100392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Basic Multi-link element (optional)</a:t>
                      </a:r>
                      <a:endParaRPr lang="en-US" sz="2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249788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A97A6364-6F32-4DA7-BDBE-D866A02A4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624149"/>
              </p:ext>
            </p:extLst>
          </p:nvPr>
        </p:nvGraphicFramePr>
        <p:xfrm>
          <a:off x="415571" y="1849216"/>
          <a:ext cx="3881178" cy="15059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1401">
                  <a:extLst>
                    <a:ext uri="{9D8B030D-6E8A-4147-A177-3AD203B41FA5}">
                      <a16:colId xmlns:a16="http://schemas.microsoft.com/office/drawing/2014/main" val="282868749"/>
                    </a:ext>
                  </a:extLst>
                </a:gridCol>
                <a:gridCol w="2919777">
                  <a:extLst>
                    <a:ext uri="{9D8B030D-6E8A-4147-A177-3AD203B41FA5}">
                      <a16:colId xmlns:a16="http://schemas.microsoft.com/office/drawing/2014/main" val="79596867"/>
                    </a:ext>
                  </a:extLst>
                </a:gridCol>
              </a:tblGrid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Order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70377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755451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Protected UHR Action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4959491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Dialog token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410408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Target AP MLD identifier – </a:t>
                      </a:r>
                      <a:r>
                        <a:rPr lang="en-US" sz="1100" b="1" dirty="0">
                          <a:solidFill>
                            <a:schemeClr val="accent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old AP</a:t>
                      </a:r>
                      <a:endParaRPr lang="en-US" sz="16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36289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Action indicator field: </a:t>
                      </a:r>
                      <a:r>
                        <a:rPr lang="en-US" sz="1100" b="1" dirty="0">
                          <a:solidFill>
                            <a:schemeClr val="accent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CP + R</a:t>
                      </a:r>
                      <a:endParaRPr lang="en-US" sz="16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84003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Context to be transferred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0131062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Reconfiguration Multi-link element</a:t>
                      </a:r>
                      <a:endParaRPr lang="en-US" sz="1600" strike="noStrike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28359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OCI element</a:t>
                      </a:r>
                      <a:endParaRPr lang="en-US" sz="1600" strike="noStrike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5681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067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22934</TotalTime>
  <Words>1335</Words>
  <Application>Microsoft Office PowerPoint</Application>
  <PresentationFormat>Widescreen</PresentationFormat>
  <Paragraphs>375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DengXian</vt:lpstr>
      <vt:lpstr>MS Gothic</vt:lpstr>
      <vt:lpstr>Arial</vt:lpstr>
      <vt:lpstr>Times New Roman</vt:lpstr>
      <vt:lpstr>Office Theme</vt:lpstr>
      <vt:lpstr>Document</vt:lpstr>
      <vt:lpstr>Link Reconfiguration Signaling Design for Next Generation WLANs</vt:lpstr>
      <vt:lpstr>Abstract</vt:lpstr>
      <vt:lpstr>Seamless Roaming Procedural Overview</vt:lpstr>
      <vt:lpstr>Signaling Details for Preparation and Execution</vt:lpstr>
      <vt:lpstr>Signaling details: Reconfiguration Request frame </vt:lpstr>
      <vt:lpstr>Signaling Details: Reconfiguration Response Frame</vt:lpstr>
      <vt:lpstr>Example 1: preparation phase + execution phase</vt:lpstr>
      <vt:lpstr>Example 2: Preparation phase + execution phase with SN reset </vt:lpstr>
      <vt:lpstr>Example 3: preparation through target AP</vt:lpstr>
      <vt:lpstr>Conclusion</vt:lpstr>
      <vt:lpstr>References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TSPEC Request</dc:title>
  <dc:creator>Rubayet Shafin/Future Cellular Systems /SRA/Engineer/Samsung Electronics;r.shafin@samsung.com</dc:creator>
  <cp:lastModifiedBy>Peshal Nayak</cp:lastModifiedBy>
  <cp:revision>510</cp:revision>
  <cp:lastPrinted>1601-01-01T00:00:00Z</cp:lastPrinted>
  <dcterms:created xsi:type="dcterms:W3CDTF">2021-02-24T17:42:37Z</dcterms:created>
  <dcterms:modified xsi:type="dcterms:W3CDTF">2025-03-08T01:32:39Z</dcterms:modified>
</cp:coreProperties>
</file>