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70" r:id="rId5"/>
    <p:sldId id="141170220" r:id="rId6"/>
    <p:sldId id="141170282" r:id="rId7"/>
    <p:sldId id="141170260" r:id="rId8"/>
    <p:sldId id="141170273" r:id="rId9"/>
    <p:sldId id="141170261" r:id="rId10"/>
    <p:sldId id="2147473613" r:id="rId11"/>
    <p:sldId id="141170283" r:id="rId12"/>
    <p:sldId id="2147473616" r:id="rId13"/>
    <p:sldId id="2147473614" r:id="rId14"/>
    <p:sldId id="2147473615" r:id="rId15"/>
    <p:sldId id="141170230" r:id="rId16"/>
    <p:sldId id="2147473606" r:id="rId17"/>
    <p:sldId id="2147473611" r:id="rId18"/>
    <p:sldId id="2147473605" r:id="rId19"/>
    <p:sldId id="141170237" r:id="rId20"/>
    <p:sldId id="141170145" r:id="rId21"/>
    <p:sldId id="14117018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F00F4-AAAA-9075-ACF1-22DB9D243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E5143-EC68-9388-344E-AD6A89C67D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A6A85-604D-5078-3FA1-73092041B6CA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27183B-48F5-31F4-DE70-5448F78CF1A0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14CF95-6D0D-5FF3-35F2-86DEE56B86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802.11-25/0389r2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87-00-00bn-co-triggering-frame-design-for-cobf.pptx" TargetMode="External"/><Relationship Id="rId2" Type="http://schemas.openxmlformats.org/officeDocument/2006/relationships/hyperlink" Target="https://mentor.ieee.org/802.11/dcn/24/11-24-1822-04-00bn-cobf-design-for-uhr.pptx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Information Exchange in the COBF Transmission Phase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68752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btian@qti.qualcomm.com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7C04E-F618-E402-85A0-AE6CC98F9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6857C4-A79B-BB0D-B743-F67FEEC3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8A89B-82EA-6B05-CD0C-79B329A8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F74EE-30BB-F6E7-4D9C-B627567F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05110-D38B-88B7-122F-22AF2C573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BACA48-E3BA-2561-5969-0A8A575AE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76175"/>
              </p:ext>
            </p:extLst>
          </p:nvPr>
        </p:nvGraphicFramePr>
        <p:xfrm>
          <a:off x="509545" y="1555693"/>
          <a:ext cx="7954536" cy="4482465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24982559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Flag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826047"/>
                  </a:ext>
                </a:extLst>
              </a:tr>
              <a:tr h="10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Length (12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 (9 bits), Maximum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687882"/>
                  </a:ext>
                </a:extLst>
              </a:tr>
              <a:tr h="10654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7981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30331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43660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Colors (6 bits each)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22201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 (7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451581"/>
                  </a:ext>
                </a:extLst>
              </a:tr>
              <a:tr h="1928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And Compression Mode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21995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30820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759186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MCS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MCS0)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7516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85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88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44DB4-BCB2-3F64-8268-98F0A702E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A8F05-53E0-9908-258A-5D7E7452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EFF22-AC29-4299-013F-6A09C3D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719DE-8194-FD15-B2AA-F92392F1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BCE54-6391-E866-A064-E1E8CE3EE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4B16ED-64A0-6266-E483-4291D9CBD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55380"/>
              </p:ext>
            </p:extLst>
          </p:nvPr>
        </p:nvGraphicFramePr>
        <p:xfrm>
          <a:off x="509545" y="1628104"/>
          <a:ext cx="8090580" cy="4835649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3536564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233324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659182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50061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at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498117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3850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 Factor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43038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58972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Interference Mitigation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9698"/>
                  </a:ext>
                </a:extLst>
              </a:tr>
              <a:tr h="319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(i.e., Number of Non-OFDMA Users, 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sharing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361965"/>
                  </a:ext>
                </a:extLst>
              </a:tr>
              <a:tr h="21309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STA ID (11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sharing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68492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MCS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146938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sharing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shared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822184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20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2xLDPC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9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95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11-25/381r0, Some open issues on COBF,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11-24/1822r4</a:t>
            </a:r>
            <a:r>
              <a:rPr lang="en-US" dirty="0"/>
              <a:t>, </a:t>
            </a:r>
            <a:r>
              <a:rPr lang="en-US" sz="2000" dirty="0"/>
              <a:t>COBF Design for UHR, </a:t>
            </a:r>
            <a:r>
              <a:rPr lang="en-US" dirty="0"/>
              <a:t>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11-25/87r0</a:t>
            </a:r>
            <a:r>
              <a:rPr lang="en-US" dirty="0"/>
              <a:t>, Co-Triggering Frame Design for </a:t>
            </a:r>
            <a:r>
              <a:rPr lang="en-US" dirty="0" err="1"/>
              <a:t>CoBF</a:t>
            </a:r>
            <a:r>
              <a:rPr lang="en-US" dirty="0"/>
              <a:t>, </a:t>
            </a:r>
            <a:r>
              <a:rPr lang="en-US" dirty="0" err="1"/>
              <a:t>Insik</a:t>
            </a:r>
            <a:r>
              <a:rPr lang="en-US" dirty="0"/>
              <a:t> Jung, et al. (LGE)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11-25/399r0, COBF/COSR Design Follow-up, You-Wei Chen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11-25/401r0, </a:t>
            </a:r>
            <a:r>
              <a:rPr lang="en-US" dirty="0" err="1"/>
              <a:t>CoBF</a:t>
            </a:r>
            <a:r>
              <a:rPr lang="en-US" dirty="0"/>
              <a:t> PHY design consideration, Juan Fang, et al.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11-25/397r0, </a:t>
            </a:r>
            <a:r>
              <a:rPr lang="en-US" altLang="zh-CN" sz="2000" dirty="0"/>
              <a:t>Spatial Streams Indication for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TF and PPDU, </a:t>
            </a:r>
            <a:r>
              <a:rPr kumimoji="0" lang="en-US" altLang="ko-K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 Suh, et al. (Huawei)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714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6578-28DD-301C-D04E-3C518ECD1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D85BA-81B2-9D8C-056F-D4001561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Invite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11-25/389r1,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90E1D-118A-5D2C-33A4-D525225B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9C22-1F83-8B81-CBEB-B1733D9C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009D6-25CF-7FA5-33AA-DD7B7759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4663-756E-4AE5-82CD-A6A53B3BD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240C30B-5F63-7668-03A4-8372EA15CED0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76426"/>
          <a:ext cx="3566160" cy="21945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1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7C300-C042-8350-C7B5-0BB751F52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411AB-FCD4-D76C-FDF7-C5C62F87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Response frame carries at least the following information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11-25/389r2,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C41C9-5CA3-1693-A666-848975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96B8-C0F8-BA00-281F-A2FB534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C7788-98C2-FC6A-8C5B-5596E162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DDEF-EB57-BBA1-7283-0189571B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6580C1A-8026-D3B1-76A5-37810652C158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67380"/>
          <a:ext cx="3566160" cy="182880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17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1456F-4555-49C9-AD82-10963061C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1468B6-C7EE-AC72-373E-33B85891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Sync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r>
              <a:rPr lang="en-US" sz="1600" dirty="0"/>
              <a:t>Supporting doc: 11-25/389r1, 11-25/399r0, 11-25/401r0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6B22A2-7304-5351-A61B-892FBC27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A6D4-1F76-EF91-7FB5-C2C5954C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F651A-AF00-39D2-0197-4F14C9F6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BA74B-A395-35BD-E0F8-812848308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10BF8E-5F4E-6F74-92CC-A8AC88C96204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31159"/>
          <a:ext cx="3566160" cy="31089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28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Both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604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165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736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9995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4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712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FA66-F798-0BB3-2FD7-C0B8ABE28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AA33E-B20B-E19E-E989-A568904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In each of the </a:t>
            </a:r>
            <a:r>
              <a:rPr lang="en-US" sz="1600" dirty="0" err="1"/>
              <a:t>CoBF</a:t>
            </a:r>
            <a:r>
              <a:rPr lang="en-US" sz="1600" dirty="0"/>
              <a:t> Invite, Response and Sync frames, if there is information for more than one users, the users are ordered according to </a:t>
            </a:r>
            <a:r>
              <a:rPr lang="en-US" sz="1600" dirty="0" err="1"/>
              <a:t>Nss</a:t>
            </a:r>
            <a:r>
              <a:rPr lang="en-US" sz="1600" dirty="0"/>
              <a:t> in non-increasing order?</a:t>
            </a:r>
          </a:p>
          <a:p>
            <a:pPr lvl="2"/>
            <a:r>
              <a:rPr lang="en-US" sz="1400" dirty="0"/>
              <a:t>The order of users in the sharing BSS in the Sync frame is aligned with that in the Invite frame.</a:t>
            </a:r>
          </a:p>
          <a:p>
            <a:pPr lvl="2"/>
            <a:r>
              <a:rPr lang="en-US" sz="1400" dirty="0"/>
              <a:t>The order of users in the shared BSS in the Sync frame is aligned with that in the Response frame.</a:t>
            </a:r>
          </a:p>
          <a:p>
            <a:pPr lvl="1"/>
            <a:r>
              <a:rPr lang="en-US" sz="1600" dirty="0"/>
              <a:t>Supporting doc: 11-25/389r1, 11-25/381r0, 11-25/397r0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C77CE-D0F9-A10A-409B-5250CA6C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6B5-5800-9355-8023-976704BA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8E60-70A2-B19E-3F39-A443432A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C681-8902-7750-5D33-66E6E0403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783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200148-DBED-D85D-E9D6-876FFECF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7338"/>
            <a:ext cx="7772400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600" dirty="0"/>
              <a:t>Concept level sequence in the transmission phase with 3-way handshaking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Invite: Sharing AP (TXOP holder) shares needed common preamble info in addition to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Response: Shared AP acknowledges it can null its signal at sharing AP’s client and declares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Sync: Sharing AP acknowledges it can null its signal at shared AP’s client</a:t>
            </a:r>
          </a:p>
          <a:p>
            <a:pPr lvl="2">
              <a:spcBef>
                <a:spcPts val="600"/>
              </a:spcBef>
            </a:pPr>
            <a:r>
              <a:rPr lang="en-US" sz="1200" dirty="0"/>
              <a:t>Can be used as synchronization message as well</a:t>
            </a:r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759929-648E-72F0-E8AF-938FAF06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Level Sequence for </a:t>
            </a:r>
            <a:r>
              <a:rPr lang="en-US" dirty="0" err="1"/>
              <a:t>CoBF</a:t>
            </a:r>
            <a:r>
              <a:rPr lang="en-US" dirty="0"/>
              <a:t> Transmission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4EE95-B116-3C81-0F2F-A5C614D98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DE9F3-64E1-8E79-4406-EA395CEF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D7A87-9118-637B-367D-2AE0584C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FD8DBED4-1917-9C0B-3428-E134251DA0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1325" y="3972010"/>
            <a:ext cx="5156200" cy="2628900"/>
            <a:chOff x="1078" y="2388"/>
            <a:chExt cx="3248" cy="1656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F0E7BB90-461C-8F4B-C662-98887A69D8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">
              <a:extLst>
                <a:ext uri="{FF2B5EF4-FFF2-40B4-BE49-F238E27FC236}">
                  <a16:creationId xmlns:a16="http://schemas.microsoft.com/office/drawing/2014/main" id="{EAD6F63A-12E7-F06F-9C15-441FCE691B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E46F1AA-2510-DD9E-470E-33DED5C20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54E668F6-E7E4-98B6-89BF-D4F23DB58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F6B7CBD4-9733-894F-1C87-48B74EC1B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305C3473-7C5B-28BE-051C-EAC5C7364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" y="2957"/>
              <a:ext cx="4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C5138EF5-7FBA-98EF-6EFD-772ADAA47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6B09366-9ECC-40F0-E636-48DC8B160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8275048A-7856-982A-1414-9A169148B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3C3FBD07-B172-73D9-2EA4-46CBA5BDC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C6F82588-AED4-8888-2439-3AD36A39B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" y="3563"/>
              <a:ext cx="4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5875B68A-9F6B-49F4-7F44-D5ED68E80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134F58B9-2CE6-0AB8-1204-0493307A2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61170A39-A415-3AC1-819C-0DA9AF92D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21A2638E-E7C5-A17A-F08D-E331BD81D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26CEA8A-7472-565A-11A5-67E7D322E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3302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4">
              <a:extLst>
                <a:ext uri="{FF2B5EF4-FFF2-40B4-BE49-F238E27FC236}">
                  <a16:creationId xmlns:a16="http://schemas.microsoft.com/office/drawing/2014/main" id="{30708E4A-6F66-2423-6C8E-D3EF79EFA3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8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6AAE005-B03B-7350-8787-4A56B4085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302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id="{4823EDEE-C839-768E-D210-0CF088BA0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9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7">
              <a:extLst>
                <a:ext uri="{FF2B5EF4-FFF2-40B4-BE49-F238E27FC236}">
                  <a16:creationId xmlns:a16="http://schemas.microsoft.com/office/drawing/2014/main" id="{D1E7450F-0CA8-8DA8-6056-0E2A57E37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0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F59589A0-CC02-DBEA-3739-36BC56DE6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219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id="{B3D4EA4D-7E60-F136-1CB8-E184EEAA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7">
              <a:extLst>
                <a:ext uri="{FF2B5EF4-FFF2-40B4-BE49-F238E27FC236}">
                  <a16:creationId xmlns:a16="http://schemas.microsoft.com/office/drawing/2014/main" id="{B96B4FBF-6ED8-8FAB-B746-F931267B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8">
              <a:extLst>
                <a:ext uri="{FF2B5EF4-FFF2-40B4-BE49-F238E27FC236}">
                  <a16:creationId xmlns:a16="http://schemas.microsoft.com/office/drawing/2014/main" id="{FD028813-8A28-E83B-D305-CEC065334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Line 39">
              <a:extLst>
                <a:ext uri="{FF2B5EF4-FFF2-40B4-BE49-F238E27FC236}">
                  <a16:creationId xmlns:a16="http://schemas.microsoft.com/office/drawing/2014/main" id="{1BBC345C-7AC3-2994-CE84-180355491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3" y="3399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C2BB2163-24BB-C109-78FB-2F12BCB04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" y="3380"/>
              <a:ext cx="38" cy="39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1">
              <a:extLst>
                <a:ext uri="{FF2B5EF4-FFF2-40B4-BE49-F238E27FC236}">
                  <a16:creationId xmlns:a16="http://schemas.microsoft.com/office/drawing/2014/main" id="{3FBE45BB-5FA3-2AE7-528A-FAB23C351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3" y="3399"/>
              <a:ext cx="124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164C700D-10C7-E690-7C13-93E660531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3380"/>
              <a:ext cx="39" cy="39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3">
              <a:extLst>
                <a:ext uri="{FF2B5EF4-FFF2-40B4-BE49-F238E27FC236}">
                  <a16:creationId xmlns:a16="http://schemas.microsoft.com/office/drawing/2014/main" id="{680C06B1-8832-6F27-A158-2A3C145D1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4">
              <a:extLst>
                <a:ext uri="{FF2B5EF4-FFF2-40B4-BE49-F238E27FC236}">
                  <a16:creationId xmlns:a16="http://schemas.microsoft.com/office/drawing/2014/main" id="{51C9B65C-19A6-E216-8186-6BC58FAFF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2EDEF665-1682-54C1-025D-7C8131F8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2" y="3297"/>
              <a:ext cx="168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46">
              <a:extLst>
                <a:ext uri="{FF2B5EF4-FFF2-40B4-BE49-F238E27FC236}">
                  <a16:creationId xmlns:a16="http://schemas.microsoft.com/office/drawing/2014/main" id="{885F0B90-C365-B751-1902-FC4AA1E5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2612"/>
              <a:ext cx="2002" cy="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963E7A9E-9855-46B2-F337-61AD47EBC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6" y="2590"/>
              <a:ext cx="43" cy="43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4338DD6B-DC37-7450-3799-765D2909A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590"/>
              <a:ext cx="44" cy="43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9">
              <a:extLst>
                <a:ext uri="{FF2B5EF4-FFF2-40B4-BE49-F238E27FC236}">
                  <a16:creationId xmlns:a16="http://schemas.microsoft.com/office/drawing/2014/main" id="{3A478857-2E67-22C5-2356-C9D21DB45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2434"/>
              <a:ext cx="58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3677DCA8-CE2F-38DE-E9E5-9110082ED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7D332CCB-EEDE-0814-1362-80FF9FEC0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3">
              <a:extLst>
                <a:ext uri="{FF2B5EF4-FFF2-40B4-BE49-F238E27FC236}">
                  <a16:creationId xmlns:a16="http://schemas.microsoft.com/office/drawing/2014/main" id="{571FEE77-AB8B-E5B1-12E2-5C6C29B90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6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A75564F9-8E14-0857-E5AA-1226278FB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2796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15B36897-1257-AFDD-EEB5-F8AF1450C3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7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0A75177-01AA-2C26-EE47-1A0B33244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796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7">
              <a:extLst>
                <a:ext uri="{FF2B5EF4-FFF2-40B4-BE49-F238E27FC236}">
                  <a16:creationId xmlns:a16="http://schemas.microsoft.com/office/drawing/2014/main" id="{2F664E0B-AF9C-C861-C480-A72FE9A32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8">
              <a:extLst>
                <a:ext uri="{FF2B5EF4-FFF2-40B4-BE49-F238E27FC236}">
                  <a16:creationId xmlns:a16="http://schemas.microsoft.com/office/drawing/2014/main" id="{649F5FB0-9A00-6D96-652D-064BE998E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9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9">
              <a:extLst>
                <a:ext uri="{FF2B5EF4-FFF2-40B4-BE49-F238E27FC236}">
                  <a16:creationId xmlns:a16="http://schemas.microsoft.com/office/drawing/2014/main" id="{16B0F0C3-D390-1E7E-7647-A4EC0DADA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2711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Freeform 60">
              <a:extLst>
                <a:ext uri="{FF2B5EF4-FFF2-40B4-BE49-F238E27FC236}">
                  <a16:creationId xmlns:a16="http://schemas.microsoft.com/office/drawing/2014/main" id="{6C5BD25E-BC0D-D03A-ABBF-B7D4C07A7F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1">
              <a:extLst>
                <a:ext uri="{FF2B5EF4-FFF2-40B4-BE49-F238E27FC236}">
                  <a16:creationId xmlns:a16="http://schemas.microsoft.com/office/drawing/2014/main" id="{86A76BD9-1419-3E1E-A50B-9CF9116A15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93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C5067-EB49-5A53-5046-083672EF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Per MAC sequence, conceptually there will be three frames, i.e., the </a:t>
            </a:r>
            <a:r>
              <a:rPr lang="en-US" sz="1800" dirty="0" err="1"/>
              <a:t>CoBF</a:t>
            </a:r>
            <a:r>
              <a:rPr lang="en-US" sz="1800" dirty="0"/>
              <a:t> Invite, Response and Sync frames [1] for information exchange between the sharing and shared APs in the </a:t>
            </a:r>
            <a:r>
              <a:rPr lang="en-US" sz="1800" dirty="0" err="1"/>
              <a:t>CoBF</a:t>
            </a:r>
            <a:r>
              <a:rPr lang="en-US" sz="1800" dirty="0"/>
              <a:t> transmission phase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Invite/Sync: sent from the sharing AP to the shared AP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Response: sent from the shared AP to the sharing AP</a:t>
            </a:r>
          </a:p>
          <a:p>
            <a:endParaRPr lang="en-US" sz="1800" dirty="0"/>
          </a:p>
          <a:p>
            <a:r>
              <a:rPr lang="en-US" sz="1800" dirty="0"/>
              <a:t>Information exchange between two APs through these three frames to negotiate parameters and form the common preamble in </a:t>
            </a:r>
            <a:r>
              <a:rPr lang="en-US" sz="1800" dirty="0" err="1"/>
              <a:t>CoBF</a:t>
            </a:r>
            <a:r>
              <a:rPr lang="en-US" sz="1800" dirty="0"/>
              <a:t> transmission should be self-contained</a:t>
            </a:r>
          </a:p>
          <a:p>
            <a:endParaRPr lang="en-US" sz="1800" dirty="0"/>
          </a:p>
          <a:p>
            <a:r>
              <a:rPr lang="en-US" sz="1800" dirty="0"/>
              <a:t>In this presentation, we discuss the information exchange in the transmission phase, with the focus on PHY information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F995B4-FB6B-614B-FFBD-D7F464B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D74E-D32F-496B-9F0B-3518ED51B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616E-8AF5-AB7F-AF3C-32405298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BA84-9FCB-E49E-C26C-53C26930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631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information will be signaled</a:t>
            </a:r>
          </a:p>
          <a:p>
            <a:pPr lvl="1"/>
            <a:r>
              <a:rPr lang="en-US" dirty="0"/>
              <a:t>Subfields in the common preamble (also called “PHY info”)</a:t>
            </a:r>
          </a:p>
          <a:p>
            <a:pPr lvl="2"/>
            <a:r>
              <a:rPr lang="en-US" dirty="0"/>
              <a:t>Essential info: Parameters which are essential to pre-transmission negotiation</a:t>
            </a:r>
          </a:p>
          <a:p>
            <a:pPr lvl="2"/>
            <a:r>
              <a:rPr lang="en-US" dirty="0"/>
              <a:t>Non-essential info: Parameters which are either pre-defined or derived from essential info</a:t>
            </a:r>
          </a:p>
          <a:p>
            <a:pPr lvl="2"/>
            <a:r>
              <a:rPr lang="en-US" dirty="0"/>
              <a:t>Focus our discussion mostly on the essential info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Basic control information</a:t>
            </a:r>
          </a:p>
          <a:p>
            <a:pPr lvl="2"/>
            <a:r>
              <a:rPr lang="en-US" dirty="0"/>
              <a:t>Each frame needs to indicate what it is (‘</a:t>
            </a:r>
            <a:r>
              <a:rPr lang="en-US" dirty="0" err="1"/>
              <a:t>CoBF</a:t>
            </a:r>
            <a:r>
              <a:rPr lang="en-US" dirty="0"/>
              <a:t> Invite’/‘</a:t>
            </a:r>
            <a:r>
              <a:rPr lang="en-US" dirty="0" err="1"/>
              <a:t>CoBF</a:t>
            </a:r>
            <a:r>
              <a:rPr lang="en-US" dirty="0"/>
              <a:t> Acceptance’/‘</a:t>
            </a:r>
            <a:r>
              <a:rPr lang="en-US" dirty="0" err="1"/>
              <a:t>CoBF</a:t>
            </a:r>
            <a:r>
              <a:rPr lang="en-US" dirty="0"/>
              <a:t> Rejection’/‘</a:t>
            </a:r>
            <a:r>
              <a:rPr lang="en-US" dirty="0" err="1"/>
              <a:t>CoBF</a:t>
            </a:r>
            <a:r>
              <a:rPr lang="en-US" dirty="0"/>
              <a:t> Sync’)</a:t>
            </a:r>
          </a:p>
          <a:p>
            <a:pPr lvl="3"/>
            <a:r>
              <a:rPr lang="en-US" sz="1400" dirty="0"/>
              <a:t>How to indicate this info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9995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2DD00-65E5-4143-7AE0-18EBFE650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712771-9702-B3C9-39B5-CC9E3B3D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57468"/>
            <a:ext cx="7772400" cy="4343400"/>
          </a:xfrm>
        </p:spPr>
        <p:txBody>
          <a:bodyPr/>
          <a:lstStyle/>
          <a:p>
            <a:r>
              <a:rPr lang="en-US" dirty="0"/>
              <a:t>Bandwidth and Punctured Channel Information should be indicated in the Invite frame</a:t>
            </a:r>
          </a:p>
          <a:p>
            <a:pPr lvl="1"/>
            <a:r>
              <a:rPr lang="en-US" sz="1600" dirty="0"/>
              <a:t>Shared AP needs BW info for scheduling users of different BW capabilities</a:t>
            </a:r>
          </a:p>
          <a:p>
            <a:pPr lvl="1"/>
            <a:r>
              <a:rPr lang="en-US" sz="1600" dirty="0"/>
              <a:t>To be self-contained, also include the Punctured Channel Information</a:t>
            </a:r>
          </a:p>
          <a:p>
            <a:pPr lvl="1"/>
            <a:r>
              <a:rPr lang="en-US" sz="1600" dirty="0"/>
              <a:t>No bandwidth or punctured pattern negotiation allowed</a:t>
            </a:r>
          </a:p>
          <a:p>
            <a:r>
              <a:rPr lang="en-US" dirty="0"/>
              <a:t>Range of data field indication and negotiation, as discussed in [1]</a:t>
            </a:r>
          </a:p>
          <a:p>
            <a:pPr lvl="1"/>
            <a:r>
              <a:rPr lang="en-US" sz="1600" dirty="0"/>
              <a:t>Range of data field should be indicated in the Invite frame</a:t>
            </a:r>
          </a:p>
          <a:p>
            <a:pPr lvl="2"/>
            <a:r>
              <a:rPr lang="en-US" sz="1400" dirty="0"/>
              <a:t>Minimum Number of Data OFDM Symbols (9 bits)</a:t>
            </a:r>
          </a:p>
          <a:p>
            <a:pPr lvl="2"/>
            <a:r>
              <a:rPr lang="en-US" sz="1400" dirty="0"/>
              <a:t>Maximum Number of Data OFDM Symbols (9 bits)</a:t>
            </a:r>
          </a:p>
          <a:p>
            <a:pPr lvl="1"/>
            <a:r>
              <a:rPr lang="en-US" sz="1600" dirty="0"/>
              <a:t>Suggested data field duration should be indicated in the Response frame</a:t>
            </a:r>
          </a:p>
          <a:p>
            <a:pPr lvl="2"/>
            <a:r>
              <a:rPr lang="en-US" sz="1400" dirty="0"/>
              <a:t>Suggested Number of Data OFDM Symbols (9 bits)</a:t>
            </a:r>
          </a:p>
          <a:p>
            <a:pPr lvl="1"/>
            <a:r>
              <a:rPr lang="en-US" sz="1600" dirty="0"/>
              <a:t>Suggest to fix the LDPC Extra Symbol Segment to 1 (for lower puncturing ratio) and fix the common pre-FEC padding factor to 4 (for largest payload for a given number of Data OFDM Symbols)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F5F44F-0EE5-6296-2114-B94FE9AC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Time/Frequency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459C-09CC-28B6-BCE4-47B3493A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96A76-08F6-B9C6-363B-E76B42F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EDFBE-6C8E-4CBC-4120-76FD401C6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802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44D69-C7C0-8343-F635-C43FE25B3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853F19-A4C8-3F6F-B720-5668BE9AE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1242"/>
            <a:ext cx="7772400" cy="4343400"/>
          </a:xfrm>
        </p:spPr>
        <p:txBody>
          <a:bodyPr/>
          <a:lstStyle/>
          <a:p>
            <a:r>
              <a:rPr lang="en-US" dirty="0"/>
              <a:t>Number of UHR-LTF Symbols</a:t>
            </a:r>
          </a:p>
          <a:p>
            <a:pPr lvl="1"/>
            <a:r>
              <a:rPr lang="en-US" sz="1600" dirty="0"/>
              <a:t>In the Invite frame, the sharing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sharing BSS and the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Maximum Total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Nss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Allowed for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shared AP (2 bits)</a:t>
            </a:r>
            <a:endParaRPr lang="en-US" sz="1600" dirty="0"/>
          </a:p>
          <a:p>
            <a:pPr lvl="1"/>
            <a:r>
              <a:rPr lang="en-US" sz="1600" dirty="0"/>
              <a:t>In the Response frame, the shared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shared BSS and Extra LTF Allowed or not in the shared BSS</a:t>
            </a:r>
          </a:p>
          <a:p>
            <a:pPr lvl="1"/>
            <a:r>
              <a:rPr lang="en-US" sz="1600" dirty="0"/>
              <a:t>In the Sync frame, the sharing AP determines the final Number of UHR-LTF Symbols and indicates it</a:t>
            </a:r>
          </a:p>
          <a:p>
            <a:pPr lvl="1"/>
            <a:r>
              <a:rPr lang="en-US" sz="1600" dirty="0"/>
              <a:t>The following table shows all possible cases</a:t>
            </a:r>
          </a:p>
          <a:p>
            <a:pPr lvl="2"/>
            <a:r>
              <a:rPr lang="en-US" sz="1400" dirty="0"/>
              <a:t>BSS1 or BSS2 may be sharing or shared BSS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E05D59-380D-3562-4075-03F4AFF9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UHR-LTF Symbols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5F9B5-2FC2-9ED4-174A-412A1A5F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D5B71-ACC2-A6C1-DF97-E0410EDB8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1A0AD-E267-F355-EB7E-CAC5DCBF3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4148E4-DB50-9998-3642-DC74ED52C499}"/>
              </a:ext>
            </a:extLst>
          </p:cNvPr>
          <p:cNvGraphicFramePr>
            <a:graphicFrameLocks noGrp="1"/>
          </p:cNvGraphicFramePr>
          <p:nvPr/>
        </p:nvGraphicFramePr>
        <p:xfrm>
          <a:off x="1968499" y="4793766"/>
          <a:ext cx="5207001" cy="962025"/>
        </p:xfrm>
        <a:graphic>
          <a:graphicData uri="http://schemas.openxmlformats.org/drawingml/2006/table">
            <a:tbl>
              <a:tblPr/>
              <a:tblGrid>
                <a:gridCol w="1116919">
                  <a:extLst>
                    <a:ext uri="{9D8B030D-6E8A-4147-A177-3AD203B41FA5}">
                      <a16:colId xmlns:a16="http://schemas.microsoft.com/office/drawing/2014/main" val="1117646800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1841901420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903511571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3519725201"/>
                    </a:ext>
                  </a:extLst>
                </a:gridCol>
                <a:gridCol w="1247015">
                  <a:extLst>
                    <a:ext uri="{9D8B030D-6E8A-4147-A177-3AD203B41FA5}">
                      <a16:colId xmlns:a16="http://schemas.microsoft.com/office/drawing/2014/main" val="317624298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Nss,total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Minimum N_LTF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N_LTF with Extra 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0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837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759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035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03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72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7CCE7-66A7-967E-732A-9F83DD613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B59BF2-D029-72E0-9078-5AD1B4A0F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Per-user MCS</a:t>
            </a:r>
          </a:p>
          <a:p>
            <a:pPr lvl="1"/>
            <a:r>
              <a:rPr lang="en-US" sz="1600" dirty="0"/>
              <a:t>Sharing AP can’t determine the per-user MCS for its users at the time of the Invite frame, without knowing the number of spatial streams from the shared AP</a:t>
            </a:r>
          </a:p>
          <a:p>
            <a:pPr lvl="1"/>
            <a:r>
              <a:rPr lang="en-US" sz="1600" dirty="0"/>
              <a:t>Shared AP determines and indicates the per-user MCS for its users in the Response frame, with the full knowledge of STA selection and per-user </a:t>
            </a:r>
            <a:r>
              <a:rPr lang="en-US" sz="1600" dirty="0" err="1"/>
              <a:t>Nss</a:t>
            </a:r>
            <a:r>
              <a:rPr lang="en-US" sz="1600" dirty="0"/>
              <a:t> across two BSSs</a:t>
            </a:r>
          </a:p>
          <a:p>
            <a:pPr lvl="1"/>
            <a:r>
              <a:rPr lang="en-US" sz="1600" dirty="0"/>
              <a:t>Sharing AP finally determines the per-user MCS for its users after the Response frame and indicates the info in the Sync frame</a:t>
            </a:r>
          </a:p>
          <a:p>
            <a:endParaRPr lang="en-US" dirty="0"/>
          </a:p>
          <a:p>
            <a:r>
              <a:rPr lang="en-US" dirty="0"/>
              <a:t>Per-user 2xLDPC: Suggest to let each AP decides for its users</a:t>
            </a:r>
          </a:p>
          <a:p>
            <a:pPr lvl="1"/>
            <a:r>
              <a:rPr lang="en-US" sz="1600" dirty="0"/>
              <a:t>A local rate adaptation decision at each AP</a:t>
            </a:r>
          </a:p>
          <a:p>
            <a:pPr lvl="1"/>
            <a:r>
              <a:rPr lang="en-US" sz="1600" dirty="0"/>
              <a:t>Shared AP indicates the 2xLDPC bit for its users in the Response frame</a:t>
            </a:r>
          </a:p>
          <a:p>
            <a:pPr lvl="1"/>
            <a:r>
              <a:rPr lang="en-US" sz="1600" dirty="0"/>
              <a:t>Sharing AP indicates the 2xLDPC bit for its users in the Sync frame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5FEBB1-FF61-A11C-19B8-0796AC2C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0DB3-5270-96F4-3FD4-EF07626D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DCCC7-FDB3-51B1-24CD-1004866D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BE80A-44F7-CE89-FA2A-1996794E9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224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63D41-DD65-9EAB-23B1-6F8832312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226EFE-4C48-D38E-EB20-3FE7E7C46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User field ordering</a:t>
            </a:r>
          </a:p>
          <a:p>
            <a:pPr lvl="1"/>
            <a:r>
              <a:rPr lang="en-US" dirty="0"/>
              <a:t>In each of the Invite/Response frame:</a:t>
            </a:r>
          </a:p>
          <a:p>
            <a:pPr lvl="2"/>
            <a:r>
              <a:rPr lang="en-US" dirty="0"/>
              <a:t>If there is information for more than one users, suggest to order the users according to </a:t>
            </a:r>
            <a:r>
              <a:rPr lang="en-US" dirty="0" err="1"/>
              <a:t>Nss</a:t>
            </a:r>
            <a:r>
              <a:rPr lang="en-US" dirty="0"/>
              <a:t> in non-increasing order</a:t>
            </a:r>
          </a:p>
          <a:p>
            <a:pPr lvl="1"/>
            <a:r>
              <a:rPr lang="en-US" dirty="0"/>
              <a:t>In the Sync frame:</a:t>
            </a:r>
          </a:p>
          <a:p>
            <a:pPr lvl="2"/>
            <a:r>
              <a:rPr lang="en-US" dirty="0"/>
              <a:t>For ease of ‘copy and paste’, suggest to include the information of all users across two BSSs</a:t>
            </a:r>
          </a:p>
          <a:p>
            <a:pPr lvl="2"/>
            <a:r>
              <a:rPr lang="en-US" dirty="0"/>
              <a:t>Suggest to order the users in the same order as in the UHR-SIG field in the </a:t>
            </a:r>
            <a:r>
              <a:rPr lang="en-US" dirty="0" err="1"/>
              <a:t>CoBF</a:t>
            </a:r>
            <a:r>
              <a:rPr lang="en-US" dirty="0"/>
              <a:t> transmission</a:t>
            </a:r>
          </a:p>
          <a:p>
            <a:pPr lvl="3"/>
            <a:r>
              <a:rPr lang="en-US" sz="1400" dirty="0"/>
              <a:t>Note that the final user field ordering is according to </a:t>
            </a:r>
            <a:r>
              <a:rPr lang="en-US" sz="1400" dirty="0" err="1"/>
              <a:t>Nss</a:t>
            </a:r>
            <a:r>
              <a:rPr lang="en-US" sz="1400" dirty="0"/>
              <a:t> in non-increasing order (due to the design of the Spatial Configuration subfield) while keeping the user fields belong to the same BSS contiguous [2]</a:t>
            </a:r>
          </a:p>
          <a:p>
            <a:pPr lvl="3"/>
            <a:r>
              <a:rPr lang="en-US" sz="1400" dirty="0"/>
              <a:t>In the case where the user fields of either BSS may go first, suggest that the user fields of the sharing BSS go first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CD1635-5307-7782-B3D6-D1902182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Field Ordering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9D805-87A3-E963-CD58-1D38CD5A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0D2F1-0600-6978-7A2C-589B1527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FDAB0-53A4-BA0D-65EE-2F6428DCF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00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UHR-SIG MCS: Suggest to fix it to MCS0</a:t>
            </a:r>
          </a:p>
          <a:p>
            <a:endParaRPr lang="en-US" sz="1800" dirty="0"/>
          </a:p>
          <a:p>
            <a:r>
              <a:rPr lang="en-US" sz="1800" dirty="0"/>
              <a:t>Spatial Reuse (SR): Suggest to fix it to ‘</a:t>
            </a:r>
            <a:r>
              <a:rPr lang="en-US" sz="1800" b="0" i="0" u="none" strike="noStrike" baseline="0" dirty="0">
                <a:latin typeface="TimesNewRoman"/>
              </a:rPr>
              <a:t>PSR_AND_NON_SRG_OBSS_PD_PROHIBITED’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Interference Mitigation (IM): Suggest to fix it to ‘Disable’</a:t>
            </a:r>
          </a:p>
          <a:p>
            <a:endParaRPr lang="en-US" sz="1800" dirty="0"/>
          </a:p>
          <a:p>
            <a:r>
              <a:rPr lang="en-US" sz="1800" dirty="0"/>
              <a:t>PE </a:t>
            </a:r>
            <a:r>
              <a:rPr lang="en-US" sz="1800" dirty="0" err="1"/>
              <a:t>Disambiguity</a:t>
            </a:r>
            <a:endParaRPr lang="en-US" sz="1800" dirty="0"/>
          </a:p>
          <a:p>
            <a:pPr lvl="1"/>
            <a:r>
              <a:rPr lang="en-US" sz="1600" dirty="0"/>
              <a:t>As in [4, 5], with a fixed T_PE=20us, the PE </a:t>
            </a:r>
            <a:r>
              <a:rPr lang="en-US" sz="1600" dirty="0" err="1"/>
              <a:t>Disambiguity</a:t>
            </a:r>
            <a:r>
              <a:rPr lang="en-US" sz="1600" dirty="0"/>
              <a:t> becomes a fixed value of 1 according to the following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with Fixed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930677F-7CD6-DACA-E688-0CE7F2C9FA13}"/>
              </a:ext>
            </a:extLst>
          </p:cNvPr>
          <p:cNvGrpSpPr/>
          <p:nvPr/>
        </p:nvGrpSpPr>
        <p:grpSpPr>
          <a:xfrm>
            <a:off x="81477" y="4968210"/>
            <a:ext cx="8981038" cy="1066799"/>
            <a:chOff x="0" y="4251982"/>
            <a:chExt cx="9144000" cy="10587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640E937-51FA-323F-11AF-7AE17F899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51982"/>
              <a:ext cx="9144000" cy="4906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762F0A0-7D5C-BF79-BBDD-BF06F958F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752190"/>
              <a:ext cx="9144000" cy="558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09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BD19E-43DB-D5F8-0D20-F1F7BBFC9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515472-1935-EBCC-6BE8-027075E2F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Non-essential info that uses fixed values doesn’t need to be signaled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UL/DL, PPDU Type And Compression Mode,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CoSR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Indication, </a:t>
            </a:r>
            <a:r>
              <a:rPr lang="en-US" sz="1600" dirty="0"/>
              <a:t>UHR-SIG MCS, SR, IM,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LDPC Extra Symbol Segment, Pre-FEC Padding Factor, PE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Disambiguity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Suggest to signal the following TXOP dependent info (including both essential and non-essential but derivable info) in the Sync frame for ease of direct ‘copy and paste’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BSS Colors, TXOP, Number of UHR-SIG Symbols, Number of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Users</a:t>
            </a:r>
            <a:endParaRPr lang="en-US" sz="1600" dirty="0"/>
          </a:p>
          <a:p>
            <a:pPr lvl="1"/>
            <a:r>
              <a:rPr lang="en-US" sz="1600" dirty="0"/>
              <a:t>Bandwidth, Punctured Channel Information, GI+LTF Size (indicated in the Invite [1])</a:t>
            </a:r>
          </a:p>
          <a:p>
            <a:pPr lvl="1"/>
            <a:r>
              <a:rPr lang="en-US" sz="1600" dirty="0"/>
              <a:t>Info for all users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C89D46-5359-41CD-1A21-5084E57C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EBAB1-5BED-6EF5-2A6A-9F6B7671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FC934-9403-0D0C-D64C-E7049EDD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AD5DE-CC9A-5A76-F497-AA68E9FCE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1549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123957</TotalTime>
  <Words>2352</Words>
  <Application>Microsoft Office PowerPoint</Application>
  <PresentationFormat>On-screen Show (4:3)</PresentationFormat>
  <Paragraphs>434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TimesNewRoman</vt:lpstr>
      <vt:lpstr>Aptos Narrow</vt:lpstr>
      <vt:lpstr>Arial</vt:lpstr>
      <vt:lpstr>Calibri</vt:lpstr>
      <vt:lpstr>Times New Roman</vt:lpstr>
      <vt:lpstr>Wingdings</vt:lpstr>
      <vt:lpstr>802-11-Submission</vt:lpstr>
      <vt:lpstr>Information Exchange in the COBF Transmission Phase</vt:lpstr>
      <vt:lpstr>Introduction</vt:lpstr>
      <vt:lpstr>Two Types of Information</vt:lpstr>
      <vt:lpstr>Time/Frequency Resource</vt:lpstr>
      <vt:lpstr>Number of UHR-LTF Symbols</vt:lpstr>
      <vt:lpstr>User Info</vt:lpstr>
      <vt:lpstr>User Field Ordering</vt:lpstr>
      <vt:lpstr>Info with Fixed Values</vt:lpstr>
      <vt:lpstr>Other Discussion</vt:lpstr>
      <vt:lpstr>Summary of Info Exchange – Part 1</vt:lpstr>
      <vt:lpstr>Summary of Info Exchange – Part 2</vt:lpstr>
      <vt:lpstr>Reference</vt:lpstr>
      <vt:lpstr>SP1</vt:lpstr>
      <vt:lpstr>SP2</vt:lpstr>
      <vt:lpstr>SP3</vt:lpstr>
      <vt:lpstr>SP4</vt:lpstr>
      <vt:lpstr>appendix</vt:lpstr>
      <vt:lpstr>Conceptual Level Sequence for CoBF Transmission Phase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17</cp:revision>
  <cp:lastPrinted>1998-02-10T13:28:06Z</cp:lastPrinted>
  <dcterms:created xsi:type="dcterms:W3CDTF">2007-05-21T21:00:37Z</dcterms:created>
  <dcterms:modified xsi:type="dcterms:W3CDTF">2025-03-12T13:07:17Z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