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70" r:id="rId5"/>
    <p:sldId id="141170220" r:id="rId6"/>
    <p:sldId id="141170282" r:id="rId7"/>
    <p:sldId id="141170260" r:id="rId8"/>
    <p:sldId id="141170273" r:id="rId9"/>
    <p:sldId id="141170261" r:id="rId10"/>
    <p:sldId id="2147473613" r:id="rId11"/>
    <p:sldId id="141170283" r:id="rId12"/>
    <p:sldId id="2147473616" r:id="rId13"/>
    <p:sldId id="2147473614" r:id="rId14"/>
    <p:sldId id="2147473615" r:id="rId15"/>
    <p:sldId id="141170230" r:id="rId16"/>
    <p:sldId id="2147473606" r:id="rId17"/>
    <p:sldId id="2147473611" r:id="rId18"/>
    <p:sldId id="2147473605" r:id="rId19"/>
    <p:sldId id="141170237" r:id="rId20"/>
    <p:sldId id="141170145" r:id="rId21"/>
    <p:sldId id="141170187" r:id="rId2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7A3D13D-5DB4-1CDE-6627-6D2DBF8DD2C8}" name="Abhishek Patil" initials="AP" userId="S::appatil@qti.qualcomm.com::4a57f103-40b4-4474-a113-d3340a5396d8" providerId="AD"/>
  <p188:author id="{C6154C81-C790-C50A-D394-05139FB9BC3E}" name="r2" initials="r2" userId="r2" providerId="None"/>
  <p188:author id="{118ABBB4-5C5D-9821-4C17-83656CC7D11E}" name="Gaurang Naik" initials="GN" userId="S::gnaik@qti.qualcomm.com::095fd180-9166-4a3e-8ca1-a5959fa5cd48" providerId="AD"/>
  <p188:author id="{6A23C2B9-0C50-A134-54C3-FD051D555190}" name="Yanjun Sun" initials="YS" userId="S::yanjuns@qti.qualcomm.com::b36047ec-8c33-4551-bc74-961d47fe2da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jun Sun" initials="YS" lastIdx="3" clrIdx="0">
    <p:extLst>
      <p:ext uri="{19B8F6BF-5375-455C-9EA6-DF929625EA0E}">
        <p15:presenceInfo xmlns:p15="http://schemas.microsoft.com/office/powerpoint/2012/main" userId="S::yanjuns@qti.qualcomm.com::b36047ec-8c33-4551-bc74-961d47fe2da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C000"/>
    <a:srgbClr val="FEC8C4"/>
    <a:srgbClr val="FC3728"/>
    <a:srgbClr val="C9D0F1"/>
    <a:srgbClr val="C498FE"/>
    <a:srgbClr val="CCEED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1812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7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32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92CBF2F-FBA8-43A2-9548-8828359905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D1B84937-B6DA-4270-8D01-413EFAA9A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DACF55DD-7D91-4890-3D39-1C5534EDF4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41216" y="6475413"/>
            <a:ext cx="31027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F00F4-AAAA-9075-ACF1-22DB9D24340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88E5143-EC68-9388-344E-AD6A89C67D2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4A6A85-604D-5078-3FA1-73092041B6CA}"/>
              </a:ext>
            </a:extLst>
          </p:cNvPr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827183B-48F5-31F4-DE70-5448F78CF1A0}"/>
              </a:ext>
            </a:extLst>
          </p:cNvPr>
          <p:cNvSpPr>
            <a:spLocks noGrp="1" noChangeArrowheads="1"/>
          </p:cNvSpPr>
          <p:nvPr>
            <p:ph type="dt" sz="half" idx="14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2744" y="6475413"/>
            <a:ext cx="3141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D14CF95-6D0D-5FF3-35F2-86DEE56B863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662" y="6475413"/>
            <a:ext cx="297126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fr-FR" altLang="ko-KR" dirty="0"/>
              <a:t>Alice Chen, et al., Qualcomm Technologies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802.11-25/0389r2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5/11-25-0087-00-00bn-co-triggering-frame-design-for-cobf.pptx" TargetMode="External"/><Relationship Id="rId2" Type="http://schemas.openxmlformats.org/officeDocument/2006/relationships/hyperlink" Target="https://mentor.ieee.org/802.11/dcn/24/11-24-1822-04-00bn-cobf-design-for-uhr.pptx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973" y="1066799"/>
            <a:ext cx="8083465" cy="571501"/>
          </a:xfrm>
        </p:spPr>
        <p:txBody>
          <a:bodyPr/>
          <a:lstStyle/>
          <a:p>
            <a:r>
              <a:rPr lang="en-US" sz="2400" dirty="0"/>
              <a:t>Information Exchange in the COBF Transmission Phase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573974" y="1691293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2025-03-06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91071" y="2125287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441216" y="6475413"/>
            <a:ext cx="3102709" cy="184666"/>
          </a:xfrm>
        </p:spPr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12">
            <a:extLst>
              <a:ext uri="{FF2B5EF4-FFF2-40B4-BE49-F238E27FC236}">
                <a16:creationId xmlns:a16="http://schemas.microsoft.com/office/drawing/2014/main" id="{71496AAA-2D19-46D7-A60C-3C3E1D5316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068752"/>
              </p:ext>
            </p:extLst>
          </p:nvPr>
        </p:nvGraphicFramePr>
        <p:xfrm>
          <a:off x="791071" y="2696787"/>
          <a:ext cx="7752854" cy="185105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0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3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7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38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578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5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Name</a:t>
                      </a:r>
                      <a:endParaRPr lang="en-US" sz="700" b="1" ker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Affiliations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Address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Phone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email</a:t>
                      </a:r>
                      <a:endParaRPr lang="en-US" sz="7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024015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Alice Chen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Qualcomm Technologies Inc.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alicel@qti.qualcomm.com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2649291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Sameer Vermani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svverman@qti.qualcomm.com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9850932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btian@qti.qualcomm.com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4455957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Youhan Kim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youhank@qti.qualcomm.com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5024755"/>
                  </a:ext>
                </a:extLst>
              </a:tr>
              <a:tr h="2637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Ahmed Elsherif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9652449"/>
                  </a:ext>
                </a:extLst>
              </a:tr>
              <a:tr h="263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00744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E7C04E-F618-E402-85A0-AE6CC98F95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96857C4-A79B-BB0D-B743-F67FEEC3B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Info Exchange – Part 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8A89B-82EA-6B05-CD0C-79B329A8A1D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F74EE-30BB-F6E7-4D9C-B627567F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805110-D38B-88B7-122F-22AF2C5738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1BACA48-E3BA-2561-5969-0A8A575AEE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176175"/>
              </p:ext>
            </p:extLst>
          </p:nvPr>
        </p:nvGraphicFramePr>
        <p:xfrm>
          <a:off x="509545" y="1555693"/>
          <a:ext cx="7954536" cy="4482465"/>
        </p:xfrm>
        <a:graphic>
          <a:graphicData uri="http://schemas.openxmlformats.org/drawingml/2006/table">
            <a:tbl>
              <a:tblPr/>
              <a:tblGrid>
                <a:gridCol w="822216">
                  <a:extLst>
                    <a:ext uri="{9D8B030D-6E8A-4147-A177-3AD203B41FA5}">
                      <a16:colId xmlns:a16="http://schemas.microsoft.com/office/drawing/2014/main" val="2070743852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2249825595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382608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2466205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584586614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176847220"/>
                    </a:ext>
                  </a:extLst>
                </a:gridCol>
              </a:tblGrid>
              <a:tr h="319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Preamble Field/Control Info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/ Subfield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Response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358422"/>
                  </a:ext>
                </a:extLst>
              </a:tr>
              <a:tr h="21309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 Info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Flag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Sync')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6826047"/>
                  </a:ext>
                </a:extLst>
              </a:tr>
              <a:tr h="10654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L-SIG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Length (12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 (9 bits), Maximum Number of Data OFDM Symbols (9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 (9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9687882"/>
                  </a:ext>
                </a:extLst>
              </a:tr>
              <a:tr h="106546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 (3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Yes</a:t>
                      </a:r>
                      <a:endParaRPr lang="en-US" sz="11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79813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 (3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2303319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UL/DL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7436603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Colors (6 bits each)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222015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 (7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451581"/>
                  </a:ext>
                </a:extLst>
              </a:tr>
              <a:tr h="1928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And Compression Mode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2)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219953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Indication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5308205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 (5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759186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UHR-SIG MCS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MCS0)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875164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 (5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0854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880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744DB4-BCB2-3F64-8268-98F0A702E0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9DA8F05-53E0-9908-258A-5D7E74523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Info Exchange – Part 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EFF22-AC29-4299-013F-6A09C3DE3034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4719DE-8194-FD15-B2AA-F92392F1AE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0BCE54-6391-E866-A064-E1E8CE3EEA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424B16ED-64A0-6266-E483-4291D9CBDE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355380"/>
              </p:ext>
            </p:extLst>
          </p:nvPr>
        </p:nvGraphicFramePr>
        <p:xfrm>
          <a:off x="509545" y="1628104"/>
          <a:ext cx="8090580" cy="4835649"/>
        </p:xfrm>
        <a:graphic>
          <a:graphicData uri="http://schemas.openxmlformats.org/drawingml/2006/table">
            <a:tbl>
              <a:tblPr/>
              <a:tblGrid>
                <a:gridCol w="822216">
                  <a:extLst>
                    <a:ext uri="{9D8B030D-6E8A-4147-A177-3AD203B41FA5}">
                      <a16:colId xmlns:a16="http://schemas.microsoft.com/office/drawing/2014/main" val="2070743852"/>
                    </a:ext>
                  </a:extLst>
                </a:gridCol>
                <a:gridCol w="2834640">
                  <a:extLst>
                    <a:ext uri="{9D8B030D-6E8A-4147-A177-3AD203B41FA5}">
                      <a16:colId xmlns:a16="http://schemas.microsoft.com/office/drawing/2014/main" val="353656456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53826082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3324662053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1584586614"/>
                    </a:ext>
                  </a:extLst>
                </a:gridCol>
                <a:gridCol w="1233324">
                  <a:extLst>
                    <a:ext uri="{9D8B030D-6E8A-4147-A177-3AD203B41FA5}">
                      <a16:colId xmlns:a16="http://schemas.microsoft.com/office/drawing/2014/main" val="3176847220"/>
                    </a:ext>
                  </a:extLst>
                </a:gridCol>
              </a:tblGrid>
              <a:tr h="3196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Preamble Field/Control Info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Information / Subfield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Response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Carried in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3358422"/>
                  </a:ext>
                </a:extLst>
              </a:tr>
              <a:tr h="213092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UHR-SIG Common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Reuse (4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(‘Disabled’)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4659182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b-NO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4250061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 (3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Total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at shared AP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 LTF Allowed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9498117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LDPC Extra Symbol Segment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5385087"/>
                  </a:ext>
                </a:extLst>
              </a:tr>
              <a:tr h="17373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Pre-FEC Padding Factor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4)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4443038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PE </a:t>
                      </a:r>
                      <a:r>
                        <a:rPr lang="en-US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Disambiguity</a:t>
                      </a:r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(fixed to 1)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2589725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Interference Mitigation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 (‘Disabled’)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179698"/>
                  </a:ext>
                </a:extLst>
              </a:tr>
              <a:tr h="31963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(i.e., Number of Non-OFDMA Users, 3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served by the sharing AP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served by the shared AP (2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 Yes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56361965"/>
                  </a:ext>
                </a:extLst>
              </a:tr>
              <a:tr h="21309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UHR-SIG User Field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STA ID (11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sharing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shared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 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5684929"/>
                  </a:ext>
                </a:extLst>
              </a:tr>
              <a:tr h="1065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MCS (5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shared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22146938"/>
                  </a:ext>
                </a:extLst>
              </a:tr>
              <a:tr h="185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Spatial Configuration (4 bits)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 (1 bit)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(for users in sharing BSS)</a:t>
                      </a:r>
                      <a:endParaRPr lang="en-US" sz="1100" b="0" i="0" u="none" strike="noStrike" dirty="0">
                        <a:solidFill>
                          <a:srgbClr val="FF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 (1 bit)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(for users in shared BSS)</a:t>
                      </a:r>
                      <a:endParaRPr lang="en-US" sz="1100" b="0" i="0" u="none" strike="noStrike" dirty="0">
                        <a:solidFill>
                          <a:srgbClr val="FF00FF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 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8822184"/>
                  </a:ext>
                </a:extLst>
              </a:tr>
              <a:tr h="1855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Indication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Non-Essential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all users)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382043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2xLDPC (1 bit)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FF00FF"/>
                          </a:solidFill>
                          <a:effectLst/>
                          <a:latin typeface="Times New Roman" panose="02020603050405020304" pitchFamily="18" charset="0"/>
                        </a:rPr>
                        <a:t>Essential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users in shared BSS)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Yes (for all users)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809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952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11-25/381r0, Some open issues on COBF, Sameer Vermani,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2"/>
              </a:rPr>
              <a:t>11-24/1822r4</a:t>
            </a:r>
            <a:r>
              <a:rPr lang="en-US" dirty="0"/>
              <a:t>, </a:t>
            </a:r>
            <a:r>
              <a:rPr lang="en-US" sz="2000" dirty="0"/>
              <a:t>COBF Design for UHR, </a:t>
            </a:r>
            <a:r>
              <a:rPr lang="en-US" dirty="0"/>
              <a:t>Sameer Vermani, et al. (Qualcomm)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>
                <a:hlinkClick r:id="rId3"/>
              </a:rPr>
              <a:t>11-25/87r0</a:t>
            </a:r>
            <a:r>
              <a:rPr lang="en-US" dirty="0"/>
              <a:t>, Co-Triggering Frame Design for </a:t>
            </a:r>
            <a:r>
              <a:rPr lang="en-US" dirty="0" err="1"/>
              <a:t>CoBF</a:t>
            </a:r>
            <a:r>
              <a:rPr lang="en-US" dirty="0"/>
              <a:t>, </a:t>
            </a:r>
            <a:r>
              <a:rPr lang="en-US" dirty="0" err="1"/>
              <a:t>Insik</a:t>
            </a:r>
            <a:r>
              <a:rPr lang="en-US" dirty="0"/>
              <a:t> Jung, et al. (LGE)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11-25/399r0, COBF/COSR Design Follow-up, You-Wei Chen (MediaTek)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11-25/401r0, </a:t>
            </a:r>
            <a:r>
              <a:rPr lang="en-US" dirty="0" err="1"/>
              <a:t>CoBF</a:t>
            </a:r>
            <a:r>
              <a:rPr lang="en-US" dirty="0"/>
              <a:t> PHY design consideration, Juan Fang, et al. (Intel)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11-25/397r0, </a:t>
            </a:r>
            <a:r>
              <a:rPr lang="en-US" altLang="zh-CN" sz="2000" dirty="0"/>
              <a:t>Spatial Streams Indication for </a:t>
            </a:r>
            <a:r>
              <a:rPr lang="en-US" altLang="zh-CN" sz="2000" dirty="0" err="1"/>
              <a:t>CoBF</a:t>
            </a:r>
            <a:r>
              <a:rPr lang="en-US" altLang="zh-CN" sz="2000" dirty="0"/>
              <a:t> TF and PPDU, </a:t>
            </a:r>
            <a:r>
              <a:rPr kumimoji="0" lang="en-US" altLang="ko-KR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Gulim" panose="020B0600000101010101" pitchFamily="34" charset="-127"/>
                <a:cs typeface="Times New Roman" panose="02020603050405020304" pitchFamily="18" charset="0"/>
              </a:rPr>
              <a:t>Junghoon Suh, et al. (Huawei)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67149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66578-28DD-301C-D04E-3C518ECD1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53D85BA-81B2-9D8C-056F-D400156131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Invite frame carries the following information?</a:t>
            </a:r>
          </a:p>
          <a:p>
            <a:pPr lvl="2"/>
            <a:r>
              <a:rPr lang="en-US" sz="1400" dirty="0"/>
              <a:t>How to indicate the information is TBD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Supporting doc: 11-25/389r1, 11-25/399r0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5890E1D-118A-5D2C-33A4-D525225B4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99C22-1F83-8B81-CBEB-B1733D9C3878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3009D6-25CF-7FA5-33AA-DD7B77597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1F4663-756E-4AE5-82CD-A6A53B3BD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C240C30B-5F63-7668-03A4-8372EA15CED0}"/>
              </a:ext>
            </a:extLst>
          </p:cNvPr>
          <p:cNvGraphicFramePr>
            <a:graphicFrameLocks noGrp="1"/>
          </p:cNvGraphicFramePr>
          <p:nvPr/>
        </p:nvGraphicFramePr>
        <p:xfrm>
          <a:off x="2058988" y="2776426"/>
          <a:ext cx="3566160" cy="21945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1343037644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1635113973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627560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Invite’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03528698"/>
                  </a:ext>
                </a:extLst>
              </a:tr>
              <a:tr h="182880">
                <a:tc rowSpan="8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Minimum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1719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25382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09015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218000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99721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061912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Maximum Total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Allowed for shared AP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649944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303537"/>
                  </a:ext>
                </a:extLst>
              </a:tr>
              <a:tr h="18288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Sharing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3798629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8692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51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67C300-C042-8350-C7B5-0BB751F528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6411AB-FCD4-D76C-FDF7-C5C62F87C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Response frame carries at least the following information</a:t>
            </a:r>
          </a:p>
          <a:p>
            <a:pPr lvl="2"/>
            <a:r>
              <a:rPr lang="en-US" sz="1400" dirty="0"/>
              <a:t>How to indicate the information is TBD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r>
              <a:rPr lang="en-US" sz="1600" dirty="0"/>
              <a:t>Supporting doc: 11-25/389r2, 11-25/399r0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9C41C9-5CA3-1693-A666-84897597C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096B8-C0F8-BA00-281F-A2FB534AE589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7C7788-98C2-FC6A-8C5B-5596E162B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F4DDEF-EB57-BBA1-7283-0189571BDA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76580C1A-8026-D3B1-76A5-37810652C158}"/>
              </a:ext>
            </a:extLst>
          </p:cNvPr>
          <p:cNvGraphicFramePr>
            <a:graphicFrameLocks noGrp="1"/>
          </p:cNvGraphicFramePr>
          <p:nvPr/>
        </p:nvGraphicFramePr>
        <p:xfrm>
          <a:off x="2058988" y="2767380"/>
          <a:ext cx="3566160" cy="182880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266844645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705530994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337137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Acceptance’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040604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Suggested Number of Data OFDM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329750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949163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Extra LTF Allowed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503340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967213"/>
                  </a:ext>
                </a:extLst>
              </a:tr>
              <a:tr h="182880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Shared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3417826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9887626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Nss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897629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31623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179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B1456F-4555-49C9-AD82-10963061CC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71468B6-C7EE-AC72-373E-33B858912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The </a:t>
            </a:r>
            <a:r>
              <a:rPr lang="en-US" sz="1600" dirty="0" err="1"/>
              <a:t>CoBF</a:t>
            </a:r>
            <a:r>
              <a:rPr lang="en-US" sz="1600" dirty="0"/>
              <a:t> Sync frame carries the following information?</a:t>
            </a:r>
          </a:p>
          <a:p>
            <a:pPr lvl="2"/>
            <a:r>
              <a:rPr lang="en-US" sz="1400" dirty="0"/>
              <a:t>How to indicate the information is TBD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r>
              <a:rPr lang="en-US" sz="1600" dirty="0"/>
              <a:t>Supporting doc: 11-25/389r1, 11-25/399r0, 11-25/401r0</a:t>
            </a:r>
            <a:endParaRPr lang="en-US" sz="1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6B22A2-7304-5351-A61B-892FBC27E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8A6D4-1F76-EF91-7FB5-C2C5954C7BB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F651A-AF00-39D2-0197-4F14C9F63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2BA74B-A395-35BD-E0F8-8128483082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C10BF8E-5F4E-6F74-92CC-A8AC88C96204}"/>
              </a:ext>
            </a:extLst>
          </p:cNvPr>
          <p:cNvGraphicFramePr>
            <a:graphicFrameLocks noGrp="1"/>
          </p:cNvGraphicFramePr>
          <p:nvPr/>
        </p:nvGraphicFramePr>
        <p:xfrm>
          <a:off x="2058988" y="2731159"/>
          <a:ext cx="3566160" cy="3108960"/>
        </p:xfrm>
        <a:graphic>
          <a:graphicData uri="http://schemas.openxmlformats.org/drawingml/2006/table">
            <a:tbl>
              <a:tblPr/>
              <a:tblGrid>
                <a:gridCol w="1005840">
                  <a:extLst>
                    <a:ext uri="{9D8B030D-6E8A-4147-A177-3AD203B41FA5}">
                      <a16:colId xmlns:a16="http://schemas.microsoft.com/office/drawing/2014/main" val="4212130360"/>
                    </a:ext>
                  </a:extLst>
                </a:gridCol>
                <a:gridCol w="2560320">
                  <a:extLst>
                    <a:ext uri="{9D8B030D-6E8A-4147-A177-3AD203B41FA5}">
                      <a16:colId xmlns:a16="http://schemas.microsoft.com/office/drawing/2014/main" val="227229387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Category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907834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Control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‘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Sync’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609274"/>
                  </a:ext>
                </a:extLst>
              </a:tr>
              <a:tr h="18288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Common Info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46627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84965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Bandwidth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886798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Punctured Channel Information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42942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1, BSS Color 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40327804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TXOP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041631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UHR-SIG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983694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GI+LTF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1470987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UHR-LTF Symbols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64039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Number of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Users</a:t>
                      </a:r>
                    </a:p>
                  </a:txBody>
                  <a:tcPr marL="9525" marR="9525" marT="9525" marB="0" anchor="ctr"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9379814"/>
                  </a:ext>
                </a:extLst>
              </a:tr>
              <a:tr h="182880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Per-User Info in Both BSS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STA ID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5604303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BSS Color Indication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40216590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MCS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0073659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Spatial Configuration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6999525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2xLDPC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5443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7120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EE1FA66-F798-0BB3-2FD7-C0B8ABE289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6AA33E-B20B-E19E-E989-A5689047A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to the 11bn SFD?</a:t>
            </a:r>
          </a:p>
          <a:p>
            <a:pPr lvl="1"/>
            <a:r>
              <a:rPr lang="en-US" sz="1600" dirty="0"/>
              <a:t>In each of the </a:t>
            </a:r>
            <a:r>
              <a:rPr lang="en-US" sz="1600" dirty="0" err="1"/>
              <a:t>CoBF</a:t>
            </a:r>
            <a:r>
              <a:rPr lang="en-US" sz="1600" dirty="0"/>
              <a:t> Invite, Response and Sync frames, if there is information for more than one users, the users are ordered according to </a:t>
            </a:r>
            <a:r>
              <a:rPr lang="en-US" sz="1600" dirty="0" err="1"/>
              <a:t>Nss</a:t>
            </a:r>
            <a:r>
              <a:rPr lang="en-US" sz="1600" dirty="0"/>
              <a:t> in non-increasing order?</a:t>
            </a:r>
          </a:p>
          <a:p>
            <a:pPr lvl="2"/>
            <a:r>
              <a:rPr lang="en-US" sz="1400" dirty="0"/>
              <a:t>The order of users in the sharing BSS in the Sync frame is aligned with that in the Invite frame.</a:t>
            </a:r>
          </a:p>
          <a:p>
            <a:pPr lvl="2"/>
            <a:r>
              <a:rPr lang="en-US" sz="1400" dirty="0"/>
              <a:t>The order of users in the shared BSS in the Sync frame is aligned with that in the Response frame.</a:t>
            </a:r>
          </a:p>
          <a:p>
            <a:pPr lvl="1"/>
            <a:r>
              <a:rPr lang="en-US" sz="1600" dirty="0"/>
              <a:t>Supporting doc: 11-25/389r1, 11-25/381r0, 11-25/397r0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EBC77CE-D0F9-A10A-409B-5250CA6CE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SP4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72C6B5-5800-9355-8023-976704BAEA00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B38E60-70A2-B19E-3F39-A443432A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08C681-8902-7750-5D33-66E6E0403E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97834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7FEFD5E-E518-DE82-4A13-C65C31629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A069ADA-29D0-8DB9-D2C8-44B317B8F1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32454A-393C-86A9-3938-48066E77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7F62FE-B334-2C23-F031-27CBCDB008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56C01B-ABBB-C182-EDD5-3A2DC90CA7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224694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666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2200148-DBED-D85D-E9D6-876FFECF5B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07338"/>
            <a:ext cx="7772400" cy="43434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600" dirty="0"/>
              <a:t>Concept level sequence in the transmission phase with 3-way handshaking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COBF Invite: Sharing AP (TXOP holder) shares needed common preamble info in addition to which clients it will serve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COBF Response: Shared AP acknowledges it can null its signal at sharing AP’s client and declares which clients it will serve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COBF Sync: Sharing AP acknowledges it can null its signal at shared AP’s client</a:t>
            </a:r>
          </a:p>
          <a:p>
            <a:pPr lvl="2">
              <a:spcBef>
                <a:spcPts val="600"/>
              </a:spcBef>
            </a:pPr>
            <a:r>
              <a:rPr lang="en-US" sz="1200" dirty="0"/>
              <a:t>Can be used as synchronization message as well</a:t>
            </a:r>
          </a:p>
          <a:p>
            <a:endParaRPr lang="en-US" sz="16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759929-648E-72F0-E8AF-938FAF06A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Conceptual Level Sequence for </a:t>
            </a:r>
            <a:r>
              <a:rPr lang="en-US" dirty="0" err="1"/>
              <a:t>CoBF</a:t>
            </a:r>
            <a:r>
              <a:rPr lang="en-US" dirty="0"/>
              <a:t> Transmission Phase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4EE95-B116-3C81-0F2F-A5C614D989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FDE9F3-64E1-8E79-4406-EA395CEFC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7D7A87-9118-637B-367D-2AE0584C0E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pSp>
        <p:nvGrpSpPr>
          <p:cNvPr id="9" name="Group 4">
            <a:extLst>
              <a:ext uri="{FF2B5EF4-FFF2-40B4-BE49-F238E27FC236}">
                <a16:creationId xmlns:a16="http://schemas.microsoft.com/office/drawing/2014/main" id="{FD8DBED4-1917-9C0B-3428-E134251DA0F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11325" y="3972010"/>
            <a:ext cx="5156200" cy="2628900"/>
            <a:chOff x="1078" y="2388"/>
            <a:chExt cx="3248" cy="1656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F0E7BB90-461C-8F4B-C662-98887A69D84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148" y="2388"/>
              <a:ext cx="3178" cy="1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Line 5">
              <a:extLst>
                <a:ext uri="{FF2B5EF4-FFF2-40B4-BE49-F238E27FC236}">
                  <a16:creationId xmlns:a16="http://schemas.microsoft.com/office/drawing/2014/main" id="{EAD6F63A-12E7-F06F-9C15-441FCE691BA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119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5E46F1AA-2510-DD9E-470E-33DED5C20D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082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Rectangle 7">
              <a:extLst>
                <a:ext uri="{FF2B5EF4-FFF2-40B4-BE49-F238E27FC236}">
                  <a16:creationId xmlns:a16="http://schemas.microsoft.com/office/drawing/2014/main" id="{54E668F6-E7E4-98B6-89BF-D4F23DB586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2916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Rectangle 8">
              <a:extLst>
                <a:ext uri="{FF2B5EF4-FFF2-40B4-BE49-F238E27FC236}">
                  <a16:creationId xmlns:a16="http://schemas.microsoft.com/office/drawing/2014/main" id="{F6B7CBD4-9733-894F-1C87-48B74EC1B3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2974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9">
              <a:extLst>
                <a:ext uri="{FF2B5EF4-FFF2-40B4-BE49-F238E27FC236}">
                  <a16:creationId xmlns:a16="http://schemas.microsoft.com/office/drawing/2014/main" id="{305C3473-7C5B-28BE-051C-EAC5C7364C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78" y="2957"/>
              <a:ext cx="459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Sharing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Line 10">
              <a:extLst>
                <a:ext uri="{FF2B5EF4-FFF2-40B4-BE49-F238E27FC236}">
                  <a16:creationId xmlns:a16="http://schemas.microsoft.com/office/drawing/2014/main" id="{C5138EF5-7FBA-98EF-6EFD-772ADAA475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83" y="3727"/>
              <a:ext cx="2776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76B09366-9ECC-40F0-E636-48DC8B160DF8}"/>
                </a:ext>
              </a:extLst>
            </p:cNvPr>
            <p:cNvSpPr>
              <a:spLocks/>
            </p:cNvSpPr>
            <p:nvPr/>
          </p:nvSpPr>
          <p:spPr bwMode="auto">
            <a:xfrm>
              <a:off x="4241" y="3690"/>
              <a:ext cx="74" cy="74"/>
            </a:xfrm>
            <a:custGeom>
              <a:avLst/>
              <a:gdLst>
                <a:gd name="T0" fmla="*/ 140 w 140"/>
                <a:gd name="T1" fmla="*/ 70 h 140"/>
                <a:gd name="T2" fmla="*/ 0 w 140"/>
                <a:gd name="T3" fmla="*/ 140 h 140"/>
                <a:gd name="T4" fmla="*/ 0 w 140"/>
                <a:gd name="T5" fmla="*/ 0 h 140"/>
                <a:gd name="T6" fmla="*/ 140 w 140"/>
                <a:gd name="T7" fmla="*/ 7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0" h="140">
                  <a:moveTo>
                    <a:pt x="140" y="70"/>
                  </a:moveTo>
                  <a:lnTo>
                    <a:pt x="0" y="140"/>
                  </a:lnTo>
                  <a:cubicBezTo>
                    <a:pt x="22" y="96"/>
                    <a:pt x="22" y="44"/>
                    <a:pt x="0" y="0"/>
                  </a:cubicBezTo>
                  <a:lnTo>
                    <a:pt x="140" y="7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12">
              <a:extLst>
                <a:ext uri="{FF2B5EF4-FFF2-40B4-BE49-F238E27FC236}">
                  <a16:creationId xmlns:a16="http://schemas.microsoft.com/office/drawing/2014/main" id="{8275048A-7856-982A-1414-9A169148B7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98" y="3524"/>
              <a:ext cx="1011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Rectangle 13">
              <a:extLst>
                <a:ext uri="{FF2B5EF4-FFF2-40B4-BE49-F238E27FC236}">
                  <a16:creationId xmlns:a16="http://schemas.microsoft.com/office/drawing/2014/main" id="{3C3FBD07-B172-73D9-2EA4-46CBA5BDCF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8" y="3583"/>
              <a:ext cx="312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DL PPDU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4">
              <a:extLst>
                <a:ext uri="{FF2B5EF4-FFF2-40B4-BE49-F238E27FC236}">
                  <a16:creationId xmlns:a16="http://schemas.microsoft.com/office/drawing/2014/main" id="{C6F82588-AED4-8888-2439-3AD36A39B9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80" y="3563"/>
              <a:ext cx="43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AP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19">
              <a:extLst>
                <a:ext uri="{FF2B5EF4-FFF2-40B4-BE49-F238E27FC236}">
                  <a16:creationId xmlns:a16="http://schemas.microsoft.com/office/drawing/2014/main" id="{5875B68A-9F6B-49F4-7F44-D5ED68E80F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6" y="2916"/>
              <a:ext cx="30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Rectangle 20">
              <a:extLst>
                <a:ext uri="{FF2B5EF4-FFF2-40B4-BE49-F238E27FC236}">
                  <a16:creationId xmlns:a16="http://schemas.microsoft.com/office/drawing/2014/main" id="{134F58B9-2CE6-0AB8-1204-0493307A25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39" y="2935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1">
              <a:extLst>
                <a:ext uri="{FF2B5EF4-FFF2-40B4-BE49-F238E27FC236}">
                  <a16:creationId xmlns:a16="http://schemas.microsoft.com/office/drawing/2014/main" id="{61170A39-A415-3AC1-819C-0DA9AF92D5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5" y="3016"/>
              <a:ext cx="168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Invite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Line 22">
              <a:extLst>
                <a:ext uri="{FF2B5EF4-FFF2-40B4-BE49-F238E27FC236}">
                  <a16:creationId xmlns:a16="http://schemas.microsoft.com/office/drawing/2014/main" id="{21A2638E-E7C5-A17A-F08D-E331BD81DFB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87" y="3321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226CEA8A-7472-565A-11A5-67E7D322E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2001" y="3302"/>
              <a:ext cx="38" cy="38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Line 24">
              <a:extLst>
                <a:ext uri="{FF2B5EF4-FFF2-40B4-BE49-F238E27FC236}">
                  <a16:creationId xmlns:a16="http://schemas.microsoft.com/office/drawing/2014/main" id="{30708E4A-6F66-2423-6C8E-D3EF79EFA3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18" y="3321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25">
              <a:extLst>
                <a:ext uri="{FF2B5EF4-FFF2-40B4-BE49-F238E27FC236}">
                  <a16:creationId xmlns:a16="http://schemas.microsoft.com/office/drawing/2014/main" id="{C6AAE005-B03B-7350-8787-4A56B4085E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089" y="3302"/>
              <a:ext cx="38" cy="38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6">
              <a:extLst>
                <a:ext uri="{FF2B5EF4-FFF2-40B4-BE49-F238E27FC236}">
                  <a16:creationId xmlns:a16="http://schemas.microsoft.com/office/drawing/2014/main" id="{4823EDEE-C839-768E-D210-0CF088BA05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39" y="3296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27">
              <a:extLst>
                <a:ext uri="{FF2B5EF4-FFF2-40B4-BE49-F238E27FC236}">
                  <a16:creationId xmlns:a16="http://schemas.microsoft.com/office/drawing/2014/main" id="{D1E7450F-0CA8-8DA8-6056-0E2A57E370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90" y="3296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Rectangle 28">
              <a:extLst>
                <a:ext uri="{FF2B5EF4-FFF2-40B4-BE49-F238E27FC236}">
                  <a16:creationId xmlns:a16="http://schemas.microsoft.com/office/drawing/2014/main" id="{F59589A0-CC02-DBEA-3739-36BC56DE66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16" y="3219"/>
              <a:ext cx="169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36">
              <a:extLst>
                <a:ext uri="{FF2B5EF4-FFF2-40B4-BE49-F238E27FC236}">
                  <a16:creationId xmlns:a16="http://schemas.microsoft.com/office/drawing/2014/main" id="{B3D4EA4D-7E60-F136-1CB8-E184EEAA04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3524"/>
              <a:ext cx="354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37">
              <a:extLst>
                <a:ext uri="{FF2B5EF4-FFF2-40B4-BE49-F238E27FC236}">
                  <a16:creationId xmlns:a16="http://schemas.microsoft.com/office/drawing/2014/main" id="{B96B4FBF-6ED8-8FAB-B746-F931267BB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9" y="3541"/>
              <a:ext cx="160" cy="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4" name="Rectangle 38">
              <a:extLst>
                <a:ext uri="{FF2B5EF4-FFF2-40B4-BE49-F238E27FC236}">
                  <a16:creationId xmlns:a16="http://schemas.microsoft.com/office/drawing/2014/main" id="{FD028813-8A28-E83B-D305-CEC0653347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39" y="3622"/>
              <a:ext cx="337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Response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Line 39">
              <a:extLst>
                <a:ext uri="{FF2B5EF4-FFF2-40B4-BE49-F238E27FC236}">
                  <a16:creationId xmlns:a16="http://schemas.microsoft.com/office/drawing/2014/main" id="{1BBC345C-7AC3-2994-CE84-18035549144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3" y="3399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40">
              <a:extLst>
                <a:ext uri="{FF2B5EF4-FFF2-40B4-BE49-F238E27FC236}">
                  <a16:creationId xmlns:a16="http://schemas.microsoft.com/office/drawing/2014/main" id="{C2BB2163-24BB-C109-78FB-2F12BCB04D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7" y="3380"/>
              <a:ext cx="38" cy="39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49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41">
              <a:extLst>
                <a:ext uri="{FF2B5EF4-FFF2-40B4-BE49-F238E27FC236}">
                  <a16:creationId xmlns:a16="http://schemas.microsoft.com/office/drawing/2014/main" id="{3FBE45BB-5FA3-2AE7-528A-FAB23C35135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3" y="3399"/>
              <a:ext cx="124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42">
              <a:extLst>
                <a:ext uri="{FF2B5EF4-FFF2-40B4-BE49-F238E27FC236}">
                  <a16:creationId xmlns:a16="http://schemas.microsoft.com/office/drawing/2014/main" id="{164C700D-10C7-E690-7C13-93E66053170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4" y="3380"/>
              <a:ext cx="39" cy="39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49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Line 43">
              <a:extLst>
                <a:ext uri="{FF2B5EF4-FFF2-40B4-BE49-F238E27FC236}">
                  <a16:creationId xmlns:a16="http://schemas.microsoft.com/office/drawing/2014/main" id="{680C06B1-8832-6F27-A158-2A3C145D1D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5" y="3374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Line 44">
              <a:extLst>
                <a:ext uri="{FF2B5EF4-FFF2-40B4-BE49-F238E27FC236}">
                  <a16:creationId xmlns:a16="http://schemas.microsoft.com/office/drawing/2014/main" id="{51C9B65C-19A6-E216-8186-6BC58FAFFB9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5" y="3374"/>
              <a:ext cx="0" cy="51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Rectangle 45">
              <a:extLst>
                <a:ext uri="{FF2B5EF4-FFF2-40B4-BE49-F238E27FC236}">
                  <a16:creationId xmlns:a16="http://schemas.microsoft.com/office/drawing/2014/main" id="{2EDEF665-1682-54C1-025D-7C8131F8F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2" y="3297"/>
              <a:ext cx="168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8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Line 46">
              <a:extLst>
                <a:ext uri="{FF2B5EF4-FFF2-40B4-BE49-F238E27FC236}">
                  <a16:creationId xmlns:a16="http://schemas.microsoft.com/office/drawing/2014/main" id="{885F0B90-C365-B751-1902-FC4AA1E571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69" y="2612"/>
              <a:ext cx="2002" cy="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7">
              <a:extLst>
                <a:ext uri="{FF2B5EF4-FFF2-40B4-BE49-F238E27FC236}">
                  <a16:creationId xmlns:a16="http://schemas.microsoft.com/office/drawing/2014/main" id="{963E7A9E-9855-46B2-F337-61AD47EBC87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36" y="2590"/>
              <a:ext cx="43" cy="43"/>
            </a:xfrm>
            <a:custGeom>
              <a:avLst/>
              <a:gdLst>
                <a:gd name="T0" fmla="*/ 0 w 83"/>
                <a:gd name="T1" fmla="*/ 41 h 82"/>
                <a:gd name="T2" fmla="*/ 83 w 83"/>
                <a:gd name="T3" fmla="*/ 0 h 82"/>
                <a:gd name="T4" fmla="*/ 83 w 83"/>
                <a:gd name="T5" fmla="*/ 82 h 82"/>
                <a:gd name="T6" fmla="*/ 0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0" y="41"/>
                  </a:moveTo>
                  <a:lnTo>
                    <a:pt x="83" y="0"/>
                  </a:lnTo>
                  <a:cubicBezTo>
                    <a:pt x="70" y="26"/>
                    <a:pt x="70" y="56"/>
                    <a:pt x="83" y="82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8">
              <a:extLst>
                <a:ext uri="{FF2B5EF4-FFF2-40B4-BE49-F238E27FC236}">
                  <a16:creationId xmlns:a16="http://schemas.microsoft.com/office/drawing/2014/main" id="{4338DD6B-DC37-7450-3799-765D2909A77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80" y="2590"/>
              <a:ext cx="44" cy="43"/>
            </a:xfrm>
            <a:custGeom>
              <a:avLst/>
              <a:gdLst>
                <a:gd name="T0" fmla="*/ 83 w 83"/>
                <a:gd name="T1" fmla="*/ 41 h 82"/>
                <a:gd name="T2" fmla="*/ 0 w 83"/>
                <a:gd name="T3" fmla="*/ 82 h 82"/>
                <a:gd name="T4" fmla="*/ 0 w 83"/>
                <a:gd name="T5" fmla="*/ 0 h 82"/>
                <a:gd name="T6" fmla="*/ 83 w 83"/>
                <a:gd name="T7" fmla="*/ 41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83" y="41"/>
                  </a:moveTo>
                  <a:lnTo>
                    <a:pt x="0" y="82"/>
                  </a:lnTo>
                  <a:cubicBezTo>
                    <a:pt x="13" y="56"/>
                    <a:pt x="13" y="26"/>
                    <a:pt x="0" y="0"/>
                  </a:cubicBezTo>
                  <a:lnTo>
                    <a:pt x="83" y="41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49">
              <a:extLst>
                <a:ext uri="{FF2B5EF4-FFF2-40B4-BE49-F238E27FC236}">
                  <a16:creationId xmlns:a16="http://schemas.microsoft.com/office/drawing/2014/main" id="{3A478857-2E67-22C5-2356-C9D21DB455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37" y="2434"/>
              <a:ext cx="582" cy="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3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Shared TXOP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6" name="Rectangle 50">
              <a:extLst>
                <a:ext uri="{FF2B5EF4-FFF2-40B4-BE49-F238E27FC236}">
                  <a16:creationId xmlns:a16="http://schemas.microsoft.com/office/drawing/2014/main" id="{3677DCA8-CE2F-38DE-E9E5-9110082EDA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94" y="2916"/>
              <a:ext cx="253" cy="203"/>
            </a:xfrm>
            <a:prstGeom prst="rect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Rectangle 51">
              <a:extLst>
                <a:ext uri="{FF2B5EF4-FFF2-40B4-BE49-F238E27FC236}">
                  <a16:creationId xmlns:a16="http://schemas.microsoft.com/office/drawing/2014/main" id="{7D332CCB-EEDE-0814-1362-80FF9FEC0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9" y="2924"/>
              <a:ext cx="17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COBF </a:t>
              </a: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Sync</a:t>
              </a:r>
              <a:endParaRPr kumimoji="0" lang="en-US" alt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Line 53">
              <a:extLst>
                <a:ext uri="{FF2B5EF4-FFF2-40B4-BE49-F238E27FC236}">
                  <a16:creationId xmlns:a16="http://schemas.microsoft.com/office/drawing/2014/main" id="{571FEE77-AB8B-E5B1-12E2-5C6C29B9008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6" y="2815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54">
              <a:extLst>
                <a:ext uri="{FF2B5EF4-FFF2-40B4-BE49-F238E27FC236}">
                  <a16:creationId xmlns:a16="http://schemas.microsoft.com/office/drawing/2014/main" id="{A75564F9-8E14-0857-E5AA-1226278FB8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0" y="2796"/>
              <a:ext cx="38" cy="38"/>
            </a:xfrm>
            <a:custGeom>
              <a:avLst/>
              <a:gdLst>
                <a:gd name="T0" fmla="*/ 72 w 72"/>
                <a:gd name="T1" fmla="*/ 36 h 72"/>
                <a:gd name="T2" fmla="*/ 0 w 72"/>
                <a:gd name="T3" fmla="*/ 72 h 72"/>
                <a:gd name="T4" fmla="*/ 0 w 72"/>
                <a:gd name="T5" fmla="*/ 0 h 72"/>
                <a:gd name="T6" fmla="*/ 72 w 72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" h="72">
                  <a:moveTo>
                    <a:pt x="72" y="36"/>
                  </a:moveTo>
                  <a:lnTo>
                    <a:pt x="0" y="72"/>
                  </a:lnTo>
                  <a:cubicBezTo>
                    <a:pt x="11" y="50"/>
                    <a:pt x="11" y="23"/>
                    <a:pt x="0" y="0"/>
                  </a:cubicBezTo>
                  <a:lnTo>
                    <a:pt x="72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Line 55">
              <a:extLst>
                <a:ext uri="{FF2B5EF4-FFF2-40B4-BE49-F238E27FC236}">
                  <a16:creationId xmlns:a16="http://schemas.microsoft.com/office/drawing/2014/main" id="{15B36897-1257-AFDD-EEB5-F8AF1450C3A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27" y="2815"/>
              <a:ext cx="123" cy="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6">
              <a:extLst>
                <a:ext uri="{FF2B5EF4-FFF2-40B4-BE49-F238E27FC236}">
                  <a16:creationId xmlns:a16="http://schemas.microsoft.com/office/drawing/2014/main" id="{B0A75177-01AA-2C26-EE47-1A0B33244EE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" y="2796"/>
              <a:ext cx="38" cy="38"/>
            </a:xfrm>
            <a:custGeom>
              <a:avLst/>
              <a:gdLst>
                <a:gd name="T0" fmla="*/ 0 w 73"/>
                <a:gd name="T1" fmla="*/ 36 h 72"/>
                <a:gd name="T2" fmla="*/ 73 w 73"/>
                <a:gd name="T3" fmla="*/ 0 h 72"/>
                <a:gd name="T4" fmla="*/ 73 w 73"/>
                <a:gd name="T5" fmla="*/ 72 h 72"/>
                <a:gd name="T6" fmla="*/ 0 w 73"/>
                <a:gd name="T7" fmla="*/ 3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" h="72">
                  <a:moveTo>
                    <a:pt x="0" y="36"/>
                  </a:moveTo>
                  <a:lnTo>
                    <a:pt x="73" y="0"/>
                  </a:lnTo>
                  <a:cubicBezTo>
                    <a:pt x="61" y="23"/>
                    <a:pt x="61" y="50"/>
                    <a:pt x="73" y="72"/>
                  </a:cubicBezTo>
                  <a:lnTo>
                    <a:pt x="0" y="36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Line 57">
              <a:extLst>
                <a:ext uri="{FF2B5EF4-FFF2-40B4-BE49-F238E27FC236}">
                  <a16:creationId xmlns:a16="http://schemas.microsoft.com/office/drawing/2014/main" id="{2F664E0B-AF9C-C861-C480-A72FE9A32E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48" y="2790"/>
              <a:ext cx="0" cy="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Line 58">
              <a:extLst>
                <a:ext uri="{FF2B5EF4-FFF2-40B4-BE49-F238E27FC236}">
                  <a16:creationId xmlns:a16="http://schemas.microsoft.com/office/drawing/2014/main" id="{649F5FB0-9A00-6D96-652D-064BE998EA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9" y="2790"/>
              <a:ext cx="0" cy="50"/>
            </a:xfrm>
            <a:prstGeom prst="line">
              <a:avLst/>
            </a:prstGeom>
            <a:noFill/>
            <a:ln w="4763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59">
              <a:extLst>
                <a:ext uri="{FF2B5EF4-FFF2-40B4-BE49-F238E27FC236}">
                  <a16:creationId xmlns:a16="http://schemas.microsoft.com/office/drawing/2014/main" id="{16B0F0C3-D390-1E7E-7647-A4EC0DADA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25" y="2711"/>
              <a:ext cx="169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SIFS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Freeform 60">
              <a:extLst>
                <a:ext uri="{FF2B5EF4-FFF2-40B4-BE49-F238E27FC236}">
                  <a16:creationId xmlns:a16="http://schemas.microsoft.com/office/drawing/2014/main" id="{6C5BD25E-BC0D-D03A-ABBF-B7D4C07A7FD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733" y="2558"/>
              <a:ext cx="5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61">
              <a:extLst>
                <a:ext uri="{FF2B5EF4-FFF2-40B4-BE49-F238E27FC236}">
                  <a16:creationId xmlns:a16="http://schemas.microsoft.com/office/drawing/2014/main" id="{86A76BD9-1419-3E1E-A50B-9CF9116A15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66" y="2558"/>
              <a:ext cx="6" cy="1465"/>
            </a:xfrm>
            <a:custGeom>
              <a:avLst/>
              <a:gdLst>
                <a:gd name="T0" fmla="*/ 5 w 10"/>
                <a:gd name="T1" fmla="*/ 85 h 2773"/>
                <a:gd name="T2" fmla="*/ 5 w 10"/>
                <a:gd name="T3" fmla="*/ 0 h 2773"/>
                <a:gd name="T4" fmla="*/ 10 w 10"/>
                <a:gd name="T5" fmla="*/ 208 h 2773"/>
                <a:gd name="T6" fmla="*/ 0 w 10"/>
                <a:gd name="T7" fmla="*/ 133 h 2773"/>
                <a:gd name="T8" fmla="*/ 10 w 10"/>
                <a:gd name="T9" fmla="*/ 261 h 2773"/>
                <a:gd name="T10" fmla="*/ 0 w 10"/>
                <a:gd name="T11" fmla="*/ 336 h 2773"/>
                <a:gd name="T12" fmla="*/ 10 w 10"/>
                <a:gd name="T13" fmla="*/ 261 h 2773"/>
                <a:gd name="T14" fmla="*/ 5 w 10"/>
                <a:gd name="T15" fmla="*/ 469 h 2773"/>
                <a:gd name="T16" fmla="*/ 5 w 10"/>
                <a:gd name="T17" fmla="*/ 384 h 2773"/>
                <a:gd name="T18" fmla="*/ 10 w 10"/>
                <a:gd name="T19" fmla="*/ 592 h 2773"/>
                <a:gd name="T20" fmla="*/ 0 w 10"/>
                <a:gd name="T21" fmla="*/ 517 h 2773"/>
                <a:gd name="T22" fmla="*/ 10 w 10"/>
                <a:gd name="T23" fmla="*/ 645 h 2773"/>
                <a:gd name="T24" fmla="*/ 0 w 10"/>
                <a:gd name="T25" fmla="*/ 720 h 2773"/>
                <a:gd name="T26" fmla="*/ 10 w 10"/>
                <a:gd name="T27" fmla="*/ 645 h 2773"/>
                <a:gd name="T28" fmla="*/ 5 w 10"/>
                <a:gd name="T29" fmla="*/ 853 h 2773"/>
                <a:gd name="T30" fmla="*/ 5 w 10"/>
                <a:gd name="T31" fmla="*/ 768 h 2773"/>
                <a:gd name="T32" fmla="*/ 10 w 10"/>
                <a:gd name="T33" fmla="*/ 976 h 2773"/>
                <a:gd name="T34" fmla="*/ 0 w 10"/>
                <a:gd name="T35" fmla="*/ 901 h 2773"/>
                <a:gd name="T36" fmla="*/ 10 w 10"/>
                <a:gd name="T37" fmla="*/ 1029 h 2773"/>
                <a:gd name="T38" fmla="*/ 0 w 10"/>
                <a:gd name="T39" fmla="*/ 1104 h 2773"/>
                <a:gd name="T40" fmla="*/ 10 w 10"/>
                <a:gd name="T41" fmla="*/ 1029 h 2773"/>
                <a:gd name="T42" fmla="*/ 5 w 10"/>
                <a:gd name="T43" fmla="*/ 1237 h 2773"/>
                <a:gd name="T44" fmla="*/ 5 w 10"/>
                <a:gd name="T45" fmla="*/ 1152 h 2773"/>
                <a:gd name="T46" fmla="*/ 10 w 10"/>
                <a:gd name="T47" fmla="*/ 1360 h 2773"/>
                <a:gd name="T48" fmla="*/ 0 w 10"/>
                <a:gd name="T49" fmla="*/ 1285 h 2773"/>
                <a:gd name="T50" fmla="*/ 10 w 10"/>
                <a:gd name="T51" fmla="*/ 1413 h 2773"/>
                <a:gd name="T52" fmla="*/ 0 w 10"/>
                <a:gd name="T53" fmla="*/ 1488 h 2773"/>
                <a:gd name="T54" fmla="*/ 10 w 10"/>
                <a:gd name="T55" fmla="*/ 1413 h 2773"/>
                <a:gd name="T56" fmla="*/ 5 w 10"/>
                <a:gd name="T57" fmla="*/ 1621 h 2773"/>
                <a:gd name="T58" fmla="*/ 5 w 10"/>
                <a:gd name="T59" fmla="*/ 1536 h 2773"/>
                <a:gd name="T60" fmla="*/ 10 w 10"/>
                <a:gd name="T61" fmla="*/ 1744 h 2773"/>
                <a:gd name="T62" fmla="*/ 0 w 10"/>
                <a:gd name="T63" fmla="*/ 1669 h 2773"/>
                <a:gd name="T64" fmla="*/ 10 w 10"/>
                <a:gd name="T65" fmla="*/ 1797 h 2773"/>
                <a:gd name="T66" fmla="*/ 0 w 10"/>
                <a:gd name="T67" fmla="*/ 1872 h 2773"/>
                <a:gd name="T68" fmla="*/ 10 w 10"/>
                <a:gd name="T69" fmla="*/ 1797 h 2773"/>
                <a:gd name="T70" fmla="*/ 5 w 10"/>
                <a:gd name="T71" fmla="*/ 2005 h 2773"/>
                <a:gd name="T72" fmla="*/ 5 w 10"/>
                <a:gd name="T73" fmla="*/ 1920 h 2773"/>
                <a:gd name="T74" fmla="*/ 10 w 10"/>
                <a:gd name="T75" fmla="*/ 2128 h 2773"/>
                <a:gd name="T76" fmla="*/ 0 w 10"/>
                <a:gd name="T77" fmla="*/ 2053 h 2773"/>
                <a:gd name="T78" fmla="*/ 10 w 10"/>
                <a:gd name="T79" fmla="*/ 2181 h 2773"/>
                <a:gd name="T80" fmla="*/ 0 w 10"/>
                <a:gd name="T81" fmla="*/ 2256 h 2773"/>
                <a:gd name="T82" fmla="*/ 10 w 10"/>
                <a:gd name="T83" fmla="*/ 2181 h 2773"/>
                <a:gd name="T84" fmla="*/ 5 w 10"/>
                <a:gd name="T85" fmla="*/ 2389 h 2773"/>
                <a:gd name="T86" fmla="*/ 5 w 10"/>
                <a:gd name="T87" fmla="*/ 2304 h 2773"/>
                <a:gd name="T88" fmla="*/ 10 w 10"/>
                <a:gd name="T89" fmla="*/ 2512 h 2773"/>
                <a:gd name="T90" fmla="*/ 0 w 10"/>
                <a:gd name="T91" fmla="*/ 2437 h 2773"/>
                <a:gd name="T92" fmla="*/ 10 w 10"/>
                <a:gd name="T93" fmla="*/ 2565 h 2773"/>
                <a:gd name="T94" fmla="*/ 0 w 10"/>
                <a:gd name="T95" fmla="*/ 2640 h 2773"/>
                <a:gd name="T96" fmla="*/ 10 w 10"/>
                <a:gd name="T97" fmla="*/ 2565 h 2773"/>
                <a:gd name="T98" fmla="*/ 5 w 10"/>
                <a:gd name="T99" fmla="*/ 2773 h 2773"/>
                <a:gd name="T100" fmla="*/ 5 w 10"/>
                <a:gd name="T101" fmla="*/ 2688 h 27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0" h="2773">
                  <a:moveTo>
                    <a:pt x="10" y="5"/>
                  </a:moveTo>
                  <a:lnTo>
                    <a:pt x="10" y="80"/>
                  </a:lnTo>
                  <a:cubicBezTo>
                    <a:pt x="10" y="83"/>
                    <a:pt x="8" y="85"/>
                    <a:pt x="5" y="85"/>
                  </a:cubicBezTo>
                  <a:cubicBezTo>
                    <a:pt x="2" y="85"/>
                    <a:pt x="0" y="83"/>
                    <a:pt x="0" y="80"/>
                  </a:cubicBezTo>
                  <a:lnTo>
                    <a:pt x="0" y="5"/>
                  </a:lnTo>
                  <a:cubicBezTo>
                    <a:pt x="0" y="2"/>
                    <a:pt x="2" y="0"/>
                    <a:pt x="5" y="0"/>
                  </a:cubicBezTo>
                  <a:cubicBezTo>
                    <a:pt x="8" y="0"/>
                    <a:pt x="10" y="2"/>
                    <a:pt x="10" y="5"/>
                  </a:cubicBezTo>
                  <a:close/>
                  <a:moveTo>
                    <a:pt x="10" y="133"/>
                  </a:moveTo>
                  <a:lnTo>
                    <a:pt x="10" y="208"/>
                  </a:lnTo>
                  <a:cubicBezTo>
                    <a:pt x="10" y="211"/>
                    <a:pt x="8" y="213"/>
                    <a:pt x="5" y="213"/>
                  </a:cubicBezTo>
                  <a:cubicBezTo>
                    <a:pt x="2" y="213"/>
                    <a:pt x="0" y="211"/>
                    <a:pt x="0" y="208"/>
                  </a:cubicBezTo>
                  <a:lnTo>
                    <a:pt x="0" y="133"/>
                  </a:lnTo>
                  <a:cubicBezTo>
                    <a:pt x="0" y="130"/>
                    <a:pt x="2" y="128"/>
                    <a:pt x="5" y="128"/>
                  </a:cubicBezTo>
                  <a:cubicBezTo>
                    <a:pt x="8" y="128"/>
                    <a:pt x="10" y="130"/>
                    <a:pt x="10" y="133"/>
                  </a:cubicBezTo>
                  <a:close/>
                  <a:moveTo>
                    <a:pt x="10" y="261"/>
                  </a:moveTo>
                  <a:lnTo>
                    <a:pt x="10" y="336"/>
                  </a:lnTo>
                  <a:cubicBezTo>
                    <a:pt x="10" y="339"/>
                    <a:pt x="8" y="341"/>
                    <a:pt x="5" y="341"/>
                  </a:cubicBezTo>
                  <a:cubicBezTo>
                    <a:pt x="2" y="341"/>
                    <a:pt x="0" y="339"/>
                    <a:pt x="0" y="336"/>
                  </a:cubicBezTo>
                  <a:lnTo>
                    <a:pt x="0" y="261"/>
                  </a:lnTo>
                  <a:cubicBezTo>
                    <a:pt x="0" y="258"/>
                    <a:pt x="2" y="256"/>
                    <a:pt x="5" y="256"/>
                  </a:cubicBezTo>
                  <a:cubicBezTo>
                    <a:pt x="8" y="256"/>
                    <a:pt x="10" y="258"/>
                    <a:pt x="10" y="261"/>
                  </a:cubicBezTo>
                  <a:close/>
                  <a:moveTo>
                    <a:pt x="10" y="389"/>
                  </a:moveTo>
                  <a:lnTo>
                    <a:pt x="10" y="464"/>
                  </a:lnTo>
                  <a:cubicBezTo>
                    <a:pt x="10" y="467"/>
                    <a:pt x="8" y="469"/>
                    <a:pt x="5" y="469"/>
                  </a:cubicBezTo>
                  <a:cubicBezTo>
                    <a:pt x="2" y="469"/>
                    <a:pt x="0" y="467"/>
                    <a:pt x="0" y="464"/>
                  </a:cubicBezTo>
                  <a:lnTo>
                    <a:pt x="0" y="389"/>
                  </a:lnTo>
                  <a:cubicBezTo>
                    <a:pt x="0" y="386"/>
                    <a:pt x="2" y="384"/>
                    <a:pt x="5" y="384"/>
                  </a:cubicBezTo>
                  <a:cubicBezTo>
                    <a:pt x="8" y="384"/>
                    <a:pt x="10" y="386"/>
                    <a:pt x="10" y="389"/>
                  </a:cubicBezTo>
                  <a:close/>
                  <a:moveTo>
                    <a:pt x="10" y="517"/>
                  </a:moveTo>
                  <a:lnTo>
                    <a:pt x="10" y="592"/>
                  </a:lnTo>
                  <a:cubicBezTo>
                    <a:pt x="10" y="595"/>
                    <a:pt x="8" y="597"/>
                    <a:pt x="5" y="597"/>
                  </a:cubicBezTo>
                  <a:cubicBezTo>
                    <a:pt x="2" y="597"/>
                    <a:pt x="0" y="595"/>
                    <a:pt x="0" y="592"/>
                  </a:cubicBezTo>
                  <a:lnTo>
                    <a:pt x="0" y="517"/>
                  </a:lnTo>
                  <a:cubicBezTo>
                    <a:pt x="0" y="514"/>
                    <a:pt x="2" y="512"/>
                    <a:pt x="5" y="512"/>
                  </a:cubicBezTo>
                  <a:cubicBezTo>
                    <a:pt x="8" y="512"/>
                    <a:pt x="10" y="514"/>
                    <a:pt x="10" y="517"/>
                  </a:cubicBezTo>
                  <a:close/>
                  <a:moveTo>
                    <a:pt x="10" y="645"/>
                  </a:moveTo>
                  <a:lnTo>
                    <a:pt x="10" y="720"/>
                  </a:lnTo>
                  <a:cubicBezTo>
                    <a:pt x="10" y="723"/>
                    <a:pt x="8" y="725"/>
                    <a:pt x="5" y="725"/>
                  </a:cubicBezTo>
                  <a:cubicBezTo>
                    <a:pt x="2" y="725"/>
                    <a:pt x="0" y="723"/>
                    <a:pt x="0" y="720"/>
                  </a:cubicBezTo>
                  <a:lnTo>
                    <a:pt x="0" y="645"/>
                  </a:lnTo>
                  <a:cubicBezTo>
                    <a:pt x="0" y="642"/>
                    <a:pt x="2" y="640"/>
                    <a:pt x="5" y="640"/>
                  </a:cubicBezTo>
                  <a:cubicBezTo>
                    <a:pt x="8" y="640"/>
                    <a:pt x="10" y="642"/>
                    <a:pt x="10" y="645"/>
                  </a:cubicBezTo>
                  <a:close/>
                  <a:moveTo>
                    <a:pt x="10" y="773"/>
                  </a:moveTo>
                  <a:lnTo>
                    <a:pt x="10" y="848"/>
                  </a:lnTo>
                  <a:cubicBezTo>
                    <a:pt x="10" y="851"/>
                    <a:pt x="8" y="853"/>
                    <a:pt x="5" y="853"/>
                  </a:cubicBezTo>
                  <a:cubicBezTo>
                    <a:pt x="2" y="853"/>
                    <a:pt x="0" y="851"/>
                    <a:pt x="0" y="848"/>
                  </a:cubicBezTo>
                  <a:lnTo>
                    <a:pt x="0" y="773"/>
                  </a:lnTo>
                  <a:cubicBezTo>
                    <a:pt x="0" y="770"/>
                    <a:pt x="2" y="768"/>
                    <a:pt x="5" y="768"/>
                  </a:cubicBezTo>
                  <a:cubicBezTo>
                    <a:pt x="8" y="768"/>
                    <a:pt x="10" y="770"/>
                    <a:pt x="10" y="773"/>
                  </a:cubicBezTo>
                  <a:close/>
                  <a:moveTo>
                    <a:pt x="10" y="901"/>
                  </a:moveTo>
                  <a:lnTo>
                    <a:pt x="10" y="976"/>
                  </a:lnTo>
                  <a:cubicBezTo>
                    <a:pt x="10" y="979"/>
                    <a:pt x="8" y="981"/>
                    <a:pt x="5" y="981"/>
                  </a:cubicBezTo>
                  <a:cubicBezTo>
                    <a:pt x="2" y="981"/>
                    <a:pt x="0" y="979"/>
                    <a:pt x="0" y="976"/>
                  </a:cubicBezTo>
                  <a:lnTo>
                    <a:pt x="0" y="901"/>
                  </a:lnTo>
                  <a:cubicBezTo>
                    <a:pt x="0" y="898"/>
                    <a:pt x="2" y="896"/>
                    <a:pt x="5" y="896"/>
                  </a:cubicBezTo>
                  <a:cubicBezTo>
                    <a:pt x="8" y="896"/>
                    <a:pt x="10" y="898"/>
                    <a:pt x="10" y="901"/>
                  </a:cubicBezTo>
                  <a:close/>
                  <a:moveTo>
                    <a:pt x="10" y="1029"/>
                  </a:moveTo>
                  <a:lnTo>
                    <a:pt x="10" y="1104"/>
                  </a:lnTo>
                  <a:cubicBezTo>
                    <a:pt x="10" y="1107"/>
                    <a:pt x="8" y="1109"/>
                    <a:pt x="5" y="1109"/>
                  </a:cubicBezTo>
                  <a:cubicBezTo>
                    <a:pt x="2" y="1109"/>
                    <a:pt x="0" y="1107"/>
                    <a:pt x="0" y="1104"/>
                  </a:cubicBezTo>
                  <a:lnTo>
                    <a:pt x="0" y="1029"/>
                  </a:lnTo>
                  <a:cubicBezTo>
                    <a:pt x="0" y="1026"/>
                    <a:pt x="2" y="1024"/>
                    <a:pt x="5" y="1024"/>
                  </a:cubicBezTo>
                  <a:cubicBezTo>
                    <a:pt x="8" y="1024"/>
                    <a:pt x="10" y="1026"/>
                    <a:pt x="10" y="1029"/>
                  </a:cubicBezTo>
                  <a:close/>
                  <a:moveTo>
                    <a:pt x="10" y="1157"/>
                  </a:moveTo>
                  <a:lnTo>
                    <a:pt x="10" y="1232"/>
                  </a:lnTo>
                  <a:cubicBezTo>
                    <a:pt x="10" y="1235"/>
                    <a:pt x="8" y="1237"/>
                    <a:pt x="5" y="1237"/>
                  </a:cubicBezTo>
                  <a:cubicBezTo>
                    <a:pt x="2" y="1237"/>
                    <a:pt x="0" y="1235"/>
                    <a:pt x="0" y="1232"/>
                  </a:cubicBezTo>
                  <a:lnTo>
                    <a:pt x="0" y="1157"/>
                  </a:lnTo>
                  <a:cubicBezTo>
                    <a:pt x="0" y="1154"/>
                    <a:pt x="2" y="1152"/>
                    <a:pt x="5" y="1152"/>
                  </a:cubicBezTo>
                  <a:cubicBezTo>
                    <a:pt x="8" y="1152"/>
                    <a:pt x="10" y="1154"/>
                    <a:pt x="10" y="1157"/>
                  </a:cubicBezTo>
                  <a:close/>
                  <a:moveTo>
                    <a:pt x="10" y="1285"/>
                  </a:moveTo>
                  <a:lnTo>
                    <a:pt x="10" y="1360"/>
                  </a:lnTo>
                  <a:cubicBezTo>
                    <a:pt x="10" y="1363"/>
                    <a:pt x="8" y="1365"/>
                    <a:pt x="5" y="1365"/>
                  </a:cubicBezTo>
                  <a:cubicBezTo>
                    <a:pt x="2" y="1365"/>
                    <a:pt x="0" y="1363"/>
                    <a:pt x="0" y="1360"/>
                  </a:cubicBezTo>
                  <a:lnTo>
                    <a:pt x="0" y="1285"/>
                  </a:lnTo>
                  <a:cubicBezTo>
                    <a:pt x="0" y="1282"/>
                    <a:pt x="2" y="1280"/>
                    <a:pt x="5" y="1280"/>
                  </a:cubicBezTo>
                  <a:cubicBezTo>
                    <a:pt x="8" y="1280"/>
                    <a:pt x="10" y="1282"/>
                    <a:pt x="10" y="1285"/>
                  </a:cubicBezTo>
                  <a:close/>
                  <a:moveTo>
                    <a:pt x="10" y="1413"/>
                  </a:moveTo>
                  <a:lnTo>
                    <a:pt x="10" y="1488"/>
                  </a:lnTo>
                  <a:cubicBezTo>
                    <a:pt x="10" y="1491"/>
                    <a:pt x="8" y="1493"/>
                    <a:pt x="5" y="1493"/>
                  </a:cubicBezTo>
                  <a:cubicBezTo>
                    <a:pt x="2" y="1493"/>
                    <a:pt x="0" y="1491"/>
                    <a:pt x="0" y="1488"/>
                  </a:cubicBezTo>
                  <a:lnTo>
                    <a:pt x="0" y="1413"/>
                  </a:lnTo>
                  <a:cubicBezTo>
                    <a:pt x="0" y="1410"/>
                    <a:pt x="2" y="1408"/>
                    <a:pt x="5" y="1408"/>
                  </a:cubicBezTo>
                  <a:cubicBezTo>
                    <a:pt x="8" y="1408"/>
                    <a:pt x="10" y="1410"/>
                    <a:pt x="10" y="1413"/>
                  </a:cubicBezTo>
                  <a:close/>
                  <a:moveTo>
                    <a:pt x="10" y="1541"/>
                  </a:moveTo>
                  <a:lnTo>
                    <a:pt x="10" y="1616"/>
                  </a:lnTo>
                  <a:cubicBezTo>
                    <a:pt x="10" y="1619"/>
                    <a:pt x="8" y="1621"/>
                    <a:pt x="5" y="1621"/>
                  </a:cubicBezTo>
                  <a:cubicBezTo>
                    <a:pt x="2" y="1621"/>
                    <a:pt x="0" y="1619"/>
                    <a:pt x="0" y="1616"/>
                  </a:cubicBezTo>
                  <a:lnTo>
                    <a:pt x="0" y="1541"/>
                  </a:lnTo>
                  <a:cubicBezTo>
                    <a:pt x="0" y="1538"/>
                    <a:pt x="2" y="1536"/>
                    <a:pt x="5" y="1536"/>
                  </a:cubicBezTo>
                  <a:cubicBezTo>
                    <a:pt x="8" y="1536"/>
                    <a:pt x="10" y="1538"/>
                    <a:pt x="10" y="1541"/>
                  </a:cubicBezTo>
                  <a:close/>
                  <a:moveTo>
                    <a:pt x="10" y="1669"/>
                  </a:moveTo>
                  <a:lnTo>
                    <a:pt x="10" y="1744"/>
                  </a:lnTo>
                  <a:cubicBezTo>
                    <a:pt x="10" y="1747"/>
                    <a:pt x="8" y="1749"/>
                    <a:pt x="5" y="1749"/>
                  </a:cubicBezTo>
                  <a:cubicBezTo>
                    <a:pt x="2" y="1749"/>
                    <a:pt x="0" y="1747"/>
                    <a:pt x="0" y="1744"/>
                  </a:cubicBezTo>
                  <a:lnTo>
                    <a:pt x="0" y="1669"/>
                  </a:lnTo>
                  <a:cubicBezTo>
                    <a:pt x="0" y="1666"/>
                    <a:pt x="2" y="1664"/>
                    <a:pt x="5" y="1664"/>
                  </a:cubicBezTo>
                  <a:cubicBezTo>
                    <a:pt x="8" y="1664"/>
                    <a:pt x="10" y="1666"/>
                    <a:pt x="10" y="1669"/>
                  </a:cubicBezTo>
                  <a:close/>
                  <a:moveTo>
                    <a:pt x="10" y="1797"/>
                  </a:moveTo>
                  <a:lnTo>
                    <a:pt x="10" y="1872"/>
                  </a:lnTo>
                  <a:cubicBezTo>
                    <a:pt x="10" y="1875"/>
                    <a:pt x="8" y="1877"/>
                    <a:pt x="5" y="1877"/>
                  </a:cubicBezTo>
                  <a:cubicBezTo>
                    <a:pt x="2" y="1877"/>
                    <a:pt x="0" y="1875"/>
                    <a:pt x="0" y="1872"/>
                  </a:cubicBezTo>
                  <a:lnTo>
                    <a:pt x="0" y="1797"/>
                  </a:lnTo>
                  <a:cubicBezTo>
                    <a:pt x="0" y="1794"/>
                    <a:pt x="2" y="1792"/>
                    <a:pt x="5" y="1792"/>
                  </a:cubicBezTo>
                  <a:cubicBezTo>
                    <a:pt x="8" y="1792"/>
                    <a:pt x="10" y="1794"/>
                    <a:pt x="10" y="1797"/>
                  </a:cubicBezTo>
                  <a:close/>
                  <a:moveTo>
                    <a:pt x="10" y="1925"/>
                  </a:moveTo>
                  <a:lnTo>
                    <a:pt x="10" y="2000"/>
                  </a:lnTo>
                  <a:cubicBezTo>
                    <a:pt x="10" y="2003"/>
                    <a:pt x="8" y="2005"/>
                    <a:pt x="5" y="2005"/>
                  </a:cubicBezTo>
                  <a:cubicBezTo>
                    <a:pt x="2" y="2005"/>
                    <a:pt x="0" y="2003"/>
                    <a:pt x="0" y="2000"/>
                  </a:cubicBezTo>
                  <a:lnTo>
                    <a:pt x="0" y="1925"/>
                  </a:lnTo>
                  <a:cubicBezTo>
                    <a:pt x="0" y="1922"/>
                    <a:pt x="2" y="1920"/>
                    <a:pt x="5" y="1920"/>
                  </a:cubicBezTo>
                  <a:cubicBezTo>
                    <a:pt x="8" y="1920"/>
                    <a:pt x="10" y="1922"/>
                    <a:pt x="10" y="1925"/>
                  </a:cubicBezTo>
                  <a:close/>
                  <a:moveTo>
                    <a:pt x="10" y="2053"/>
                  </a:moveTo>
                  <a:lnTo>
                    <a:pt x="10" y="2128"/>
                  </a:lnTo>
                  <a:cubicBezTo>
                    <a:pt x="10" y="2131"/>
                    <a:pt x="8" y="2133"/>
                    <a:pt x="5" y="2133"/>
                  </a:cubicBezTo>
                  <a:cubicBezTo>
                    <a:pt x="2" y="2133"/>
                    <a:pt x="0" y="2131"/>
                    <a:pt x="0" y="2128"/>
                  </a:cubicBezTo>
                  <a:lnTo>
                    <a:pt x="0" y="2053"/>
                  </a:lnTo>
                  <a:cubicBezTo>
                    <a:pt x="0" y="2050"/>
                    <a:pt x="2" y="2048"/>
                    <a:pt x="5" y="2048"/>
                  </a:cubicBezTo>
                  <a:cubicBezTo>
                    <a:pt x="8" y="2048"/>
                    <a:pt x="10" y="2050"/>
                    <a:pt x="10" y="2053"/>
                  </a:cubicBezTo>
                  <a:close/>
                  <a:moveTo>
                    <a:pt x="10" y="2181"/>
                  </a:moveTo>
                  <a:lnTo>
                    <a:pt x="10" y="2256"/>
                  </a:lnTo>
                  <a:cubicBezTo>
                    <a:pt x="10" y="2259"/>
                    <a:pt x="8" y="2261"/>
                    <a:pt x="5" y="2261"/>
                  </a:cubicBezTo>
                  <a:cubicBezTo>
                    <a:pt x="2" y="2261"/>
                    <a:pt x="0" y="2259"/>
                    <a:pt x="0" y="2256"/>
                  </a:cubicBezTo>
                  <a:lnTo>
                    <a:pt x="0" y="2181"/>
                  </a:lnTo>
                  <a:cubicBezTo>
                    <a:pt x="0" y="2178"/>
                    <a:pt x="2" y="2176"/>
                    <a:pt x="5" y="2176"/>
                  </a:cubicBezTo>
                  <a:cubicBezTo>
                    <a:pt x="8" y="2176"/>
                    <a:pt x="10" y="2178"/>
                    <a:pt x="10" y="2181"/>
                  </a:cubicBezTo>
                  <a:close/>
                  <a:moveTo>
                    <a:pt x="10" y="2309"/>
                  </a:moveTo>
                  <a:lnTo>
                    <a:pt x="10" y="2384"/>
                  </a:lnTo>
                  <a:cubicBezTo>
                    <a:pt x="10" y="2387"/>
                    <a:pt x="8" y="2389"/>
                    <a:pt x="5" y="2389"/>
                  </a:cubicBezTo>
                  <a:cubicBezTo>
                    <a:pt x="2" y="2389"/>
                    <a:pt x="0" y="2387"/>
                    <a:pt x="0" y="2384"/>
                  </a:cubicBezTo>
                  <a:lnTo>
                    <a:pt x="0" y="2309"/>
                  </a:lnTo>
                  <a:cubicBezTo>
                    <a:pt x="0" y="2306"/>
                    <a:pt x="2" y="2304"/>
                    <a:pt x="5" y="2304"/>
                  </a:cubicBezTo>
                  <a:cubicBezTo>
                    <a:pt x="8" y="2304"/>
                    <a:pt x="10" y="2306"/>
                    <a:pt x="10" y="2309"/>
                  </a:cubicBezTo>
                  <a:close/>
                  <a:moveTo>
                    <a:pt x="10" y="2437"/>
                  </a:moveTo>
                  <a:lnTo>
                    <a:pt x="10" y="2512"/>
                  </a:lnTo>
                  <a:cubicBezTo>
                    <a:pt x="10" y="2515"/>
                    <a:pt x="8" y="2517"/>
                    <a:pt x="5" y="2517"/>
                  </a:cubicBezTo>
                  <a:cubicBezTo>
                    <a:pt x="2" y="2517"/>
                    <a:pt x="0" y="2515"/>
                    <a:pt x="0" y="2512"/>
                  </a:cubicBezTo>
                  <a:lnTo>
                    <a:pt x="0" y="2437"/>
                  </a:lnTo>
                  <a:cubicBezTo>
                    <a:pt x="0" y="2434"/>
                    <a:pt x="2" y="2432"/>
                    <a:pt x="5" y="2432"/>
                  </a:cubicBezTo>
                  <a:cubicBezTo>
                    <a:pt x="8" y="2432"/>
                    <a:pt x="10" y="2434"/>
                    <a:pt x="10" y="2437"/>
                  </a:cubicBezTo>
                  <a:close/>
                  <a:moveTo>
                    <a:pt x="10" y="2565"/>
                  </a:moveTo>
                  <a:lnTo>
                    <a:pt x="10" y="2640"/>
                  </a:lnTo>
                  <a:cubicBezTo>
                    <a:pt x="10" y="2643"/>
                    <a:pt x="8" y="2645"/>
                    <a:pt x="5" y="2645"/>
                  </a:cubicBezTo>
                  <a:cubicBezTo>
                    <a:pt x="2" y="2645"/>
                    <a:pt x="0" y="2643"/>
                    <a:pt x="0" y="2640"/>
                  </a:cubicBezTo>
                  <a:lnTo>
                    <a:pt x="0" y="2565"/>
                  </a:lnTo>
                  <a:cubicBezTo>
                    <a:pt x="0" y="2562"/>
                    <a:pt x="2" y="2560"/>
                    <a:pt x="5" y="2560"/>
                  </a:cubicBezTo>
                  <a:cubicBezTo>
                    <a:pt x="8" y="2560"/>
                    <a:pt x="10" y="2562"/>
                    <a:pt x="10" y="2565"/>
                  </a:cubicBezTo>
                  <a:close/>
                  <a:moveTo>
                    <a:pt x="10" y="2693"/>
                  </a:moveTo>
                  <a:lnTo>
                    <a:pt x="10" y="2768"/>
                  </a:lnTo>
                  <a:cubicBezTo>
                    <a:pt x="10" y="2771"/>
                    <a:pt x="8" y="2773"/>
                    <a:pt x="5" y="2773"/>
                  </a:cubicBezTo>
                  <a:cubicBezTo>
                    <a:pt x="2" y="2773"/>
                    <a:pt x="0" y="2771"/>
                    <a:pt x="0" y="2768"/>
                  </a:cubicBezTo>
                  <a:lnTo>
                    <a:pt x="0" y="2693"/>
                  </a:lnTo>
                  <a:cubicBezTo>
                    <a:pt x="0" y="2690"/>
                    <a:pt x="2" y="2688"/>
                    <a:pt x="5" y="2688"/>
                  </a:cubicBezTo>
                  <a:cubicBezTo>
                    <a:pt x="8" y="2688"/>
                    <a:pt x="10" y="2690"/>
                    <a:pt x="10" y="2693"/>
                  </a:cubicBezTo>
                  <a:close/>
                </a:path>
              </a:pathLst>
            </a:custGeom>
            <a:solidFill>
              <a:srgbClr val="000000"/>
            </a:solidFill>
            <a:ln w="1588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87931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FC5067-EB49-5A53-5046-083672EF9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Per MAC sequence, conceptually there will be three frames, i.e., the </a:t>
            </a:r>
            <a:r>
              <a:rPr lang="en-US" sz="1800" dirty="0" err="1"/>
              <a:t>CoBF</a:t>
            </a:r>
            <a:r>
              <a:rPr lang="en-US" sz="1800" dirty="0"/>
              <a:t> Invite, Response and Sync frames [1] for information exchange between the sharing and shared APs in the </a:t>
            </a:r>
            <a:r>
              <a:rPr lang="en-US" sz="1800" dirty="0" err="1"/>
              <a:t>CoBF</a:t>
            </a:r>
            <a:r>
              <a:rPr lang="en-US" sz="1800" dirty="0"/>
              <a:t> transmission phase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Invite/Sync: sent from the sharing AP to the shared AP</a:t>
            </a:r>
          </a:p>
          <a:p>
            <a:pPr lvl="1"/>
            <a:r>
              <a:rPr lang="en-US" sz="1600" dirty="0" err="1"/>
              <a:t>CoBF</a:t>
            </a:r>
            <a:r>
              <a:rPr lang="en-US" sz="1600" dirty="0"/>
              <a:t> Response: sent from the shared AP to the sharing AP</a:t>
            </a:r>
          </a:p>
          <a:p>
            <a:endParaRPr lang="en-US" sz="1800" dirty="0"/>
          </a:p>
          <a:p>
            <a:r>
              <a:rPr lang="en-US" sz="1800" dirty="0"/>
              <a:t>Information exchange between two APs through these three frames to negotiate parameters and form the common preamble in </a:t>
            </a:r>
            <a:r>
              <a:rPr lang="en-US" sz="1800" dirty="0" err="1"/>
              <a:t>CoBF</a:t>
            </a:r>
            <a:r>
              <a:rPr lang="en-US" sz="1800" dirty="0"/>
              <a:t> transmission should be self-contained</a:t>
            </a:r>
          </a:p>
          <a:p>
            <a:endParaRPr lang="en-US" sz="1800" dirty="0"/>
          </a:p>
          <a:p>
            <a:r>
              <a:rPr lang="en-US" sz="1800" dirty="0"/>
              <a:t>In this presentation, we discuss the information exchange in the transmission phase, with the focus on PHY information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FF995B4-FB6B-614B-FFBD-D7F464BB3D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E6D74E-D32F-496B-9F0B-3518ED51B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/>
              <a:t>March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91616E-8AF5-AB7F-AF3C-32405298B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71BA84-9FCB-E49E-C26C-53C26930CC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36311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1EF668-A61F-EA3C-169F-F9C7F1158F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types of information will be signaled</a:t>
            </a:r>
          </a:p>
          <a:p>
            <a:pPr lvl="1"/>
            <a:r>
              <a:rPr lang="en-US" dirty="0"/>
              <a:t>Subfields in the common preamble (also called “PHY info”)</a:t>
            </a:r>
          </a:p>
          <a:p>
            <a:pPr lvl="2"/>
            <a:r>
              <a:rPr lang="en-US" dirty="0"/>
              <a:t>Essential info: Parameters which are essential to pre-transmission negotiation</a:t>
            </a:r>
          </a:p>
          <a:p>
            <a:pPr lvl="2"/>
            <a:r>
              <a:rPr lang="en-US" dirty="0"/>
              <a:t>Non-essential info: Parameters which are either pre-defined or derived from essential info</a:t>
            </a:r>
          </a:p>
          <a:p>
            <a:pPr lvl="2"/>
            <a:r>
              <a:rPr lang="en-US" dirty="0"/>
              <a:t>Focus our discussion mostly on the essential info</a:t>
            </a:r>
            <a:endParaRPr lang="en-US" dirty="0">
              <a:sym typeface="Wingdings" panose="05000000000000000000" pitchFamily="2" charset="2"/>
            </a:endParaRPr>
          </a:p>
          <a:p>
            <a:pPr lvl="1"/>
            <a:r>
              <a:rPr lang="en-US" dirty="0"/>
              <a:t>Basic control information</a:t>
            </a:r>
          </a:p>
          <a:p>
            <a:pPr lvl="2"/>
            <a:r>
              <a:rPr lang="en-US" dirty="0"/>
              <a:t>Each frame needs to indicate what it is (‘</a:t>
            </a:r>
            <a:r>
              <a:rPr lang="en-US" dirty="0" err="1"/>
              <a:t>CoBF</a:t>
            </a:r>
            <a:r>
              <a:rPr lang="en-US" dirty="0"/>
              <a:t> Invite’/‘</a:t>
            </a:r>
            <a:r>
              <a:rPr lang="en-US" dirty="0" err="1"/>
              <a:t>CoBF</a:t>
            </a:r>
            <a:r>
              <a:rPr lang="en-US" dirty="0"/>
              <a:t> Acceptance’/‘</a:t>
            </a:r>
            <a:r>
              <a:rPr lang="en-US" dirty="0" err="1"/>
              <a:t>CoBF</a:t>
            </a:r>
            <a:r>
              <a:rPr lang="en-US" dirty="0"/>
              <a:t> Rejection’/‘</a:t>
            </a:r>
            <a:r>
              <a:rPr lang="en-US" dirty="0" err="1"/>
              <a:t>CoBF</a:t>
            </a:r>
            <a:r>
              <a:rPr lang="en-US" dirty="0"/>
              <a:t> Sync’)</a:t>
            </a:r>
          </a:p>
          <a:p>
            <a:pPr lvl="3"/>
            <a:r>
              <a:rPr lang="en-US" sz="1400" dirty="0"/>
              <a:t>How to indicate this info is TBD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E05B139-14E1-7627-5871-DB348D150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Two Types of Information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45518C-B60D-C33B-7C58-76DE4EC9008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0510C4-1C66-B31A-55E1-0E54D89D6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423FA5-B4E9-BDEA-0A59-C13B9DBDA1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9995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72DD00-65E5-4143-7AE0-18EBFE6502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2712771-9702-B3C9-39B5-CC9E3B3D6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857468"/>
            <a:ext cx="7772400" cy="4343400"/>
          </a:xfrm>
        </p:spPr>
        <p:txBody>
          <a:bodyPr/>
          <a:lstStyle/>
          <a:p>
            <a:r>
              <a:rPr lang="en-US" dirty="0"/>
              <a:t>Bandwidth and Punctured Channel Information should be indicated in the Invite frame</a:t>
            </a:r>
          </a:p>
          <a:p>
            <a:pPr lvl="1"/>
            <a:r>
              <a:rPr lang="en-US" sz="1600" dirty="0"/>
              <a:t>Shared AP needs BW info for scheduling users of different BW capabilities</a:t>
            </a:r>
          </a:p>
          <a:p>
            <a:pPr lvl="1"/>
            <a:r>
              <a:rPr lang="en-US" sz="1600" dirty="0"/>
              <a:t>To be self-contained, also include the Punctured Channel Information</a:t>
            </a:r>
          </a:p>
          <a:p>
            <a:pPr lvl="1"/>
            <a:r>
              <a:rPr lang="en-US" sz="1600" dirty="0"/>
              <a:t>No bandwidth or punctured pattern negotiation allowed</a:t>
            </a:r>
          </a:p>
          <a:p>
            <a:r>
              <a:rPr lang="en-US" dirty="0"/>
              <a:t>Range of data field indication and negotiation, as discussed in [1]</a:t>
            </a:r>
          </a:p>
          <a:p>
            <a:pPr lvl="1"/>
            <a:r>
              <a:rPr lang="en-US" sz="1600" dirty="0"/>
              <a:t>Range of data field should be indicated in the Invite frame</a:t>
            </a:r>
          </a:p>
          <a:p>
            <a:pPr lvl="2"/>
            <a:r>
              <a:rPr lang="en-US" sz="1400" dirty="0"/>
              <a:t>Minimum Number of Data OFDM Symbols (9 bits)</a:t>
            </a:r>
          </a:p>
          <a:p>
            <a:pPr lvl="2"/>
            <a:r>
              <a:rPr lang="en-US" sz="1400" dirty="0"/>
              <a:t>Maximum Number of Data OFDM Symbols (9 bits)</a:t>
            </a:r>
          </a:p>
          <a:p>
            <a:pPr lvl="1"/>
            <a:r>
              <a:rPr lang="en-US" sz="1600" dirty="0"/>
              <a:t>Suggested data field duration should be indicated in the Response frame</a:t>
            </a:r>
          </a:p>
          <a:p>
            <a:pPr lvl="2"/>
            <a:r>
              <a:rPr lang="en-US" sz="1400" dirty="0"/>
              <a:t>Suggested Number of Data OFDM Symbols (9 bits)</a:t>
            </a:r>
          </a:p>
          <a:p>
            <a:pPr lvl="1"/>
            <a:r>
              <a:rPr lang="en-US" sz="1600" dirty="0"/>
              <a:t>Suggest to fix the LDPC Extra Symbol Segment to 1 (for lower puncturing ratio) and fix the common pre-FEC padding factor to 4 (for largest payload for a given number of Data OFDM Symbols)</a:t>
            </a:r>
          </a:p>
          <a:p>
            <a:endParaRPr lang="en-US" sz="1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FF5F44F-0EE5-6296-2114-B94FE9AC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Time/Frequency Resource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9459C-09CC-28B6-BCE4-47B3493A599F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596A76-08F6-B9C6-363B-E76B42FAF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EDFBE-6C8E-4CBC-4120-76FD401C63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38028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FE44D69-C7C0-8343-F635-C43FE25B338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9853F19-A4C8-3F6F-B720-5668BE9AE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61242"/>
            <a:ext cx="7772400" cy="4343400"/>
          </a:xfrm>
        </p:spPr>
        <p:txBody>
          <a:bodyPr/>
          <a:lstStyle/>
          <a:p>
            <a:r>
              <a:rPr lang="en-US" dirty="0"/>
              <a:t>Number of UHR-LTF Symbols</a:t>
            </a:r>
          </a:p>
          <a:p>
            <a:pPr lvl="1"/>
            <a:r>
              <a:rPr lang="en-US" sz="1600" dirty="0"/>
              <a:t>In the Invite frame, the sharing AP indicates the per-user </a:t>
            </a:r>
            <a:r>
              <a:rPr lang="en-US" sz="1600" dirty="0" err="1"/>
              <a:t>Nss</a:t>
            </a:r>
            <a:r>
              <a:rPr lang="en-US" sz="1600" dirty="0"/>
              <a:t> in the sharing BSS and the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Maximum Total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Nss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Allowed for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shared AP (2 bits)</a:t>
            </a:r>
            <a:endParaRPr lang="en-US" sz="1600" dirty="0"/>
          </a:p>
          <a:p>
            <a:pPr lvl="1"/>
            <a:r>
              <a:rPr lang="en-US" sz="1600" dirty="0"/>
              <a:t>In the Response frame, the shared AP indicates the per-user </a:t>
            </a:r>
            <a:r>
              <a:rPr lang="en-US" sz="1600" dirty="0" err="1"/>
              <a:t>Nss</a:t>
            </a:r>
            <a:r>
              <a:rPr lang="en-US" sz="1600" dirty="0"/>
              <a:t> in the shared BSS and Extra LTF Allowed or not in the shared BSS</a:t>
            </a:r>
          </a:p>
          <a:p>
            <a:pPr lvl="1"/>
            <a:r>
              <a:rPr lang="en-US" sz="1600" dirty="0"/>
              <a:t>In the Sync frame, the sharing AP determines the final Number of UHR-LTF Symbols and indicates it</a:t>
            </a:r>
          </a:p>
          <a:p>
            <a:pPr lvl="1"/>
            <a:r>
              <a:rPr lang="en-US" sz="1600" dirty="0"/>
              <a:t>The following table shows all possible cases</a:t>
            </a:r>
          </a:p>
          <a:p>
            <a:pPr lvl="2"/>
            <a:r>
              <a:rPr lang="en-US" sz="1400" dirty="0"/>
              <a:t>BSS1 or BSS2 may be sharing or shared BSS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E05D59-380D-3562-4075-03F4AFF9B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UHR-LTF Symbols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5F9B5-2FC2-9ED4-174A-412A1A5F7021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D5B71-ACC2-A6C1-DF97-E0410EDB8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61A0AD-E267-F355-EB7E-CAC5DCBF31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34148E4-DB50-9998-3642-DC74ED52C499}"/>
              </a:ext>
            </a:extLst>
          </p:cNvPr>
          <p:cNvGraphicFramePr>
            <a:graphicFrameLocks noGrp="1"/>
          </p:cNvGraphicFramePr>
          <p:nvPr/>
        </p:nvGraphicFramePr>
        <p:xfrm>
          <a:off x="1968499" y="4793766"/>
          <a:ext cx="5207001" cy="962025"/>
        </p:xfrm>
        <a:graphic>
          <a:graphicData uri="http://schemas.openxmlformats.org/drawingml/2006/table">
            <a:tbl>
              <a:tblPr/>
              <a:tblGrid>
                <a:gridCol w="1116919">
                  <a:extLst>
                    <a:ext uri="{9D8B030D-6E8A-4147-A177-3AD203B41FA5}">
                      <a16:colId xmlns:a16="http://schemas.microsoft.com/office/drawing/2014/main" val="1117646800"/>
                    </a:ext>
                  </a:extLst>
                </a:gridCol>
                <a:gridCol w="1116919">
                  <a:extLst>
                    <a:ext uri="{9D8B030D-6E8A-4147-A177-3AD203B41FA5}">
                      <a16:colId xmlns:a16="http://schemas.microsoft.com/office/drawing/2014/main" val="1841901420"/>
                    </a:ext>
                  </a:extLst>
                </a:gridCol>
                <a:gridCol w="609229">
                  <a:extLst>
                    <a:ext uri="{9D8B030D-6E8A-4147-A177-3AD203B41FA5}">
                      <a16:colId xmlns:a16="http://schemas.microsoft.com/office/drawing/2014/main" val="3903511571"/>
                    </a:ext>
                  </a:extLst>
                </a:gridCol>
                <a:gridCol w="1116919">
                  <a:extLst>
                    <a:ext uri="{9D8B030D-6E8A-4147-A177-3AD203B41FA5}">
                      <a16:colId xmlns:a16="http://schemas.microsoft.com/office/drawing/2014/main" val="3519725201"/>
                    </a:ext>
                  </a:extLst>
                </a:gridCol>
                <a:gridCol w="1247015">
                  <a:extLst>
                    <a:ext uri="{9D8B030D-6E8A-4147-A177-3AD203B41FA5}">
                      <a16:colId xmlns:a16="http://schemas.microsoft.com/office/drawing/2014/main" val="317624298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Nss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in BSS1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Total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Nss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 in BSS2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Nss,total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Minimum N_LTF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N_LTF with Extra LTF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4039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83781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27592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80357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90368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07296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67CCE7-66A7-967E-732A-9F83DD6137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B59BF2-D029-72E0-9078-5AD1B4A0F5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0706"/>
            <a:ext cx="7772400" cy="4343400"/>
          </a:xfrm>
        </p:spPr>
        <p:txBody>
          <a:bodyPr/>
          <a:lstStyle/>
          <a:p>
            <a:r>
              <a:rPr lang="en-US" dirty="0"/>
              <a:t>Per-user MCS</a:t>
            </a:r>
          </a:p>
          <a:p>
            <a:pPr lvl="1"/>
            <a:r>
              <a:rPr lang="en-US" sz="1600" dirty="0"/>
              <a:t>Sharing AP can’t determine the per-user MCS for its users at the time of the Invite frame, without knowing the number of spatial streams from the shared AP</a:t>
            </a:r>
          </a:p>
          <a:p>
            <a:pPr lvl="1"/>
            <a:r>
              <a:rPr lang="en-US" sz="1600" dirty="0"/>
              <a:t>Shared AP determines and indicates the per-user MCS for its users in the Response frame, with the full knowledge of STA selection and per-user </a:t>
            </a:r>
            <a:r>
              <a:rPr lang="en-US" sz="1600" dirty="0" err="1"/>
              <a:t>Nss</a:t>
            </a:r>
            <a:r>
              <a:rPr lang="en-US" sz="1600" dirty="0"/>
              <a:t> across two BSSs</a:t>
            </a:r>
          </a:p>
          <a:p>
            <a:pPr lvl="1"/>
            <a:r>
              <a:rPr lang="en-US" sz="1600" dirty="0"/>
              <a:t>Sharing AP finally determines the per-user MCS for its users after the Response frame and indicates the info in the Sync frame</a:t>
            </a:r>
          </a:p>
          <a:p>
            <a:endParaRPr lang="en-US" dirty="0"/>
          </a:p>
          <a:p>
            <a:r>
              <a:rPr lang="en-US" dirty="0"/>
              <a:t>Per-user 2xLDPC: Suggest to let each AP decides for its users</a:t>
            </a:r>
          </a:p>
          <a:p>
            <a:pPr lvl="1"/>
            <a:r>
              <a:rPr lang="en-US" sz="1600" dirty="0"/>
              <a:t>A local rate adaptation decision at each AP</a:t>
            </a:r>
          </a:p>
          <a:p>
            <a:pPr lvl="1"/>
            <a:r>
              <a:rPr lang="en-US" sz="1600" dirty="0"/>
              <a:t>Shared AP indicates the 2xLDPC bit for its users in the Response frame</a:t>
            </a:r>
          </a:p>
          <a:p>
            <a:pPr lvl="1"/>
            <a:r>
              <a:rPr lang="en-US" sz="1600" dirty="0"/>
              <a:t>Sharing AP indicates the 2xLDPC bit for its users in the Sync frame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35FEBB1-FF61-A11C-19B8-0796AC2C1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Info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530DB3-5270-96F4-3FD4-EF07626DF1E2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3DCCC7-FDB3-51B1-24CD-1004866D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BBE80A-44F7-CE89-FA2A-1996794E96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22440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463D41-DD65-9EAB-23B1-6F8832312D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226EFE-4C48-D38E-EB20-3FE7E7C46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0706"/>
            <a:ext cx="7772400" cy="4343400"/>
          </a:xfrm>
        </p:spPr>
        <p:txBody>
          <a:bodyPr/>
          <a:lstStyle/>
          <a:p>
            <a:r>
              <a:rPr lang="en-US" dirty="0"/>
              <a:t>User field ordering</a:t>
            </a:r>
          </a:p>
          <a:p>
            <a:pPr lvl="1"/>
            <a:r>
              <a:rPr lang="en-US" dirty="0"/>
              <a:t>In each of the Invite/Response frame:</a:t>
            </a:r>
          </a:p>
          <a:p>
            <a:pPr lvl="2"/>
            <a:r>
              <a:rPr lang="en-US" dirty="0"/>
              <a:t>If there is information for more than one users, suggest to order the users according to </a:t>
            </a:r>
            <a:r>
              <a:rPr lang="en-US" dirty="0" err="1"/>
              <a:t>Nss</a:t>
            </a:r>
            <a:r>
              <a:rPr lang="en-US" dirty="0"/>
              <a:t> in non-increasing order</a:t>
            </a:r>
          </a:p>
          <a:p>
            <a:pPr lvl="1"/>
            <a:r>
              <a:rPr lang="en-US" dirty="0"/>
              <a:t>In the Sync frame:</a:t>
            </a:r>
          </a:p>
          <a:p>
            <a:pPr lvl="2"/>
            <a:r>
              <a:rPr lang="en-US" dirty="0"/>
              <a:t>For ease of ‘copy and paste’, suggest to include the information of all users across two BSSs</a:t>
            </a:r>
          </a:p>
          <a:p>
            <a:pPr lvl="2"/>
            <a:r>
              <a:rPr lang="en-US" dirty="0"/>
              <a:t>Suggest to order the users in the same order as in the UHR-SIG field in the </a:t>
            </a:r>
            <a:r>
              <a:rPr lang="en-US" dirty="0" err="1"/>
              <a:t>CoBF</a:t>
            </a:r>
            <a:r>
              <a:rPr lang="en-US" dirty="0"/>
              <a:t> transmission</a:t>
            </a:r>
          </a:p>
          <a:p>
            <a:pPr lvl="3"/>
            <a:r>
              <a:rPr lang="en-US" sz="1400" dirty="0"/>
              <a:t>Note that the final user field ordering is according to </a:t>
            </a:r>
            <a:r>
              <a:rPr lang="en-US" sz="1400" dirty="0" err="1"/>
              <a:t>Nss</a:t>
            </a:r>
            <a:r>
              <a:rPr lang="en-US" sz="1400" dirty="0"/>
              <a:t> in non-increasing order (due to the design of the Spatial Configuration subfield) while keeping the user fields belong to the same BSS contiguous [2]</a:t>
            </a:r>
          </a:p>
          <a:p>
            <a:pPr lvl="3"/>
            <a:r>
              <a:rPr lang="en-US" sz="1400" dirty="0"/>
              <a:t>In the case where the user fields of either BSS may go first, suggest that the user fields of the sharing BSS go first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1CD1635-5307-7782-B3D6-D1902182A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 Field Ordering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9D805-87A3-E963-CD58-1D38CD5AD51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A0D2F1-0600-6978-7A2C-589B15273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FDAB0-53A4-BA0D-65EE-2F6428DCFF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15009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B6781F2-91C2-DA23-E98D-65F1049A5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UHR-SIG MCS: Suggest to fix it to MCS0</a:t>
            </a:r>
          </a:p>
          <a:p>
            <a:endParaRPr lang="en-US" sz="1800" dirty="0"/>
          </a:p>
          <a:p>
            <a:r>
              <a:rPr lang="en-US" sz="1800" dirty="0"/>
              <a:t>Spatial Reuse (SR): Suggest to fix it to ‘</a:t>
            </a:r>
            <a:r>
              <a:rPr lang="en-US" sz="1800" b="0" i="0" u="none" strike="noStrike" baseline="0" dirty="0">
                <a:latin typeface="TimesNewRoman"/>
              </a:rPr>
              <a:t>PSR_AND_NON_SRG_OBSS_PD_PROHIBITED’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Interference Mitigation (IM): Suggest to fix it to ‘Disable’</a:t>
            </a:r>
          </a:p>
          <a:p>
            <a:endParaRPr lang="en-US" sz="1800" dirty="0"/>
          </a:p>
          <a:p>
            <a:r>
              <a:rPr lang="en-US" sz="1800" dirty="0"/>
              <a:t>PE </a:t>
            </a:r>
            <a:r>
              <a:rPr lang="en-US" sz="1800" dirty="0" err="1"/>
              <a:t>Disambiguity</a:t>
            </a:r>
            <a:endParaRPr lang="en-US" sz="1800" dirty="0"/>
          </a:p>
          <a:p>
            <a:pPr lvl="1"/>
            <a:r>
              <a:rPr lang="en-US" sz="1600" dirty="0"/>
              <a:t>As in [4, 5], with a fixed T_PE=20us, the PE </a:t>
            </a:r>
            <a:r>
              <a:rPr lang="en-US" sz="1600" dirty="0" err="1"/>
              <a:t>Disambiguity</a:t>
            </a:r>
            <a:r>
              <a:rPr lang="en-US" sz="1600" dirty="0"/>
              <a:t> becomes a fixed value of 1 according to the following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6648B2-2899-6024-2D4B-3A2A65C1F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 with Fixed Values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A8299-E818-E7EC-6A4A-42C14A27D88A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814023-369F-431B-B00C-9338757C4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B5969-7AFC-37F3-D40A-B87D7EC26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930677F-7CD6-DACA-E688-0CE7F2C9FA13}"/>
              </a:ext>
            </a:extLst>
          </p:cNvPr>
          <p:cNvGrpSpPr/>
          <p:nvPr/>
        </p:nvGrpSpPr>
        <p:grpSpPr>
          <a:xfrm>
            <a:off x="81477" y="4968210"/>
            <a:ext cx="8981038" cy="1066799"/>
            <a:chOff x="0" y="4251982"/>
            <a:chExt cx="9144000" cy="10587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640E937-51FA-323F-11AF-7AE17F8991E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4251982"/>
              <a:ext cx="9144000" cy="4906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7762F0A0-7D5C-BF79-BBDD-BF06F958FE0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4752190"/>
              <a:ext cx="9144000" cy="5585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50926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7BD19E-43DB-D5F8-0D20-F1F7BBFC92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515472-1935-EBCC-6BE8-027075E2F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Non-essential info that uses fixed values doesn’t need to be signaled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UL/DL, PPDU Type And Compression Mode,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CoBF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/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CoSR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Indication, </a:t>
            </a:r>
            <a:r>
              <a:rPr lang="en-US" sz="1600" dirty="0"/>
              <a:t>UHR-SIG MCS, SR, IM, 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LDPC Extra Symbol Segment, Pre-FEC Padding Factor, PE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Disambiguity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en-US" dirty="0"/>
          </a:p>
          <a:p>
            <a:r>
              <a:rPr lang="en-US" dirty="0"/>
              <a:t>Suggest to signal the following TXOP dependent info (including both essential and non-essential but derivable info) in the Sync frame for ease of direct ‘copy and paste’</a:t>
            </a:r>
          </a:p>
          <a:p>
            <a:pPr lvl="1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BSS Colors, TXOP, Number of UHR-SIG Symbols, Number of </a:t>
            </a:r>
            <a:r>
              <a:rPr lang="en-US" sz="1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CoBF</a:t>
            </a:r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Users</a:t>
            </a:r>
            <a:endParaRPr lang="en-US" sz="1600" dirty="0"/>
          </a:p>
          <a:p>
            <a:pPr lvl="1"/>
            <a:r>
              <a:rPr lang="en-US" sz="1600" dirty="0"/>
              <a:t>Bandwidth, Punctured Channel Information, GI+LTF Size (indicated in the Invite [1])</a:t>
            </a:r>
          </a:p>
          <a:p>
            <a:pPr lvl="1"/>
            <a:r>
              <a:rPr lang="en-US" sz="1600" dirty="0"/>
              <a:t>Info for all users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6C89D46-5359-41CD-1A21-5084E57CB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Discussion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EEBAB1-5BED-6EF5-2A6A-9F6B7671E6A6}"/>
              </a:ext>
            </a:extLst>
          </p:cNvPr>
          <p:cNvSpPr>
            <a:spLocks noGrp="1"/>
          </p:cNvSpPr>
          <p:nvPr>
            <p:ph type="dt" sz="half" idx="10"/>
          </p:nvPr>
        </p:nvSpPr>
        <p:spPr bwMode="auto">
          <a:xfrm>
            <a:off x="696913" y="332601"/>
            <a:ext cx="9553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/>
              <a:t>February 2025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FFC934-9403-0D0C-D64C-E7049EDD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FAD5DE-CC9A-5A76-F497-AA68E9FCE1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fr-FR" altLang="ko-KR"/>
              <a:t>Alice Chen, et al., Qualcomm Technologies Inc.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041549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E0DBD6A62E6D4E94B00A30ED7EAA53" ma:contentTypeVersion="6" ma:contentTypeDescription="Create a new document." ma:contentTypeScope="" ma:versionID="52562e7458d5232c649a07dd7c90563e">
  <xsd:schema xmlns:xsd="http://www.w3.org/2001/XMLSchema" xmlns:xs="http://www.w3.org/2001/XMLSchema" xmlns:p="http://schemas.microsoft.com/office/2006/metadata/properties" xmlns:ns2="4cb1c834-fb5e-4db1-b5fe-b760d2c58fa7" targetNamespace="http://schemas.microsoft.com/office/2006/metadata/properties" ma:root="true" ma:fieldsID="d088a6d317092d8fda928d50b01663b2" ns2:_="">
    <xsd:import namespace="4cb1c834-fb5e-4db1-b5fe-b760d2c58f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b1c834-fb5e-4db1-b5fe-b760d2c58fa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48754DE-018A-47B4-99F5-4DE3DC20CB5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0BCFC8-6392-455F-94EF-B2BFA21CB3E7}">
  <ds:schemaRefs>
    <ds:schemaRef ds:uri="http://purl.org/dc/terms/"/>
    <ds:schemaRef ds:uri="http://purl.org/dc/elements/1.1/"/>
    <ds:schemaRef ds:uri="4cb1c834-fb5e-4db1-b5fe-b760d2c58fa7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E606F482-2B8C-46B6-A2EB-C6199CC6CE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b1c834-fb5e-4db1-b5fe-b760d2c58f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123957</TotalTime>
  <Words>2352</Words>
  <Application>Microsoft Office PowerPoint</Application>
  <PresentationFormat>On-screen Show (4:3)</PresentationFormat>
  <Paragraphs>434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TimesNewRoman</vt:lpstr>
      <vt:lpstr>Aptos Narrow</vt:lpstr>
      <vt:lpstr>Arial</vt:lpstr>
      <vt:lpstr>Calibri</vt:lpstr>
      <vt:lpstr>Times New Roman</vt:lpstr>
      <vt:lpstr>Wingdings</vt:lpstr>
      <vt:lpstr>802-11-Submission</vt:lpstr>
      <vt:lpstr>Information Exchange in the COBF Transmission Phase</vt:lpstr>
      <vt:lpstr>Introduction</vt:lpstr>
      <vt:lpstr>Two Types of Information</vt:lpstr>
      <vt:lpstr>Time/Frequency Resource</vt:lpstr>
      <vt:lpstr>Number of UHR-LTF Symbols</vt:lpstr>
      <vt:lpstr>User Info</vt:lpstr>
      <vt:lpstr>User Field Ordering</vt:lpstr>
      <vt:lpstr>Info with Fixed Values</vt:lpstr>
      <vt:lpstr>Other Discussion</vt:lpstr>
      <vt:lpstr>Summary of Info Exchange – Part 1</vt:lpstr>
      <vt:lpstr>Summary of Info Exchange – Part 2</vt:lpstr>
      <vt:lpstr>Reference</vt:lpstr>
      <vt:lpstr>SP1</vt:lpstr>
      <vt:lpstr>SP2</vt:lpstr>
      <vt:lpstr>SP3</vt:lpstr>
      <vt:lpstr>SP4</vt:lpstr>
      <vt:lpstr>appendix</vt:lpstr>
      <vt:lpstr>Conceptual Level Sequence for CoBF Transmission Phase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alicel@qti.qualcomm.com</dc:creator>
  <cp:lastModifiedBy>Alice Chen</cp:lastModifiedBy>
  <cp:revision>17</cp:revision>
  <cp:lastPrinted>1998-02-10T13:28:06Z</cp:lastPrinted>
  <dcterms:created xsi:type="dcterms:W3CDTF">2007-05-21T21:00:37Z</dcterms:created>
  <dcterms:modified xsi:type="dcterms:W3CDTF">2025-03-12T13:07:17Z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0x0101000AE0DBD6A62E6D4E94B00A30ED7EAA53</vt:lpwstr>
  </property>
</Properties>
</file>