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7" r:id="rId3"/>
    <p:sldId id="298" r:id="rId4"/>
    <p:sldId id="299" r:id="rId5"/>
    <p:sldId id="300" r:id="rId6"/>
    <p:sldId id="301" r:id="rId7"/>
    <p:sldId id="305" r:id="rId8"/>
    <p:sldId id="302" r:id="rId9"/>
    <p:sldId id="313" r:id="rId10"/>
    <p:sldId id="314" r:id="rId11"/>
    <p:sldId id="31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2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16" autoAdjust="0"/>
  </p:normalViewPr>
  <p:slideViewPr>
    <p:cSldViewPr>
      <p:cViewPr varScale="1">
        <p:scale>
          <a:sx n="88" d="100"/>
          <a:sy n="88" d="100"/>
        </p:scale>
        <p:origin x="255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388r0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Link Reconfiguration Framework for Preparation and Execution Phases of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8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76D70-BBDC-4E05-95EE-6DE28897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to include in Reconfiguration Response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54B86-FAC0-424B-8828-9A470132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can be assigned an AID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Transferred context indication: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Indication of what near static context were successfully transferred to the target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Operational parameters: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Operational parameters needed for SCS, EPCS setups if transferred from current AP MLD to the target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Suggested parameters: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context is rejected at target AP MLD, then suggested value to help non-AP MLD to renegotiate and converge faster at target AP MLD. E.g., suggested delay bounds for rejected SCSs.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C8C00-942F-475F-82FC-94C3B96BB1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1892-BB4C-455A-9605-BC0592AD3E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D8AA86-7FA7-447D-AE3A-893D68B44F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767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6F25-7C32-4FD6-92B2-DCF5B95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F867-2FC4-43CB-AE48-0C24810D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a link reconfiguration framework for seamless roaming in next generation WLANs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the 11be concept to perform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items that can be carried in the link reconfiguration request and response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03073-3754-45C6-9497-990EBCD49D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5578-14DA-4861-8155-0DB75C1345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965F91-8751-452D-AA5A-BA4305588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1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3C7A-6826-4E22-8ACB-F523D2C2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9F903-C0B6-4C83-BD34-632326A3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signaling for preparation and execution phases for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Extension to 11be link reconfiguration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information that can be carried in the link reconfiguration request and response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7FF-3644-47CE-AF07-305B19F13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B5D3B-E45D-42D1-9A7F-74BAA6710F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7B0D9E-C7D1-4174-9181-D844226DC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82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C652-208F-4F8E-85F9-2BAB58F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Roaming Procedural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3900-2F3D-425F-8A06-6C900B86F7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7B953-05D0-486E-92FC-43C33F493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DD6D6-9C96-4DC0-8ECD-6D9182B33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303EDD-2724-462F-9741-6B765C66A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36634"/>
              </p:ext>
            </p:extLst>
          </p:nvPr>
        </p:nvGraphicFramePr>
        <p:xfrm>
          <a:off x="6478674" y="1981200"/>
          <a:ext cx="5270302" cy="293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004">
                  <a:extLst>
                    <a:ext uri="{9D8B030D-6E8A-4147-A177-3AD203B41FA5}">
                      <a16:colId xmlns:a16="http://schemas.microsoft.com/office/drawing/2014/main" val="642784628"/>
                    </a:ext>
                  </a:extLst>
                </a:gridCol>
                <a:gridCol w="3833298">
                  <a:extLst>
                    <a:ext uri="{9D8B030D-6E8A-4147-A177-3AD203B41FA5}">
                      <a16:colId xmlns:a16="http://schemas.microsoft.com/office/drawing/2014/main" val="196344245"/>
                    </a:ext>
                  </a:extLst>
                </a:gridCol>
              </a:tblGrid>
              <a:tr h="261885">
                <a:tc>
                  <a:txBody>
                    <a:bodyPr/>
                    <a:lstStyle/>
                    <a:p>
                      <a:r>
                        <a:rPr lang="en-US" sz="1200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769620"/>
                  </a:ext>
                </a:extLst>
              </a:tr>
              <a:tr h="261885">
                <a:tc>
                  <a:txBody>
                    <a:bodyPr/>
                    <a:lstStyle/>
                    <a:p>
                      <a:r>
                        <a:rPr lang="en-US" sz="1200" dirty="0" err="1"/>
                        <a:t>Enh</a:t>
                      </a:r>
                      <a:r>
                        <a:rPr lang="en-US" sz="1200" dirty="0"/>
                        <a:t>. Discovery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Domain AP info gathering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31267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Info gathering for candidate AP assessment considering: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Load,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94575"/>
                  </a:ext>
                </a:extLst>
              </a:tr>
              <a:tr h="436475">
                <a:tc>
                  <a:txBody>
                    <a:bodyPr/>
                    <a:lstStyle/>
                    <a:p>
                      <a:r>
                        <a:rPr lang="en-US" sz="1200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Prepare 1 target AP MLD for roaming (more than one is TBD)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Near static context 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28514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Initiate transition procedures: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Dynamic context transfer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DS remapping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436326"/>
                  </a:ext>
                </a:extLst>
              </a:tr>
              <a:tr h="466296">
                <a:tc>
                  <a:txBody>
                    <a:bodyPr/>
                    <a:lstStyle/>
                    <a:p>
                      <a:r>
                        <a:rPr lang="en-US" sz="1200" dirty="0"/>
                        <a:t>Buffered data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Handling buffered data at current 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Can be considered a part of the above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3364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15AD82-315E-4DCF-9D0E-153AB47D9993}"/>
              </a:ext>
            </a:extLst>
          </p:cNvPr>
          <p:cNvSpPr txBox="1"/>
          <p:nvPr/>
        </p:nvSpPr>
        <p:spPr>
          <a:xfrm>
            <a:off x="495281" y="1864940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TGbn</a:t>
            </a:r>
            <a:r>
              <a:rPr lang="en-US" sz="1800" dirty="0">
                <a:solidFill>
                  <a:schemeClr val="tx1"/>
                </a:solidFill>
              </a:rPr>
              <a:t> has agreed to define procedures that enable a non-AP MLD to roam from current AP MLD to target AP MLD while remaining in state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contributions have discussed various procedures for seamless roaming (summarized in the table)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target use cases/scenarios have also been discussed so far: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of target AP MLD links through current AP MLD prior to roaming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(context transfer) done through target AP MLD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17E7-AF1F-49DD-B223-B2B41FF7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 for Preparation and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4689-DBD8-42A8-A5C4-752103E3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signaling framework that can be used across all the use cases/scenarios is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signaling for preparation and execution phases based on an extension of the link reconfiguration concept defined in 11be.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1900-CB31-4733-ABA6-9C69F9B55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6EAE8-99A7-4B40-9CD9-26B8DA758B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1E1B57-8C2D-4055-8FAB-30BB11A31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46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121F3-771F-4CC7-A9BE-EA0A988CA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Reconfiguration Framework in 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88C8-1E82-4BD0-9E20-769C43F3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9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Link reconfiguration framework in 11be allows a non-AP MLD to add/delete links with its AP MLD.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non-AP MLD can transmit a link reconfiguration request frame and AP MLD can transmit a link reconfiguration response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59024-FA65-42E4-B710-5559049130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3791A-2F05-4E4F-826C-5938166EFA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4E994-46BE-4F43-905A-3956B1FAE3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66AB8A-590B-4FD0-ADA6-C4F8F9780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756330"/>
            <a:ext cx="6830416" cy="357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2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CA241-59CB-498D-ABB5-F055D072B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Reconfiguration Request and Response Frames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08873-7B3D-4968-8155-C1AF7A918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369D8-3554-47E5-9C43-93163E05E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EF130C-8DD6-4ED9-B173-5788B3A5F4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3F9E9-FEE6-4EDC-9173-9FEFD7F61F4C}"/>
              </a:ext>
            </a:extLst>
          </p:cNvPr>
          <p:cNvSpPr/>
          <p:nvPr/>
        </p:nvSpPr>
        <p:spPr>
          <a:xfrm>
            <a:off x="2716819" y="3240400"/>
            <a:ext cx="1871196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4D70D0-C37B-4DC7-9234-97D5314E6526}"/>
              </a:ext>
            </a:extLst>
          </p:cNvPr>
          <p:cNvSpPr/>
          <p:nvPr/>
        </p:nvSpPr>
        <p:spPr>
          <a:xfrm>
            <a:off x="365334" y="2052577"/>
            <a:ext cx="4391890" cy="824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9AECD9-726A-4C79-A111-9BA36A24639F}"/>
              </a:ext>
            </a:extLst>
          </p:cNvPr>
          <p:cNvSpPr/>
          <p:nvPr/>
        </p:nvSpPr>
        <p:spPr>
          <a:xfrm>
            <a:off x="1227779" y="2142631"/>
            <a:ext cx="3411682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Reconfiguration ML element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1C5A07-5793-4877-968F-DBB6BDF8BA85}"/>
              </a:ext>
            </a:extLst>
          </p:cNvPr>
          <p:cNvSpPr txBox="1"/>
          <p:nvPr/>
        </p:nvSpPr>
        <p:spPr>
          <a:xfrm>
            <a:off x="1682509" y="1684429"/>
            <a:ext cx="1947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Link reconfiguration req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B04421-473A-4414-9C48-4091212C3831}"/>
              </a:ext>
            </a:extLst>
          </p:cNvPr>
          <p:cNvCxnSpPr>
            <a:cxnSpLocks/>
          </p:cNvCxnSpPr>
          <p:nvPr/>
        </p:nvCxnSpPr>
        <p:spPr>
          <a:xfrm flipH="1">
            <a:off x="403435" y="2759159"/>
            <a:ext cx="824345" cy="432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91E68B-E89A-46AC-B2EB-17B654D08515}"/>
              </a:ext>
            </a:extLst>
          </p:cNvPr>
          <p:cNvCxnSpPr>
            <a:cxnSpLocks/>
          </p:cNvCxnSpPr>
          <p:nvPr/>
        </p:nvCxnSpPr>
        <p:spPr>
          <a:xfrm>
            <a:off x="4639462" y="2759159"/>
            <a:ext cx="155863" cy="432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15AFFCA-D8FC-4C8D-A57A-CE71537DF8B6}"/>
              </a:ext>
            </a:extLst>
          </p:cNvPr>
          <p:cNvSpPr/>
          <p:nvPr/>
        </p:nvSpPr>
        <p:spPr>
          <a:xfrm>
            <a:off x="403435" y="3191908"/>
            <a:ext cx="4391890" cy="824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B50A66-6DB2-423C-94B8-14B91B3C074A}"/>
              </a:ext>
            </a:extLst>
          </p:cNvPr>
          <p:cNvSpPr/>
          <p:nvPr/>
        </p:nvSpPr>
        <p:spPr>
          <a:xfrm>
            <a:off x="1029614" y="3281962"/>
            <a:ext cx="1229591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Common Info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13F4AC-54D6-432D-A2F8-3695ABCD0ACE}"/>
              </a:ext>
            </a:extLst>
          </p:cNvPr>
          <p:cNvSpPr/>
          <p:nvPr/>
        </p:nvSpPr>
        <p:spPr>
          <a:xfrm>
            <a:off x="2627157" y="3320063"/>
            <a:ext cx="1871196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Per-STA profiles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E6AC63-22EE-4D26-AD4A-3E93E211B165}"/>
              </a:ext>
            </a:extLst>
          </p:cNvPr>
          <p:cNvCxnSpPr>
            <a:cxnSpLocks/>
          </p:cNvCxnSpPr>
          <p:nvPr/>
        </p:nvCxnSpPr>
        <p:spPr>
          <a:xfrm flipH="1">
            <a:off x="891806" y="3928445"/>
            <a:ext cx="1735352" cy="402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1927B14-3370-40E2-97D7-6C83B7625A26}"/>
              </a:ext>
            </a:extLst>
          </p:cNvPr>
          <p:cNvCxnSpPr>
            <a:cxnSpLocks/>
          </p:cNvCxnSpPr>
          <p:nvPr/>
        </p:nvCxnSpPr>
        <p:spPr>
          <a:xfrm>
            <a:off x="4498353" y="3943012"/>
            <a:ext cx="258871" cy="388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BE29E-E4C3-4327-98EF-D6972B41FC56}"/>
              </a:ext>
            </a:extLst>
          </p:cNvPr>
          <p:cNvSpPr/>
          <p:nvPr/>
        </p:nvSpPr>
        <p:spPr>
          <a:xfrm>
            <a:off x="891806" y="4331239"/>
            <a:ext cx="3865418" cy="751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147AE8-51C6-41A8-90D6-9C418EC2D5AE}"/>
              </a:ext>
            </a:extLst>
          </p:cNvPr>
          <p:cNvSpPr/>
          <p:nvPr/>
        </p:nvSpPr>
        <p:spPr>
          <a:xfrm>
            <a:off x="1029614" y="4449003"/>
            <a:ext cx="1028699" cy="485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    control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AB04F4-D830-4D9F-B87B-5385FAFD2D10}"/>
              </a:ext>
            </a:extLst>
          </p:cNvPr>
          <p:cNvSpPr/>
          <p:nvPr/>
        </p:nvSpPr>
        <p:spPr>
          <a:xfrm>
            <a:off x="2240568" y="4449003"/>
            <a:ext cx="1028699" cy="485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    Info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CFC708-5684-4432-9E27-D5A55A27CF80}"/>
              </a:ext>
            </a:extLst>
          </p:cNvPr>
          <p:cNvSpPr/>
          <p:nvPr/>
        </p:nvSpPr>
        <p:spPr>
          <a:xfrm>
            <a:off x="3451522" y="4464131"/>
            <a:ext cx="1028699" cy="485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    Profile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DA84296-3A57-4042-820D-EAB69FC13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291061"/>
              </p:ext>
            </p:extLst>
          </p:nvPr>
        </p:nvGraphicFramePr>
        <p:xfrm>
          <a:off x="457156" y="5359659"/>
          <a:ext cx="130232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326">
                  <a:extLst>
                    <a:ext uri="{9D8B030D-6E8A-4147-A177-3AD203B41FA5}">
                      <a16:colId xmlns:a16="http://schemas.microsoft.com/office/drawing/2014/main" val="3290774455"/>
                    </a:ext>
                  </a:extLst>
                </a:gridCol>
              </a:tblGrid>
              <a:tr h="21637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Reconfiguration operation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62630"/>
                  </a:ext>
                </a:extLst>
              </a:tr>
              <a:tr h="21637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Link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541155"/>
                  </a:ext>
                </a:extLst>
              </a:tr>
            </a:tbl>
          </a:graphicData>
        </a:graphic>
      </p:graphicFrame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9FB5BD-7060-49FF-9731-0F7F88518829}"/>
              </a:ext>
            </a:extLst>
          </p:cNvPr>
          <p:cNvCxnSpPr/>
          <p:nvPr/>
        </p:nvCxnSpPr>
        <p:spPr>
          <a:xfrm flipH="1">
            <a:off x="1029614" y="4949451"/>
            <a:ext cx="286770" cy="410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CA5E8E1-4857-4B88-B71A-F2469BAFD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095193"/>
              </p:ext>
            </p:extLst>
          </p:nvPr>
        </p:nvGraphicFramePr>
        <p:xfrm>
          <a:off x="4134920" y="5386901"/>
          <a:ext cx="165763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631">
                  <a:extLst>
                    <a:ext uri="{9D8B030D-6E8A-4147-A177-3AD203B41FA5}">
                      <a16:colId xmlns:a16="http://schemas.microsoft.com/office/drawing/2014/main" val="3290774455"/>
                    </a:ext>
                  </a:extLst>
                </a:gridCol>
              </a:tblGrid>
              <a:tr h="21637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Complete profile of a STA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62630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B6CC19B-EC49-4760-9074-95E730C9207D}"/>
              </a:ext>
            </a:extLst>
          </p:cNvPr>
          <p:cNvCxnSpPr>
            <a:cxnSpLocks/>
          </p:cNvCxnSpPr>
          <p:nvPr/>
        </p:nvCxnSpPr>
        <p:spPr>
          <a:xfrm>
            <a:off x="4187084" y="4949451"/>
            <a:ext cx="264227" cy="4439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731CDEA-A615-4A49-8652-29838D1B2FF4}"/>
              </a:ext>
            </a:extLst>
          </p:cNvPr>
          <p:cNvSpPr/>
          <p:nvPr/>
        </p:nvSpPr>
        <p:spPr>
          <a:xfrm>
            <a:off x="6289980" y="2053550"/>
            <a:ext cx="5578470" cy="824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3C785A-A149-43ED-BE55-3F7E7BA729C3}"/>
              </a:ext>
            </a:extLst>
          </p:cNvPr>
          <p:cNvSpPr txBox="1"/>
          <p:nvPr/>
        </p:nvSpPr>
        <p:spPr>
          <a:xfrm>
            <a:off x="8630378" y="1676501"/>
            <a:ext cx="2018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Link reconfiguration resp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002B77-C1FB-4EAA-8C04-D879D10BEB67}"/>
              </a:ext>
            </a:extLst>
          </p:cNvPr>
          <p:cNvSpPr/>
          <p:nvPr/>
        </p:nvSpPr>
        <p:spPr>
          <a:xfrm>
            <a:off x="6822922" y="2157459"/>
            <a:ext cx="1896947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Reconfiguration Status List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445908-B3DB-4D6E-8D39-69C76D1B41CA}"/>
              </a:ext>
            </a:extLst>
          </p:cNvPr>
          <p:cNvSpPr/>
          <p:nvPr/>
        </p:nvSpPr>
        <p:spPr>
          <a:xfrm>
            <a:off x="8986188" y="2157459"/>
            <a:ext cx="1137094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Group Key Data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25E1DE6-96ED-45DE-AC09-E1AC2E96FFBC}"/>
              </a:ext>
            </a:extLst>
          </p:cNvPr>
          <p:cNvSpPr/>
          <p:nvPr/>
        </p:nvSpPr>
        <p:spPr>
          <a:xfrm>
            <a:off x="10389602" y="2157459"/>
            <a:ext cx="1232802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Basic ML element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999917D-DB02-4284-8DC6-5554DAF21D76}"/>
              </a:ext>
            </a:extLst>
          </p:cNvPr>
          <p:cNvSpPr/>
          <p:nvPr/>
        </p:nvSpPr>
        <p:spPr>
          <a:xfrm>
            <a:off x="6289980" y="3360738"/>
            <a:ext cx="2258291" cy="82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36E8BB6-91B5-49A2-95C9-CD515BFD16FB}"/>
              </a:ext>
            </a:extLst>
          </p:cNvPr>
          <p:cNvSpPr/>
          <p:nvPr/>
        </p:nvSpPr>
        <p:spPr>
          <a:xfrm>
            <a:off x="6831941" y="3454282"/>
            <a:ext cx="1484450" cy="626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Reconfig</a:t>
            </a:r>
            <a:r>
              <a:rPr lang="en-US" sz="1600" dirty="0">
                <a:solidFill>
                  <a:schemeClr val="tx1"/>
                </a:solidFill>
              </a:rPr>
              <a:t>      Status Duple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57AEED-2159-4375-969D-68AA3AFC48A7}"/>
              </a:ext>
            </a:extLst>
          </p:cNvPr>
          <p:cNvCxnSpPr>
            <a:cxnSpLocks/>
          </p:cNvCxnSpPr>
          <p:nvPr/>
        </p:nvCxnSpPr>
        <p:spPr>
          <a:xfrm flipH="1">
            <a:off x="6289980" y="2773987"/>
            <a:ext cx="532943" cy="5728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6A82F02-A619-4B28-AD28-8AD387823D24}"/>
              </a:ext>
            </a:extLst>
          </p:cNvPr>
          <p:cNvCxnSpPr>
            <a:cxnSpLocks/>
          </p:cNvCxnSpPr>
          <p:nvPr/>
        </p:nvCxnSpPr>
        <p:spPr>
          <a:xfrm flipH="1">
            <a:off x="8548271" y="2773987"/>
            <a:ext cx="171597" cy="586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11AC4983-2088-4FB3-AA77-CD90D2162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989840"/>
              </p:ext>
            </p:extLst>
          </p:nvPr>
        </p:nvGraphicFramePr>
        <p:xfrm>
          <a:off x="6537954" y="4495036"/>
          <a:ext cx="938606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606">
                  <a:extLst>
                    <a:ext uri="{9D8B030D-6E8A-4147-A177-3AD203B41FA5}">
                      <a16:colId xmlns:a16="http://schemas.microsoft.com/office/drawing/2014/main" val="3290774455"/>
                    </a:ext>
                  </a:extLst>
                </a:gridCol>
              </a:tblGrid>
              <a:tr h="21637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Link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62630"/>
                  </a:ext>
                </a:extLst>
              </a:tr>
              <a:tr h="21637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541155"/>
                  </a:ext>
                </a:extLst>
              </a:tr>
            </a:tbl>
          </a:graphicData>
        </a:graphic>
      </p:graphicFrame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C9E62B0-C736-4C51-A0AA-056CEC740C5F}"/>
              </a:ext>
            </a:extLst>
          </p:cNvPr>
          <p:cNvCxnSpPr/>
          <p:nvPr/>
        </p:nvCxnSpPr>
        <p:spPr>
          <a:xfrm flipH="1">
            <a:off x="7110412" y="4084828"/>
            <a:ext cx="286770" cy="4102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0DB9BE-AC04-4016-96C0-2B9EEC1A4D9F}"/>
              </a:ext>
            </a:extLst>
          </p:cNvPr>
          <p:cNvCxnSpPr>
            <a:cxnSpLocks/>
          </p:cNvCxnSpPr>
          <p:nvPr/>
        </p:nvCxnSpPr>
        <p:spPr>
          <a:xfrm flipH="1">
            <a:off x="9079215" y="2780914"/>
            <a:ext cx="1298885" cy="604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E7CB311-446C-4DDA-B188-533B0092A62F}"/>
              </a:ext>
            </a:extLst>
          </p:cNvPr>
          <p:cNvCxnSpPr>
            <a:cxnSpLocks/>
          </p:cNvCxnSpPr>
          <p:nvPr/>
        </p:nvCxnSpPr>
        <p:spPr>
          <a:xfrm>
            <a:off x="11622405" y="2767059"/>
            <a:ext cx="283269" cy="617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01A56E8-782F-4F6C-BD9D-9DC036CD6DD9}"/>
              </a:ext>
            </a:extLst>
          </p:cNvPr>
          <p:cNvSpPr/>
          <p:nvPr/>
        </p:nvSpPr>
        <p:spPr>
          <a:xfrm>
            <a:off x="9083685" y="3386522"/>
            <a:ext cx="2821989" cy="821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1FC7017-597F-41A3-8A9B-C50A8C24D93E}"/>
              </a:ext>
            </a:extLst>
          </p:cNvPr>
          <p:cNvSpPr/>
          <p:nvPr/>
        </p:nvSpPr>
        <p:spPr>
          <a:xfrm>
            <a:off x="9305828" y="3495820"/>
            <a:ext cx="1188851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Common Info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907E4E3-12DD-4991-B679-CBFEF1166961}"/>
              </a:ext>
            </a:extLst>
          </p:cNvPr>
          <p:cNvSpPr/>
          <p:nvPr/>
        </p:nvSpPr>
        <p:spPr>
          <a:xfrm>
            <a:off x="10605751" y="3495820"/>
            <a:ext cx="1188851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Per-STA     Profile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C3E1D04-E7B4-4282-9FB6-CD96B3A55CDC}"/>
              </a:ext>
            </a:extLst>
          </p:cNvPr>
          <p:cNvSpPr/>
          <p:nvPr/>
        </p:nvSpPr>
        <p:spPr>
          <a:xfrm>
            <a:off x="10679599" y="3442121"/>
            <a:ext cx="1188851" cy="6165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D2C652DA-06AE-449C-9866-F2A4FDCA0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37605"/>
              </p:ext>
            </p:extLst>
          </p:nvPr>
        </p:nvGraphicFramePr>
        <p:xfrm>
          <a:off x="10438005" y="4495036"/>
          <a:ext cx="165763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631">
                  <a:extLst>
                    <a:ext uri="{9D8B030D-6E8A-4147-A177-3AD203B41FA5}">
                      <a16:colId xmlns:a16="http://schemas.microsoft.com/office/drawing/2014/main" val="3290774455"/>
                    </a:ext>
                  </a:extLst>
                </a:gridCol>
              </a:tblGrid>
              <a:tr h="216375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Complete profile of  the AP on the added link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62630"/>
                  </a:ext>
                </a:extLst>
              </a:tr>
            </a:tbl>
          </a:graphicData>
        </a:graphic>
      </p:graphicFrame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D2272BB-7367-4983-B888-B2B333882F88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11002593" y="4051089"/>
            <a:ext cx="264227" cy="4439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9486D02B-C0C4-4BE0-97FF-F83B6A52C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827" y="5305543"/>
            <a:ext cx="2300543" cy="1077115"/>
          </a:xfrm>
          <a:prstGeom prst="rect">
            <a:avLst/>
          </a:prstGeom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8E2177B-628F-42B6-BE6F-D08AD9EE5A91}"/>
              </a:ext>
            </a:extLst>
          </p:cNvPr>
          <p:cNvCxnSpPr>
            <a:cxnSpLocks/>
          </p:cNvCxnSpPr>
          <p:nvPr/>
        </p:nvCxnSpPr>
        <p:spPr>
          <a:xfrm flipV="1">
            <a:off x="1565887" y="5583276"/>
            <a:ext cx="459535" cy="26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31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1BC4-AE3D-4230-8548-D27DD992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FC881-F7B6-4B83-9B33-92634647EE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68539-1CF9-4AF2-A4EA-BBAE16DB92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56ECDC-5F04-4E5B-9B5E-782E457875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415CC2-96CB-4E15-8973-675A3C92C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81200"/>
            <a:ext cx="5399588" cy="23306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A35740-E36B-4D7D-BCB5-3D41741F2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754" y="1977887"/>
            <a:ext cx="5475728" cy="24806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2528F27-F23A-437A-A14B-CA1730D43C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5522" y="4389391"/>
            <a:ext cx="5824869" cy="16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89ABC-120C-4CB2-AFCB-37004E3E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Reconfiguration for 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E1857-3DF7-46AE-A078-EB3B5A41D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link reconfiguration framework concept can be used for designing signaling for preparation and execution phases of seamless roaming: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Non-AP MLD transmits a modified link reconfiguration request to the current AP MLD to add links at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can result in transfer of context to the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AP MLD and current AP MLD must be from the same UHR seamless roaming domain.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A73D3-11E3-4D41-AF9A-89DADDD061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56666-821A-4CD8-B1AE-76AB02DC43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21CE5C-2DB4-460D-B28E-8E3D0714E6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ED2DD2-C749-448A-AB40-0B234D863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943" y="1905000"/>
            <a:ext cx="5995347" cy="3100056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294FAE-57E2-49D9-ACC9-D6F0DDBED8BF}"/>
              </a:ext>
            </a:extLst>
          </p:cNvPr>
          <p:cNvCxnSpPr>
            <a:cxnSpLocks/>
          </p:cNvCxnSpPr>
          <p:nvPr/>
        </p:nvCxnSpPr>
        <p:spPr>
          <a:xfrm>
            <a:off x="8610600" y="2743200"/>
            <a:ext cx="9672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3000BC6-6C24-4D55-9C5B-1475023B7250}"/>
              </a:ext>
            </a:extLst>
          </p:cNvPr>
          <p:cNvSpPr txBox="1"/>
          <p:nvPr/>
        </p:nvSpPr>
        <p:spPr>
          <a:xfrm>
            <a:off x="8706932" y="2251087"/>
            <a:ext cx="1119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Context transfer</a:t>
            </a:r>
          </a:p>
        </p:txBody>
      </p:sp>
    </p:spTree>
    <p:extLst>
      <p:ext uri="{BB962C8B-B14F-4D97-AF65-F5344CB8AC3E}">
        <p14:creationId xmlns:p14="http://schemas.microsoft.com/office/powerpoint/2010/main" val="14208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30473-D934-4EF8-A7D9-60BF9247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to include in Reconfiguration Request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B0208-4C01-40D2-9096-D61C1A444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MLD identifier: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be set to target AP MLD identifier when performing roaming through current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be set to current AP MLD when performing roaming through target AP MLD. Alternatively, this can be carried in a separate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Action/type indicator: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indicate if the request frame is meant for preparation/execution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to be transferred: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can indicate to the current AP MLD, the context that it intends to have transferred to the target AP MLD.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E1C4A-867B-4775-A08F-1CA4C9744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85E38-B3F0-4C00-AC3B-7D1DA40D2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8F2FD0-1D30-4D8F-95AA-7B1A6E4FDD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24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22971</TotalTime>
  <Words>822</Words>
  <Application>Microsoft Office PowerPoint</Application>
  <PresentationFormat>Widescreen</PresentationFormat>
  <Paragraphs>128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Link Reconfiguration Framework for Preparation and Execution Phases of Seamless Roaming</vt:lpstr>
      <vt:lpstr>Abstract</vt:lpstr>
      <vt:lpstr>Seamless Roaming Procedural Overview</vt:lpstr>
      <vt:lpstr>Signaling Details for Preparation and Execution</vt:lpstr>
      <vt:lpstr>Link Reconfiguration Framework in 11be</vt:lpstr>
      <vt:lpstr>Link Reconfiguration Request and Response Frames Overview</vt:lpstr>
      <vt:lpstr>Signaling Details</vt:lpstr>
      <vt:lpstr>Link Reconfiguration for Seamless Roaming</vt:lpstr>
      <vt:lpstr>Additional Information to include in Reconfiguration Request Frame</vt:lpstr>
      <vt:lpstr>Additional Information to include in Reconfiguration Response Frame</vt:lpstr>
      <vt:lpstr>Conclusion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512</cp:revision>
  <cp:lastPrinted>1601-01-01T00:00:00Z</cp:lastPrinted>
  <dcterms:created xsi:type="dcterms:W3CDTF">2021-02-24T17:42:37Z</dcterms:created>
  <dcterms:modified xsi:type="dcterms:W3CDTF">2025-03-08T01:21:47Z</dcterms:modified>
</cp:coreProperties>
</file>