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70" r:id="rId5"/>
    <p:sldId id="141170204" r:id="rId6"/>
    <p:sldId id="141170283" r:id="rId7"/>
    <p:sldId id="141170266" r:id="rId8"/>
    <p:sldId id="141170265" r:id="rId9"/>
    <p:sldId id="141170270" r:id="rId10"/>
    <p:sldId id="141170267" r:id="rId11"/>
    <p:sldId id="141170272" r:id="rId12"/>
    <p:sldId id="141170273" r:id="rId13"/>
    <p:sldId id="141170274" r:id="rId14"/>
    <p:sldId id="141170277" r:id="rId15"/>
    <p:sldId id="141170278" r:id="rId16"/>
    <p:sldId id="141170280" r:id="rId17"/>
    <p:sldId id="141170282" r:id="rId18"/>
    <p:sldId id="141170275" r:id="rId19"/>
    <p:sldId id="14117018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EC8C4"/>
    <a:srgbClr val="FC3728"/>
    <a:srgbClr val="C9D0F1"/>
    <a:srgbClr val="C498FE"/>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B64294-0A2B-4EF1-BFDD-92E1EAB68E39}" v="4" dt="2025-03-08T07:36:01.0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47" autoAdjust="0"/>
  </p:normalViewPr>
  <p:slideViewPr>
    <p:cSldViewPr snapToGrid="0">
      <p:cViewPr varScale="1">
        <p:scale>
          <a:sx n="106" d="100"/>
          <a:sy n="106" d="100"/>
        </p:scale>
        <p:origin x="1242"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E2B64294-0A2B-4EF1-BFDD-92E1EAB68E39}"/>
    <pc:docChg chg="undo custSel addSld delSld modSld">
      <pc:chgData name="Sameer Vermani" userId="9be839be-9431-4430-9a85-afa36f2ea81d" providerId="ADAL" clId="{E2B64294-0A2B-4EF1-BFDD-92E1EAB68E39}" dt="2025-03-09T14:49:44.362" v="521" actId="20577"/>
      <pc:docMkLst>
        <pc:docMk/>
      </pc:docMkLst>
      <pc:sldChg chg="addSp delSp modSp mod delAnim modAnim">
        <pc:chgData name="Sameer Vermani" userId="9be839be-9431-4430-9a85-afa36f2ea81d" providerId="ADAL" clId="{E2B64294-0A2B-4EF1-BFDD-92E1EAB68E39}" dt="2025-03-08T07:16:18.425" v="73"/>
        <pc:sldMkLst>
          <pc:docMk/>
          <pc:sldMk cId="3338452946" sldId="141170189"/>
        </pc:sldMkLst>
        <pc:spChg chg="add del">
          <ac:chgData name="Sameer Vermani" userId="9be839be-9431-4430-9a85-afa36f2ea81d" providerId="ADAL" clId="{E2B64294-0A2B-4EF1-BFDD-92E1EAB68E39}" dt="2025-03-08T07:12:09.314" v="39" actId="478"/>
          <ac:spMkLst>
            <pc:docMk/>
            <pc:sldMk cId="3338452946" sldId="141170189"/>
            <ac:spMk id="2" creationId="{F4D5DDD9-7E95-F7B6-044D-C23EFD3E0A29}"/>
          </ac:spMkLst>
        </pc:spChg>
        <pc:spChg chg="add del">
          <ac:chgData name="Sameer Vermani" userId="9be839be-9431-4430-9a85-afa36f2ea81d" providerId="ADAL" clId="{E2B64294-0A2B-4EF1-BFDD-92E1EAB68E39}" dt="2025-03-08T07:12:32.212" v="41" actId="478"/>
          <ac:spMkLst>
            <pc:docMk/>
            <pc:sldMk cId="3338452946" sldId="141170189"/>
            <ac:spMk id="3" creationId="{A1568D32-9516-360D-D089-EF7E0C338427}"/>
          </ac:spMkLst>
        </pc:spChg>
        <pc:spChg chg="add del">
          <ac:chgData name="Sameer Vermani" userId="9be839be-9431-4430-9a85-afa36f2ea81d" providerId="ADAL" clId="{E2B64294-0A2B-4EF1-BFDD-92E1EAB68E39}" dt="2025-03-08T07:12:43.126" v="43" actId="478"/>
          <ac:spMkLst>
            <pc:docMk/>
            <pc:sldMk cId="3338452946" sldId="141170189"/>
            <ac:spMk id="4" creationId="{C8A8C386-7171-88D5-594B-74E3F8678C6D}"/>
          </ac:spMkLst>
        </pc:spChg>
        <pc:spChg chg="del mod">
          <ac:chgData name="Sameer Vermani" userId="9be839be-9431-4430-9a85-afa36f2ea81d" providerId="ADAL" clId="{E2B64294-0A2B-4EF1-BFDD-92E1EAB68E39}" dt="2025-03-08T07:04:36.107" v="37" actId="478"/>
          <ac:spMkLst>
            <pc:docMk/>
            <pc:sldMk cId="3338452946" sldId="141170189"/>
            <ac:spMk id="12" creationId="{A642A8E9-22DC-6579-28DD-E336BD34D274}"/>
          </ac:spMkLst>
        </pc:spChg>
        <pc:spChg chg="mod">
          <ac:chgData name="Sameer Vermani" userId="9be839be-9431-4430-9a85-afa36f2ea81d" providerId="ADAL" clId="{E2B64294-0A2B-4EF1-BFDD-92E1EAB68E39}" dt="2025-03-08T07:00:07.134" v="25" actId="20577"/>
          <ac:spMkLst>
            <pc:docMk/>
            <pc:sldMk cId="3338452946" sldId="141170189"/>
            <ac:spMk id="14" creationId="{8EC98BE1-D1AE-157A-A6F5-6E9E632F2BAF}"/>
          </ac:spMkLst>
        </pc:spChg>
        <pc:spChg chg="del">
          <ac:chgData name="Sameer Vermani" userId="9be839be-9431-4430-9a85-afa36f2ea81d" providerId="ADAL" clId="{E2B64294-0A2B-4EF1-BFDD-92E1EAB68E39}" dt="2025-03-08T07:04:25.643" v="34" actId="478"/>
          <ac:spMkLst>
            <pc:docMk/>
            <pc:sldMk cId="3338452946" sldId="141170189"/>
            <ac:spMk id="43" creationId="{BB90ACA1-12FF-558F-C919-14A24852C073}"/>
          </ac:spMkLst>
        </pc:spChg>
        <pc:spChg chg="del">
          <ac:chgData name="Sameer Vermani" userId="9be839be-9431-4430-9a85-afa36f2ea81d" providerId="ADAL" clId="{E2B64294-0A2B-4EF1-BFDD-92E1EAB68E39}" dt="2025-03-08T07:04:28.603" v="35" actId="478"/>
          <ac:spMkLst>
            <pc:docMk/>
            <pc:sldMk cId="3338452946" sldId="141170189"/>
            <ac:spMk id="45" creationId="{1F50FB76-E3D0-BD98-52CF-3AF99BE07A31}"/>
          </ac:spMkLst>
        </pc:spChg>
        <pc:spChg chg="add mod">
          <ac:chgData name="Sameer Vermani" userId="9be839be-9431-4430-9a85-afa36f2ea81d" providerId="ADAL" clId="{E2B64294-0A2B-4EF1-BFDD-92E1EAB68E39}" dt="2025-03-08T07:13:49.417" v="72" actId="113"/>
          <ac:spMkLst>
            <pc:docMk/>
            <pc:sldMk cId="3338452946" sldId="141170189"/>
            <ac:spMk id="49" creationId="{426228E6-2CCD-92F5-934C-29E48FA3DAD4}"/>
          </ac:spMkLst>
        </pc:spChg>
        <pc:cxnChg chg="add del mod">
          <ac:chgData name="Sameer Vermani" userId="9be839be-9431-4430-9a85-afa36f2ea81d" providerId="ADAL" clId="{E2B64294-0A2B-4EF1-BFDD-92E1EAB68E39}" dt="2025-03-08T07:13:06.123" v="46" actId="478"/>
          <ac:cxnSpMkLst>
            <pc:docMk/>
            <pc:sldMk cId="3338452946" sldId="141170189"/>
            <ac:cxnSpMk id="35" creationId="{3C8116E1-6E1C-7A4C-F41C-510960D434F3}"/>
          </ac:cxnSpMkLst>
        </pc:cxnChg>
        <pc:cxnChg chg="add">
          <ac:chgData name="Sameer Vermani" userId="9be839be-9431-4430-9a85-afa36f2ea81d" providerId="ADAL" clId="{E2B64294-0A2B-4EF1-BFDD-92E1EAB68E39}" dt="2025-03-08T07:13:03.991" v="45" actId="11529"/>
          <ac:cxnSpMkLst>
            <pc:docMk/>
            <pc:sldMk cId="3338452946" sldId="141170189"/>
            <ac:cxnSpMk id="46" creationId="{393FEC64-02F5-E070-87BB-3CAB71870B6F}"/>
          </ac:cxnSpMkLst>
        </pc:cxnChg>
        <pc:cxnChg chg="add">
          <ac:chgData name="Sameer Vermani" userId="9be839be-9431-4430-9a85-afa36f2ea81d" providerId="ADAL" clId="{E2B64294-0A2B-4EF1-BFDD-92E1EAB68E39}" dt="2025-03-08T07:13:21.568" v="47" actId="11529"/>
          <ac:cxnSpMkLst>
            <pc:docMk/>
            <pc:sldMk cId="3338452946" sldId="141170189"/>
            <ac:cxnSpMk id="48" creationId="{6D45C67A-4FCF-DB29-BBC7-C802B2A6E77E}"/>
          </ac:cxnSpMkLst>
        </pc:cxnChg>
      </pc:sldChg>
      <pc:sldChg chg="modSp mod">
        <pc:chgData name="Sameer Vermani" userId="9be839be-9431-4430-9a85-afa36f2ea81d" providerId="ADAL" clId="{E2B64294-0A2B-4EF1-BFDD-92E1EAB68E39}" dt="2025-03-08T07:03:14.944" v="32" actId="20577"/>
        <pc:sldMkLst>
          <pc:docMk/>
          <pc:sldMk cId="152565761" sldId="141170204"/>
        </pc:sldMkLst>
        <pc:spChg chg="mod">
          <ac:chgData name="Sameer Vermani" userId="9be839be-9431-4430-9a85-afa36f2ea81d" providerId="ADAL" clId="{E2B64294-0A2B-4EF1-BFDD-92E1EAB68E39}" dt="2025-03-08T07:03:14.944" v="32" actId="20577"/>
          <ac:spMkLst>
            <pc:docMk/>
            <pc:sldMk cId="152565761" sldId="141170204"/>
            <ac:spMk id="2" creationId="{BF1EF668-A61F-EA3C-169F-F9C7F1158F68}"/>
          </ac:spMkLst>
        </pc:spChg>
      </pc:sldChg>
      <pc:sldChg chg="modSp add mod">
        <pc:chgData name="Sameer Vermani" userId="9be839be-9431-4430-9a85-afa36f2ea81d" providerId="ADAL" clId="{E2B64294-0A2B-4EF1-BFDD-92E1EAB68E39}" dt="2025-03-08T07:48:20.835" v="424" actId="20577"/>
        <pc:sldMkLst>
          <pc:docMk/>
          <pc:sldMk cId="2099246062" sldId="141170266"/>
        </pc:sldMkLst>
        <pc:spChg chg="mod">
          <ac:chgData name="Sameer Vermani" userId="9be839be-9431-4430-9a85-afa36f2ea81d" providerId="ADAL" clId="{E2B64294-0A2B-4EF1-BFDD-92E1EAB68E39}" dt="2025-03-08T07:48:20.835" v="424" actId="20577"/>
          <ac:spMkLst>
            <pc:docMk/>
            <pc:sldMk cId="2099246062" sldId="141170266"/>
            <ac:spMk id="2" creationId="{CD2719D8-0B47-0391-3335-0523E58FBA87}"/>
          </ac:spMkLst>
        </pc:spChg>
        <pc:spChg chg="mod">
          <ac:chgData name="Sameer Vermani" userId="9be839be-9431-4430-9a85-afa36f2ea81d" providerId="ADAL" clId="{E2B64294-0A2B-4EF1-BFDD-92E1EAB68E39}" dt="2025-03-08T07:36:09.934" v="95" actId="20577"/>
          <ac:spMkLst>
            <pc:docMk/>
            <pc:sldMk cId="2099246062" sldId="141170266"/>
            <ac:spMk id="4" creationId="{0F26CAF4-80CC-2885-C188-593B7D50EBB2}"/>
          </ac:spMkLst>
        </pc:spChg>
      </pc:sldChg>
      <pc:sldChg chg="modSp mod">
        <pc:chgData name="Sameer Vermani" userId="9be839be-9431-4430-9a85-afa36f2ea81d" providerId="ADAL" clId="{E2B64294-0A2B-4EF1-BFDD-92E1EAB68E39}" dt="2025-03-08T07:47:00.312" v="352" actId="20577"/>
        <pc:sldMkLst>
          <pc:docMk/>
          <pc:sldMk cId="446252105" sldId="141170270"/>
        </pc:sldMkLst>
        <pc:spChg chg="mod">
          <ac:chgData name="Sameer Vermani" userId="9be839be-9431-4430-9a85-afa36f2ea81d" providerId="ADAL" clId="{E2B64294-0A2B-4EF1-BFDD-92E1EAB68E39}" dt="2025-03-08T07:47:00.312" v="352" actId="20577"/>
          <ac:spMkLst>
            <pc:docMk/>
            <pc:sldMk cId="446252105" sldId="141170270"/>
            <ac:spMk id="2" creationId="{3F953C71-9560-0DE9-0A16-BFF9651F9C0B}"/>
          </ac:spMkLst>
        </pc:spChg>
      </pc:sldChg>
      <pc:sldChg chg="modSp mod">
        <pc:chgData name="Sameer Vermani" userId="9be839be-9431-4430-9a85-afa36f2ea81d" providerId="ADAL" clId="{E2B64294-0A2B-4EF1-BFDD-92E1EAB68E39}" dt="2025-03-08T17:05:43.440" v="502" actId="20577"/>
        <pc:sldMkLst>
          <pc:docMk/>
          <pc:sldMk cId="3620946453" sldId="141170272"/>
        </pc:sldMkLst>
        <pc:spChg chg="mod">
          <ac:chgData name="Sameer Vermani" userId="9be839be-9431-4430-9a85-afa36f2ea81d" providerId="ADAL" clId="{E2B64294-0A2B-4EF1-BFDD-92E1EAB68E39}" dt="2025-03-08T17:05:43.440" v="502" actId="20577"/>
          <ac:spMkLst>
            <pc:docMk/>
            <pc:sldMk cId="3620946453" sldId="141170272"/>
            <ac:spMk id="2" creationId="{B37BF3D2-4E07-56C2-E9E6-0BC772FB3995}"/>
          </ac:spMkLst>
        </pc:spChg>
        <pc:spChg chg="mod">
          <ac:chgData name="Sameer Vermani" userId="9be839be-9431-4430-9a85-afa36f2ea81d" providerId="ADAL" clId="{E2B64294-0A2B-4EF1-BFDD-92E1EAB68E39}" dt="2025-03-08T06:59:30.592" v="22" actId="20577"/>
          <ac:spMkLst>
            <pc:docMk/>
            <pc:sldMk cId="3620946453" sldId="141170272"/>
            <ac:spMk id="3" creationId="{2EB42F7A-CA63-BB3D-B329-2E3403C4F042}"/>
          </ac:spMkLst>
        </pc:spChg>
      </pc:sldChg>
      <pc:sldChg chg="modSp mod">
        <pc:chgData name="Sameer Vermani" userId="9be839be-9431-4430-9a85-afa36f2ea81d" providerId="ADAL" clId="{E2B64294-0A2B-4EF1-BFDD-92E1EAB68E39}" dt="2025-03-08T22:23:34.874" v="513" actId="20577"/>
        <pc:sldMkLst>
          <pc:docMk/>
          <pc:sldMk cId="3598476547" sldId="141170273"/>
        </pc:sldMkLst>
        <pc:spChg chg="mod">
          <ac:chgData name="Sameer Vermani" userId="9be839be-9431-4430-9a85-afa36f2ea81d" providerId="ADAL" clId="{E2B64294-0A2B-4EF1-BFDD-92E1EAB68E39}" dt="2025-03-08T22:23:34.874" v="513" actId="20577"/>
          <ac:spMkLst>
            <pc:docMk/>
            <pc:sldMk cId="3598476547" sldId="141170273"/>
            <ac:spMk id="2" creationId="{58016774-FCF7-F538-A45D-A9055497E420}"/>
          </ac:spMkLst>
        </pc:spChg>
      </pc:sldChg>
      <pc:sldChg chg="modSp mod">
        <pc:chgData name="Sameer Vermani" userId="9be839be-9431-4430-9a85-afa36f2ea81d" providerId="ADAL" clId="{E2B64294-0A2B-4EF1-BFDD-92E1EAB68E39}" dt="2025-03-08T07:03:47.001" v="33" actId="20577"/>
        <pc:sldMkLst>
          <pc:docMk/>
          <pc:sldMk cId="4081989465" sldId="141170274"/>
        </pc:sldMkLst>
        <pc:spChg chg="mod">
          <ac:chgData name="Sameer Vermani" userId="9be839be-9431-4430-9a85-afa36f2ea81d" providerId="ADAL" clId="{E2B64294-0A2B-4EF1-BFDD-92E1EAB68E39}" dt="2025-03-08T07:03:47.001" v="33" actId="20577"/>
          <ac:spMkLst>
            <pc:docMk/>
            <pc:sldMk cId="4081989465" sldId="141170274"/>
            <ac:spMk id="2" creationId="{72FACD29-B59A-3A6D-55CA-F13CC045576F}"/>
          </ac:spMkLst>
        </pc:spChg>
      </pc:sldChg>
      <pc:sldChg chg="modSp mod">
        <pc:chgData name="Sameer Vermani" userId="9be839be-9431-4430-9a85-afa36f2ea81d" providerId="ADAL" clId="{E2B64294-0A2B-4EF1-BFDD-92E1EAB68E39}" dt="2025-03-09T14:49:44.362" v="521" actId="20577"/>
        <pc:sldMkLst>
          <pc:docMk/>
          <pc:sldMk cId="2125767294" sldId="141170277"/>
        </pc:sldMkLst>
        <pc:spChg chg="mod">
          <ac:chgData name="Sameer Vermani" userId="9be839be-9431-4430-9a85-afa36f2ea81d" providerId="ADAL" clId="{E2B64294-0A2B-4EF1-BFDD-92E1EAB68E39}" dt="2025-03-09T14:49:44.362" v="521" actId="20577"/>
          <ac:spMkLst>
            <pc:docMk/>
            <pc:sldMk cId="2125767294" sldId="141170277"/>
            <ac:spMk id="2" creationId="{1CE2B6D7-CDC2-3632-F86A-CA6936D67DEA}"/>
          </ac:spMkLst>
        </pc:spChg>
      </pc:sldChg>
      <pc:sldChg chg="modSp new del mod">
        <pc:chgData name="Sameer Vermani" userId="9be839be-9431-4430-9a85-afa36f2ea81d" providerId="ADAL" clId="{E2B64294-0A2B-4EF1-BFDD-92E1EAB68E39}" dt="2025-03-08T07:36:02.852" v="90" actId="47"/>
        <pc:sldMkLst>
          <pc:docMk/>
          <pc:sldMk cId="3074674740" sldId="141170284"/>
        </pc:sldMkLst>
        <pc:spChg chg="mod">
          <ac:chgData name="Sameer Vermani" userId="9be839be-9431-4430-9a85-afa36f2ea81d" providerId="ADAL" clId="{E2B64294-0A2B-4EF1-BFDD-92E1EAB68E39}" dt="2025-03-08T07:35:57.442" v="88" actId="20577"/>
          <ac:spMkLst>
            <pc:docMk/>
            <pc:sldMk cId="3074674740" sldId="141170284"/>
            <ac:spMk id="3" creationId="{13A167E2-EA48-4462-5030-84A4EA8D8BC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955390" cy="276999"/>
          </a:xfrm>
        </p:spPr>
        <p:txBody>
          <a:bodyPr/>
          <a:lstStyle>
            <a:lvl1pPr>
              <a:defRPr/>
            </a:lvl1pPr>
          </a:lstStyle>
          <a:p>
            <a:pPr>
              <a:defRPr/>
            </a:pPr>
            <a:r>
              <a:rPr lang="en-US"/>
              <a:t>March 2025</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802.11-25/0381r0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73" y="1066799"/>
            <a:ext cx="8083465" cy="571501"/>
          </a:xfrm>
        </p:spPr>
        <p:txBody>
          <a:bodyPr/>
          <a:lstStyle/>
          <a:p>
            <a:r>
              <a:rPr lang="en-US" sz="2400" dirty="0"/>
              <a:t>Some Open Issues on COBF</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March 2025</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2025-03-10</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a:t>Sameer Vermani et al., Qualcomm Technologies Inc.</a:t>
            </a:r>
            <a:endParaRPr lang="en-US" altLang="ko-KR" dirty="0"/>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249755750"/>
              </p:ext>
            </p:extLst>
          </p:nvPr>
        </p:nvGraphicFramePr>
        <p:xfrm>
          <a:off x="791071" y="2696787"/>
          <a:ext cx="7752854" cy="2253901"/>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286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5676216"/>
                  </a:ext>
                </a:extLst>
              </a:tr>
              <a:tr h="12985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26607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Sherief Helwa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4408914"/>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Ahmed </a:t>
                      </a:r>
                      <a:r>
                        <a:rPr lang="en-US" sz="1400" b="0" kern="0" dirty="0" err="1">
                          <a:solidFill>
                            <a:schemeClr val="tx1"/>
                          </a:solidFill>
                          <a:effectLst/>
                          <a:latin typeface="Times New Roman" panose="02020603050405020304" pitchFamily="18" charset="0"/>
                        </a:rPr>
                        <a:t>Elsherief</a:t>
                      </a: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1533448"/>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FACD29-B59A-3A6D-55CA-F13CC045576F}"/>
              </a:ext>
            </a:extLst>
          </p:cNvPr>
          <p:cNvSpPr>
            <a:spLocks noGrp="1"/>
          </p:cNvSpPr>
          <p:nvPr>
            <p:ph idx="1"/>
          </p:nvPr>
        </p:nvSpPr>
        <p:spPr/>
        <p:txBody>
          <a:bodyPr/>
          <a:lstStyle/>
          <a:p>
            <a:r>
              <a:rPr lang="en-US" sz="1800" dirty="0"/>
              <a:t>GI+LTF options for COBF</a:t>
            </a:r>
          </a:p>
          <a:p>
            <a:pPr lvl="1"/>
            <a:r>
              <a:rPr lang="en-US" sz="1600" dirty="0"/>
              <a:t>2x+0.8us option can be supported at both AP and STA in addition to 2x+1.6us and 4x+3.2us</a:t>
            </a:r>
          </a:p>
          <a:p>
            <a:pPr lvl="1"/>
            <a:r>
              <a:rPr lang="en-US" sz="1600" dirty="0"/>
              <a:t>Give some freedom to shared AP to be able to avoid 2x+0.8GI if it is not suitable</a:t>
            </a:r>
          </a:p>
          <a:p>
            <a:r>
              <a:rPr lang="en-US" sz="1800" dirty="0"/>
              <a:t>Min/Max </a:t>
            </a:r>
            <a:r>
              <a:rPr lang="en-US" sz="1800" dirty="0" err="1"/>
              <a:t>Nsym</a:t>
            </a:r>
            <a:r>
              <a:rPr lang="en-US" sz="1800" dirty="0"/>
              <a:t> indication in invite is helpful for good scheduling decisions at shared AP</a:t>
            </a:r>
          </a:p>
          <a:p>
            <a:r>
              <a:rPr lang="en-US" sz="1800" dirty="0"/>
              <a:t>BSS ordering proposal</a:t>
            </a:r>
          </a:p>
          <a:p>
            <a:pPr lvl="1"/>
            <a:r>
              <a:rPr lang="en-US" sz="1600" dirty="0"/>
              <a:t>In case of a tie, sharing AP’s per-user SIG fields always go first</a:t>
            </a:r>
          </a:p>
          <a:p>
            <a:r>
              <a:rPr lang="en-US" sz="1800" dirty="0"/>
              <a:t>Pre-sounding exchange is needed</a:t>
            </a:r>
          </a:p>
          <a:p>
            <a:pPr lvl="1"/>
            <a:r>
              <a:rPr lang="en-US" sz="1600" dirty="0"/>
              <a:t>Reject a sounding invite due to various reasons</a:t>
            </a:r>
          </a:p>
          <a:p>
            <a:pPr lvl="1"/>
            <a:r>
              <a:rPr lang="en-US" sz="1600" dirty="0"/>
              <a:t>Also exchange </a:t>
            </a:r>
            <a:r>
              <a:rPr lang="en-US" sz="1600" dirty="0" err="1"/>
              <a:t>Nss</a:t>
            </a:r>
            <a:r>
              <a:rPr lang="en-US" sz="1600" dirty="0"/>
              <a:t>-for-sounding capability of STAs being sounded in each BSS</a:t>
            </a:r>
          </a:p>
          <a:p>
            <a:pPr marL="457200" lvl="1" indent="0">
              <a:buNone/>
            </a:pPr>
            <a:endParaRPr lang="en-US" sz="1600" dirty="0"/>
          </a:p>
          <a:p>
            <a:pPr lvl="1"/>
            <a:endParaRPr lang="en-US" sz="1600" dirty="0"/>
          </a:p>
          <a:p>
            <a:endParaRPr lang="en-US" sz="1800" dirty="0"/>
          </a:p>
          <a:p>
            <a:endParaRPr lang="en-US" sz="1800" dirty="0"/>
          </a:p>
        </p:txBody>
      </p:sp>
      <p:sp>
        <p:nvSpPr>
          <p:cNvPr id="3" name="Title 2">
            <a:extLst>
              <a:ext uri="{FF2B5EF4-FFF2-40B4-BE49-F238E27FC236}">
                <a16:creationId xmlns:a16="http://schemas.microsoft.com/office/drawing/2014/main" id="{C41E150C-1E03-9C46-0393-0914AFC3290B}"/>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1F0B047-D277-C171-FFBB-BC9B30ECE766}"/>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073109DB-4CCF-25E5-0DF8-103BB884C42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6" name="Footer Placeholder 5">
            <a:extLst>
              <a:ext uri="{FF2B5EF4-FFF2-40B4-BE49-F238E27FC236}">
                <a16:creationId xmlns:a16="http://schemas.microsoft.com/office/drawing/2014/main" id="{B2115276-83B1-0E43-7448-C9C58F9F9945}"/>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08198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E2B6D7-CDC2-3632-F86A-CA6936D67DEA}"/>
              </a:ext>
            </a:extLst>
          </p:cNvPr>
          <p:cNvSpPr>
            <a:spLocks noGrp="1"/>
          </p:cNvSpPr>
          <p:nvPr>
            <p:ph idx="1"/>
          </p:nvPr>
        </p:nvSpPr>
        <p:spPr/>
        <p:txBody>
          <a:bodyPr/>
          <a:lstStyle/>
          <a:p>
            <a:r>
              <a:rPr lang="en-US" dirty="0"/>
              <a:t>Do you support the following for the COBF PPDU’s GI+LTF support and signaling ?</a:t>
            </a:r>
          </a:p>
          <a:p>
            <a:pPr lvl="1"/>
            <a:r>
              <a:rPr lang="en-US" sz="1600" dirty="0"/>
              <a:t>Support of following GI+LTF combinations to be mandatory at both AP and STA</a:t>
            </a:r>
          </a:p>
          <a:p>
            <a:pPr lvl="2"/>
            <a:r>
              <a:rPr lang="en-US" sz="1400" dirty="0"/>
              <a:t>2x LTF +0.8us, 2xLTF+1.6us, 4xLTF+3.2us</a:t>
            </a:r>
          </a:p>
          <a:p>
            <a:pPr lvl="1"/>
            <a:r>
              <a:rPr lang="en-US" sz="1600" dirty="0"/>
              <a:t>Additionally, 2x LTF+0.8us GI usage for a COBF pair is exchanged at the group formation stage</a:t>
            </a:r>
          </a:p>
          <a:p>
            <a:pPr lvl="2"/>
            <a:r>
              <a:rPr lang="en-US" sz="1400" dirty="0"/>
              <a:t>Each AP conveys if it </a:t>
            </a:r>
            <a:r>
              <a:rPr lang="en-US" sz="1400"/>
              <a:t>can use </a:t>
            </a:r>
            <a:r>
              <a:rPr lang="en-US" sz="1400" dirty="0"/>
              <a:t>2x+0.8us GI for this COBF group or not</a:t>
            </a:r>
          </a:p>
          <a:p>
            <a:pPr lvl="2"/>
            <a:r>
              <a:rPr lang="en-US" sz="1400" dirty="0"/>
              <a:t>No further last-minute negotiation before COBF transmission</a:t>
            </a:r>
          </a:p>
          <a:p>
            <a:pPr lvl="1"/>
            <a:r>
              <a:rPr lang="en-US" sz="1600" dirty="0"/>
              <a:t>Invite frame from sharing AP dictates the LTF+GI combination keeping the shared AP’s ability to use 2x LTF+0.8us in mind </a:t>
            </a:r>
          </a:p>
          <a:p>
            <a:pPr lvl="1"/>
            <a:endParaRPr lang="en-US" sz="2200" dirty="0"/>
          </a:p>
        </p:txBody>
      </p:sp>
      <p:sp>
        <p:nvSpPr>
          <p:cNvPr id="3" name="Title 2">
            <a:extLst>
              <a:ext uri="{FF2B5EF4-FFF2-40B4-BE49-F238E27FC236}">
                <a16:creationId xmlns:a16="http://schemas.microsoft.com/office/drawing/2014/main" id="{B59E36D6-7811-38A0-0A26-D728B34EE0E8}"/>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25E2EA1F-BDDB-CD68-6FAD-FC4E8BC3F4C0}"/>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FA65A546-21E2-C7F4-B7B4-B3509B3AA1B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6" name="Footer Placeholder 5">
            <a:extLst>
              <a:ext uri="{FF2B5EF4-FFF2-40B4-BE49-F238E27FC236}">
                <a16:creationId xmlns:a16="http://schemas.microsoft.com/office/drawing/2014/main" id="{E2564D55-5369-0673-D0D9-2DA4469ACEE3}"/>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125767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983434-BF75-EAB9-4EF7-E4709734B637}"/>
              </a:ext>
            </a:extLst>
          </p:cNvPr>
          <p:cNvSpPr>
            <a:spLocks noGrp="1"/>
          </p:cNvSpPr>
          <p:nvPr>
            <p:ph idx="1"/>
          </p:nvPr>
        </p:nvSpPr>
        <p:spPr/>
        <p:txBody>
          <a:bodyPr/>
          <a:lstStyle/>
          <a:p>
            <a:r>
              <a:rPr lang="en-US" dirty="0"/>
              <a:t>Do you support having the following information exchanged before COBF PPDU?</a:t>
            </a:r>
          </a:p>
          <a:p>
            <a:pPr lvl="1"/>
            <a:r>
              <a:rPr lang="en-US" dirty="0"/>
              <a:t>Min-</a:t>
            </a:r>
            <a:r>
              <a:rPr lang="en-US" dirty="0" err="1"/>
              <a:t>Nsym</a:t>
            </a:r>
            <a:r>
              <a:rPr lang="en-US" dirty="0"/>
              <a:t> and Max-</a:t>
            </a:r>
            <a:r>
              <a:rPr lang="en-US" dirty="0" err="1"/>
              <a:t>Nsym</a:t>
            </a:r>
            <a:r>
              <a:rPr lang="en-US" dirty="0"/>
              <a:t> indication about the COBF PPDU length sent in the COBF invite frame </a:t>
            </a:r>
          </a:p>
          <a:p>
            <a:pPr lvl="1"/>
            <a:r>
              <a:rPr lang="en-US" dirty="0"/>
              <a:t>Suggested </a:t>
            </a:r>
            <a:r>
              <a:rPr lang="en-US" dirty="0" err="1"/>
              <a:t>Nsym</a:t>
            </a:r>
            <a:r>
              <a:rPr lang="en-US" dirty="0"/>
              <a:t> indication in the COBF response frame from shared AP</a:t>
            </a:r>
          </a:p>
          <a:p>
            <a:pPr lvl="2"/>
            <a:r>
              <a:rPr lang="en-US" dirty="0"/>
              <a:t>Sharing AP is allowed to ignore the shared AP’s suggestion</a:t>
            </a:r>
          </a:p>
          <a:p>
            <a:pPr lvl="2"/>
            <a:r>
              <a:rPr lang="en-US" dirty="0"/>
              <a:t>Suggested value shall not be smaller than the min-</a:t>
            </a:r>
            <a:r>
              <a:rPr lang="en-US" dirty="0" err="1"/>
              <a:t>Nsym</a:t>
            </a:r>
            <a:r>
              <a:rPr lang="en-US" dirty="0"/>
              <a:t> value from sharing AP</a:t>
            </a:r>
          </a:p>
        </p:txBody>
      </p:sp>
      <p:sp>
        <p:nvSpPr>
          <p:cNvPr id="3" name="Title 2">
            <a:extLst>
              <a:ext uri="{FF2B5EF4-FFF2-40B4-BE49-F238E27FC236}">
                <a16:creationId xmlns:a16="http://schemas.microsoft.com/office/drawing/2014/main" id="{02398211-89DC-0747-7EB4-9D5DB18E36AC}"/>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8995CA78-2603-FB1B-1A1F-541F6140D0EA}"/>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071FA697-5797-642A-30A8-4A8C85357F3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6" name="Footer Placeholder 5">
            <a:extLst>
              <a:ext uri="{FF2B5EF4-FFF2-40B4-BE49-F238E27FC236}">
                <a16:creationId xmlns:a16="http://schemas.microsoft.com/office/drawing/2014/main" id="{AC79C1D2-AD86-31C0-181B-1C0A02368C0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038235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C70BCB-DF40-3779-E7E3-C69B9D125133}"/>
              </a:ext>
            </a:extLst>
          </p:cNvPr>
          <p:cNvSpPr>
            <a:spLocks noGrp="1"/>
          </p:cNvSpPr>
          <p:nvPr>
            <p:ph idx="1"/>
          </p:nvPr>
        </p:nvSpPr>
        <p:spPr/>
        <p:txBody>
          <a:bodyPr/>
          <a:lstStyle/>
          <a:p>
            <a:r>
              <a:rPr lang="en-US" sz="1800" dirty="0"/>
              <a:t>Do you support the following about BSS ordering of per-user SIG fields</a:t>
            </a:r>
          </a:p>
          <a:p>
            <a:pPr lvl="1"/>
            <a:r>
              <a:rPr lang="en-US" sz="1600" dirty="0"/>
              <a:t>In the cases where the user fields of either BSS may go first, while preserving the </a:t>
            </a:r>
            <a:r>
              <a:rPr lang="en-US" sz="1600" dirty="0" err="1"/>
              <a:t>Nss</a:t>
            </a:r>
            <a:r>
              <a:rPr lang="en-US" sz="1600" dirty="0"/>
              <a:t> in non-increasing order, the user fields of the sharing BSS go first</a:t>
            </a:r>
          </a:p>
          <a:p>
            <a:pPr lvl="1"/>
            <a:endParaRPr lang="en-US" sz="1600" dirty="0"/>
          </a:p>
          <a:p>
            <a:endParaRPr lang="en-US" sz="2400" dirty="0"/>
          </a:p>
        </p:txBody>
      </p:sp>
      <p:sp>
        <p:nvSpPr>
          <p:cNvPr id="3" name="Title 2">
            <a:extLst>
              <a:ext uri="{FF2B5EF4-FFF2-40B4-BE49-F238E27FC236}">
                <a16:creationId xmlns:a16="http://schemas.microsoft.com/office/drawing/2014/main" id="{014A1C77-079B-F4F5-2D8E-44E6ED199885}"/>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F988BD4D-2357-C2C6-BD61-6E45643D95D1}"/>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29155DA7-13AF-0C8A-AD7B-6C48892A85D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6" name="Footer Placeholder 5">
            <a:extLst>
              <a:ext uri="{FF2B5EF4-FFF2-40B4-BE49-F238E27FC236}">
                <a16:creationId xmlns:a16="http://schemas.microsoft.com/office/drawing/2014/main" id="{64168F64-52B9-B429-3D8E-7926E6BE558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83165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67364F-C011-F410-11EE-E24D0E6B7764}"/>
              </a:ext>
            </a:extLst>
          </p:cNvPr>
          <p:cNvSpPr>
            <a:spLocks noGrp="1"/>
          </p:cNvSpPr>
          <p:nvPr>
            <p:ph idx="1"/>
          </p:nvPr>
        </p:nvSpPr>
        <p:spPr/>
        <p:txBody>
          <a:bodyPr/>
          <a:lstStyle/>
          <a:p>
            <a:r>
              <a:rPr lang="en-US" dirty="0"/>
              <a:t>Do you support to have a frame-exchange before COBF sounding between the two APs which will at-least serve the following goals:</a:t>
            </a:r>
          </a:p>
          <a:p>
            <a:pPr lvl="1"/>
            <a:r>
              <a:rPr lang="en-US" dirty="0"/>
              <a:t>Unavailability/decline indication from the responding AP </a:t>
            </a:r>
          </a:p>
          <a:p>
            <a:pPr lvl="2"/>
            <a:r>
              <a:rPr lang="en-US" dirty="0"/>
              <a:t>Used by responding AP to refuse participation in a COBF sounding process</a:t>
            </a:r>
          </a:p>
          <a:p>
            <a:pPr lvl="1"/>
            <a:r>
              <a:rPr lang="en-US" dirty="0"/>
              <a:t>Exchange of sounding </a:t>
            </a:r>
            <a:r>
              <a:rPr lang="en-US" dirty="0" err="1"/>
              <a:t>Nss</a:t>
            </a:r>
            <a:r>
              <a:rPr lang="en-US" dirty="0"/>
              <a:t> capability of the STAs being sounded in the two BSSs</a:t>
            </a:r>
          </a:p>
          <a:p>
            <a:pPr lvl="2"/>
            <a:r>
              <a:rPr lang="en-US" dirty="0"/>
              <a:t>The minimum sounding </a:t>
            </a:r>
            <a:r>
              <a:rPr lang="en-US" dirty="0" err="1"/>
              <a:t>Nss</a:t>
            </a:r>
            <a:r>
              <a:rPr lang="en-US" dirty="0"/>
              <a:t> capability of the participating STAs in each BSS will be exchanged</a:t>
            </a:r>
          </a:p>
          <a:p>
            <a:pPr lvl="1"/>
            <a:r>
              <a:rPr lang="en-US" dirty="0"/>
              <a:t>Note: Design of the frames is TBD by MAC group</a:t>
            </a:r>
          </a:p>
        </p:txBody>
      </p:sp>
      <p:sp>
        <p:nvSpPr>
          <p:cNvPr id="3" name="Title 2">
            <a:extLst>
              <a:ext uri="{FF2B5EF4-FFF2-40B4-BE49-F238E27FC236}">
                <a16:creationId xmlns:a16="http://schemas.microsoft.com/office/drawing/2014/main" id="{6DFDFB50-E0BA-22F5-ED4F-7E4943F95908}"/>
              </a:ext>
            </a:extLst>
          </p:cNvPr>
          <p:cNvSpPr>
            <a:spLocks noGrp="1"/>
          </p:cNvSpPr>
          <p:nvPr>
            <p:ph type="title"/>
          </p:nvPr>
        </p:nvSpPr>
        <p:spPr/>
        <p:txBody>
          <a:bodyPr/>
          <a:lstStyle/>
          <a:p>
            <a:r>
              <a:rPr lang="en-US" dirty="0"/>
              <a:t>SP4</a:t>
            </a:r>
          </a:p>
        </p:txBody>
      </p:sp>
      <p:sp>
        <p:nvSpPr>
          <p:cNvPr id="4" name="Date Placeholder 3">
            <a:extLst>
              <a:ext uri="{FF2B5EF4-FFF2-40B4-BE49-F238E27FC236}">
                <a16:creationId xmlns:a16="http://schemas.microsoft.com/office/drawing/2014/main" id="{170F9C8A-4B95-1B9F-375D-A771C308C728}"/>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EB53BFD5-2294-2435-4286-8CB85054034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sp>
        <p:nvSpPr>
          <p:cNvPr id="6" name="Footer Placeholder 5">
            <a:extLst>
              <a:ext uri="{FF2B5EF4-FFF2-40B4-BE49-F238E27FC236}">
                <a16:creationId xmlns:a16="http://schemas.microsoft.com/office/drawing/2014/main" id="{EA3DF015-E5A0-1101-5E44-A191E7A15EFF}"/>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75707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36EFCE7-8F54-2268-B856-5A673FDCDE42}"/>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57807741-4EAD-CC87-6FC4-1FED38B2C4D3}"/>
              </a:ext>
            </a:extLst>
          </p:cNvPr>
          <p:cNvSpPr>
            <a:spLocks noGrp="1"/>
          </p:cNvSpPr>
          <p:nvPr>
            <p:ph type="body" idx="1"/>
          </p:nvPr>
        </p:nvSpPr>
        <p:spPr/>
        <p:txBody>
          <a:bodyPr/>
          <a:lstStyle/>
          <a:p>
            <a:r>
              <a:rPr lang="en-US" dirty="0"/>
              <a:t>Some protocol details</a:t>
            </a:r>
          </a:p>
        </p:txBody>
      </p:sp>
      <p:sp>
        <p:nvSpPr>
          <p:cNvPr id="5" name="Slide Number Placeholder 4">
            <a:extLst>
              <a:ext uri="{FF2B5EF4-FFF2-40B4-BE49-F238E27FC236}">
                <a16:creationId xmlns:a16="http://schemas.microsoft.com/office/drawing/2014/main" id="{6C3EE7DE-0842-BC4D-9A21-0297AAD694E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15</a:t>
            </a:fld>
            <a:endParaRPr lang="en-US"/>
          </a:p>
        </p:txBody>
      </p:sp>
      <p:sp>
        <p:nvSpPr>
          <p:cNvPr id="6" name="Footer Placeholder 5">
            <a:extLst>
              <a:ext uri="{FF2B5EF4-FFF2-40B4-BE49-F238E27FC236}">
                <a16:creationId xmlns:a16="http://schemas.microsoft.com/office/drawing/2014/main" id="{25377073-C8BE-B4A2-DA5C-931023023A22}"/>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4" name="Date Placeholder 3">
            <a:extLst>
              <a:ext uri="{FF2B5EF4-FFF2-40B4-BE49-F238E27FC236}">
                <a16:creationId xmlns:a16="http://schemas.microsoft.com/office/drawing/2014/main" id="{AFBBF504-FA8B-CB78-D06B-6B92FECAC18C}"/>
              </a:ext>
            </a:extLst>
          </p:cNvPr>
          <p:cNvSpPr>
            <a:spLocks noGrp="1"/>
          </p:cNvSpPr>
          <p:nvPr>
            <p:ph type="dt" sz="half" idx="2"/>
          </p:nvPr>
        </p:nvSpPr>
        <p:spPr/>
        <p:txBody>
          <a:bodyPr/>
          <a:lstStyle/>
          <a:p>
            <a:pPr>
              <a:defRPr/>
            </a:pPr>
            <a:r>
              <a:rPr lang="en-US"/>
              <a:t>March 2025</a:t>
            </a:r>
            <a:endParaRPr lang="en-US" dirty="0"/>
          </a:p>
        </p:txBody>
      </p:sp>
    </p:spTree>
    <p:extLst>
      <p:ext uri="{BB962C8B-B14F-4D97-AF65-F5344CB8AC3E}">
        <p14:creationId xmlns:p14="http://schemas.microsoft.com/office/powerpoint/2010/main" val="4162863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2">
            <a:extLst>
              <a:ext uri="{FF2B5EF4-FFF2-40B4-BE49-F238E27FC236}">
                <a16:creationId xmlns:a16="http://schemas.microsoft.com/office/drawing/2014/main" id="{8EC98BE1-D1AE-157A-A6F5-6E9E632F2BAF}"/>
              </a:ext>
            </a:extLst>
          </p:cNvPr>
          <p:cNvSpPr>
            <a:spLocks noGrp="1"/>
          </p:cNvSpPr>
          <p:nvPr>
            <p:ph type="title"/>
          </p:nvPr>
        </p:nvSpPr>
        <p:spPr>
          <a:xfrm>
            <a:off x="685800" y="685800"/>
            <a:ext cx="7772400" cy="1066800"/>
          </a:xfrm>
        </p:spPr>
        <p:txBody>
          <a:bodyPr/>
          <a:lstStyle/>
          <a:p>
            <a:r>
              <a:rPr lang="en-US" dirty="0"/>
              <a:t>Sequential sounding</a:t>
            </a:r>
          </a:p>
        </p:txBody>
      </p:sp>
      <p:sp>
        <p:nvSpPr>
          <p:cNvPr id="7" name="Date Placeholder 6">
            <a:extLst>
              <a:ext uri="{FF2B5EF4-FFF2-40B4-BE49-F238E27FC236}">
                <a16:creationId xmlns:a16="http://schemas.microsoft.com/office/drawing/2014/main" id="{0C33A431-011F-8CCA-2744-6D3AD9B547BE}"/>
              </a:ext>
            </a:extLst>
          </p:cNvPr>
          <p:cNvSpPr>
            <a:spLocks noGrp="1"/>
          </p:cNvSpPr>
          <p:nvPr>
            <p:ph type="dt" sz="half" idx="10"/>
          </p:nvPr>
        </p:nvSpPr>
        <p:spPr>
          <a:xfrm>
            <a:off x="696913" y="332601"/>
            <a:ext cx="955390" cy="276999"/>
          </a:xfrm>
        </p:spPr>
        <p:txBody>
          <a:bodyPr wrap="none" anchor="b">
            <a:normAutofit/>
          </a:bodyPr>
          <a:lstStyle/>
          <a:p>
            <a:pPr>
              <a:spcAft>
                <a:spcPts val="600"/>
              </a:spcAft>
              <a:defRPr/>
            </a:pPr>
            <a:r>
              <a:rPr lang="en-US"/>
              <a:t>October 2024</a:t>
            </a:r>
          </a:p>
        </p:txBody>
      </p:sp>
      <p:sp>
        <p:nvSpPr>
          <p:cNvPr id="5" name="Slide Number Placeholder 4">
            <a:extLst>
              <a:ext uri="{FF2B5EF4-FFF2-40B4-BE49-F238E27FC236}">
                <a16:creationId xmlns:a16="http://schemas.microsoft.com/office/drawing/2014/main" id="{983CF3C9-F221-F6CD-398E-2C9C78BCF9AD}"/>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9B3AFDE4-E638-42C0-A68B-50C601C7C88B}" type="slidenum">
              <a:rPr lang="en-US" smtClean="0"/>
              <a:pPr>
                <a:lnSpc>
                  <a:spcPct val="90000"/>
                </a:lnSpc>
                <a:spcAft>
                  <a:spcPts val="600"/>
                </a:spcAft>
                <a:defRPr/>
              </a:pPr>
              <a:t>16</a:t>
            </a:fld>
            <a:endParaRPr lang="en-US"/>
          </a:p>
        </p:txBody>
      </p:sp>
      <p:sp>
        <p:nvSpPr>
          <p:cNvPr id="6" name="Footer Placeholder 5">
            <a:extLst>
              <a:ext uri="{FF2B5EF4-FFF2-40B4-BE49-F238E27FC236}">
                <a16:creationId xmlns:a16="http://schemas.microsoft.com/office/drawing/2014/main" id="{ACEDF3FD-5CDE-F422-CCB0-88EE6C621B80}"/>
              </a:ext>
            </a:extLst>
          </p:cNvPr>
          <p:cNvSpPr>
            <a:spLocks noGrp="1"/>
          </p:cNvSpPr>
          <p:nvPr>
            <p:ph type="ftr" sz="quarter" idx="3"/>
          </p:nvPr>
        </p:nvSpPr>
        <p:spPr>
          <a:xfrm>
            <a:off x="5441216" y="6475413"/>
            <a:ext cx="3102709" cy="184666"/>
          </a:xfrm>
        </p:spPr>
        <p:txBody>
          <a:bodyPr wrap="none" anchor="t">
            <a:normAutofit/>
          </a:bodyPr>
          <a:lstStyle/>
          <a:p>
            <a:pPr>
              <a:spcAft>
                <a:spcPts val="600"/>
              </a:spcAft>
              <a:defRPr/>
            </a:pPr>
            <a:r>
              <a:rPr lang="fr-FR" altLang="ko-KR"/>
              <a:t>Sameer Vermani et al., Qualcomm Technologies Inc.</a:t>
            </a:r>
            <a:endParaRPr lang="en-US" altLang="ko-KR"/>
          </a:p>
        </p:txBody>
      </p:sp>
      <p:cxnSp>
        <p:nvCxnSpPr>
          <p:cNvPr id="8" name="Straight Connector 7">
            <a:extLst>
              <a:ext uri="{FF2B5EF4-FFF2-40B4-BE49-F238E27FC236}">
                <a16:creationId xmlns:a16="http://schemas.microsoft.com/office/drawing/2014/main" id="{DF1453F1-58D4-1EB9-8969-A9317C07AD52}"/>
              </a:ext>
            </a:extLst>
          </p:cNvPr>
          <p:cNvCxnSpPr/>
          <p:nvPr/>
        </p:nvCxnSpPr>
        <p:spPr>
          <a:xfrm flipV="1">
            <a:off x="374146" y="2778102"/>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CD77498-A582-E439-6F2B-F859CA6DB85C}"/>
              </a:ext>
            </a:extLst>
          </p:cNvPr>
          <p:cNvSpPr/>
          <p:nvPr/>
        </p:nvSpPr>
        <p:spPr bwMode="auto">
          <a:xfrm>
            <a:off x="554288" y="240970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D187DF93-4164-DF77-B63D-56A061DCDC50}"/>
              </a:ext>
            </a:extLst>
          </p:cNvPr>
          <p:cNvCxnSpPr/>
          <p:nvPr/>
        </p:nvCxnSpPr>
        <p:spPr>
          <a:xfrm flipV="1">
            <a:off x="374146" y="3277428"/>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D76961-D0FD-03C3-79B5-8EDB0A13303F}"/>
              </a:ext>
            </a:extLst>
          </p:cNvPr>
          <p:cNvSpPr txBox="1"/>
          <p:nvPr/>
        </p:nvSpPr>
        <p:spPr>
          <a:xfrm>
            <a:off x="-17615" y="2349372"/>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13" name="TextBox 12">
            <a:extLst>
              <a:ext uri="{FF2B5EF4-FFF2-40B4-BE49-F238E27FC236}">
                <a16:creationId xmlns:a16="http://schemas.microsoft.com/office/drawing/2014/main" id="{6C08B1B3-0230-208C-3481-F6494DC3EBCC}"/>
              </a:ext>
            </a:extLst>
          </p:cNvPr>
          <p:cNvSpPr txBox="1"/>
          <p:nvPr/>
        </p:nvSpPr>
        <p:spPr>
          <a:xfrm>
            <a:off x="-27810" y="2914471"/>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15" name="Rectangle 14">
            <a:extLst>
              <a:ext uri="{FF2B5EF4-FFF2-40B4-BE49-F238E27FC236}">
                <a16:creationId xmlns:a16="http://schemas.microsoft.com/office/drawing/2014/main" id="{CED2C1D4-5849-06F0-0C3A-61536DF16297}"/>
              </a:ext>
            </a:extLst>
          </p:cNvPr>
          <p:cNvSpPr/>
          <p:nvPr/>
        </p:nvSpPr>
        <p:spPr bwMode="auto">
          <a:xfrm>
            <a:off x="1214964" y="2409701"/>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6" name="Straight Connector 15">
            <a:extLst>
              <a:ext uri="{FF2B5EF4-FFF2-40B4-BE49-F238E27FC236}">
                <a16:creationId xmlns:a16="http://schemas.microsoft.com/office/drawing/2014/main" id="{5105C009-6864-CAA7-A9F9-07F3DEBF7248}"/>
              </a:ext>
            </a:extLst>
          </p:cNvPr>
          <p:cNvCxnSpPr/>
          <p:nvPr/>
        </p:nvCxnSpPr>
        <p:spPr>
          <a:xfrm flipV="1">
            <a:off x="374146" y="3872851"/>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49BA94-C9ED-8FA3-F91E-52A8FEE1A069}"/>
              </a:ext>
            </a:extLst>
          </p:cNvPr>
          <p:cNvSpPr txBox="1"/>
          <p:nvPr/>
        </p:nvSpPr>
        <p:spPr>
          <a:xfrm>
            <a:off x="-49015" y="3424760"/>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03C950E0-3D6D-9231-BD0C-73252F2A971A}"/>
              </a:ext>
            </a:extLst>
          </p:cNvPr>
          <p:cNvCxnSpPr>
            <a:cxnSpLocks/>
          </p:cNvCxnSpPr>
          <p:nvPr/>
        </p:nvCxnSpPr>
        <p:spPr>
          <a:xfrm flipV="1">
            <a:off x="414172" y="4449953"/>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AE988CB-C4FC-6935-A600-F80B156AC27C}"/>
              </a:ext>
            </a:extLst>
          </p:cNvPr>
          <p:cNvSpPr txBox="1"/>
          <p:nvPr/>
        </p:nvSpPr>
        <p:spPr>
          <a:xfrm>
            <a:off x="-17615" y="4001991"/>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20" name="Rectangle 19">
            <a:extLst>
              <a:ext uri="{FF2B5EF4-FFF2-40B4-BE49-F238E27FC236}">
                <a16:creationId xmlns:a16="http://schemas.microsoft.com/office/drawing/2014/main" id="{4DA49318-6789-54AF-4F17-B3140CC073E3}"/>
              </a:ext>
            </a:extLst>
          </p:cNvPr>
          <p:cNvSpPr/>
          <p:nvPr/>
        </p:nvSpPr>
        <p:spPr bwMode="auto">
          <a:xfrm>
            <a:off x="2236302" y="3484895"/>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21" name="Rectangle 20">
            <a:extLst>
              <a:ext uri="{FF2B5EF4-FFF2-40B4-BE49-F238E27FC236}">
                <a16:creationId xmlns:a16="http://schemas.microsoft.com/office/drawing/2014/main" id="{8573E378-AE5E-96DC-45B3-1BC1078E87EB}"/>
              </a:ext>
            </a:extLst>
          </p:cNvPr>
          <p:cNvSpPr/>
          <p:nvPr/>
        </p:nvSpPr>
        <p:spPr bwMode="auto">
          <a:xfrm>
            <a:off x="1795670" y="240970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56CA02FC-D790-9D17-2D5A-D353AF3FC408}"/>
              </a:ext>
            </a:extLst>
          </p:cNvPr>
          <p:cNvSpPr/>
          <p:nvPr/>
        </p:nvSpPr>
        <p:spPr bwMode="auto">
          <a:xfrm>
            <a:off x="4037067" y="2395920"/>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3" name="Rectangle 22">
            <a:extLst>
              <a:ext uri="{FF2B5EF4-FFF2-40B4-BE49-F238E27FC236}">
                <a16:creationId xmlns:a16="http://schemas.microsoft.com/office/drawing/2014/main" id="{45E0D600-6E5E-D292-898C-C4B417E5B538}"/>
              </a:ext>
            </a:extLst>
          </p:cNvPr>
          <p:cNvSpPr/>
          <p:nvPr/>
        </p:nvSpPr>
        <p:spPr bwMode="auto">
          <a:xfrm>
            <a:off x="2734522" y="240322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8119E198-DE12-6AC0-4F3E-9D9CC6A87408}"/>
              </a:ext>
            </a:extLst>
          </p:cNvPr>
          <p:cNvSpPr/>
          <p:nvPr/>
        </p:nvSpPr>
        <p:spPr bwMode="auto">
          <a:xfrm>
            <a:off x="3368818" y="2904641"/>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24ACB112-BC2D-B1E2-E35D-FF186B80FF08}"/>
              </a:ext>
            </a:extLst>
          </p:cNvPr>
          <p:cNvSpPr/>
          <p:nvPr/>
        </p:nvSpPr>
        <p:spPr bwMode="auto">
          <a:xfrm>
            <a:off x="4447573" y="3480045"/>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6" name="Rectangle 25">
            <a:extLst>
              <a:ext uri="{FF2B5EF4-FFF2-40B4-BE49-F238E27FC236}">
                <a16:creationId xmlns:a16="http://schemas.microsoft.com/office/drawing/2014/main" id="{7D498C4C-7CA9-96D9-C95D-A20ACE343642}"/>
              </a:ext>
            </a:extLst>
          </p:cNvPr>
          <p:cNvSpPr/>
          <p:nvPr/>
        </p:nvSpPr>
        <p:spPr bwMode="auto">
          <a:xfrm>
            <a:off x="4910936" y="288709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7" name="Rectangle 26">
            <a:extLst>
              <a:ext uri="{FF2B5EF4-FFF2-40B4-BE49-F238E27FC236}">
                <a16:creationId xmlns:a16="http://schemas.microsoft.com/office/drawing/2014/main" id="{01FA98EF-10FD-7EA5-ECDE-CAD5C210A1D0}"/>
              </a:ext>
            </a:extLst>
          </p:cNvPr>
          <p:cNvSpPr/>
          <p:nvPr/>
        </p:nvSpPr>
        <p:spPr bwMode="auto">
          <a:xfrm>
            <a:off x="6230159" y="2887095"/>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8" name="Rectangle 27">
            <a:extLst>
              <a:ext uri="{FF2B5EF4-FFF2-40B4-BE49-F238E27FC236}">
                <a16:creationId xmlns:a16="http://schemas.microsoft.com/office/drawing/2014/main" id="{3EE88562-9879-2429-17F3-D968C6CCEC12}"/>
              </a:ext>
            </a:extLst>
          </p:cNvPr>
          <p:cNvSpPr/>
          <p:nvPr/>
        </p:nvSpPr>
        <p:spPr bwMode="auto">
          <a:xfrm>
            <a:off x="5572644" y="2890404"/>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3711002-7E79-09E1-62B1-9F2A40DD9CEB}"/>
              </a:ext>
            </a:extLst>
          </p:cNvPr>
          <p:cNvSpPr/>
          <p:nvPr/>
        </p:nvSpPr>
        <p:spPr bwMode="auto">
          <a:xfrm>
            <a:off x="6621644" y="4043808"/>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0" name="Rectangle 29">
            <a:extLst>
              <a:ext uri="{FF2B5EF4-FFF2-40B4-BE49-F238E27FC236}">
                <a16:creationId xmlns:a16="http://schemas.microsoft.com/office/drawing/2014/main" id="{FB4734E1-9B29-E11A-2EF8-82D403C3259D}"/>
              </a:ext>
            </a:extLst>
          </p:cNvPr>
          <p:cNvSpPr/>
          <p:nvPr/>
        </p:nvSpPr>
        <p:spPr bwMode="auto">
          <a:xfrm>
            <a:off x="7107796" y="2894159"/>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1" name="Rectangle 30">
            <a:extLst>
              <a:ext uri="{FF2B5EF4-FFF2-40B4-BE49-F238E27FC236}">
                <a16:creationId xmlns:a16="http://schemas.microsoft.com/office/drawing/2014/main" id="{AA3719A9-C368-25CD-132C-6F5A5050BAF8}"/>
              </a:ext>
            </a:extLst>
          </p:cNvPr>
          <p:cNvSpPr/>
          <p:nvPr/>
        </p:nvSpPr>
        <p:spPr bwMode="auto">
          <a:xfrm>
            <a:off x="7718996" y="2381846"/>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2" name="Rectangle 31">
            <a:extLst>
              <a:ext uri="{FF2B5EF4-FFF2-40B4-BE49-F238E27FC236}">
                <a16:creationId xmlns:a16="http://schemas.microsoft.com/office/drawing/2014/main" id="{23D58967-1EE0-E0DC-5056-EE861053C7C5}"/>
              </a:ext>
            </a:extLst>
          </p:cNvPr>
          <p:cNvSpPr/>
          <p:nvPr/>
        </p:nvSpPr>
        <p:spPr bwMode="auto">
          <a:xfrm>
            <a:off x="8735106" y="4035841"/>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34" name="Straight Arrow Connector 33">
            <a:extLst>
              <a:ext uri="{FF2B5EF4-FFF2-40B4-BE49-F238E27FC236}">
                <a16:creationId xmlns:a16="http://schemas.microsoft.com/office/drawing/2014/main" id="{2FB94D83-C9F1-375F-9E17-C08F096B3A7A}"/>
              </a:ext>
            </a:extLst>
          </p:cNvPr>
          <p:cNvCxnSpPr>
            <a:cxnSpLocks/>
          </p:cNvCxnSpPr>
          <p:nvPr/>
        </p:nvCxnSpPr>
        <p:spPr bwMode="auto">
          <a:xfrm flipV="1">
            <a:off x="4875213" y="2115132"/>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39" name="Straight Connector 38">
            <a:extLst>
              <a:ext uri="{FF2B5EF4-FFF2-40B4-BE49-F238E27FC236}">
                <a16:creationId xmlns:a16="http://schemas.microsoft.com/office/drawing/2014/main" id="{0F86CCE2-0D38-EA91-EFAD-809AC706CCF2}"/>
              </a:ext>
            </a:extLst>
          </p:cNvPr>
          <p:cNvCxnSpPr/>
          <p:nvPr/>
        </p:nvCxnSpPr>
        <p:spPr bwMode="auto">
          <a:xfrm>
            <a:off x="4850959" y="1990448"/>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40" name="Rectangle 39">
            <a:extLst>
              <a:ext uri="{FF2B5EF4-FFF2-40B4-BE49-F238E27FC236}">
                <a16:creationId xmlns:a16="http://schemas.microsoft.com/office/drawing/2014/main" id="{5681B674-54DD-B6CF-CEAD-02AEFDB650F5}"/>
              </a:ext>
            </a:extLst>
          </p:cNvPr>
          <p:cNvSpPr/>
          <p:nvPr/>
        </p:nvSpPr>
        <p:spPr bwMode="auto">
          <a:xfrm>
            <a:off x="8252866" y="288648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TextBox 40">
            <a:extLst>
              <a:ext uri="{FF2B5EF4-FFF2-40B4-BE49-F238E27FC236}">
                <a16:creationId xmlns:a16="http://schemas.microsoft.com/office/drawing/2014/main" id="{F21A9865-CFCE-97DD-E99C-339BFD7C2124}"/>
              </a:ext>
            </a:extLst>
          </p:cNvPr>
          <p:cNvSpPr txBox="1"/>
          <p:nvPr/>
        </p:nvSpPr>
        <p:spPr>
          <a:xfrm>
            <a:off x="2182493" y="1880798"/>
            <a:ext cx="684803" cy="276999"/>
          </a:xfrm>
          <a:prstGeom prst="rect">
            <a:avLst/>
          </a:prstGeom>
          <a:noFill/>
        </p:spPr>
        <p:txBody>
          <a:bodyPr wrap="none" rtlCol="0">
            <a:spAutoFit/>
          </a:bodyPr>
          <a:lstStyle/>
          <a:p>
            <a:r>
              <a:rPr lang="en-US" b="1" u="sng" dirty="0"/>
              <a:t>Phase 1</a:t>
            </a:r>
          </a:p>
        </p:txBody>
      </p:sp>
      <p:sp>
        <p:nvSpPr>
          <p:cNvPr id="42" name="TextBox 41">
            <a:extLst>
              <a:ext uri="{FF2B5EF4-FFF2-40B4-BE49-F238E27FC236}">
                <a16:creationId xmlns:a16="http://schemas.microsoft.com/office/drawing/2014/main" id="{3BE28B6C-3398-D9C6-3191-F7D61643BE4B}"/>
              </a:ext>
            </a:extLst>
          </p:cNvPr>
          <p:cNvSpPr txBox="1"/>
          <p:nvPr/>
        </p:nvSpPr>
        <p:spPr>
          <a:xfrm>
            <a:off x="6219645" y="1850825"/>
            <a:ext cx="684803" cy="276999"/>
          </a:xfrm>
          <a:prstGeom prst="rect">
            <a:avLst/>
          </a:prstGeom>
          <a:noFill/>
        </p:spPr>
        <p:txBody>
          <a:bodyPr wrap="none" rtlCol="0">
            <a:spAutoFit/>
          </a:bodyPr>
          <a:lstStyle/>
          <a:p>
            <a:r>
              <a:rPr lang="en-US" b="1" u="sng" dirty="0"/>
              <a:t>Phase 2</a:t>
            </a:r>
          </a:p>
        </p:txBody>
      </p:sp>
      <p:cxnSp>
        <p:nvCxnSpPr>
          <p:cNvPr id="44" name="Straight Arrow Connector 43">
            <a:extLst>
              <a:ext uri="{FF2B5EF4-FFF2-40B4-BE49-F238E27FC236}">
                <a16:creationId xmlns:a16="http://schemas.microsoft.com/office/drawing/2014/main" id="{B4B40EC3-4E6A-B4BE-0A68-262FB840EE66}"/>
              </a:ext>
            </a:extLst>
          </p:cNvPr>
          <p:cNvCxnSpPr>
            <a:cxnSpLocks/>
          </p:cNvCxnSpPr>
          <p:nvPr/>
        </p:nvCxnSpPr>
        <p:spPr bwMode="auto">
          <a:xfrm flipV="1">
            <a:off x="554288" y="2164691"/>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37" name="Freeform: Shape 36">
            <a:extLst>
              <a:ext uri="{FF2B5EF4-FFF2-40B4-BE49-F238E27FC236}">
                <a16:creationId xmlns:a16="http://schemas.microsoft.com/office/drawing/2014/main" id="{2D3C9914-292A-F1A9-479F-DA4B8AF94E10}"/>
              </a:ext>
            </a:extLst>
          </p:cNvPr>
          <p:cNvSpPr/>
          <p:nvPr/>
        </p:nvSpPr>
        <p:spPr bwMode="auto">
          <a:xfrm>
            <a:off x="2931628" y="2743197"/>
            <a:ext cx="427208" cy="344032"/>
          </a:xfrm>
          <a:custGeom>
            <a:avLst/>
            <a:gdLst>
              <a:gd name="connsiteX0" fmla="*/ 427208 w 427208"/>
              <a:gd name="connsiteY0" fmla="*/ 344032 h 344032"/>
              <a:gd name="connsiteX1" fmla="*/ 65069 w 427208"/>
              <a:gd name="connsiteY1" fmla="*/ 280658 h 344032"/>
              <a:gd name="connsiteX2" fmla="*/ 1695 w 427208"/>
              <a:gd name="connsiteY2" fmla="*/ 0 h 344032"/>
            </a:gdLst>
            <a:ahLst/>
            <a:cxnLst>
              <a:cxn ang="0">
                <a:pos x="connsiteX0" y="connsiteY0"/>
              </a:cxn>
              <a:cxn ang="0">
                <a:pos x="connsiteX1" y="connsiteY1"/>
              </a:cxn>
              <a:cxn ang="0">
                <a:pos x="connsiteX2" y="connsiteY2"/>
              </a:cxn>
            </a:cxnLst>
            <a:rect l="l" t="t" r="r" b="b"/>
            <a:pathLst>
              <a:path w="427208" h="344032">
                <a:moveTo>
                  <a:pt x="427208" y="344032"/>
                </a:moveTo>
                <a:cubicBezTo>
                  <a:pt x="281598" y="341014"/>
                  <a:pt x="135988" y="337997"/>
                  <a:pt x="65069" y="280658"/>
                </a:cubicBezTo>
                <a:cubicBezTo>
                  <a:pt x="-5850" y="223319"/>
                  <a:pt x="-2078" y="111659"/>
                  <a:pt x="1695" y="0"/>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DA45A4-9BAD-8CDF-7618-CA5A153128C7}"/>
              </a:ext>
            </a:extLst>
          </p:cNvPr>
          <p:cNvSpPr txBox="1"/>
          <p:nvPr/>
        </p:nvSpPr>
        <p:spPr>
          <a:xfrm>
            <a:off x="2230426" y="2869764"/>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cxnSp>
        <p:nvCxnSpPr>
          <p:cNvPr id="46" name="Straight Arrow Connector 45">
            <a:extLst>
              <a:ext uri="{FF2B5EF4-FFF2-40B4-BE49-F238E27FC236}">
                <a16:creationId xmlns:a16="http://schemas.microsoft.com/office/drawing/2014/main" id="{393FEC64-02F5-E070-87BB-3CAB71870B6F}"/>
              </a:ext>
            </a:extLst>
          </p:cNvPr>
          <p:cNvCxnSpPr>
            <a:stCxn id="31" idx="0"/>
          </p:cNvCxnSpPr>
          <p:nvPr/>
        </p:nvCxnSpPr>
        <p:spPr bwMode="auto">
          <a:xfrm flipH="1" flipV="1">
            <a:off x="4826706" y="1765968"/>
            <a:ext cx="3159225" cy="6158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8" name="Straight Arrow Connector 47">
            <a:extLst>
              <a:ext uri="{FF2B5EF4-FFF2-40B4-BE49-F238E27FC236}">
                <a16:creationId xmlns:a16="http://schemas.microsoft.com/office/drawing/2014/main" id="{6D45C67A-4FCF-DB29-BBC7-C802B2A6E77E}"/>
              </a:ext>
            </a:extLst>
          </p:cNvPr>
          <p:cNvCxnSpPr>
            <a:stCxn id="15" idx="0"/>
            <a:endCxn id="14" idx="2"/>
          </p:cNvCxnSpPr>
          <p:nvPr/>
        </p:nvCxnSpPr>
        <p:spPr bwMode="auto">
          <a:xfrm flipV="1">
            <a:off x="1481899" y="1752600"/>
            <a:ext cx="3090101" cy="6571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9" name="TextBox 48">
            <a:extLst>
              <a:ext uri="{FF2B5EF4-FFF2-40B4-BE49-F238E27FC236}">
                <a16:creationId xmlns:a16="http://schemas.microsoft.com/office/drawing/2014/main" id="{426228E6-2CCD-92F5-934C-29E48FA3DAD4}"/>
              </a:ext>
            </a:extLst>
          </p:cNvPr>
          <p:cNvSpPr txBox="1"/>
          <p:nvPr/>
        </p:nvSpPr>
        <p:spPr>
          <a:xfrm>
            <a:off x="4082830" y="1481947"/>
            <a:ext cx="1452642" cy="276999"/>
          </a:xfrm>
          <a:prstGeom prst="rect">
            <a:avLst/>
          </a:prstGeom>
          <a:noFill/>
        </p:spPr>
        <p:txBody>
          <a:bodyPr wrap="none" rtlCol="0">
            <a:spAutoFit/>
          </a:bodyPr>
          <a:lstStyle/>
          <a:p>
            <a:r>
              <a:rPr lang="en-US" b="1" dirty="0">
                <a:solidFill>
                  <a:srgbClr val="FF0000"/>
                </a:solidFill>
              </a:rPr>
              <a:t>Same </a:t>
            </a:r>
            <a:r>
              <a:rPr lang="en-US" b="1" dirty="0" err="1">
                <a:solidFill>
                  <a:srgbClr val="FF0000"/>
                </a:solidFill>
              </a:rPr>
              <a:t>Nss</a:t>
            </a:r>
            <a:r>
              <a:rPr lang="en-US" b="1" dirty="0">
                <a:solidFill>
                  <a:srgbClr val="FF0000"/>
                </a:solidFill>
              </a:rPr>
              <a:t> is needed</a:t>
            </a:r>
          </a:p>
        </p:txBody>
      </p:sp>
    </p:spTree>
    <p:extLst>
      <p:ext uri="{BB962C8B-B14F-4D97-AF65-F5344CB8AC3E}">
        <p14:creationId xmlns:p14="http://schemas.microsoft.com/office/powerpoint/2010/main" val="3338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500"/>
                                        <p:tgtEl>
                                          <p:spTgt spid="27"/>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left)">
                                      <p:cBhvr>
                                        <p:cTn id="21" dur="500"/>
                                        <p:tgtEl>
                                          <p:spTgt spid="28"/>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left)">
                                      <p:cBhvr>
                                        <p:cTn id="24" dur="500"/>
                                        <p:tgtEl>
                                          <p:spTgt spid="29"/>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500"/>
                                        <p:tgtEl>
                                          <p:spTgt spid="30"/>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wipe(left)">
                                      <p:cBhvr>
                                        <p:cTn id="30" dur="500"/>
                                        <p:tgtEl>
                                          <p:spTgt spid="3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par>
                                <p:cTn id="34" presetID="22" presetClass="entr" presetSubtype="8" fill="hold"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left)">
                                      <p:cBhvr>
                                        <p:cTn id="36" dur="500"/>
                                        <p:tgtEl>
                                          <p:spTgt spid="34"/>
                                        </p:tgtEl>
                                      </p:cBhvr>
                                    </p:animEffect>
                                  </p:childTnLst>
                                </p:cTn>
                              </p:par>
                              <p:par>
                                <p:cTn id="37" presetID="22" presetClass="entr" presetSubtype="8"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wipe(left)">
                                      <p:cBhvr>
                                        <p:cTn id="39" dur="500"/>
                                        <p:tgtEl>
                                          <p:spTgt spid="39"/>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left)">
                                      <p:cBhvr>
                                        <p:cTn id="42" dur="500"/>
                                        <p:tgtEl>
                                          <p:spTgt spid="40"/>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wipe(left)">
                                      <p:cBhvr>
                                        <p:cTn id="45" dur="500"/>
                                        <p:tgtEl>
                                          <p:spTgt spid="42"/>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46"/>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40" grpId="0" animBg="1"/>
      <p:bldP spid="42" grpId="0"/>
      <p:bldP spid="37" grpId="0" animBg="1"/>
      <p:bldP spid="3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1EF668-A61F-EA3C-169F-F9C7F1158F68}"/>
              </a:ext>
            </a:extLst>
          </p:cNvPr>
          <p:cNvSpPr>
            <a:spLocks noGrp="1"/>
          </p:cNvSpPr>
          <p:nvPr>
            <p:ph idx="1"/>
          </p:nvPr>
        </p:nvSpPr>
        <p:spPr/>
        <p:txBody>
          <a:bodyPr/>
          <a:lstStyle/>
          <a:p>
            <a:r>
              <a:rPr lang="en-US" dirty="0"/>
              <a:t>In these slides we cover some miscellaneous topics related to Coordinated Beamforming (COBF)</a:t>
            </a:r>
          </a:p>
          <a:p>
            <a:pPr lvl="1"/>
            <a:r>
              <a:rPr lang="en-US" dirty="0"/>
              <a:t>Support for 2x LTF + 0.8us GI for COBF</a:t>
            </a:r>
          </a:p>
          <a:p>
            <a:pPr lvl="1"/>
            <a:r>
              <a:rPr lang="en-US" dirty="0"/>
              <a:t>Indication of packet durations in COBF invite and response</a:t>
            </a:r>
          </a:p>
          <a:p>
            <a:pPr lvl="1"/>
            <a:r>
              <a:rPr lang="en-US" dirty="0"/>
              <a:t>BSS ordering of per-user-SIG fields</a:t>
            </a:r>
          </a:p>
          <a:p>
            <a:pPr lvl="1"/>
            <a:r>
              <a:rPr lang="en-US" dirty="0"/>
              <a:t>Pre-sounding exchange</a:t>
            </a:r>
          </a:p>
          <a:p>
            <a:pPr lvl="1"/>
            <a:endParaRPr lang="en-US" dirty="0"/>
          </a:p>
          <a:p>
            <a:pPr lvl="1"/>
            <a:endParaRPr lang="en-US" dirty="0"/>
          </a:p>
          <a:p>
            <a:pPr marL="0" indent="0">
              <a:buNone/>
            </a:pPr>
            <a:endParaRPr lang="en-US" dirty="0"/>
          </a:p>
          <a:p>
            <a:pPr lvl="1"/>
            <a:endParaRPr lang="en-US" dirty="0"/>
          </a:p>
        </p:txBody>
      </p:sp>
      <p:sp>
        <p:nvSpPr>
          <p:cNvPr id="3" name="Title 2">
            <a:extLst>
              <a:ext uri="{FF2B5EF4-FFF2-40B4-BE49-F238E27FC236}">
                <a16:creationId xmlns:a16="http://schemas.microsoft.com/office/drawing/2014/main" id="{1E05B139-14E1-7627-5871-DB348D1508FB}"/>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5845518C-B60D-C33B-7C58-76DE4EC90086}"/>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E40510C4-1C66-B31A-55E1-0E54D89D658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6E423FA5-B4E9-BDEA-0A59-C13B9DBDA1E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2565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2B62AF-230D-CC6C-A7CD-32E321B85BDD}"/>
              </a:ext>
            </a:extLst>
          </p:cNvPr>
          <p:cNvSpPr>
            <a:spLocks noGrp="1"/>
          </p:cNvSpPr>
          <p:nvPr>
            <p:ph idx="1"/>
          </p:nvPr>
        </p:nvSpPr>
        <p:spPr/>
        <p:txBody>
          <a:bodyPr/>
          <a:lstStyle/>
          <a:p>
            <a:r>
              <a:rPr lang="en-US" dirty="0"/>
              <a:t>We assume that there are at-least the following three frames before the COBF PPDU</a:t>
            </a:r>
          </a:p>
          <a:p>
            <a:pPr lvl="1"/>
            <a:r>
              <a:rPr lang="en-US" dirty="0"/>
              <a:t>Invite Frame from sharing AP</a:t>
            </a:r>
          </a:p>
          <a:p>
            <a:pPr lvl="1"/>
            <a:r>
              <a:rPr lang="en-US" dirty="0"/>
              <a:t>Response Frame from shared AP</a:t>
            </a:r>
          </a:p>
          <a:p>
            <a:pPr lvl="1"/>
            <a:r>
              <a:rPr lang="en-US" dirty="0"/>
              <a:t>Sync Frame from sharing AP</a:t>
            </a:r>
          </a:p>
        </p:txBody>
      </p:sp>
      <p:sp>
        <p:nvSpPr>
          <p:cNvPr id="3" name="Title 2">
            <a:extLst>
              <a:ext uri="{FF2B5EF4-FFF2-40B4-BE49-F238E27FC236}">
                <a16:creationId xmlns:a16="http://schemas.microsoft.com/office/drawing/2014/main" id="{C2A70079-56FC-7786-DB3B-B7FBE0CE8ED1}"/>
              </a:ext>
            </a:extLst>
          </p:cNvPr>
          <p:cNvSpPr>
            <a:spLocks noGrp="1"/>
          </p:cNvSpPr>
          <p:nvPr>
            <p:ph type="title"/>
          </p:nvPr>
        </p:nvSpPr>
        <p:spPr/>
        <p:txBody>
          <a:bodyPr/>
          <a:lstStyle/>
          <a:p>
            <a:r>
              <a:rPr lang="en-US" dirty="0"/>
              <a:t>Background</a:t>
            </a:r>
          </a:p>
        </p:txBody>
      </p:sp>
      <p:sp>
        <p:nvSpPr>
          <p:cNvPr id="4" name="Date Placeholder 3">
            <a:extLst>
              <a:ext uri="{FF2B5EF4-FFF2-40B4-BE49-F238E27FC236}">
                <a16:creationId xmlns:a16="http://schemas.microsoft.com/office/drawing/2014/main" id="{2DDC72F1-ED93-C81A-3ACA-F30A0813E186}"/>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F230A196-696B-FC66-716D-38856E43DD7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92781F6E-55D3-45F4-5188-F8DD042792B5}"/>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7" name="Group 4">
            <a:extLst>
              <a:ext uri="{FF2B5EF4-FFF2-40B4-BE49-F238E27FC236}">
                <a16:creationId xmlns:a16="http://schemas.microsoft.com/office/drawing/2014/main" id="{EE634FA1-0378-FD1F-5AFD-576DFCCB1F9F}"/>
              </a:ext>
            </a:extLst>
          </p:cNvPr>
          <p:cNvGrpSpPr>
            <a:grpSpLocks noChangeAspect="1"/>
          </p:cNvGrpSpPr>
          <p:nvPr/>
        </p:nvGrpSpPr>
        <p:grpSpPr bwMode="auto">
          <a:xfrm>
            <a:off x="1856042" y="3326409"/>
            <a:ext cx="5078413" cy="2628900"/>
            <a:chOff x="1127" y="2388"/>
            <a:chExt cx="3199" cy="1656"/>
          </a:xfrm>
        </p:grpSpPr>
        <p:sp>
          <p:nvSpPr>
            <p:cNvPr id="8" name="AutoShape 3">
              <a:extLst>
                <a:ext uri="{FF2B5EF4-FFF2-40B4-BE49-F238E27FC236}">
                  <a16:creationId xmlns:a16="http://schemas.microsoft.com/office/drawing/2014/main" id="{0AC73487-4712-64CE-C5E4-34BCD4235202}"/>
                </a:ext>
              </a:extLst>
            </p:cNvPr>
            <p:cNvSpPr>
              <a:spLocks noChangeAspect="1" noChangeArrowheads="1" noTextEdit="1"/>
            </p:cNvSpPr>
            <p:nvPr/>
          </p:nvSpPr>
          <p:spPr bwMode="auto">
            <a:xfrm>
              <a:off x="1148" y="2388"/>
              <a:ext cx="3178" cy="1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Line 5">
              <a:extLst>
                <a:ext uri="{FF2B5EF4-FFF2-40B4-BE49-F238E27FC236}">
                  <a16:creationId xmlns:a16="http://schemas.microsoft.com/office/drawing/2014/main" id="{C91460E1-F7E4-78DD-896E-563884159168}"/>
                </a:ext>
              </a:extLst>
            </p:cNvPr>
            <p:cNvSpPr>
              <a:spLocks noChangeShapeType="1"/>
            </p:cNvSpPr>
            <p:nvPr/>
          </p:nvSpPr>
          <p:spPr bwMode="auto">
            <a:xfrm>
              <a:off x="1483" y="3119"/>
              <a:ext cx="2776"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6">
              <a:extLst>
                <a:ext uri="{FF2B5EF4-FFF2-40B4-BE49-F238E27FC236}">
                  <a16:creationId xmlns:a16="http://schemas.microsoft.com/office/drawing/2014/main" id="{9F8188A6-CA78-073A-2ADB-BF04A2113075}"/>
                </a:ext>
              </a:extLst>
            </p:cNvPr>
            <p:cNvSpPr>
              <a:spLocks/>
            </p:cNvSpPr>
            <p:nvPr/>
          </p:nvSpPr>
          <p:spPr bwMode="auto">
            <a:xfrm>
              <a:off x="4241" y="3082"/>
              <a:ext cx="74" cy="74"/>
            </a:xfrm>
            <a:custGeom>
              <a:avLst/>
              <a:gdLst>
                <a:gd name="T0" fmla="*/ 140 w 140"/>
                <a:gd name="T1" fmla="*/ 70 h 140"/>
                <a:gd name="T2" fmla="*/ 0 w 140"/>
                <a:gd name="T3" fmla="*/ 140 h 140"/>
                <a:gd name="T4" fmla="*/ 0 w 140"/>
                <a:gd name="T5" fmla="*/ 0 h 140"/>
                <a:gd name="T6" fmla="*/ 140 w 140"/>
                <a:gd name="T7" fmla="*/ 70 h 140"/>
              </a:gdLst>
              <a:ahLst/>
              <a:cxnLst>
                <a:cxn ang="0">
                  <a:pos x="T0" y="T1"/>
                </a:cxn>
                <a:cxn ang="0">
                  <a:pos x="T2" y="T3"/>
                </a:cxn>
                <a:cxn ang="0">
                  <a:pos x="T4" y="T5"/>
                </a:cxn>
                <a:cxn ang="0">
                  <a:pos x="T6" y="T7"/>
                </a:cxn>
              </a:cxnLst>
              <a:rect l="0" t="0" r="r" b="b"/>
              <a:pathLst>
                <a:path w="140" h="140">
                  <a:moveTo>
                    <a:pt x="140" y="70"/>
                  </a:moveTo>
                  <a:lnTo>
                    <a:pt x="0" y="140"/>
                  </a:lnTo>
                  <a:cubicBezTo>
                    <a:pt x="22" y="96"/>
                    <a:pt x="22" y="44"/>
                    <a:pt x="0" y="0"/>
                  </a:cubicBezTo>
                  <a:lnTo>
                    <a:pt x="140" y="7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A31540FC-828B-37D9-ADFF-88AEC592B24F}"/>
                </a:ext>
              </a:extLst>
            </p:cNvPr>
            <p:cNvSpPr>
              <a:spLocks noChangeArrowheads="1"/>
            </p:cNvSpPr>
            <p:nvPr/>
          </p:nvSpPr>
          <p:spPr bwMode="auto">
            <a:xfrm>
              <a:off x="2798" y="2916"/>
              <a:ext cx="1011"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8">
              <a:extLst>
                <a:ext uri="{FF2B5EF4-FFF2-40B4-BE49-F238E27FC236}">
                  <a16:creationId xmlns:a16="http://schemas.microsoft.com/office/drawing/2014/main" id="{4B583A7B-1E24-2392-55E6-865902CC6F42}"/>
                </a:ext>
              </a:extLst>
            </p:cNvPr>
            <p:cNvSpPr>
              <a:spLocks noChangeArrowheads="1"/>
            </p:cNvSpPr>
            <p:nvPr/>
          </p:nvSpPr>
          <p:spPr bwMode="auto">
            <a:xfrm>
              <a:off x="3188" y="2974"/>
              <a:ext cx="312"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DL 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9">
              <a:extLst>
                <a:ext uri="{FF2B5EF4-FFF2-40B4-BE49-F238E27FC236}">
                  <a16:creationId xmlns:a16="http://schemas.microsoft.com/office/drawing/2014/main" id="{DD19396D-8EA0-8362-07CE-3F5A55432618}"/>
                </a:ext>
              </a:extLst>
            </p:cNvPr>
            <p:cNvSpPr>
              <a:spLocks noChangeArrowheads="1"/>
            </p:cNvSpPr>
            <p:nvPr/>
          </p:nvSpPr>
          <p:spPr bwMode="auto">
            <a:xfrm>
              <a:off x="1154" y="2935"/>
              <a:ext cx="489" cy="161"/>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Calibri" panose="020F0502020204030204" pitchFamily="34" charset="0"/>
                </a:rPr>
                <a:t>Sharing AP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Line 10">
              <a:extLst>
                <a:ext uri="{FF2B5EF4-FFF2-40B4-BE49-F238E27FC236}">
                  <a16:creationId xmlns:a16="http://schemas.microsoft.com/office/drawing/2014/main" id="{40CCA716-38B4-8EA0-49BD-AE9A3E7BDD39}"/>
                </a:ext>
              </a:extLst>
            </p:cNvPr>
            <p:cNvSpPr>
              <a:spLocks noChangeShapeType="1"/>
            </p:cNvSpPr>
            <p:nvPr/>
          </p:nvSpPr>
          <p:spPr bwMode="auto">
            <a:xfrm>
              <a:off x="1483" y="3727"/>
              <a:ext cx="2776"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11">
              <a:extLst>
                <a:ext uri="{FF2B5EF4-FFF2-40B4-BE49-F238E27FC236}">
                  <a16:creationId xmlns:a16="http://schemas.microsoft.com/office/drawing/2014/main" id="{9C31C072-BEFF-F500-E5A4-95B4387BDE52}"/>
                </a:ext>
              </a:extLst>
            </p:cNvPr>
            <p:cNvSpPr>
              <a:spLocks/>
            </p:cNvSpPr>
            <p:nvPr/>
          </p:nvSpPr>
          <p:spPr bwMode="auto">
            <a:xfrm>
              <a:off x="4241" y="3690"/>
              <a:ext cx="74" cy="74"/>
            </a:xfrm>
            <a:custGeom>
              <a:avLst/>
              <a:gdLst>
                <a:gd name="T0" fmla="*/ 140 w 140"/>
                <a:gd name="T1" fmla="*/ 70 h 140"/>
                <a:gd name="T2" fmla="*/ 0 w 140"/>
                <a:gd name="T3" fmla="*/ 140 h 140"/>
                <a:gd name="T4" fmla="*/ 0 w 140"/>
                <a:gd name="T5" fmla="*/ 0 h 140"/>
                <a:gd name="T6" fmla="*/ 140 w 140"/>
                <a:gd name="T7" fmla="*/ 70 h 140"/>
              </a:gdLst>
              <a:ahLst/>
              <a:cxnLst>
                <a:cxn ang="0">
                  <a:pos x="T0" y="T1"/>
                </a:cxn>
                <a:cxn ang="0">
                  <a:pos x="T2" y="T3"/>
                </a:cxn>
                <a:cxn ang="0">
                  <a:pos x="T4" y="T5"/>
                </a:cxn>
                <a:cxn ang="0">
                  <a:pos x="T6" y="T7"/>
                </a:cxn>
              </a:cxnLst>
              <a:rect l="0" t="0" r="r" b="b"/>
              <a:pathLst>
                <a:path w="140" h="140">
                  <a:moveTo>
                    <a:pt x="140" y="70"/>
                  </a:moveTo>
                  <a:lnTo>
                    <a:pt x="0" y="140"/>
                  </a:lnTo>
                  <a:cubicBezTo>
                    <a:pt x="22" y="96"/>
                    <a:pt x="22" y="44"/>
                    <a:pt x="0" y="0"/>
                  </a:cubicBezTo>
                  <a:lnTo>
                    <a:pt x="140" y="7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12">
              <a:extLst>
                <a:ext uri="{FF2B5EF4-FFF2-40B4-BE49-F238E27FC236}">
                  <a16:creationId xmlns:a16="http://schemas.microsoft.com/office/drawing/2014/main" id="{9BBD00CD-6E78-A284-3AF2-088BE06430A8}"/>
                </a:ext>
              </a:extLst>
            </p:cNvPr>
            <p:cNvSpPr>
              <a:spLocks noChangeArrowheads="1"/>
            </p:cNvSpPr>
            <p:nvPr/>
          </p:nvSpPr>
          <p:spPr bwMode="auto">
            <a:xfrm>
              <a:off x="2798" y="3524"/>
              <a:ext cx="1011"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3">
              <a:extLst>
                <a:ext uri="{FF2B5EF4-FFF2-40B4-BE49-F238E27FC236}">
                  <a16:creationId xmlns:a16="http://schemas.microsoft.com/office/drawing/2014/main" id="{8E780E97-5A33-81E3-F179-9DE7E9E10AC3}"/>
                </a:ext>
              </a:extLst>
            </p:cNvPr>
            <p:cNvSpPr>
              <a:spLocks noChangeArrowheads="1"/>
            </p:cNvSpPr>
            <p:nvPr/>
          </p:nvSpPr>
          <p:spPr bwMode="auto">
            <a:xfrm>
              <a:off x="3188" y="3583"/>
              <a:ext cx="312"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Calibri" panose="020F0502020204030204" pitchFamily="34" charset="0"/>
                </a:rPr>
                <a:t>DL 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14">
              <a:extLst>
                <a:ext uri="{FF2B5EF4-FFF2-40B4-BE49-F238E27FC236}">
                  <a16:creationId xmlns:a16="http://schemas.microsoft.com/office/drawing/2014/main" id="{7A9203E6-FA88-7C64-258D-EEB2BA63E67C}"/>
                </a:ext>
              </a:extLst>
            </p:cNvPr>
            <p:cNvSpPr>
              <a:spLocks noChangeArrowheads="1"/>
            </p:cNvSpPr>
            <p:nvPr/>
          </p:nvSpPr>
          <p:spPr bwMode="auto">
            <a:xfrm>
              <a:off x="1127" y="3533"/>
              <a:ext cx="473" cy="16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Calibri" panose="020F0502020204030204" pitchFamily="34" charset="0"/>
                </a:rPr>
                <a:t>Shared AP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19">
              <a:extLst>
                <a:ext uri="{FF2B5EF4-FFF2-40B4-BE49-F238E27FC236}">
                  <a16:creationId xmlns:a16="http://schemas.microsoft.com/office/drawing/2014/main" id="{3420660A-23E8-B09F-D105-F4A335CFF4BB}"/>
                </a:ext>
              </a:extLst>
            </p:cNvPr>
            <p:cNvSpPr>
              <a:spLocks noChangeArrowheads="1"/>
            </p:cNvSpPr>
            <p:nvPr/>
          </p:nvSpPr>
          <p:spPr bwMode="auto">
            <a:xfrm>
              <a:off x="1736" y="2916"/>
              <a:ext cx="303"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20">
              <a:extLst>
                <a:ext uri="{FF2B5EF4-FFF2-40B4-BE49-F238E27FC236}">
                  <a16:creationId xmlns:a16="http://schemas.microsoft.com/office/drawing/2014/main" id="{C692BC42-7D2A-6BC8-FDEE-088E212D7190}"/>
                </a:ext>
              </a:extLst>
            </p:cNvPr>
            <p:cNvSpPr>
              <a:spLocks noChangeArrowheads="1"/>
            </p:cNvSpPr>
            <p:nvPr/>
          </p:nvSpPr>
          <p:spPr bwMode="auto">
            <a:xfrm>
              <a:off x="1839" y="2935"/>
              <a:ext cx="16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COBF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Rectangle 21">
              <a:extLst>
                <a:ext uri="{FF2B5EF4-FFF2-40B4-BE49-F238E27FC236}">
                  <a16:creationId xmlns:a16="http://schemas.microsoft.com/office/drawing/2014/main" id="{222FF923-1A38-3002-FE52-F2D50C4B84F1}"/>
                </a:ext>
              </a:extLst>
            </p:cNvPr>
            <p:cNvSpPr>
              <a:spLocks noChangeArrowheads="1"/>
            </p:cNvSpPr>
            <p:nvPr/>
          </p:nvSpPr>
          <p:spPr bwMode="auto">
            <a:xfrm>
              <a:off x="1795" y="3016"/>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Invite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36">
              <a:extLst>
                <a:ext uri="{FF2B5EF4-FFF2-40B4-BE49-F238E27FC236}">
                  <a16:creationId xmlns:a16="http://schemas.microsoft.com/office/drawing/2014/main" id="{6291573B-2A96-7F03-3465-797DD245698F}"/>
                </a:ext>
              </a:extLst>
            </p:cNvPr>
            <p:cNvSpPr>
              <a:spLocks noChangeArrowheads="1"/>
            </p:cNvSpPr>
            <p:nvPr/>
          </p:nvSpPr>
          <p:spPr bwMode="auto">
            <a:xfrm>
              <a:off x="2090" y="3524"/>
              <a:ext cx="354"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37">
              <a:extLst>
                <a:ext uri="{FF2B5EF4-FFF2-40B4-BE49-F238E27FC236}">
                  <a16:creationId xmlns:a16="http://schemas.microsoft.com/office/drawing/2014/main" id="{21598D33-E9E8-05FE-2987-2B3F3C2F839D}"/>
                </a:ext>
              </a:extLst>
            </p:cNvPr>
            <p:cNvSpPr>
              <a:spLocks noChangeArrowheads="1"/>
            </p:cNvSpPr>
            <p:nvPr/>
          </p:nvSpPr>
          <p:spPr bwMode="auto">
            <a:xfrm>
              <a:off x="2219" y="3541"/>
              <a:ext cx="16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COBF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Rectangle 38">
              <a:extLst>
                <a:ext uri="{FF2B5EF4-FFF2-40B4-BE49-F238E27FC236}">
                  <a16:creationId xmlns:a16="http://schemas.microsoft.com/office/drawing/2014/main" id="{98E53FEF-A467-BFD4-86AC-B13218CD951E}"/>
                </a:ext>
              </a:extLst>
            </p:cNvPr>
            <p:cNvSpPr>
              <a:spLocks noChangeArrowheads="1"/>
            </p:cNvSpPr>
            <p:nvPr/>
          </p:nvSpPr>
          <p:spPr bwMode="auto">
            <a:xfrm>
              <a:off x="2139" y="3622"/>
              <a:ext cx="337"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Response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50">
              <a:extLst>
                <a:ext uri="{FF2B5EF4-FFF2-40B4-BE49-F238E27FC236}">
                  <a16:creationId xmlns:a16="http://schemas.microsoft.com/office/drawing/2014/main" id="{A7808587-D2A3-FE2D-5133-6DDF65619451}"/>
                </a:ext>
              </a:extLst>
            </p:cNvPr>
            <p:cNvSpPr>
              <a:spLocks noChangeArrowheads="1"/>
            </p:cNvSpPr>
            <p:nvPr/>
          </p:nvSpPr>
          <p:spPr bwMode="auto">
            <a:xfrm>
              <a:off x="2494" y="2916"/>
              <a:ext cx="253"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51">
              <a:extLst>
                <a:ext uri="{FF2B5EF4-FFF2-40B4-BE49-F238E27FC236}">
                  <a16:creationId xmlns:a16="http://schemas.microsoft.com/office/drawing/2014/main" id="{2CCB61F2-6920-590F-2D40-9E107B3A5E91}"/>
                </a:ext>
              </a:extLst>
            </p:cNvPr>
            <p:cNvSpPr>
              <a:spLocks noChangeArrowheads="1"/>
            </p:cNvSpPr>
            <p:nvPr/>
          </p:nvSpPr>
          <p:spPr bwMode="auto">
            <a:xfrm>
              <a:off x="2529" y="2924"/>
              <a:ext cx="17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COBF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900" dirty="0">
                  <a:solidFill>
                    <a:srgbClr val="000000"/>
                  </a:solidFill>
                  <a:latin typeface="Calibri" panose="020F0502020204030204" pitchFamily="34" charset="0"/>
                </a:rPr>
                <a:t>Sync</a:t>
              </a:r>
              <a:endParaRPr kumimoji="0" lang="en-US" altLang="en-US" sz="900" b="0" i="0" u="none" strike="noStrike" cap="none" normalizeH="0" baseline="0" dirty="0">
                <a:ln>
                  <a:noFill/>
                </a:ln>
                <a:solidFill>
                  <a:schemeClr val="tx1"/>
                </a:solidFill>
                <a:effectLst/>
                <a:latin typeface="Arial" panose="020B0604020202020204" pitchFamily="34" charset="0"/>
              </a:endParaRPr>
            </a:p>
          </p:txBody>
        </p:sp>
      </p:grpSp>
      <p:sp>
        <p:nvSpPr>
          <p:cNvPr id="32" name="TextBox 31">
            <a:extLst>
              <a:ext uri="{FF2B5EF4-FFF2-40B4-BE49-F238E27FC236}">
                <a16:creationId xmlns:a16="http://schemas.microsoft.com/office/drawing/2014/main" id="{4A9F353D-64DC-9349-5748-AA43BFFD5465}"/>
              </a:ext>
            </a:extLst>
          </p:cNvPr>
          <p:cNvSpPr txBox="1"/>
          <p:nvPr/>
        </p:nvSpPr>
        <p:spPr>
          <a:xfrm>
            <a:off x="1967505" y="5955309"/>
            <a:ext cx="5572295" cy="276999"/>
          </a:xfrm>
          <a:prstGeom prst="rect">
            <a:avLst/>
          </a:prstGeom>
          <a:noFill/>
        </p:spPr>
        <p:txBody>
          <a:bodyPr wrap="none" rtlCol="0">
            <a:spAutoFit/>
          </a:bodyPr>
          <a:lstStyle/>
          <a:p>
            <a:r>
              <a:rPr lang="en-US" i="1" dirty="0"/>
              <a:t>Note: Other MAC related frames (ICF, ICR etc..) maybe needed but are not shown here</a:t>
            </a:r>
          </a:p>
        </p:txBody>
      </p:sp>
    </p:spTree>
    <p:extLst>
      <p:ext uri="{BB962C8B-B14F-4D97-AF65-F5344CB8AC3E}">
        <p14:creationId xmlns:p14="http://schemas.microsoft.com/office/powerpoint/2010/main" val="3824130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C3378-78C4-7BC6-75D9-998FC83859E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2719D8-0B47-0391-3335-0523E58FBA87}"/>
              </a:ext>
            </a:extLst>
          </p:cNvPr>
          <p:cNvSpPr>
            <a:spLocks noGrp="1"/>
          </p:cNvSpPr>
          <p:nvPr>
            <p:ph idx="1"/>
          </p:nvPr>
        </p:nvSpPr>
        <p:spPr>
          <a:xfrm>
            <a:off x="685800" y="1770706"/>
            <a:ext cx="7772400" cy="4343400"/>
          </a:xfrm>
        </p:spPr>
        <p:txBody>
          <a:bodyPr/>
          <a:lstStyle/>
          <a:p>
            <a:r>
              <a:rPr lang="en-US" dirty="0"/>
              <a:t>GI+LTF size in EHT MU PPDU supports 3 options as mandatory</a:t>
            </a:r>
          </a:p>
          <a:p>
            <a:endParaRPr lang="en-US" dirty="0"/>
          </a:p>
          <a:p>
            <a:endParaRPr lang="en-US" dirty="0"/>
          </a:p>
          <a:p>
            <a:endParaRPr lang="en-US" dirty="0"/>
          </a:p>
          <a:p>
            <a:endParaRPr lang="en-US" dirty="0"/>
          </a:p>
          <a:p>
            <a:endParaRPr lang="en-US" dirty="0"/>
          </a:p>
          <a:p>
            <a:endParaRPr lang="en-US" dirty="0"/>
          </a:p>
          <a:p>
            <a:pPr lvl="1"/>
            <a:endParaRPr lang="en-US" sz="1600" dirty="0"/>
          </a:p>
          <a:p>
            <a:pPr lvl="1"/>
            <a:r>
              <a:rPr lang="en-US" sz="1600" dirty="0"/>
              <a:t>Suggest to support the same choices  {2x LTF +0.8us, 2xLTF+1.6us, 4xLTF+3.2us} for COBF PPDUs in UHR as well</a:t>
            </a:r>
          </a:p>
          <a:p>
            <a:pPr lvl="2"/>
            <a:r>
              <a:rPr lang="en-US" sz="1400" dirty="0"/>
              <a:t>2x LTF+0.8 us needs special attention, see next slide</a:t>
            </a:r>
          </a:p>
          <a:p>
            <a:pPr lvl="1"/>
            <a:r>
              <a:rPr lang="en-US" sz="1600" dirty="0"/>
              <a:t>Suggest to indicate GI+LTF size in the Invite frame</a:t>
            </a:r>
          </a:p>
          <a:p>
            <a:pPr lvl="2"/>
            <a:r>
              <a:rPr lang="en-US" sz="1400" dirty="0"/>
              <a:t>More on this on the next slide</a:t>
            </a:r>
          </a:p>
          <a:p>
            <a:endParaRPr lang="en-US" sz="1800" dirty="0"/>
          </a:p>
        </p:txBody>
      </p:sp>
      <p:sp>
        <p:nvSpPr>
          <p:cNvPr id="3" name="Title 2">
            <a:extLst>
              <a:ext uri="{FF2B5EF4-FFF2-40B4-BE49-F238E27FC236}">
                <a16:creationId xmlns:a16="http://schemas.microsoft.com/office/drawing/2014/main" id="{0B8FB47A-B158-0914-08D9-D66FBB4ABE34}"/>
              </a:ext>
            </a:extLst>
          </p:cNvPr>
          <p:cNvSpPr>
            <a:spLocks noGrp="1"/>
          </p:cNvSpPr>
          <p:nvPr>
            <p:ph type="title"/>
          </p:nvPr>
        </p:nvSpPr>
        <p:spPr/>
        <p:txBody>
          <a:bodyPr/>
          <a:lstStyle/>
          <a:p>
            <a:r>
              <a:rPr lang="en-US" dirty="0"/>
              <a:t>GI And LTF Size</a:t>
            </a:r>
          </a:p>
        </p:txBody>
      </p:sp>
      <p:sp>
        <p:nvSpPr>
          <p:cNvPr id="4" name="Date Placeholder 3">
            <a:extLst>
              <a:ext uri="{FF2B5EF4-FFF2-40B4-BE49-F238E27FC236}">
                <a16:creationId xmlns:a16="http://schemas.microsoft.com/office/drawing/2014/main" id="{0F26CAF4-80CC-2885-C188-593B7D50EBB2}"/>
              </a:ext>
            </a:extLst>
          </p:cNvPr>
          <p:cNvSpPr>
            <a:spLocks noGrp="1"/>
          </p:cNvSpPr>
          <p:nvPr>
            <p:ph type="dt" sz="half" idx="10"/>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March 2025</a:t>
            </a:r>
          </a:p>
        </p:txBody>
      </p:sp>
      <p:sp>
        <p:nvSpPr>
          <p:cNvPr id="5" name="Slide Number Placeholder 4">
            <a:extLst>
              <a:ext uri="{FF2B5EF4-FFF2-40B4-BE49-F238E27FC236}">
                <a16:creationId xmlns:a16="http://schemas.microsoft.com/office/drawing/2014/main" id="{03CBD1EC-06DE-2535-D8C0-057C11F3B54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DC5B64C5-1F13-9CA9-65D4-22967F235098}"/>
              </a:ext>
            </a:extLst>
          </p:cNvPr>
          <p:cNvSpPr>
            <a:spLocks noGrp="1"/>
          </p:cNvSpPr>
          <p:nvPr>
            <p:ph type="ftr" sz="quarter" idx="3"/>
          </p:nvPr>
        </p:nvSpPr>
        <p:spPr/>
        <p:txBody>
          <a:bodyPr/>
          <a:lstStyle/>
          <a:p>
            <a:pPr>
              <a:defRPr/>
            </a:pPr>
            <a:r>
              <a:rPr lang="fr-FR" altLang="ko-KR"/>
              <a:t>Alice Chen, et al., Qualcomm Technologies Inc.</a:t>
            </a:r>
            <a:endParaRPr lang="en-US" altLang="ko-KR" dirty="0"/>
          </a:p>
        </p:txBody>
      </p:sp>
      <p:pic>
        <p:nvPicPr>
          <p:cNvPr id="8" name="Picture 7">
            <a:extLst>
              <a:ext uri="{FF2B5EF4-FFF2-40B4-BE49-F238E27FC236}">
                <a16:creationId xmlns:a16="http://schemas.microsoft.com/office/drawing/2014/main" id="{B5B89878-8B61-C018-06A1-FAB92A311FE8}"/>
              </a:ext>
            </a:extLst>
          </p:cNvPr>
          <p:cNvPicPr>
            <a:picLocks noChangeAspect="1"/>
          </p:cNvPicPr>
          <p:nvPr/>
        </p:nvPicPr>
        <p:blipFill>
          <a:blip r:embed="rId2"/>
          <a:stretch>
            <a:fillRect/>
          </a:stretch>
        </p:blipFill>
        <p:spPr>
          <a:xfrm>
            <a:off x="1528175" y="2210161"/>
            <a:ext cx="5752113" cy="2060583"/>
          </a:xfrm>
          <a:prstGeom prst="rect">
            <a:avLst/>
          </a:prstGeom>
        </p:spPr>
      </p:pic>
    </p:spTree>
    <p:extLst>
      <p:ext uri="{BB962C8B-B14F-4D97-AF65-F5344CB8AC3E}">
        <p14:creationId xmlns:p14="http://schemas.microsoft.com/office/powerpoint/2010/main" val="2099246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90F23A-E462-D8B8-F8CA-508EE5EC5F3B}"/>
              </a:ext>
            </a:extLst>
          </p:cNvPr>
          <p:cNvSpPr>
            <a:spLocks noGrp="1"/>
          </p:cNvSpPr>
          <p:nvPr>
            <p:ph idx="1"/>
          </p:nvPr>
        </p:nvSpPr>
        <p:spPr/>
        <p:txBody>
          <a:bodyPr/>
          <a:lstStyle/>
          <a:p>
            <a:r>
              <a:rPr lang="en-US" sz="1600" dirty="0"/>
              <a:t>COBF data is transmitted by two APs</a:t>
            </a:r>
          </a:p>
          <a:p>
            <a:pPr lvl="1"/>
            <a:r>
              <a:rPr lang="en-US" sz="1400" dirty="0"/>
              <a:t>On the surface, it seems that COBF would need higher CP as it is akin to an UL TB PPDU</a:t>
            </a:r>
          </a:p>
          <a:p>
            <a:endParaRPr lang="en-US" sz="1600" dirty="0"/>
          </a:p>
          <a:p>
            <a:r>
              <a:rPr lang="en-US" sz="1600" dirty="0"/>
              <a:t>However, the situation is more benign</a:t>
            </a:r>
          </a:p>
          <a:p>
            <a:pPr lvl="1"/>
            <a:r>
              <a:rPr lang="en-US" sz="1400" dirty="0"/>
              <a:t>Relative timing offset between two APs (where one AP synchronizes to the other) leads to half the error spread compared to STAs trying to synchronize to an AP </a:t>
            </a:r>
            <a:r>
              <a:rPr lang="en-US" sz="1400" dirty="0">
                <a:sym typeface="Wingdings" panose="05000000000000000000" pitchFamily="2" charset="2"/>
              </a:rPr>
              <a:t> Errors of two STAs can be in opposite directions</a:t>
            </a:r>
            <a:endParaRPr lang="en-US" sz="1400" dirty="0"/>
          </a:p>
          <a:p>
            <a:pPr lvl="1"/>
            <a:r>
              <a:rPr lang="en-US" sz="1400" dirty="0"/>
              <a:t>Isolation between BSSs helps lower the effective delay spread seen at the STA</a:t>
            </a:r>
          </a:p>
          <a:p>
            <a:pPr lvl="1"/>
            <a:r>
              <a:rPr lang="en-US" sz="1400" dirty="0"/>
              <a:t>Nulling makes the OBSS signal appear at a much lower level in the UHR section</a:t>
            </a:r>
            <a:endParaRPr lang="en-US" sz="1600" dirty="0"/>
          </a:p>
          <a:p>
            <a:endParaRPr lang="en-US" sz="1600" dirty="0"/>
          </a:p>
          <a:p>
            <a:r>
              <a:rPr lang="en-US" sz="1600" dirty="0"/>
              <a:t>Suggest to make 2x LTF+0.8us CP for COBF PPDUs to be mandatory at the AP and STA</a:t>
            </a:r>
          </a:p>
          <a:p>
            <a:endParaRPr lang="en-US" sz="1600" dirty="0"/>
          </a:p>
          <a:p>
            <a:r>
              <a:rPr lang="en-US" sz="1600" dirty="0"/>
              <a:t>However, we also think that each AP is the best judge for which CP to use for the STAs being transmitted to</a:t>
            </a:r>
          </a:p>
          <a:p>
            <a:pPr lvl="1"/>
            <a:r>
              <a:rPr lang="en-US" sz="1400" dirty="0"/>
              <a:t>If for some reason AP thinks it is operating in higher delay spread situations, it should be able convey that to the other AP at the COBF group formation stage</a:t>
            </a:r>
          </a:p>
        </p:txBody>
      </p:sp>
      <p:sp>
        <p:nvSpPr>
          <p:cNvPr id="3" name="Title 2">
            <a:extLst>
              <a:ext uri="{FF2B5EF4-FFF2-40B4-BE49-F238E27FC236}">
                <a16:creationId xmlns:a16="http://schemas.microsoft.com/office/drawing/2014/main" id="{D0C1D130-31FB-5271-6BF0-5AA37F0B8537}"/>
              </a:ext>
            </a:extLst>
          </p:cNvPr>
          <p:cNvSpPr>
            <a:spLocks noGrp="1"/>
          </p:cNvSpPr>
          <p:nvPr>
            <p:ph type="title"/>
          </p:nvPr>
        </p:nvSpPr>
        <p:spPr/>
        <p:txBody>
          <a:bodyPr/>
          <a:lstStyle/>
          <a:p>
            <a:r>
              <a:rPr lang="en-US" dirty="0"/>
              <a:t>2xLTF+0.8 GI for the COBF data</a:t>
            </a:r>
          </a:p>
        </p:txBody>
      </p:sp>
      <p:sp>
        <p:nvSpPr>
          <p:cNvPr id="4" name="Date Placeholder 3">
            <a:extLst>
              <a:ext uri="{FF2B5EF4-FFF2-40B4-BE49-F238E27FC236}">
                <a16:creationId xmlns:a16="http://schemas.microsoft.com/office/drawing/2014/main" id="{B02EF63B-62BB-ED9E-F188-9014BF38E042}"/>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0C52DEFB-AAC4-6119-91EF-3B101A48C5D2}"/>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6" name="Footer Placeholder 5">
            <a:extLst>
              <a:ext uri="{FF2B5EF4-FFF2-40B4-BE49-F238E27FC236}">
                <a16:creationId xmlns:a16="http://schemas.microsoft.com/office/drawing/2014/main" id="{36274490-0572-C7A1-65AB-CA3177267A26}"/>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8" name="Rectangle 1">
            <a:extLst>
              <a:ext uri="{FF2B5EF4-FFF2-40B4-BE49-F238E27FC236}">
                <a16:creationId xmlns:a16="http://schemas.microsoft.com/office/drawing/2014/main" id="{9ABEFF2C-40D3-9D50-B7F0-C80E704B4107}"/>
              </a:ext>
            </a:extLst>
          </p:cNvPr>
          <p:cNvSpPr>
            <a:spLocks noChangeArrowheads="1"/>
          </p:cNvSpPr>
          <p:nvPr/>
        </p:nvSpPr>
        <p:spPr bwMode="auto">
          <a:xfrm>
            <a:off x="2630488" y="277320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7363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953C71-9560-0DE9-0A16-BFF9651F9C0B}"/>
              </a:ext>
            </a:extLst>
          </p:cNvPr>
          <p:cNvSpPr>
            <a:spLocks noGrp="1"/>
          </p:cNvSpPr>
          <p:nvPr>
            <p:ph idx="1"/>
          </p:nvPr>
        </p:nvSpPr>
        <p:spPr>
          <a:xfrm>
            <a:off x="685800" y="1828800"/>
            <a:ext cx="7772400" cy="4343400"/>
          </a:xfrm>
        </p:spPr>
        <p:txBody>
          <a:bodyPr/>
          <a:lstStyle/>
          <a:p>
            <a:r>
              <a:rPr lang="en-US" sz="1800" dirty="0"/>
              <a:t>Sharing AP will pick the GI+LTF combination in the invite frame </a:t>
            </a:r>
          </a:p>
          <a:p>
            <a:endParaRPr lang="en-US" sz="1800" dirty="0"/>
          </a:p>
          <a:p>
            <a:r>
              <a:rPr lang="en-US" sz="1800" dirty="0"/>
              <a:t>Need a way for the shared AP to be able to have a say in avoiding 2x+0.8us GI</a:t>
            </a:r>
          </a:p>
          <a:p>
            <a:pPr lvl="1"/>
            <a:r>
              <a:rPr lang="en-US" sz="1600" dirty="0"/>
              <a:t>If it knows 2x+0.8GI will not work well for its STAs</a:t>
            </a:r>
          </a:p>
          <a:p>
            <a:endParaRPr lang="en-US" sz="1800" dirty="0"/>
          </a:p>
          <a:p>
            <a:r>
              <a:rPr lang="en-US" sz="1800" dirty="0"/>
              <a:t>2x LTF+0.8us GI support for a COBF pair is exchanged at the group formation stage</a:t>
            </a:r>
          </a:p>
          <a:p>
            <a:pPr lvl="1"/>
            <a:r>
              <a:rPr lang="en-US" sz="1600" dirty="0"/>
              <a:t>Each AP conveys if it can support 2x+0.8us GI for this COBF group or not</a:t>
            </a:r>
          </a:p>
          <a:p>
            <a:pPr lvl="1"/>
            <a:r>
              <a:rPr lang="en-US" sz="1600" dirty="0"/>
              <a:t>No further last-minute negotiation before transmission</a:t>
            </a:r>
          </a:p>
          <a:p>
            <a:pPr lvl="2"/>
            <a:r>
              <a:rPr lang="en-US" sz="1200" dirty="0"/>
              <a:t>Invite frame from sharing AP dictates the LTF+GI combination keeping the shared AP’s support in mind </a:t>
            </a:r>
          </a:p>
          <a:p>
            <a:pPr lvl="2"/>
            <a:endParaRPr lang="en-US" dirty="0"/>
          </a:p>
        </p:txBody>
      </p:sp>
      <p:sp>
        <p:nvSpPr>
          <p:cNvPr id="3" name="Title 2">
            <a:extLst>
              <a:ext uri="{FF2B5EF4-FFF2-40B4-BE49-F238E27FC236}">
                <a16:creationId xmlns:a16="http://schemas.microsoft.com/office/drawing/2014/main" id="{2C94E14F-FDF1-9DF7-04A9-C9EB1DDA2964}"/>
              </a:ext>
            </a:extLst>
          </p:cNvPr>
          <p:cNvSpPr>
            <a:spLocks noGrp="1"/>
          </p:cNvSpPr>
          <p:nvPr>
            <p:ph type="title"/>
          </p:nvPr>
        </p:nvSpPr>
        <p:spPr/>
        <p:txBody>
          <a:bodyPr/>
          <a:lstStyle/>
          <a:p>
            <a:r>
              <a:rPr lang="en-US" dirty="0"/>
              <a:t>GI+LTF combination negotiation</a:t>
            </a:r>
          </a:p>
        </p:txBody>
      </p:sp>
      <p:sp>
        <p:nvSpPr>
          <p:cNvPr id="4" name="Date Placeholder 3">
            <a:extLst>
              <a:ext uri="{FF2B5EF4-FFF2-40B4-BE49-F238E27FC236}">
                <a16:creationId xmlns:a16="http://schemas.microsoft.com/office/drawing/2014/main" id="{63D66330-96EB-C29C-BC23-5D04573DB779}"/>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803ADC6A-C2A4-DC9D-2B68-24842C6D63B2}"/>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
        <p:nvSpPr>
          <p:cNvPr id="6" name="Footer Placeholder 5">
            <a:extLst>
              <a:ext uri="{FF2B5EF4-FFF2-40B4-BE49-F238E27FC236}">
                <a16:creationId xmlns:a16="http://schemas.microsoft.com/office/drawing/2014/main" id="{A3D83049-4E04-D082-3FA5-45052B16029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46252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8F831C-CE86-00D3-3113-CC88AC2D4884}"/>
              </a:ext>
            </a:extLst>
          </p:cNvPr>
          <p:cNvSpPr>
            <a:spLocks noGrp="1"/>
          </p:cNvSpPr>
          <p:nvPr>
            <p:ph idx="1"/>
          </p:nvPr>
        </p:nvSpPr>
        <p:spPr/>
        <p:txBody>
          <a:bodyPr/>
          <a:lstStyle/>
          <a:p>
            <a:r>
              <a:rPr lang="en-US" sz="1600" dirty="0"/>
              <a:t>In the pre-transmission information exchange for COBF it is important to provide the shared AP an idea about the packet size</a:t>
            </a:r>
          </a:p>
          <a:p>
            <a:pPr lvl="1"/>
            <a:r>
              <a:rPr lang="en-US" sz="1400" dirty="0"/>
              <a:t>So, it can make good scheduling decisions for its STAs</a:t>
            </a:r>
          </a:p>
          <a:p>
            <a:pPr lvl="1"/>
            <a:r>
              <a:rPr lang="en-US" sz="1400" dirty="0"/>
              <a:t>Also, maybe good to give shared AP some say in this process </a:t>
            </a:r>
          </a:p>
          <a:p>
            <a:pPr lvl="2"/>
            <a:r>
              <a:rPr lang="en-US" sz="1200" dirty="0"/>
              <a:t>Mainly to ask for a higher packet size if needed </a:t>
            </a:r>
          </a:p>
          <a:p>
            <a:r>
              <a:rPr lang="en-US" sz="1600" dirty="0"/>
              <a:t>Indication of exact packet length is not possible in invite frame as the </a:t>
            </a:r>
            <a:r>
              <a:rPr lang="en-US" sz="1600" dirty="0" err="1"/>
              <a:t>Nss</a:t>
            </a:r>
            <a:r>
              <a:rPr lang="en-US" sz="1600" dirty="0"/>
              <a:t> of shared AP and hence the MCS of the COBF PPDU is not known</a:t>
            </a:r>
          </a:p>
          <a:p>
            <a:r>
              <a:rPr lang="en-US" sz="1600" dirty="0"/>
              <a:t>Proposed solution</a:t>
            </a:r>
          </a:p>
          <a:p>
            <a:pPr lvl="1"/>
            <a:r>
              <a:rPr lang="en-US" sz="1400" dirty="0"/>
              <a:t>Indicate the following in the information in the invite frame</a:t>
            </a:r>
          </a:p>
          <a:p>
            <a:pPr lvl="2"/>
            <a:r>
              <a:rPr lang="en-US" sz="1200" dirty="0"/>
              <a:t>Minimum number of symbols (Max-</a:t>
            </a:r>
            <a:r>
              <a:rPr lang="en-US" sz="1200" dirty="0" err="1"/>
              <a:t>Nsym</a:t>
            </a:r>
            <a:r>
              <a:rPr lang="en-US" sz="1200" dirty="0"/>
              <a:t>) in COBF PPDU</a:t>
            </a:r>
          </a:p>
          <a:p>
            <a:pPr lvl="2"/>
            <a:r>
              <a:rPr lang="en-US" sz="1200" dirty="0"/>
              <a:t>Maximum number of symbols (Min-</a:t>
            </a:r>
            <a:r>
              <a:rPr lang="en-US" sz="1200" dirty="0" err="1"/>
              <a:t>Nsym</a:t>
            </a:r>
            <a:r>
              <a:rPr lang="en-US" sz="1200" dirty="0"/>
              <a:t>) in COBF PPDU</a:t>
            </a:r>
          </a:p>
          <a:p>
            <a:pPr lvl="1"/>
            <a:r>
              <a:rPr lang="en-US" sz="1400" dirty="0"/>
              <a:t>Indicate “Suggested </a:t>
            </a:r>
            <a:r>
              <a:rPr lang="en-US" sz="1400" dirty="0" err="1"/>
              <a:t>Nsym</a:t>
            </a:r>
            <a:r>
              <a:rPr lang="en-US" sz="1400" dirty="0"/>
              <a:t>”  in the COBF response frame from shared AP</a:t>
            </a:r>
          </a:p>
          <a:p>
            <a:pPr lvl="2"/>
            <a:r>
              <a:rPr lang="en-US" sz="1200" dirty="0"/>
              <a:t>Sharing AP is allowed to ignore the shared AP’s suggestion</a:t>
            </a:r>
          </a:p>
          <a:p>
            <a:pPr lvl="2"/>
            <a:r>
              <a:rPr lang="en-US" sz="1200" dirty="0"/>
              <a:t>Suggested value shall not be smaller than the min-</a:t>
            </a:r>
            <a:r>
              <a:rPr lang="en-US" sz="1200" dirty="0" err="1"/>
              <a:t>Nsym</a:t>
            </a:r>
            <a:r>
              <a:rPr lang="en-US" sz="1200" dirty="0"/>
              <a:t> value from sharing AP</a:t>
            </a:r>
            <a:endParaRPr lang="en-US" sz="1400" dirty="0"/>
          </a:p>
          <a:p>
            <a:r>
              <a:rPr lang="en-US" sz="1600" dirty="0"/>
              <a:t>No spec requirement and corresponding testing of the accuracy of min/max </a:t>
            </a:r>
            <a:r>
              <a:rPr lang="en-US" sz="1600" dirty="0" err="1"/>
              <a:t>Nsym</a:t>
            </a:r>
            <a:r>
              <a:rPr lang="en-US" sz="1600" dirty="0"/>
              <a:t> calculations or suggested </a:t>
            </a:r>
            <a:r>
              <a:rPr lang="en-US" sz="1600" dirty="0" err="1"/>
              <a:t>Nsym</a:t>
            </a:r>
            <a:r>
              <a:rPr lang="en-US" sz="1600" dirty="0"/>
              <a:t> calculation</a:t>
            </a:r>
          </a:p>
          <a:p>
            <a:pPr lvl="1"/>
            <a:r>
              <a:rPr lang="en-US" sz="1400" dirty="0"/>
              <a:t>In the extreme case the min and max can even carry an </a:t>
            </a:r>
            <a:r>
              <a:rPr lang="en-US" sz="1400" dirty="0" err="1"/>
              <a:t>Nsym</a:t>
            </a:r>
            <a:r>
              <a:rPr lang="en-US" sz="1400" dirty="0"/>
              <a:t> that corresponds to 0 and max possible PPDU length respectively</a:t>
            </a:r>
          </a:p>
          <a:p>
            <a:pPr marL="400050"/>
            <a:endParaRPr lang="en-US" sz="1600" dirty="0"/>
          </a:p>
        </p:txBody>
      </p:sp>
      <p:sp>
        <p:nvSpPr>
          <p:cNvPr id="3" name="Title 2">
            <a:extLst>
              <a:ext uri="{FF2B5EF4-FFF2-40B4-BE49-F238E27FC236}">
                <a16:creationId xmlns:a16="http://schemas.microsoft.com/office/drawing/2014/main" id="{EC4D420B-123A-B1A2-055C-7B6E5B41E37B}"/>
              </a:ext>
            </a:extLst>
          </p:cNvPr>
          <p:cNvSpPr>
            <a:spLocks noGrp="1"/>
          </p:cNvSpPr>
          <p:nvPr>
            <p:ph type="title"/>
          </p:nvPr>
        </p:nvSpPr>
        <p:spPr/>
        <p:txBody>
          <a:bodyPr/>
          <a:lstStyle/>
          <a:p>
            <a:r>
              <a:rPr lang="da-DK" dirty="0"/>
              <a:t>Indication of packet sizes in pre-transmission exchange</a:t>
            </a:r>
            <a:endParaRPr lang="en-US" dirty="0"/>
          </a:p>
        </p:txBody>
      </p:sp>
      <p:sp>
        <p:nvSpPr>
          <p:cNvPr id="4" name="Date Placeholder 3">
            <a:extLst>
              <a:ext uri="{FF2B5EF4-FFF2-40B4-BE49-F238E27FC236}">
                <a16:creationId xmlns:a16="http://schemas.microsoft.com/office/drawing/2014/main" id="{DB34C0B9-F300-2633-CEBA-7A53A508B4B4}"/>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8C302730-6C3D-52DE-D594-D69BE5E86D4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
        <p:nvSpPr>
          <p:cNvPr id="6" name="Footer Placeholder 5">
            <a:extLst>
              <a:ext uri="{FF2B5EF4-FFF2-40B4-BE49-F238E27FC236}">
                <a16:creationId xmlns:a16="http://schemas.microsoft.com/office/drawing/2014/main" id="{BC0576E7-0BB3-64C1-57DC-25D0E802F19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69999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7BF3D2-4E07-56C2-E9E6-0BC772FB3995}"/>
              </a:ext>
            </a:extLst>
          </p:cNvPr>
          <p:cNvSpPr>
            <a:spLocks noGrp="1"/>
          </p:cNvSpPr>
          <p:nvPr>
            <p:ph idx="1"/>
          </p:nvPr>
        </p:nvSpPr>
        <p:spPr/>
        <p:txBody>
          <a:bodyPr/>
          <a:lstStyle/>
          <a:p>
            <a:r>
              <a:rPr lang="en-US" sz="2400" dirty="0"/>
              <a:t>Per-user-SIG field ordering</a:t>
            </a:r>
          </a:p>
          <a:p>
            <a:pPr lvl="1"/>
            <a:r>
              <a:rPr lang="en-US" sz="2000" dirty="0"/>
              <a:t>When either AP can go first while maintaining the decreasing order of ss, we want to have a fixed rule where sharing AP goes first</a:t>
            </a:r>
          </a:p>
          <a:p>
            <a:pPr lvl="1"/>
            <a:r>
              <a:rPr lang="en-US" sz="2000" dirty="0"/>
              <a:t>E.g., In the following cases the user fields of the sharing BSS go first</a:t>
            </a:r>
          </a:p>
          <a:p>
            <a:pPr lvl="2"/>
            <a:r>
              <a:rPr lang="en-US" sz="1800" dirty="0"/>
              <a:t>Per-user </a:t>
            </a:r>
            <a:r>
              <a:rPr lang="en-US" sz="1800" dirty="0" err="1"/>
              <a:t>Nss</a:t>
            </a:r>
            <a:r>
              <a:rPr lang="en-US" sz="1800" dirty="0"/>
              <a:t>=[2] in sharing BSS, per-user </a:t>
            </a:r>
            <a:r>
              <a:rPr lang="en-US" sz="1800" dirty="0" err="1"/>
              <a:t>Nss</a:t>
            </a:r>
            <a:r>
              <a:rPr lang="en-US" sz="1800" dirty="0"/>
              <a:t>=[2] in shared BSS</a:t>
            </a:r>
          </a:p>
          <a:p>
            <a:pPr lvl="2"/>
            <a:r>
              <a:rPr lang="en-US" sz="1800" dirty="0"/>
              <a:t>Per-user </a:t>
            </a:r>
            <a:r>
              <a:rPr lang="en-US" sz="1800" dirty="0" err="1"/>
              <a:t>Nss</a:t>
            </a:r>
            <a:r>
              <a:rPr lang="en-US" sz="1800" dirty="0"/>
              <a:t>=[1] or [1,1]  or [ 1 1 1] in sharing BSS, per-user </a:t>
            </a:r>
            <a:r>
              <a:rPr lang="en-US" sz="1800" dirty="0" err="1"/>
              <a:t>Nss</a:t>
            </a:r>
            <a:r>
              <a:rPr lang="en-US" sz="1800" dirty="0"/>
              <a:t>=[1] or [1,1] or [ 1 1 1] in shared BSS</a:t>
            </a:r>
          </a:p>
          <a:p>
            <a:pPr lvl="1"/>
            <a:endParaRPr lang="en-US" dirty="0"/>
          </a:p>
          <a:p>
            <a:pPr marL="0" indent="0">
              <a:buNone/>
            </a:pPr>
            <a:endParaRPr lang="en-US" sz="2400" dirty="0"/>
          </a:p>
          <a:p>
            <a:pPr lvl="1"/>
            <a:endParaRPr lang="en-US" sz="2000" dirty="0"/>
          </a:p>
        </p:txBody>
      </p:sp>
      <p:sp>
        <p:nvSpPr>
          <p:cNvPr id="3" name="Title 2">
            <a:extLst>
              <a:ext uri="{FF2B5EF4-FFF2-40B4-BE49-F238E27FC236}">
                <a16:creationId xmlns:a16="http://schemas.microsoft.com/office/drawing/2014/main" id="{2EB42F7A-CA63-BB3D-B329-2E3403C4F042}"/>
              </a:ext>
            </a:extLst>
          </p:cNvPr>
          <p:cNvSpPr>
            <a:spLocks noGrp="1"/>
          </p:cNvSpPr>
          <p:nvPr>
            <p:ph type="title"/>
          </p:nvPr>
        </p:nvSpPr>
        <p:spPr/>
        <p:txBody>
          <a:bodyPr/>
          <a:lstStyle/>
          <a:p>
            <a:r>
              <a:rPr lang="en-US" dirty="0"/>
              <a:t>BSS ordering of per-user-SIG</a:t>
            </a:r>
          </a:p>
        </p:txBody>
      </p:sp>
      <p:sp>
        <p:nvSpPr>
          <p:cNvPr id="4" name="Date Placeholder 3">
            <a:extLst>
              <a:ext uri="{FF2B5EF4-FFF2-40B4-BE49-F238E27FC236}">
                <a16:creationId xmlns:a16="http://schemas.microsoft.com/office/drawing/2014/main" id="{7C77CB7B-4CD3-408C-624C-52ED02B5173B}"/>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2A1F8ED0-2D26-2D2C-1CBE-420FE4DAD72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
        <p:nvSpPr>
          <p:cNvPr id="6" name="Footer Placeholder 5">
            <a:extLst>
              <a:ext uri="{FF2B5EF4-FFF2-40B4-BE49-F238E27FC236}">
                <a16:creationId xmlns:a16="http://schemas.microsoft.com/office/drawing/2014/main" id="{F0AB4942-3B2D-F4D1-F2CB-B7AD44989B3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620946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016774-FCF7-F538-A45D-A9055497E420}"/>
              </a:ext>
            </a:extLst>
          </p:cNvPr>
          <p:cNvSpPr>
            <a:spLocks noGrp="1"/>
          </p:cNvSpPr>
          <p:nvPr>
            <p:ph idx="1"/>
          </p:nvPr>
        </p:nvSpPr>
        <p:spPr/>
        <p:txBody>
          <a:bodyPr/>
          <a:lstStyle/>
          <a:p>
            <a:r>
              <a:rPr lang="en-US" sz="1600" dirty="0"/>
              <a:t>An AP may choose to be involved in COBF sounding/Tx with a limited number of APs</a:t>
            </a:r>
          </a:p>
          <a:p>
            <a:pPr lvl="1"/>
            <a:r>
              <a:rPr lang="en-US" sz="1400" dirty="0"/>
              <a:t>AP may need to maintain carrier frequency correction per COBF group</a:t>
            </a:r>
          </a:p>
          <a:p>
            <a:pPr lvl="2"/>
            <a:r>
              <a:rPr lang="en-US" sz="1200" dirty="0"/>
              <a:t>Some APs may want to avoid this situation altogether by doing COBF sounding/Tx with only one AP at a time</a:t>
            </a:r>
          </a:p>
          <a:p>
            <a:pPr lvl="1"/>
            <a:r>
              <a:rPr lang="en-US" sz="1400" dirty="0"/>
              <a:t>Eases the memory requirements at a COBF capable AP</a:t>
            </a:r>
          </a:p>
          <a:p>
            <a:pPr lvl="2"/>
            <a:r>
              <a:rPr lang="en-US" sz="1200" dirty="0"/>
              <a:t>Need to store OBSS STA CSIs for a smaller number of OBSSs</a:t>
            </a:r>
          </a:p>
          <a:p>
            <a:pPr marL="0" indent="0">
              <a:buNone/>
            </a:pPr>
            <a:endParaRPr lang="en-US" sz="1600" dirty="0"/>
          </a:p>
          <a:p>
            <a:r>
              <a:rPr lang="en-US" sz="1600" dirty="0"/>
              <a:t>A pre-sounding exchange becomes useful </a:t>
            </a:r>
          </a:p>
          <a:p>
            <a:pPr lvl="1"/>
            <a:r>
              <a:rPr lang="en-US" sz="1400" dirty="0"/>
              <a:t>Need a way for the AP to decline a COBF sounding request when it is already involved in an active COBF agreement with too many APs</a:t>
            </a:r>
          </a:p>
          <a:p>
            <a:pPr lvl="2"/>
            <a:r>
              <a:rPr lang="en-US" sz="1200" dirty="0"/>
              <a:t>This decline message is also useful for situations when the AP doesn’t have traffic to send to the COBF candidate STAs or does not have any STAs which are good COBF candidates</a:t>
            </a:r>
          </a:p>
          <a:p>
            <a:pPr lvl="1"/>
            <a:r>
              <a:rPr lang="en-US" sz="1400" dirty="0"/>
              <a:t>Need it for exchanging sounding capability of the participating STAs  as well</a:t>
            </a:r>
          </a:p>
          <a:p>
            <a:pPr lvl="1"/>
            <a:r>
              <a:rPr lang="en-US" sz="1400" dirty="0"/>
              <a:t>Simple 2 frame exchange (further details up-to the MAC group)</a:t>
            </a:r>
          </a:p>
          <a:p>
            <a:pPr lvl="2"/>
            <a:r>
              <a:rPr lang="en-US" sz="1200" dirty="0"/>
              <a:t>COBF Sounding Invite and COBF Sounding Response</a:t>
            </a:r>
          </a:p>
          <a:p>
            <a:pPr lvl="2"/>
            <a:r>
              <a:rPr lang="en-US" sz="1200" dirty="0"/>
              <a:t>Sounding Response can decline a sounding invite</a:t>
            </a:r>
          </a:p>
          <a:p>
            <a:endParaRPr lang="en-US" sz="1800" dirty="0"/>
          </a:p>
        </p:txBody>
      </p:sp>
      <p:sp>
        <p:nvSpPr>
          <p:cNvPr id="3" name="Title 2">
            <a:extLst>
              <a:ext uri="{FF2B5EF4-FFF2-40B4-BE49-F238E27FC236}">
                <a16:creationId xmlns:a16="http://schemas.microsoft.com/office/drawing/2014/main" id="{33925D8C-656E-E40B-E050-D41D557434CE}"/>
              </a:ext>
            </a:extLst>
          </p:cNvPr>
          <p:cNvSpPr>
            <a:spLocks noGrp="1"/>
          </p:cNvSpPr>
          <p:nvPr>
            <p:ph type="title"/>
          </p:nvPr>
        </p:nvSpPr>
        <p:spPr/>
        <p:txBody>
          <a:bodyPr/>
          <a:lstStyle/>
          <a:p>
            <a:r>
              <a:rPr lang="en-US" dirty="0"/>
              <a:t>Pre-sounding exchange</a:t>
            </a:r>
          </a:p>
        </p:txBody>
      </p:sp>
      <p:sp>
        <p:nvSpPr>
          <p:cNvPr id="4" name="Date Placeholder 3">
            <a:extLst>
              <a:ext uri="{FF2B5EF4-FFF2-40B4-BE49-F238E27FC236}">
                <a16:creationId xmlns:a16="http://schemas.microsoft.com/office/drawing/2014/main" id="{B12B4531-582B-6087-03B7-3BE8E1934EFC}"/>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95246B53-7BAE-D316-C407-01876D70C7F7}"/>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
        <p:nvSpPr>
          <p:cNvPr id="6" name="Footer Placeholder 5">
            <a:extLst>
              <a:ext uri="{FF2B5EF4-FFF2-40B4-BE49-F238E27FC236}">
                <a16:creationId xmlns:a16="http://schemas.microsoft.com/office/drawing/2014/main" id="{4DD9702C-A925-0346-EC24-ED3BCDB99BB6}"/>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5984765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166562</TotalTime>
  <Words>1665</Words>
  <Application>Microsoft Office PowerPoint</Application>
  <PresentationFormat>On-screen Show (4:3)</PresentationFormat>
  <Paragraphs>236</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Calibre Semibold</vt:lpstr>
      <vt:lpstr>Calibri</vt:lpstr>
      <vt:lpstr>Times New Roman</vt:lpstr>
      <vt:lpstr>Wingdings</vt:lpstr>
      <vt:lpstr>802-11-Submission</vt:lpstr>
      <vt:lpstr>Some Open Issues on COBF</vt:lpstr>
      <vt:lpstr>Introduction</vt:lpstr>
      <vt:lpstr>Background</vt:lpstr>
      <vt:lpstr>GI And LTF Size</vt:lpstr>
      <vt:lpstr>2xLTF+0.8 GI for the COBF data</vt:lpstr>
      <vt:lpstr>GI+LTF combination negotiation</vt:lpstr>
      <vt:lpstr>Indication of packet sizes in pre-transmission exchange</vt:lpstr>
      <vt:lpstr>BSS ordering of per-user-SIG</vt:lpstr>
      <vt:lpstr>Pre-sounding exchange</vt:lpstr>
      <vt:lpstr>Summary</vt:lpstr>
      <vt:lpstr>SP1</vt:lpstr>
      <vt:lpstr>SP2</vt:lpstr>
      <vt:lpstr>SP3</vt:lpstr>
      <vt:lpstr>SP4</vt:lpstr>
      <vt:lpstr>appendix</vt:lpstr>
      <vt:lpstr>Sequential sounding</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20</cp:revision>
  <cp:lastPrinted>1998-02-10T13:28:06Z</cp:lastPrinted>
  <dcterms:created xsi:type="dcterms:W3CDTF">2007-05-21T21:00:37Z</dcterms:created>
  <dcterms:modified xsi:type="dcterms:W3CDTF">2025-03-09T14:49:48Z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