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1034" r:id="rId3"/>
    <p:sldId id="1068" r:id="rId4"/>
    <p:sldId id="1076" r:id="rId5"/>
    <p:sldId id="1077" r:id="rId6"/>
    <p:sldId id="1078" r:id="rId7"/>
    <p:sldId id="1074" r:id="rId8"/>
    <p:sldId id="1075" r:id="rId9"/>
    <p:sldId id="1072" r:id="rId10"/>
    <p:sldId id="1073" r:id="rId11"/>
    <p:sldId id="1079"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67" autoAdjust="0"/>
    <p:restoredTop sz="94660"/>
  </p:normalViewPr>
  <p:slideViewPr>
    <p:cSldViewPr>
      <p:cViewPr varScale="1">
        <p:scale>
          <a:sx n="156" d="100"/>
          <a:sy n="156" d="100"/>
        </p:scale>
        <p:origin x="96" y="22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802.11-yy/2127r0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s-ES" dirty="0" err="1"/>
              <a:t>Name</a:t>
            </a:r>
            <a:r>
              <a:rPr lang="es-ES" dirty="0"/>
              <a:t>, </a:t>
            </a:r>
            <a:r>
              <a:rPr lang="es-ES" dirty="0" err="1"/>
              <a:t>Affiliation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err="1"/>
              <a:t>Name</a:t>
            </a:r>
            <a:r>
              <a:rPr lang="es-ES" dirty="0"/>
              <a:t>, </a:t>
            </a:r>
            <a:r>
              <a:rPr lang="es-ES" dirty="0" err="1"/>
              <a:t>Affiliation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8275" y="514350"/>
            <a:ext cx="4522788" cy="2544763"/>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1404664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dirty="0"/>
              <a:t>마스터 제목 스타일 편집</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s-ES"/>
              <a:t>Leonardo Lanante, 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dirty="0"/>
              <a:t>마스터 텍스트 스타일을 편집하려면 클릭</a:t>
            </a:r>
          </a:p>
          <a:p>
            <a:pPr lvl="1"/>
            <a:r>
              <a:rPr lang="ko-KR" altLang="en-US" dirty="0"/>
              <a:t>두 번째 수준</a:t>
            </a:r>
          </a:p>
          <a:p>
            <a:pPr lvl="2"/>
            <a:r>
              <a:rPr lang="ko-KR" altLang="en-US" dirty="0"/>
              <a:t>세 번째 수준</a:t>
            </a:r>
          </a:p>
          <a:p>
            <a:pPr lvl="3"/>
            <a:r>
              <a:rPr lang="ko-KR" altLang="en-US" dirty="0"/>
              <a:t>네 번째 수준</a:t>
            </a:r>
          </a:p>
          <a:p>
            <a:pPr lvl="4"/>
            <a:r>
              <a:rPr lang="ko-KR" altLang="en-US" dirty="0"/>
              <a:t>다섯 번째 수준</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a:t>Leonardo Lanante, 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s-ES"/>
              <a:t>Leonardo Lanante, 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dirty="0"/>
          </a:p>
        </p:txBody>
      </p:sp>
      <p:sp>
        <p:nvSpPr>
          <p:cNvPr id="6" name="Footer Placeholder 5"/>
          <p:cNvSpPr>
            <a:spLocks noGrp="1"/>
          </p:cNvSpPr>
          <p:nvPr>
            <p:ph type="ftr" idx="11"/>
          </p:nvPr>
        </p:nvSpPr>
        <p:spPr/>
        <p:txBody>
          <a:bodyPr/>
          <a:lstStyle>
            <a:lvl1pPr>
              <a:defRPr/>
            </a:lvl1pPr>
          </a:lstStyle>
          <a:p>
            <a:r>
              <a:rPr lang="es-ES"/>
              <a:t>Leonardo Lanante, Ofinno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s-ES"/>
              <a:t>Leonardo Lanante,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dirty="0"/>
          </a:p>
        </p:txBody>
      </p:sp>
      <p:sp>
        <p:nvSpPr>
          <p:cNvPr id="4" name="Footer Placeholder 3"/>
          <p:cNvSpPr>
            <a:spLocks noGrp="1"/>
          </p:cNvSpPr>
          <p:nvPr>
            <p:ph type="ftr" idx="11"/>
          </p:nvPr>
        </p:nvSpPr>
        <p:spPr/>
        <p:txBody>
          <a:bodyPr/>
          <a:lstStyle>
            <a:lvl1pPr>
              <a:defRPr/>
            </a:lvl1pPr>
          </a:lstStyle>
          <a:p>
            <a:r>
              <a:rPr lang="es-ES"/>
              <a:t>Leonardo Lanante, Ofinno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dirty="0"/>
          </a:p>
        </p:txBody>
      </p:sp>
      <p:sp>
        <p:nvSpPr>
          <p:cNvPr id="3" name="Footer Placeholder 2"/>
          <p:cNvSpPr>
            <a:spLocks noGrp="1"/>
          </p:cNvSpPr>
          <p:nvPr>
            <p:ph type="ftr" idx="11"/>
          </p:nvPr>
        </p:nvSpPr>
        <p:spPr/>
        <p:txBody>
          <a:bodyPr/>
          <a:lstStyle>
            <a:lvl1pPr>
              <a:defRPr/>
            </a:lvl1pPr>
          </a:lstStyle>
          <a:p>
            <a:r>
              <a:rPr lang="es-ES"/>
              <a:t>Leonardo Lanante, Ofinno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s-ES"/>
              <a:t>Leonardo Lanante, 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s-ES"/>
              <a:t>Leonardo Lanante, 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a:t>Leonardo Lanante, 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802.11-25/0379r0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dirty="0">
                <a:solidFill>
                  <a:schemeClr val="tx1"/>
                </a:solidFill>
                <a:ea typeface="굴림" panose="020B0600000101010101" pitchFamily="50" charset="-127"/>
              </a:rPr>
              <a:t>Considerations on UHR Sounding Operation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2025-03-11</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s-ES"/>
              <a:t>Leonardo Lanante,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3">
            <a:extLst>
              <a:ext uri="{FF2B5EF4-FFF2-40B4-BE49-F238E27FC236}">
                <a16:creationId xmlns:a16="http://schemas.microsoft.com/office/drawing/2014/main" id="{34FB5920-BF31-7A5F-01EB-41B5E7A46257}"/>
              </a:ext>
            </a:extLst>
          </p:cNvPr>
          <p:cNvGraphicFramePr>
            <a:graphicFrameLocks noChangeAspect="1"/>
          </p:cNvGraphicFramePr>
          <p:nvPr>
            <p:extLst>
              <p:ext uri="{D42A27DB-BD31-4B8C-83A1-F6EECF244321}">
                <p14:modId xmlns:p14="http://schemas.microsoft.com/office/powerpoint/2010/main" val="4247494595"/>
              </p:ext>
            </p:extLst>
          </p:nvPr>
        </p:nvGraphicFramePr>
        <p:xfrm>
          <a:off x="993775" y="2414588"/>
          <a:ext cx="10128250" cy="2663825"/>
        </p:xfrm>
        <a:graphic>
          <a:graphicData uri="http://schemas.openxmlformats.org/presentationml/2006/ole">
            <mc:AlternateContent xmlns:mc="http://schemas.openxmlformats.org/markup-compatibility/2006">
              <mc:Choice xmlns:v="urn:schemas-microsoft-com:vml" Requires="v">
                <p:oleObj name="Document" r:id="rId3" imgW="10439485" imgH="2758309" progId="Word.Document.8">
                  <p:embed/>
                </p:oleObj>
              </mc:Choice>
              <mc:Fallback>
                <p:oleObj name="Document" r:id="rId3" imgW="10439485" imgH="2758309" progId="Word.Document.8">
                  <p:embed/>
                  <p:pic>
                    <p:nvPicPr>
                      <p:cNvPr id="2" name="Object 3">
                        <a:extLst>
                          <a:ext uri="{FF2B5EF4-FFF2-40B4-BE49-F238E27FC236}">
                            <a16:creationId xmlns:a16="http://schemas.microsoft.com/office/drawing/2014/main" id="{B2C3511B-741D-36D1-581A-FB05A7C22114}"/>
                          </a:ext>
                        </a:extLst>
                      </p:cNvPr>
                      <p:cNvPicPr>
                        <a:picLocks noChangeAspect="1" noChangeArrowheads="1"/>
                      </p:cNvPicPr>
                      <p:nvPr/>
                    </p:nvPicPr>
                    <p:blipFill>
                      <a:blip r:embed="rId4"/>
                      <a:srcRect/>
                      <a:stretch>
                        <a:fillRect/>
                      </a:stretch>
                    </p:blipFill>
                    <p:spPr bwMode="auto">
                      <a:xfrm>
                        <a:off x="993775" y="2414588"/>
                        <a:ext cx="10128250" cy="26638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8E32C-A30E-C7ED-9F5C-244739041CA8}"/>
              </a:ext>
            </a:extLst>
          </p:cNvPr>
          <p:cNvSpPr>
            <a:spLocks noGrp="1"/>
          </p:cNvSpPr>
          <p:nvPr>
            <p:ph type="title"/>
          </p:nvPr>
        </p:nvSpPr>
        <p:spPr/>
        <p:txBody>
          <a:bodyPr/>
          <a:lstStyle/>
          <a:p>
            <a:r>
              <a:rPr lang="en-US" dirty="0" err="1"/>
              <a:t>Strawpoll</a:t>
            </a:r>
            <a:r>
              <a:rPr lang="en-US" dirty="0"/>
              <a:t> 1</a:t>
            </a:r>
          </a:p>
        </p:txBody>
      </p:sp>
      <p:sp>
        <p:nvSpPr>
          <p:cNvPr id="3" name="Content Placeholder 2">
            <a:extLst>
              <a:ext uri="{FF2B5EF4-FFF2-40B4-BE49-F238E27FC236}">
                <a16:creationId xmlns:a16="http://schemas.microsoft.com/office/drawing/2014/main" id="{BADF8B92-8617-FA7C-3C2F-3D2124AEAA5E}"/>
              </a:ext>
            </a:extLst>
          </p:cNvPr>
          <p:cNvSpPr>
            <a:spLocks noGrp="1"/>
          </p:cNvSpPr>
          <p:nvPr>
            <p:ph idx="1"/>
          </p:nvPr>
        </p:nvSpPr>
        <p:spPr/>
        <p:txBody>
          <a:bodyPr/>
          <a:lstStyle/>
          <a:p>
            <a:pPr latinLnBrk="0"/>
            <a:r>
              <a:rPr lang="en-US" dirty="0"/>
              <a:t>Do you agree to add in the 11bn specification:</a:t>
            </a:r>
          </a:p>
          <a:p>
            <a:pPr latinLnBrk="0"/>
            <a:r>
              <a:rPr lang="en-US" dirty="0"/>
              <a:t>11bn defines a mechanism to truncate the UHR sounding protocol sequences initiated by an AP. The detailed mechanism is TBD.</a:t>
            </a:r>
          </a:p>
        </p:txBody>
      </p:sp>
      <p:sp>
        <p:nvSpPr>
          <p:cNvPr id="4" name="Slide Number Placeholder 3">
            <a:extLst>
              <a:ext uri="{FF2B5EF4-FFF2-40B4-BE49-F238E27FC236}">
                <a16:creationId xmlns:a16="http://schemas.microsoft.com/office/drawing/2014/main" id="{442B86DB-1910-BB73-7785-ECD60550736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BE0B1D48-5CE1-5540-2A82-552B7C5CFC2C}"/>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8B2A70FC-1152-8352-4F2A-80B84996B70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69109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F01287-A59C-912D-8D34-3FA6346353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AC04CF-49A6-8035-4C8D-E1E2571C615E}"/>
              </a:ext>
            </a:extLst>
          </p:cNvPr>
          <p:cNvSpPr>
            <a:spLocks noGrp="1"/>
          </p:cNvSpPr>
          <p:nvPr>
            <p:ph type="title"/>
          </p:nvPr>
        </p:nvSpPr>
        <p:spPr/>
        <p:txBody>
          <a:bodyPr/>
          <a:lstStyle/>
          <a:p>
            <a:r>
              <a:rPr lang="en-US" dirty="0" err="1"/>
              <a:t>Strawpoll</a:t>
            </a:r>
            <a:r>
              <a:rPr lang="en-US" dirty="0"/>
              <a:t> 2</a:t>
            </a:r>
          </a:p>
        </p:txBody>
      </p:sp>
      <p:sp>
        <p:nvSpPr>
          <p:cNvPr id="3" name="Content Placeholder 2">
            <a:extLst>
              <a:ext uri="{FF2B5EF4-FFF2-40B4-BE49-F238E27FC236}">
                <a16:creationId xmlns:a16="http://schemas.microsoft.com/office/drawing/2014/main" id="{99197BB2-C09E-BC6E-5AE0-D52BE20BB761}"/>
              </a:ext>
            </a:extLst>
          </p:cNvPr>
          <p:cNvSpPr>
            <a:spLocks noGrp="1"/>
          </p:cNvSpPr>
          <p:nvPr>
            <p:ph idx="1"/>
          </p:nvPr>
        </p:nvSpPr>
        <p:spPr/>
        <p:txBody>
          <a:bodyPr/>
          <a:lstStyle/>
          <a:p>
            <a:pPr latinLnBrk="0"/>
            <a:r>
              <a:rPr lang="en-US" dirty="0"/>
              <a:t>Do you agree to add in the 11bn specification:</a:t>
            </a:r>
          </a:p>
          <a:p>
            <a:pPr latinLnBrk="0"/>
            <a:r>
              <a:rPr lang="en-US" dirty="0"/>
              <a:t>11bn defines a mechanism for an AP to report its CSI feedback reception status after a UHR TB sounding sequence initiated by another AP. The detailed mechanism is TBD.</a:t>
            </a:r>
          </a:p>
        </p:txBody>
      </p:sp>
      <p:sp>
        <p:nvSpPr>
          <p:cNvPr id="4" name="Slide Number Placeholder 3">
            <a:extLst>
              <a:ext uri="{FF2B5EF4-FFF2-40B4-BE49-F238E27FC236}">
                <a16:creationId xmlns:a16="http://schemas.microsoft.com/office/drawing/2014/main" id="{7FC67414-7F1F-BCD7-EF6E-B6F86C3F57C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B49CD2D6-F83B-3601-1251-6BE09EB6D422}"/>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719D6F03-8F62-1201-0AA7-6D820CC4BD34}"/>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37547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dirty="0"/>
          </a:p>
        </p:txBody>
      </p:sp>
      <p:sp>
        <p:nvSpPr>
          <p:cNvPr id="3" name="내용 개체 틀 2"/>
          <p:cNvSpPr>
            <a:spLocks noGrp="1"/>
          </p:cNvSpPr>
          <p:nvPr>
            <p:ph idx="1"/>
          </p:nvPr>
        </p:nvSpPr>
        <p:spPr>
          <a:xfrm>
            <a:off x="838200" y="1752600"/>
            <a:ext cx="10439400" cy="4343400"/>
          </a:xfrm>
        </p:spPr>
        <p:txBody>
          <a:bodyPr/>
          <a:lstStyle/>
          <a:p>
            <a:r>
              <a:rPr lang="en-US" dirty="0"/>
              <a:t>There are two possible sounding sequences for COBF in UHR</a:t>
            </a:r>
          </a:p>
          <a:p>
            <a:pPr>
              <a:buFont typeface="Arial" panose="020B0604020202020204" pitchFamily="34" charset="0"/>
              <a:buChar char="•"/>
            </a:pPr>
            <a:r>
              <a:rPr lang="en-US" b="0" dirty="0"/>
              <a:t>	Sequential NDP based sounding</a:t>
            </a:r>
          </a:p>
          <a:p>
            <a:pPr>
              <a:buFont typeface="Arial" panose="020B0604020202020204" pitchFamily="34" charset="0"/>
              <a:buChar char="•"/>
            </a:pPr>
            <a:r>
              <a:rPr lang="en-US" b="0" dirty="0"/>
              <a:t>	Joint NDP based sounding </a:t>
            </a:r>
          </a:p>
          <a:p>
            <a:r>
              <a:rPr lang="en-US" altLang="ko-KR" dirty="0">
                <a:solidFill>
                  <a:schemeClr val="tx1"/>
                </a:solidFill>
              </a:rPr>
              <a:t>In both sounding sequences, 2 APs initiate sounding sequences until all necessary CSI feedback are obtained. </a:t>
            </a:r>
          </a:p>
          <a:p>
            <a:pPr>
              <a:buFont typeface="Arial" panose="020B0604020202020204" pitchFamily="34" charset="0"/>
              <a:buChar char="•"/>
            </a:pPr>
            <a:r>
              <a:rPr lang="en-US" altLang="ko-KR" b="0" dirty="0">
                <a:solidFill>
                  <a:schemeClr val="tx1"/>
                </a:solidFill>
              </a:rPr>
              <a:t>total four sequences for sequential NDP based sounding</a:t>
            </a:r>
          </a:p>
          <a:p>
            <a:pPr>
              <a:buFont typeface="Arial" panose="020B0604020202020204" pitchFamily="34" charset="0"/>
              <a:buChar char="•"/>
            </a:pPr>
            <a:r>
              <a:rPr lang="en-US" altLang="ko-KR" b="0" dirty="0">
                <a:solidFill>
                  <a:schemeClr val="tx1"/>
                </a:solidFill>
              </a:rPr>
              <a:t>total two sequences for joint NDP based sounding </a:t>
            </a:r>
          </a:p>
          <a:p>
            <a:r>
              <a:rPr lang="en-US" altLang="ko-KR" dirty="0">
                <a:solidFill>
                  <a:schemeClr val="tx1"/>
                </a:solidFill>
              </a:rPr>
              <a:t>In this contribution, we discuss 2 possible issues that may occur during the </a:t>
            </a:r>
            <a:r>
              <a:rPr lang="en-US" altLang="ko-KR" dirty="0" err="1">
                <a:solidFill>
                  <a:schemeClr val="tx1"/>
                </a:solidFill>
              </a:rPr>
              <a:t>CoBF</a:t>
            </a:r>
            <a:r>
              <a:rPr lang="en-US" altLang="ko-KR" dirty="0">
                <a:solidFill>
                  <a:schemeClr val="tx1"/>
                </a:solidFill>
              </a:rPr>
              <a:t> channel sounding and propose solutions.</a:t>
            </a:r>
          </a:p>
        </p:txBody>
      </p:sp>
      <p:sp>
        <p:nvSpPr>
          <p:cNvPr id="4" name="바닥글 개체 틀 3"/>
          <p:cNvSpPr>
            <a:spLocks noGrp="1"/>
          </p:cNvSpPr>
          <p:nvPr>
            <p:ph type="ftr" sz="quarter" idx="11"/>
          </p:nvPr>
        </p:nvSpPr>
        <p:spPr bwMode="auto">
          <a:xfrm>
            <a:off x="9750426" y="6475413"/>
            <a:ext cx="164147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Leonardo Lanante, Ofinno</a:t>
            </a:r>
            <a:endParaRPr lang="en-US" altLang="ko-KR" dirty="0"/>
          </a:p>
        </p:txBody>
      </p:sp>
      <p:sp>
        <p:nvSpPr>
          <p:cNvPr id="5" name="슬라이드 번호 개체 틀 4"/>
          <p:cNvSpPr>
            <a:spLocks noGrp="1"/>
          </p:cNvSpPr>
          <p:nvPr>
            <p:ph type="sldNum" sz="quarter" idx="12"/>
          </p:nvPr>
        </p:nvSpPr>
        <p:spPr>
          <a:xfrm>
            <a:off x="5930396" y="6475413"/>
            <a:ext cx="432811" cy="184666"/>
          </a:xfrm>
        </p:spPr>
        <p:txBody>
          <a:bodyPr/>
          <a:lstStyle/>
          <a:p>
            <a:pPr>
              <a:defRPr/>
            </a:pPr>
            <a:r>
              <a:rPr lang="en-US" altLang="ko-KR"/>
              <a:t>Slide </a:t>
            </a:r>
            <a:fld id="{DB6D5A24-C744-4D9A-83D3-476F0D333A12}" type="slidenum">
              <a:rPr lang="en-US" altLang="ko-KR" smtClean="0"/>
              <a:pPr>
                <a:defRPr/>
              </a:pPr>
              <a:t>2</a:t>
            </a:fld>
            <a:endParaRPr lang="en-US" altLang="ko-KR"/>
          </a:p>
        </p:txBody>
      </p:sp>
      <p:sp>
        <p:nvSpPr>
          <p:cNvPr id="6" name="날짜 개체 틀 5"/>
          <p:cNvSpPr>
            <a:spLocks noGrp="1"/>
          </p:cNvSpPr>
          <p:nvPr>
            <p:ph type="dt" sz="half" idx="2"/>
          </p:nvPr>
        </p:nvSpPr>
        <p:spPr bwMode="auto">
          <a:xfrm>
            <a:off x="929218"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March 2025</a:t>
            </a:r>
            <a:endParaRPr lang="en-US" dirty="0"/>
          </a:p>
        </p:txBody>
      </p:sp>
    </p:spTree>
    <p:extLst>
      <p:ext uri="{BB962C8B-B14F-4D97-AF65-F5344CB8AC3E}">
        <p14:creationId xmlns:p14="http://schemas.microsoft.com/office/powerpoint/2010/main" val="710293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CD776-B407-9B9A-9466-5EBA0732DFF7}"/>
              </a:ext>
            </a:extLst>
          </p:cNvPr>
          <p:cNvSpPr>
            <a:spLocks noGrp="1"/>
          </p:cNvSpPr>
          <p:nvPr>
            <p:ph type="title"/>
          </p:nvPr>
        </p:nvSpPr>
        <p:spPr/>
        <p:txBody>
          <a:bodyPr/>
          <a:lstStyle/>
          <a:p>
            <a:r>
              <a:rPr lang="en-US" dirty="0"/>
              <a:t>UHR Sounding Protocol sequences (1/2) </a:t>
            </a:r>
          </a:p>
        </p:txBody>
      </p:sp>
      <p:sp>
        <p:nvSpPr>
          <p:cNvPr id="3" name="Content Placeholder 2">
            <a:extLst>
              <a:ext uri="{FF2B5EF4-FFF2-40B4-BE49-F238E27FC236}">
                <a16:creationId xmlns:a16="http://schemas.microsoft.com/office/drawing/2014/main" id="{D076224F-1ABE-BCAE-27C8-7CF90A791506}"/>
              </a:ext>
            </a:extLst>
          </p:cNvPr>
          <p:cNvSpPr>
            <a:spLocks noGrp="1"/>
          </p:cNvSpPr>
          <p:nvPr>
            <p:ph idx="1"/>
          </p:nvPr>
        </p:nvSpPr>
        <p:spPr>
          <a:xfrm>
            <a:off x="869062" y="1563551"/>
            <a:ext cx="10987577" cy="748651"/>
          </a:xfrm>
        </p:spPr>
        <p:txBody>
          <a:bodyPr/>
          <a:lstStyle/>
          <a:p>
            <a:pPr latinLnBrk="0"/>
            <a:r>
              <a:rPr lang="en-US" sz="1800" dirty="0"/>
              <a:t>UHR defines two sounding sequences to support DL </a:t>
            </a:r>
            <a:r>
              <a:rPr lang="en-US" sz="1800" dirty="0" err="1"/>
              <a:t>CoBF</a:t>
            </a:r>
            <a:r>
              <a:rPr lang="en-US" sz="1800" dirty="0"/>
              <a:t>. The first is a sequential NDP sounding sequence and the second is a joint NDP sounding sequence. </a:t>
            </a:r>
          </a:p>
        </p:txBody>
      </p:sp>
      <p:sp>
        <p:nvSpPr>
          <p:cNvPr id="4" name="Slide Number Placeholder 3">
            <a:extLst>
              <a:ext uri="{FF2B5EF4-FFF2-40B4-BE49-F238E27FC236}">
                <a16:creationId xmlns:a16="http://schemas.microsoft.com/office/drawing/2014/main" id="{778C8129-0D2B-2854-6385-6935A98BAD9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C742C1B-8EC7-75B4-5C10-DF7D1F9B18D6}"/>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2C8DA891-1664-3CB4-11B6-1DF8946FD5B3}"/>
              </a:ext>
            </a:extLst>
          </p:cNvPr>
          <p:cNvSpPr>
            <a:spLocks noGrp="1"/>
          </p:cNvSpPr>
          <p:nvPr>
            <p:ph type="dt" idx="15"/>
          </p:nvPr>
        </p:nvSpPr>
        <p:spPr/>
        <p:txBody>
          <a:bodyPr/>
          <a:lstStyle/>
          <a:p>
            <a:r>
              <a:rPr lang="en-US"/>
              <a:t>March 2025</a:t>
            </a:r>
            <a:endParaRPr lang="en-GB" dirty="0"/>
          </a:p>
        </p:txBody>
      </p:sp>
      <p:cxnSp>
        <p:nvCxnSpPr>
          <p:cNvPr id="32" name="직선 연결선 6">
            <a:extLst>
              <a:ext uri="{FF2B5EF4-FFF2-40B4-BE49-F238E27FC236}">
                <a16:creationId xmlns:a16="http://schemas.microsoft.com/office/drawing/2014/main" id="{0617E7E0-4792-54CD-0D2E-19CCB335661D}"/>
              </a:ext>
            </a:extLst>
          </p:cNvPr>
          <p:cNvCxnSpPr>
            <a:cxnSpLocks/>
          </p:cNvCxnSpPr>
          <p:nvPr/>
        </p:nvCxnSpPr>
        <p:spPr bwMode="auto">
          <a:xfrm>
            <a:off x="2036488" y="2803016"/>
            <a:ext cx="963105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직선 연결선 7">
            <a:extLst>
              <a:ext uri="{FF2B5EF4-FFF2-40B4-BE49-F238E27FC236}">
                <a16:creationId xmlns:a16="http://schemas.microsoft.com/office/drawing/2014/main" id="{E69DD0E8-22EC-BE4B-C2EF-5E6E4BB72010}"/>
              </a:ext>
            </a:extLst>
          </p:cNvPr>
          <p:cNvCxnSpPr>
            <a:cxnSpLocks/>
          </p:cNvCxnSpPr>
          <p:nvPr/>
        </p:nvCxnSpPr>
        <p:spPr bwMode="auto">
          <a:xfrm>
            <a:off x="2060080" y="3360810"/>
            <a:ext cx="9607458"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직선 연결선 8">
            <a:extLst>
              <a:ext uri="{FF2B5EF4-FFF2-40B4-BE49-F238E27FC236}">
                <a16:creationId xmlns:a16="http://schemas.microsoft.com/office/drawing/2014/main" id="{28C99731-429D-43B1-4FFA-3EAD426CFAB1}"/>
              </a:ext>
            </a:extLst>
          </p:cNvPr>
          <p:cNvCxnSpPr>
            <a:cxnSpLocks/>
          </p:cNvCxnSpPr>
          <p:nvPr/>
        </p:nvCxnSpPr>
        <p:spPr bwMode="auto">
          <a:xfrm>
            <a:off x="2114647" y="3946397"/>
            <a:ext cx="955289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5" name="직사각형 10">
            <a:extLst>
              <a:ext uri="{FF2B5EF4-FFF2-40B4-BE49-F238E27FC236}">
                <a16:creationId xmlns:a16="http://schemas.microsoft.com/office/drawing/2014/main" id="{008C4A2C-2BD8-D97F-F198-9554929A7F2E}"/>
              </a:ext>
            </a:extLst>
          </p:cNvPr>
          <p:cNvSpPr/>
          <p:nvPr/>
        </p:nvSpPr>
        <p:spPr bwMode="auto">
          <a:xfrm>
            <a:off x="2380071" y="2313109"/>
            <a:ext cx="798515"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UHR NDP Announcement</a:t>
            </a:r>
            <a:endParaRPr kumimoji="0" lang="ko-KR" altLang="en-US" sz="1100" dirty="0">
              <a:solidFill>
                <a:schemeClr val="tx1"/>
              </a:solidFill>
              <a:latin typeface="Times New Roman" pitchFamily="18" charset="0"/>
            </a:endParaRPr>
          </a:p>
        </p:txBody>
      </p:sp>
      <p:sp>
        <p:nvSpPr>
          <p:cNvPr id="36" name="직사각형 12">
            <a:extLst>
              <a:ext uri="{FF2B5EF4-FFF2-40B4-BE49-F238E27FC236}">
                <a16:creationId xmlns:a16="http://schemas.microsoft.com/office/drawing/2014/main" id="{C6A5E763-E706-C58C-D772-41562C1A44EF}"/>
              </a:ext>
            </a:extLst>
          </p:cNvPr>
          <p:cNvSpPr/>
          <p:nvPr/>
        </p:nvSpPr>
        <p:spPr bwMode="auto">
          <a:xfrm>
            <a:off x="4453959" y="2311300"/>
            <a:ext cx="774724"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BFRP</a:t>
            </a:r>
          </a:p>
          <a:p>
            <a:pPr algn="ctr"/>
            <a:r>
              <a:rPr lang="en-US" altLang="ko-KR" sz="1100" dirty="0">
                <a:solidFill>
                  <a:schemeClr val="tx1"/>
                </a:solidFill>
                <a:latin typeface="Times New Roman" pitchFamily="18" charset="0"/>
              </a:rPr>
              <a:t>Trigger</a:t>
            </a:r>
            <a:endParaRPr kumimoji="0" lang="ko-KR" altLang="en-US" sz="1100" dirty="0">
              <a:solidFill>
                <a:schemeClr val="tx1"/>
              </a:solidFill>
              <a:latin typeface="Times New Roman" pitchFamily="18" charset="0"/>
            </a:endParaRPr>
          </a:p>
        </p:txBody>
      </p:sp>
      <p:sp>
        <p:nvSpPr>
          <p:cNvPr id="37" name="직사각형 13">
            <a:extLst>
              <a:ext uri="{FF2B5EF4-FFF2-40B4-BE49-F238E27FC236}">
                <a16:creationId xmlns:a16="http://schemas.microsoft.com/office/drawing/2014/main" id="{A38552BD-5FBB-0AE0-548B-89F1BDD63676}"/>
              </a:ext>
            </a:extLst>
          </p:cNvPr>
          <p:cNvSpPr/>
          <p:nvPr/>
        </p:nvSpPr>
        <p:spPr bwMode="auto">
          <a:xfrm>
            <a:off x="5349653" y="3467946"/>
            <a:ext cx="1020580"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Compressed Beamforming/CQI</a:t>
            </a:r>
            <a:endParaRPr kumimoji="0" lang="ko-KR" altLang="en-US" sz="1100" dirty="0">
              <a:solidFill>
                <a:schemeClr val="tx1"/>
              </a:solidFill>
              <a:latin typeface="Times New Roman" pitchFamily="18" charset="0"/>
            </a:endParaRPr>
          </a:p>
        </p:txBody>
      </p:sp>
      <p:sp>
        <p:nvSpPr>
          <p:cNvPr id="38" name="TextBox 37">
            <a:extLst>
              <a:ext uri="{FF2B5EF4-FFF2-40B4-BE49-F238E27FC236}">
                <a16:creationId xmlns:a16="http://schemas.microsoft.com/office/drawing/2014/main" id="{A2ED8BFA-A677-434B-BACE-A5A64B697797}"/>
              </a:ext>
            </a:extLst>
          </p:cNvPr>
          <p:cNvSpPr txBox="1"/>
          <p:nvPr/>
        </p:nvSpPr>
        <p:spPr>
          <a:xfrm>
            <a:off x="1556341" y="2560690"/>
            <a:ext cx="560585" cy="261610"/>
          </a:xfrm>
          <a:prstGeom prst="rect">
            <a:avLst/>
          </a:prstGeom>
          <a:noFill/>
        </p:spPr>
        <p:txBody>
          <a:bodyPr wrap="square" rtlCol="0">
            <a:spAutoFit/>
          </a:bodyPr>
          <a:lstStyle/>
          <a:p>
            <a:r>
              <a:rPr lang="en-US" altLang="ko-KR" sz="1100" dirty="0">
                <a:solidFill>
                  <a:schemeClr val="tx1"/>
                </a:solidFill>
              </a:rPr>
              <a:t>AP 1</a:t>
            </a:r>
            <a:endParaRPr lang="ko-KR" altLang="en-US" sz="1100" dirty="0">
              <a:solidFill>
                <a:schemeClr val="tx1"/>
              </a:solidFill>
            </a:endParaRPr>
          </a:p>
        </p:txBody>
      </p:sp>
      <p:sp>
        <p:nvSpPr>
          <p:cNvPr id="39" name="TextBox 38">
            <a:extLst>
              <a:ext uri="{FF2B5EF4-FFF2-40B4-BE49-F238E27FC236}">
                <a16:creationId xmlns:a16="http://schemas.microsoft.com/office/drawing/2014/main" id="{736FE333-55D2-D3E3-64A8-A4F27EECD331}"/>
              </a:ext>
            </a:extLst>
          </p:cNvPr>
          <p:cNvSpPr txBox="1"/>
          <p:nvPr/>
        </p:nvSpPr>
        <p:spPr>
          <a:xfrm>
            <a:off x="1579933" y="3112968"/>
            <a:ext cx="560585" cy="261610"/>
          </a:xfrm>
          <a:prstGeom prst="rect">
            <a:avLst/>
          </a:prstGeom>
          <a:noFill/>
        </p:spPr>
        <p:txBody>
          <a:bodyPr wrap="square" rtlCol="0">
            <a:spAutoFit/>
          </a:bodyPr>
          <a:lstStyle/>
          <a:p>
            <a:r>
              <a:rPr lang="en-US" altLang="ko-KR" sz="1100" dirty="0">
                <a:solidFill>
                  <a:schemeClr val="tx1"/>
                </a:solidFill>
              </a:rPr>
              <a:t>AP 2</a:t>
            </a:r>
            <a:endParaRPr lang="ko-KR" altLang="en-US" sz="1100" dirty="0">
              <a:solidFill>
                <a:schemeClr val="tx1"/>
              </a:solidFill>
            </a:endParaRPr>
          </a:p>
        </p:txBody>
      </p:sp>
      <p:sp>
        <p:nvSpPr>
          <p:cNvPr id="40" name="TextBox 39">
            <a:extLst>
              <a:ext uri="{FF2B5EF4-FFF2-40B4-BE49-F238E27FC236}">
                <a16:creationId xmlns:a16="http://schemas.microsoft.com/office/drawing/2014/main" id="{666BB097-4717-24DA-ECB2-4B150A5904DB}"/>
              </a:ext>
            </a:extLst>
          </p:cNvPr>
          <p:cNvSpPr txBox="1"/>
          <p:nvPr/>
        </p:nvSpPr>
        <p:spPr>
          <a:xfrm>
            <a:off x="1515401" y="3709768"/>
            <a:ext cx="662403" cy="276999"/>
          </a:xfrm>
          <a:prstGeom prst="rect">
            <a:avLst/>
          </a:prstGeom>
          <a:noFill/>
        </p:spPr>
        <p:txBody>
          <a:bodyPr wrap="square" rtlCol="0">
            <a:spAutoFit/>
          </a:bodyPr>
          <a:lstStyle/>
          <a:p>
            <a:r>
              <a:rPr lang="en-US" altLang="ko-KR" sz="1200" dirty="0">
                <a:solidFill>
                  <a:schemeClr val="tx1"/>
                </a:solidFill>
              </a:rPr>
              <a:t>STA 1</a:t>
            </a:r>
            <a:endParaRPr lang="ko-KR" altLang="en-US" sz="1200" dirty="0">
              <a:solidFill>
                <a:schemeClr val="tx1"/>
              </a:solidFill>
            </a:endParaRPr>
          </a:p>
        </p:txBody>
      </p:sp>
      <p:sp>
        <p:nvSpPr>
          <p:cNvPr id="41" name="직사각형 22">
            <a:extLst>
              <a:ext uri="{FF2B5EF4-FFF2-40B4-BE49-F238E27FC236}">
                <a16:creationId xmlns:a16="http://schemas.microsoft.com/office/drawing/2014/main" id="{D0C2D989-75FA-A911-C4CD-6B709AC7CDD0}"/>
              </a:ext>
            </a:extLst>
          </p:cNvPr>
          <p:cNvSpPr/>
          <p:nvPr/>
        </p:nvSpPr>
        <p:spPr bwMode="auto">
          <a:xfrm>
            <a:off x="3421627" y="2308378"/>
            <a:ext cx="784106"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EHT Sounding NDP</a:t>
            </a:r>
            <a:endParaRPr kumimoji="0" lang="ko-KR" altLang="en-US" sz="1100" dirty="0">
              <a:solidFill>
                <a:schemeClr val="tx1"/>
              </a:solidFill>
              <a:latin typeface="Times New Roman" pitchFamily="18" charset="0"/>
            </a:endParaRPr>
          </a:p>
        </p:txBody>
      </p:sp>
      <p:sp>
        <p:nvSpPr>
          <p:cNvPr id="45" name="직사각형 10">
            <a:extLst>
              <a:ext uri="{FF2B5EF4-FFF2-40B4-BE49-F238E27FC236}">
                <a16:creationId xmlns:a16="http://schemas.microsoft.com/office/drawing/2014/main" id="{AAF019EC-8F00-D48B-9EC4-44D747B59469}"/>
              </a:ext>
            </a:extLst>
          </p:cNvPr>
          <p:cNvSpPr/>
          <p:nvPr/>
        </p:nvSpPr>
        <p:spPr bwMode="auto">
          <a:xfrm>
            <a:off x="6935562" y="2327139"/>
            <a:ext cx="798515"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UHR NDP Announcement</a:t>
            </a:r>
            <a:endParaRPr kumimoji="0" lang="ko-KR" altLang="en-US" sz="1100" dirty="0">
              <a:solidFill>
                <a:schemeClr val="tx1"/>
              </a:solidFill>
              <a:latin typeface="Times New Roman" pitchFamily="18" charset="0"/>
            </a:endParaRPr>
          </a:p>
        </p:txBody>
      </p:sp>
      <p:sp>
        <p:nvSpPr>
          <p:cNvPr id="46" name="직사각형 12">
            <a:extLst>
              <a:ext uri="{FF2B5EF4-FFF2-40B4-BE49-F238E27FC236}">
                <a16:creationId xmlns:a16="http://schemas.microsoft.com/office/drawing/2014/main" id="{D2C8D87A-BBB2-CE47-6FBC-F690A6BA563D}"/>
              </a:ext>
            </a:extLst>
          </p:cNvPr>
          <p:cNvSpPr/>
          <p:nvPr/>
        </p:nvSpPr>
        <p:spPr bwMode="auto">
          <a:xfrm>
            <a:off x="9009450" y="2325330"/>
            <a:ext cx="774724"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BFRP</a:t>
            </a:r>
          </a:p>
          <a:p>
            <a:pPr algn="ctr"/>
            <a:r>
              <a:rPr lang="en-US" altLang="ko-KR" sz="1100" dirty="0">
                <a:solidFill>
                  <a:schemeClr val="tx1"/>
                </a:solidFill>
                <a:latin typeface="Times New Roman" pitchFamily="18" charset="0"/>
              </a:rPr>
              <a:t>Trigger</a:t>
            </a:r>
            <a:endParaRPr kumimoji="0" lang="ko-KR" altLang="en-US" sz="1100" dirty="0">
              <a:solidFill>
                <a:schemeClr val="tx1"/>
              </a:solidFill>
              <a:latin typeface="Times New Roman" pitchFamily="18" charset="0"/>
            </a:endParaRPr>
          </a:p>
        </p:txBody>
      </p:sp>
      <p:sp>
        <p:nvSpPr>
          <p:cNvPr id="47" name="직사각형 13">
            <a:extLst>
              <a:ext uri="{FF2B5EF4-FFF2-40B4-BE49-F238E27FC236}">
                <a16:creationId xmlns:a16="http://schemas.microsoft.com/office/drawing/2014/main" id="{D479685C-2535-9C4B-3F0D-2A1B083603F3}"/>
              </a:ext>
            </a:extLst>
          </p:cNvPr>
          <p:cNvSpPr/>
          <p:nvPr/>
        </p:nvSpPr>
        <p:spPr bwMode="auto">
          <a:xfrm>
            <a:off x="9905144" y="3481976"/>
            <a:ext cx="1020580"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Compressed Beamforming/CQI</a:t>
            </a:r>
            <a:endParaRPr kumimoji="0" lang="ko-KR" altLang="en-US" sz="1100" dirty="0">
              <a:solidFill>
                <a:schemeClr val="tx1"/>
              </a:solidFill>
              <a:latin typeface="Times New Roman" pitchFamily="18" charset="0"/>
            </a:endParaRPr>
          </a:p>
        </p:txBody>
      </p:sp>
      <p:sp>
        <p:nvSpPr>
          <p:cNvPr id="48" name="직사각형 22">
            <a:extLst>
              <a:ext uri="{FF2B5EF4-FFF2-40B4-BE49-F238E27FC236}">
                <a16:creationId xmlns:a16="http://schemas.microsoft.com/office/drawing/2014/main" id="{F52D6C52-0AE3-D6ED-11EB-405AAB1C349D}"/>
              </a:ext>
            </a:extLst>
          </p:cNvPr>
          <p:cNvSpPr/>
          <p:nvPr/>
        </p:nvSpPr>
        <p:spPr bwMode="auto">
          <a:xfrm>
            <a:off x="7909665" y="2875557"/>
            <a:ext cx="784106"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EHT Sounding NDP</a:t>
            </a:r>
            <a:endParaRPr kumimoji="0" lang="ko-KR" altLang="en-US" sz="1100" dirty="0">
              <a:solidFill>
                <a:schemeClr val="tx1"/>
              </a:solidFill>
              <a:latin typeface="Times New Roman" pitchFamily="18" charset="0"/>
            </a:endParaRPr>
          </a:p>
        </p:txBody>
      </p:sp>
      <p:cxnSp>
        <p:nvCxnSpPr>
          <p:cNvPr id="66" name="직선 연결선 6">
            <a:extLst>
              <a:ext uri="{FF2B5EF4-FFF2-40B4-BE49-F238E27FC236}">
                <a16:creationId xmlns:a16="http://schemas.microsoft.com/office/drawing/2014/main" id="{F8F63D46-D66F-EAC6-8FF1-F526008F4403}"/>
              </a:ext>
            </a:extLst>
          </p:cNvPr>
          <p:cNvCxnSpPr>
            <a:cxnSpLocks/>
          </p:cNvCxnSpPr>
          <p:nvPr/>
        </p:nvCxnSpPr>
        <p:spPr bwMode="auto">
          <a:xfrm>
            <a:off x="3583389" y="4920861"/>
            <a:ext cx="5028148"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7" name="직선 연결선 7">
            <a:extLst>
              <a:ext uri="{FF2B5EF4-FFF2-40B4-BE49-F238E27FC236}">
                <a16:creationId xmlns:a16="http://schemas.microsoft.com/office/drawing/2014/main" id="{8FC2849B-3DFF-ACA9-D301-2E16AF70A3D9}"/>
              </a:ext>
            </a:extLst>
          </p:cNvPr>
          <p:cNvCxnSpPr>
            <a:cxnSpLocks/>
          </p:cNvCxnSpPr>
          <p:nvPr/>
        </p:nvCxnSpPr>
        <p:spPr bwMode="auto">
          <a:xfrm>
            <a:off x="3606981" y="5478655"/>
            <a:ext cx="5054908"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8" name="직선 연결선 8">
            <a:extLst>
              <a:ext uri="{FF2B5EF4-FFF2-40B4-BE49-F238E27FC236}">
                <a16:creationId xmlns:a16="http://schemas.microsoft.com/office/drawing/2014/main" id="{DBAD62E0-1FC9-63AC-35A6-7ABD3DA27E4F}"/>
              </a:ext>
            </a:extLst>
          </p:cNvPr>
          <p:cNvCxnSpPr>
            <a:cxnSpLocks/>
          </p:cNvCxnSpPr>
          <p:nvPr/>
        </p:nvCxnSpPr>
        <p:spPr bwMode="auto">
          <a:xfrm>
            <a:off x="3661548" y="6064242"/>
            <a:ext cx="500034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9" name="직사각형 10">
            <a:extLst>
              <a:ext uri="{FF2B5EF4-FFF2-40B4-BE49-F238E27FC236}">
                <a16:creationId xmlns:a16="http://schemas.microsoft.com/office/drawing/2014/main" id="{D65FA63C-38FD-79FB-819D-C29BF9617FE9}"/>
              </a:ext>
            </a:extLst>
          </p:cNvPr>
          <p:cNvSpPr/>
          <p:nvPr/>
        </p:nvSpPr>
        <p:spPr bwMode="auto">
          <a:xfrm>
            <a:off x="3926972" y="4430954"/>
            <a:ext cx="798515"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UHR NDP Announcement</a:t>
            </a:r>
            <a:endParaRPr kumimoji="0" lang="ko-KR" altLang="en-US" sz="1100" dirty="0">
              <a:solidFill>
                <a:schemeClr val="tx1"/>
              </a:solidFill>
              <a:latin typeface="Times New Roman" pitchFamily="18" charset="0"/>
            </a:endParaRPr>
          </a:p>
        </p:txBody>
      </p:sp>
      <p:sp>
        <p:nvSpPr>
          <p:cNvPr id="70" name="직사각형 12">
            <a:extLst>
              <a:ext uri="{FF2B5EF4-FFF2-40B4-BE49-F238E27FC236}">
                <a16:creationId xmlns:a16="http://schemas.microsoft.com/office/drawing/2014/main" id="{AAA72C76-D79D-8C06-D1DC-186E9B79603A}"/>
              </a:ext>
            </a:extLst>
          </p:cNvPr>
          <p:cNvSpPr/>
          <p:nvPr/>
        </p:nvSpPr>
        <p:spPr bwMode="auto">
          <a:xfrm>
            <a:off x="6000860" y="4429145"/>
            <a:ext cx="774724"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BFRP</a:t>
            </a:r>
          </a:p>
          <a:p>
            <a:pPr algn="ctr"/>
            <a:r>
              <a:rPr lang="en-US" altLang="ko-KR" sz="1100" dirty="0">
                <a:solidFill>
                  <a:schemeClr val="tx1"/>
                </a:solidFill>
                <a:latin typeface="Times New Roman" pitchFamily="18" charset="0"/>
              </a:rPr>
              <a:t>Trigger</a:t>
            </a:r>
            <a:endParaRPr kumimoji="0" lang="ko-KR" altLang="en-US" sz="1100" dirty="0">
              <a:solidFill>
                <a:schemeClr val="tx1"/>
              </a:solidFill>
              <a:latin typeface="Times New Roman" pitchFamily="18" charset="0"/>
            </a:endParaRPr>
          </a:p>
        </p:txBody>
      </p:sp>
      <p:sp>
        <p:nvSpPr>
          <p:cNvPr id="71" name="직사각형 13">
            <a:extLst>
              <a:ext uri="{FF2B5EF4-FFF2-40B4-BE49-F238E27FC236}">
                <a16:creationId xmlns:a16="http://schemas.microsoft.com/office/drawing/2014/main" id="{AE22B646-D73A-88E9-BAD8-7D4C754004AD}"/>
              </a:ext>
            </a:extLst>
          </p:cNvPr>
          <p:cNvSpPr/>
          <p:nvPr/>
        </p:nvSpPr>
        <p:spPr bwMode="auto">
          <a:xfrm>
            <a:off x="6896554" y="5585791"/>
            <a:ext cx="1020580"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Compressed Beamforming/CQI</a:t>
            </a:r>
            <a:endParaRPr kumimoji="0" lang="ko-KR" altLang="en-US" sz="1100" dirty="0">
              <a:solidFill>
                <a:schemeClr val="tx1"/>
              </a:solidFill>
              <a:latin typeface="Times New Roman" pitchFamily="18" charset="0"/>
            </a:endParaRPr>
          </a:p>
        </p:txBody>
      </p:sp>
      <p:sp>
        <p:nvSpPr>
          <p:cNvPr id="72" name="TextBox 71">
            <a:extLst>
              <a:ext uri="{FF2B5EF4-FFF2-40B4-BE49-F238E27FC236}">
                <a16:creationId xmlns:a16="http://schemas.microsoft.com/office/drawing/2014/main" id="{83923253-904E-96A4-056D-363C14BC77BA}"/>
              </a:ext>
            </a:extLst>
          </p:cNvPr>
          <p:cNvSpPr txBox="1"/>
          <p:nvPr/>
        </p:nvSpPr>
        <p:spPr>
          <a:xfrm>
            <a:off x="3103242" y="4678535"/>
            <a:ext cx="560585" cy="261610"/>
          </a:xfrm>
          <a:prstGeom prst="rect">
            <a:avLst/>
          </a:prstGeom>
          <a:noFill/>
        </p:spPr>
        <p:txBody>
          <a:bodyPr wrap="square" rtlCol="0">
            <a:spAutoFit/>
          </a:bodyPr>
          <a:lstStyle/>
          <a:p>
            <a:r>
              <a:rPr lang="en-US" altLang="ko-KR" sz="1100" dirty="0">
                <a:solidFill>
                  <a:schemeClr val="tx1"/>
                </a:solidFill>
              </a:rPr>
              <a:t>AP 1</a:t>
            </a:r>
            <a:endParaRPr lang="ko-KR" altLang="en-US" sz="1100" dirty="0">
              <a:solidFill>
                <a:schemeClr val="tx1"/>
              </a:solidFill>
            </a:endParaRPr>
          </a:p>
        </p:txBody>
      </p:sp>
      <p:sp>
        <p:nvSpPr>
          <p:cNvPr id="73" name="TextBox 72">
            <a:extLst>
              <a:ext uri="{FF2B5EF4-FFF2-40B4-BE49-F238E27FC236}">
                <a16:creationId xmlns:a16="http://schemas.microsoft.com/office/drawing/2014/main" id="{9DF58B66-5621-F596-DA39-EA9981681D66}"/>
              </a:ext>
            </a:extLst>
          </p:cNvPr>
          <p:cNvSpPr txBox="1"/>
          <p:nvPr/>
        </p:nvSpPr>
        <p:spPr>
          <a:xfrm>
            <a:off x="3126834" y="5230813"/>
            <a:ext cx="560585" cy="261610"/>
          </a:xfrm>
          <a:prstGeom prst="rect">
            <a:avLst/>
          </a:prstGeom>
          <a:noFill/>
        </p:spPr>
        <p:txBody>
          <a:bodyPr wrap="square" rtlCol="0">
            <a:spAutoFit/>
          </a:bodyPr>
          <a:lstStyle/>
          <a:p>
            <a:r>
              <a:rPr lang="en-US" altLang="ko-KR" sz="1100" dirty="0">
                <a:solidFill>
                  <a:schemeClr val="tx1"/>
                </a:solidFill>
              </a:rPr>
              <a:t>AP 2</a:t>
            </a:r>
            <a:endParaRPr lang="ko-KR" altLang="en-US" sz="1100" dirty="0">
              <a:solidFill>
                <a:schemeClr val="tx1"/>
              </a:solidFill>
            </a:endParaRPr>
          </a:p>
        </p:txBody>
      </p:sp>
      <p:sp>
        <p:nvSpPr>
          <p:cNvPr id="74" name="TextBox 73">
            <a:extLst>
              <a:ext uri="{FF2B5EF4-FFF2-40B4-BE49-F238E27FC236}">
                <a16:creationId xmlns:a16="http://schemas.microsoft.com/office/drawing/2014/main" id="{8C81E0BE-64C4-856D-9656-80C38C318B10}"/>
              </a:ext>
            </a:extLst>
          </p:cNvPr>
          <p:cNvSpPr txBox="1"/>
          <p:nvPr/>
        </p:nvSpPr>
        <p:spPr>
          <a:xfrm>
            <a:off x="3062302" y="5827613"/>
            <a:ext cx="662403" cy="276999"/>
          </a:xfrm>
          <a:prstGeom prst="rect">
            <a:avLst/>
          </a:prstGeom>
          <a:noFill/>
        </p:spPr>
        <p:txBody>
          <a:bodyPr wrap="square" rtlCol="0">
            <a:spAutoFit/>
          </a:bodyPr>
          <a:lstStyle/>
          <a:p>
            <a:r>
              <a:rPr lang="en-US" altLang="ko-KR" sz="1200" dirty="0">
                <a:solidFill>
                  <a:schemeClr val="tx1"/>
                </a:solidFill>
              </a:rPr>
              <a:t>STA 1</a:t>
            </a:r>
            <a:endParaRPr lang="ko-KR" altLang="en-US" sz="1200" dirty="0">
              <a:solidFill>
                <a:schemeClr val="tx1"/>
              </a:solidFill>
            </a:endParaRPr>
          </a:p>
        </p:txBody>
      </p:sp>
      <p:sp>
        <p:nvSpPr>
          <p:cNvPr id="75" name="직사각형 22">
            <a:extLst>
              <a:ext uri="{FF2B5EF4-FFF2-40B4-BE49-F238E27FC236}">
                <a16:creationId xmlns:a16="http://schemas.microsoft.com/office/drawing/2014/main" id="{81A18ADC-C7BC-FFCA-D8C0-3EF9E017C3DB}"/>
              </a:ext>
            </a:extLst>
          </p:cNvPr>
          <p:cNvSpPr/>
          <p:nvPr/>
        </p:nvSpPr>
        <p:spPr bwMode="auto">
          <a:xfrm>
            <a:off x="4968528" y="4426223"/>
            <a:ext cx="784106"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EHT Sounding NDP</a:t>
            </a:r>
            <a:endParaRPr kumimoji="0" lang="ko-KR" altLang="en-US" sz="1100" dirty="0">
              <a:solidFill>
                <a:schemeClr val="tx1"/>
              </a:solidFill>
              <a:latin typeface="Times New Roman" pitchFamily="18" charset="0"/>
            </a:endParaRPr>
          </a:p>
        </p:txBody>
      </p:sp>
      <p:sp>
        <p:nvSpPr>
          <p:cNvPr id="79" name="직사각형 22">
            <a:extLst>
              <a:ext uri="{FF2B5EF4-FFF2-40B4-BE49-F238E27FC236}">
                <a16:creationId xmlns:a16="http://schemas.microsoft.com/office/drawing/2014/main" id="{E22715F6-DE8B-5441-0E95-C9FF65F4C5D1}"/>
              </a:ext>
            </a:extLst>
          </p:cNvPr>
          <p:cNvSpPr/>
          <p:nvPr/>
        </p:nvSpPr>
        <p:spPr bwMode="auto">
          <a:xfrm>
            <a:off x="4975882" y="4997262"/>
            <a:ext cx="784106"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EHT Sounding NDP</a:t>
            </a:r>
            <a:endParaRPr kumimoji="0" lang="ko-KR" altLang="en-US" sz="1100" dirty="0">
              <a:solidFill>
                <a:schemeClr val="tx1"/>
              </a:solidFill>
              <a:latin typeface="Times New Roman" pitchFamily="18" charset="0"/>
            </a:endParaRPr>
          </a:p>
        </p:txBody>
      </p:sp>
      <p:sp>
        <p:nvSpPr>
          <p:cNvPr id="84" name="TextBox 83">
            <a:extLst>
              <a:ext uri="{FF2B5EF4-FFF2-40B4-BE49-F238E27FC236}">
                <a16:creationId xmlns:a16="http://schemas.microsoft.com/office/drawing/2014/main" id="{26683B34-BD06-F984-351A-04CB20B86EE6}"/>
              </a:ext>
            </a:extLst>
          </p:cNvPr>
          <p:cNvSpPr txBox="1"/>
          <p:nvPr/>
        </p:nvSpPr>
        <p:spPr>
          <a:xfrm>
            <a:off x="4235373" y="3909736"/>
            <a:ext cx="7744378" cy="338554"/>
          </a:xfrm>
          <a:prstGeom prst="rect">
            <a:avLst/>
          </a:prstGeom>
          <a:noFill/>
        </p:spPr>
        <p:txBody>
          <a:bodyPr wrap="square" rtlCol="0">
            <a:spAutoFit/>
          </a:bodyPr>
          <a:lstStyle/>
          <a:p>
            <a:r>
              <a:rPr lang="en-US" sz="1600" b="1" dirty="0">
                <a:solidFill>
                  <a:schemeClr val="tx1"/>
                </a:solidFill>
              </a:rPr>
              <a:t>UHR TB Sequential NDP sounding sequence initiated by AP 1</a:t>
            </a:r>
          </a:p>
        </p:txBody>
      </p:sp>
      <p:sp>
        <p:nvSpPr>
          <p:cNvPr id="85" name="TextBox 84">
            <a:extLst>
              <a:ext uri="{FF2B5EF4-FFF2-40B4-BE49-F238E27FC236}">
                <a16:creationId xmlns:a16="http://schemas.microsoft.com/office/drawing/2014/main" id="{5AD2CEF3-D1D9-97CD-875C-8CFBBF8DA66F}"/>
              </a:ext>
            </a:extLst>
          </p:cNvPr>
          <p:cNvSpPr txBox="1"/>
          <p:nvPr/>
        </p:nvSpPr>
        <p:spPr>
          <a:xfrm>
            <a:off x="3813680" y="6078009"/>
            <a:ext cx="7744378" cy="338554"/>
          </a:xfrm>
          <a:prstGeom prst="rect">
            <a:avLst/>
          </a:prstGeom>
          <a:noFill/>
        </p:spPr>
        <p:txBody>
          <a:bodyPr wrap="square" rtlCol="0">
            <a:spAutoFit/>
          </a:bodyPr>
          <a:lstStyle/>
          <a:p>
            <a:r>
              <a:rPr lang="en-US" sz="1600" b="1" dirty="0">
                <a:solidFill>
                  <a:schemeClr val="tx1"/>
                </a:solidFill>
              </a:rPr>
              <a:t>UHR TB Joint NDP sounding sequence initiated by AP 1</a:t>
            </a:r>
          </a:p>
        </p:txBody>
      </p:sp>
    </p:spTree>
    <p:extLst>
      <p:ext uri="{BB962C8B-B14F-4D97-AF65-F5344CB8AC3E}">
        <p14:creationId xmlns:p14="http://schemas.microsoft.com/office/powerpoint/2010/main" val="3926234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4ED10-F9FB-FF62-50F5-76DE9BB144C4}"/>
              </a:ext>
            </a:extLst>
          </p:cNvPr>
          <p:cNvSpPr>
            <a:spLocks noGrp="1"/>
          </p:cNvSpPr>
          <p:nvPr>
            <p:ph type="title"/>
          </p:nvPr>
        </p:nvSpPr>
        <p:spPr/>
        <p:txBody>
          <a:bodyPr/>
          <a:lstStyle/>
          <a:p>
            <a:r>
              <a:rPr lang="en-US" dirty="0"/>
              <a:t>UHR Sounding Protocol </a:t>
            </a:r>
            <a:r>
              <a:rPr lang="en-US"/>
              <a:t>sequences (2/2)</a:t>
            </a:r>
            <a:endParaRPr lang="en-US" dirty="0"/>
          </a:p>
        </p:txBody>
      </p:sp>
      <p:sp>
        <p:nvSpPr>
          <p:cNvPr id="3" name="Content Placeholder 2">
            <a:extLst>
              <a:ext uri="{FF2B5EF4-FFF2-40B4-BE49-F238E27FC236}">
                <a16:creationId xmlns:a16="http://schemas.microsoft.com/office/drawing/2014/main" id="{CEFC1C2C-6131-CF2C-17AD-219135351CA9}"/>
              </a:ext>
            </a:extLst>
          </p:cNvPr>
          <p:cNvSpPr>
            <a:spLocks noGrp="1"/>
          </p:cNvSpPr>
          <p:nvPr>
            <p:ph idx="1"/>
          </p:nvPr>
        </p:nvSpPr>
        <p:spPr>
          <a:xfrm>
            <a:off x="914401" y="1981201"/>
            <a:ext cx="10361084" cy="1142640"/>
          </a:xfrm>
        </p:spPr>
        <p:txBody>
          <a:bodyPr/>
          <a:lstStyle/>
          <a:p>
            <a:r>
              <a:rPr lang="en-US" sz="1800" dirty="0"/>
              <a:t>To collect the channel state for </a:t>
            </a:r>
            <a:r>
              <a:rPr lang="en-US" sz="1800" dirty="0" err="1"/>
              <a:t>CoBF</a:t>
            </a:r>
            <a:r>
              <a:rPr lang="en-US" sz="1800" dirty="0"/>
              <a:t> transmission, each AP needs to initiate a sounding sequence. Only after both APs successfully perform sounding can </a:t>
            </a:r>
            <a:r>
              <a:rPr lang="en-US" sz="1800" dirty="0" err="1"/>
              <a:t>CoBF</a:t>
            </a:r>
            <a:r>
              <a:rPr lang="en-US" sz="1800" dirty="0"/>
              <a:t> transmission can start. </a:t>
            </a:r>
          </a:p>
          <a:p>
            <a:endParaRPr lang="en-US" sz="1800" dirty="0"/>
          </a:p>
        </p:txBody>
      </p:sp>
      <p:sp>
        <p:nvSpPr>
          <p:cNvPr id="4" name="Slide Number Placeholder 3">
            <a:extLst>
              <a:ext uri="{FF2B5EF4-FFF2-40B4-BE49-F238E27FC236}">
                <a16:creationId xmlns:a16="http://schemas.microsoft.com/office/drawing/2014/main" id="{0EDDCCCF-2A43-EFFC-8194-15EA1713F17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56EC926-142A-9E4D-4CE7-FAFAC4E0DEB7}"/>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118227F6-8C21-03D1-FAAD-7F8E82635F76}"/>
              </a:ext>
            </a:extLst>
          </p:cNvPr>
          <p:cNvSpPr>
            <a:spLocks noGrp="1"/>
          </p:cNvSpPr>
          <p:nvPr>
            <p:ph type="dt" idx="15"/>
          </p:nvPr>
        </p:nvSpPr>
        <p:spPr/>
        <p:txBody>
          <a:bodyPr/>
          <a:lstStyle/>
          <a:p>
            <a:r>
              <a:rPr lang="en-US"/>
              <a:t>March 2025</a:t>
            </a:r>
            <a:endParaRPr lang="en-GB" dirty="0"/>
          </a:p>
        </p:txBody>
      </p:sp>
      <p:cxnSp>
        <p:nvCxnSpPr>
          <p:cNvPr id="7" name="직선 연결선 6">
            <a:extLst>
              <a:ext uri="{FF2B5EF4-FFF2-40B4-BE49-F238E27FC236}">
                <a16:creationId xmlns:a16="http://schemas.microsoft.com/office/drawing/2014/main" id="{113920E1-CDB5-5486-6121-405C869E0027}"/>
              </a:ext>
            </a:extLst>
          </p:cNvPr>
          <p:cNvCxnSpPr>
            <a:cxnSpLocks/>
          </p:cNvCxnSpPr>
          <p:nvPr/>
        </p:nvCxnSpPr>
        <p:spPr bwMode="auto">
          <a:xfrm>
            <a:off x="2072539" y="3871296"/>
            <a:ext cx="9568077"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 name="직선 연결선 7">
            <a:extLst>
              <a:ext uri="{FF2B5EF4-FFF2-40B4-BE49-F238E27FC236}">
                <a16:creationId xmlns:a16="http://schemas.microsoft.com/office/drawing/2014/main" id="{A8E5EA32-7470-32C6-6FB0-A0C2EEB28BB7}"/>
              </a:ext>
            </a:extLst>
          </p:cNvPr>
          <p:cNvCxnSpPr>
            <a:cxnSpLocks/>
          </p:cNvCxnSpPr>
          <p:nvPr/>
        </p:nvCxnSpPr>
        <p:spPr bwMode="auto">
          <a:xfrm>
            <a:off x="2072539" y="4438549"/>
            <a:ext cx="9640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직선 연결선 8">
            <a:extLst>
              <a:ext uri="{FF2B5EF4-FFF2-40B4-BE49-F238E27FC236}">
                <a16:creationId xmlns:a16="http://schemas.microsoft.com/office/drawing/2014/main" id="{D9E54AEA-7DE8-54FB-8014-DEE8BAD619E6}"/>
              </a:ext>
            </a:extLst>
          </p:cNvPr>
          <p:cNvCxnSpPr>
            <a:cxnSpLocks/>
          </p:cNvCxnSpPr>
          <p:nvPr/>
        </p:nvCxnSpPr>
        <p:spPr bwMode="auto">
          <a:xfrm>
            <a:off x="2150698" y="5014677"/>
            <a:ext cx="956192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TextBox 10">
            <a:extLst>
              <a:ext uri="{FF2B5EF4-FFF2-40B4-BE49-F238E27FC236}">
                <a16:creationId xmlns:a16="http://schemas.microsoft.com/office/drawing/2014/main" id="{13E185A2-2037-0A7F-71AC-2B515ABCF2B6}"/>
              </a:ext>
            </a:extLst>
          </p:cNvPr>
          <p:cNvSpPr txBox="1"/>
          <p:nvPr/>
        </p:nvSpPr>
        <p:spPr>
          <a:xfrm>
            <a:off x="1592392" y="3628970"/>
            <a:ext cx="560585" cy="261610"/>
          </a:xfrm>
          <a:prstGeom prst="rect">
            <a:avLst/>
          </a:prstGeom>
          <a:noFill/>
        </p:spPr>
        <p:txBody>
          <a:bodyPr wrap="square" rtlCol="0">
            <a:spAutoFit/>
          </a:bodyPr>
          <a:lstStyle/>
          <a:p>
            <a:r>
              <a:rPr lang="en-US" altLang="ko-KR" sz="1100" dirty="0">
                <a:solidFill>
                  <a:schemeClr val="tx1"/>
                </a:solidFill>
              </a:rPr>
              <a:t>AP 1</a:t>
            </a:r>
            <a:endParaRPr lang="ko-KR" altLang="en-US" sz="1100" dirty="0">
              <a:solidFill>
                <a:schemeClr val="tx1"/>
              </a:solidFill>
            </a:endParaRPr>
          </a:p>
        </p:txBody>
      </p:sp>
      <p:sp>
        <p:nvSpPr>
          <p:cNvPr id="12" name="TextBox 11">
            <a:extLst>
              <a:ext uri="{FF2B5EF4-FFF2-40B4-BE49-F238E27FC236}">
                <a16:creationId xmlns:a16="http://schemas.microsoft.com/office/drawing/2014/main" id="{33E1A8C4-0A14-5071-1088-D35E56934A7B}"/>
              </a:ext>
            </a:extLst>
          </p:cNvPr>
          <p:cNvSpPr txBox="1"/>
          <p:nvPr/>
        </p:nvSpPr>
        <p:spPr>
          <a:xfrm>
            <a:off x="1615984" y="4181248"/>
            <a:ext cx="560585" cy="261610"/>
          </a:xfrm>
          <a:prstGeom prst="rect">
            <a:avLst/>
          </a:prstGeom>
          <a:noFill/>
        </p:spPr>
        <p:txBody>
          <a:bodyPr wrap="square" rtlCol="0">
            <a:spAutoFit/>
          </a:bodyPr>
          <a:lstStyle/>
          <a:p>
            <a:r>
              <a:rPr lang="en-US" altLang="ko-KR" sz="1100" dirty="0">
                <a:solidFill>
                  <a:schemeClr val="tx1"/>
                </a:solidFill>
              </a:rPr>
              <a:t>AP 2</a:t>
            </a:r>
            <a:endParaRPr lang="ko-KR" altLang="en-US" sz="1100" dirty="0">
              <a:solidFill>
                <a:schemeClr val="tx1"/>
              </a:solidFill>
            </a:endParaRPr>
          </a:p>
        </p:txBody>
      </p:sp>
      <p:sp>
        <p:nvSpPr>
          <p:cNvPr id="13" name="TextBox 12">
            <a:extLst>
              <a:ext uri="{FF2B5EF4-FFF2-40B4-BE49-F238E27FC236}">
                <a16:creationId xmlns:a16="http://schemas.microsoft.com/office/drawing/2014/main" id="{804DAA94-850D-1439-CDFC-014132A363D6}"/>
              </a:ext>
            </a:extLst>
          </p:cNvPr>
          <p:cNvSpPr txBox="1"/>
          <p:nvPr/>
        </p:nvSpPr>
        <p:spPr>
          <a:xfrm>
            <a:off x="1551452" y="4778048"/>
            <a:ext cx="662403" cy="276999"/>
          </a:xfrm>
          <a:prstGeom prst="rect">
            <a:avLst/>
          </a:prstGeom>
          <a:noFill/>
        </p:spPr>
        <p:txBody>
          <a:bodyPr wrap="square" rtlCol="0">
            <a:spAutoFit/>
          </a:bodyPr>
          <a:lstStyle/>
          <a:p>
            <a:r>
              <a:rPr lang="en-US" altLang="ko-KR" sz="1200" dirty="0">
                <a:solidFill>
                  <a:schemeClr val="tx1"/>
                </a:solidFill>
              </a:rPr>
              <a:t>STA 1</a:t>
            </a:r>
            <a:endParaRPr lang="ko-KR" altLang="en-US" sz="1200" dirty="0">
              <a:solidFill>
                <a:schemeClr val="tx1"/>
              </a:solidFill>
            </a:endParaRPr>
          </a:p>
        </p:txBody>
      </p:sp>
      <p:cxnSp>
        <p:nvCxnSpPr>
          <p:cNvPr id="17" name="직선 연결선 8">
            <a:extLst>
              <a:ext uri="{FF2B5EF4-FFF2-40B4-BE49-F238E27FC236}">
                <a16:creationId xmlns:a16="http://schemas.microsoft.com/office/drawing/2014/main" id="{CF11B824-DA85-9A4B-C1CA-CF89747868CC}"/>
              </a:ext>
            </a:extLst>
          </p:cNvPr>
          <p:cNvCxnSpPr>
            <a:cxnSpLocks/>
          </p:cNvCxnSpPr>
          <p:nvPr/>
        </p:nvCxnSpPr>
        <p:spPr bwMode="auto">
          <a:xfrm>
            <a:off x="2176569" y="5616611"/>
            <a:ext cx="9464047"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TextBox 17">
            <a:extLst>
              <a:ext uri="{FF2B5EF4-FFF2-40B4-BE49-F238E27FC236}">
                <a16:creationId xmlns:a16="http://schemas.microsoft.com/office/drawing/2014/main" id="{5420AB18-3DEE-7300-3DF3-1775F492184B}"/>
              </a:ext>
            </a:extLst>
          </p:cNvPr>
          <p:cNvSpPr txBox="1"/>
          <p:nvPr/>
        </p:nvSpPr>
        <p:spPr>
          <a:xfrm>
            <a:off x="1577323" y="5379982"/>
            <a:ext cx="662403" cy="276999"/>
          </a:xfrm>
          <a:prstGeom prst="rect">
            <a:avLst/>
          </a:prstGeom>
          <a:noFill/>
        </p:spPr>
        <p:txBody>
          <a:bodyPr wrap="square" rtlCol="0">
            <a:spAutoFit/>
          </a:bodyPr>
          <a:lstStyle/>
          <a:p>
            <a:r>
              <a:rPr lang="en-US" altLang="ko-KR" sz="1200" dirty="0">
                <a:solidFill>
                  <a:schemeClr val="tx1"/>
                </a:solidFill>
              </a:rPr>
              <a:t>STA 2</a:t>
            </a:r>
            <a:endParaRPr lang="ko-KR" altLang="en-US" sz="1200" dirty="0">
              <a:solidFill>
                <a:schemeClr val="tx1"/>
              </a:solidFill>
            </a:endParaRPr>
          </a:p>
        </p:txBody>
      </p:sp>
      <p:sp>
        <p:nvSpPr>
          <p:cNvPr id="19" name="직사각형 10">
            <a:extLst>
              <a:ext uri="{FF2B5EF4-FFF2-40B4-BE49-F238E27FC236}">
                <a16:creationId xmlns:a16="http://schemas.microsoft.com/office/drawing/2014/main" id="{1F55A731-B001-63F7-D049-005B1B3F4C1E}"/>
              </a:ext>
            </a:extLst>
          </p:cNvPr>
          <p:cNvSpPr/>
          <p:nvPr/>
        </p:nvSpPr>
        <p:spPr bwMode="auto">
          <a:xfrm>
            <a:off x="2783632" y="3429000"/>
            <a:ext cx="933033" cy="2437086"/>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AP1 initiated sounding sequence(s)</a:t>
            </a:r>
            <a:endParaRPr kumimoji="0" lang="ko-KR" altLang="en-US" sz="1100" dirty="0">
              <a:solidFill>
                <a:schemeClr val="tx1"/>
              </a:solidFill>
              <a:latin typeface="Times New Roman" pitchFamily="18" charset="0"/>
            </a:endParaRPr>
          </a:p>
        </p:txBody>
      </p:sp>
      <p:sp>
        <p:nvSpPr>
          <p:cNvPr id="20" name="직사각형 10">
            <a:extLst>
              <a:ext uri="{FF2B5EF4-FFF2-40B4-BE49-F238E27FC236}">
                <a16:creationId xmlns:a16="http://schemas.microsoft.com/office/drawing/2014/main" id="{C304F389-A4FE-3D60-6335-894371650596}"/>
              </a:ext>
            </a:extLst>
          </p:cNvPr>
          <p:cNvSpPr/>
          <p:nvPr/>
        </p:nvSpPr>
        <p:spPr bwMode="auto">
          <a:xfrm>
            <a:off x="3965394" y="3429000"/>
            <a:ext cx="933033" cy="2437086"/>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AP2 initiated sounding sequence(s)</a:t>
            </a:r>
            <a:endParaRPr kumimoji="0" lang="ko-KR" altLang="en-US" sz="1100" dirty="0">
              <a:solidFill>
                <a:schemeClr val="tx1"/>
              </a:solidFill>
              <a:latin typeface="Times New Roman" pitchFamily="18" charset="0"/>
            </a:endParaRPr>
          </a:p>
        </p:txBody>
      </p:sp>
      <p:sp>
        <p:nvSpPr>
          <p:cNvPr id="22" name="직사각형 10">
            <a:extLst>
              <a:ext uri="{FF2B5EF4-FFF2-40B4-BE49-F238E27FC236}">
                <a16:creationId xmlns:a16="http://schemas.microsoft.com/office/drawing/2014/main" id="{D2BFC3EB-1EEF-1CF8-46AA-2B1B86304B93}"/>
              </a:ext>
            </a:extLst>
          </p:cNvPr>
          <p:cNvSpPr/>
          <p:nvPr/>
        </p:nvSpPr>
        <p:spPr bwMode="auto">
          <a:xfrm>
            <a:off x="5354982" y="3360470"/>
            <a:ext cx="634212" cy="538055"/>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err="1">
                <a:solidFill>
                  <a:schemeClr val="tx1"/>
                </a:solidFill>
                <a:latin typeface="Times New Roman" pitchFamily="18" charset="0"/>
              </a:rPr>
              <a:t>CoBF</a:t>
            </a:r>
            <a:r>
              <a:rPr kumimoji="0" lang="en-US" altLang="ko-KR" sz="1100" dirty="0">
                <a:solidFill>
                  <a:schemeClr val="tx1"/>
                </a:solidFill>
                <a:latin typeface="Times New Roman" pitchFamily="18" charset="0"/>
              </a:rPr>
              <a:t> Trigger</a:t>
            </a:r>
            <a:endParaRPr kumimoji="0" lang="ko-KR" altLang="en-US" sz="1100" dirty="0">
              <a:solidFill>
                <a:schemeClr val="tx1"/>
              </a:solidFill>
              <a:latin typeface="Times New Roman" pitchFamily="18" charset="0"/>
            </a:endParaRPr>
          </a:p>
        </p:txBody>
      </p:sp>
      <p:cxnSp>
        <p:nvCxnSpPr>
          <p:cNvPr id="24" name="Straight Connector 23">
            <a:extLst>
              <a:ext uri="{FF2B5EF4-FFF2-40B4-BE49-F238E27FC236}">
                <a16:creationId xmlns:a16="http://schemas.microsoft.com/office/drawing/2014/main" id="{AD1C6932-A134-39CD-1EE3-505BD998969C}"/>
              </a:ext>
            </a:extLst>
          </p:cNvPr>
          <p:cNvCxnSpPr>
            <a:cxnSpLocks/>
          </p:cNvCxnSpPr>
          <p:nvPr/>
        </p:nvCxnSpPr>
        <p:spPr bwMode="auto">
          <a:xfrm>
            <a:off x="2783632" y="3284984"/>
            <a:ext cx="2114795" cy="0"/>
          </a:xfrm>
          <a:prstGeom prst="line">
            <a:avLst/>
          </a:prstGeom>
          <a:solidFill>
            <a:srgbClr val="00B8FF"/>
          </a:solidFill>
          <a:ln w="9525" cap="flat" cmpd="sng" algn="ctr">
            <a:solidFill>
              <a:schemeClr val="tx1"/>
            </a:solidFill>
            <a:prstDash val="solid"/>
            <a:round/>
            <a:headEnd type="triangle" w="med" len="med"/>
            <a:tailEnd type="triangle" w="med" len="med"/>
          </a:ln>
          <a:effectLst/>
        </p:spPr>
      </p:cxnSp>
      <p:sp>
        <p:nvSpPr>
          <p:cNvPr id="25" name="TextBox 24">
            <a:extLst>
              <a:ext uri="{FF2B5EF4-FFF2-40B4-BE49-F238E27FC236}">
                <a16:creationId xmlns:a16="http://schemas.microsoft.com/office/drawing/2014/main" id="{5A94A575-4B10-51CC-6D46-36A2856A04C5}"/>
              </a:ext>
            </a:extLst>
          </p:cNvPr>
          <p:cNvSpPr txBox="1"/>
          <p:nvPr/>
        </p:nvSpPr>
        <p:spPr>
          <a:xfrm>
            <a:off x="2783632" y="2861748"/>
            <a:ext cx="2520280" cy="338554"/>
          </a:xfrm>
          <a:prstGeom prst="rect">
            <a:avLst/>
          </a:prstGeom>
          <a:noFill/>
        </p:spPr>
        <p:txBody>
          <a:bodyPr wrap="square" rtlCol="0">
            <a:spAutoFit/>
          </a:bodyPr>
          <a:lstStyle/>
          <a:p>
            <a:r>
              <a:rPr lang="en-US" sz="1600" dirty="0">
                <a:solidFill>
                  <a:schemeClr val="tx1"/>
                </a:solidFill>
              </a:rPr>
              <a:t>total sounding duration</a:t>
            </a:r>
          </a:p>
        </p:txBody>
      </p:sp>
      <p:sp>
        <p:nvSpPr>
          <p:cNvPr id="27" name="직사각형 10">
            <a:extLst>
              <a:ext uri="{FF2B5EF4-FFF2-40B4-BE49-F238E27FC236}">
                <a16:creationId xmlns:a16="http://schemas.microsoft.com/office/drawing/2014/main" id="{63B8E9D4-F19A-A3D9-44B1-F66E3FB1B5CF}"/>
              </a:ext>
            </a:extLst>
          </p:cNvPr>
          <p:cNvSpPr/>
          <p:nvPr/>
        </p:nvSpPr>
        <p:spPr bwMode="auto">
          <a:xfrm>
            <a:off x="6056129" y="3349681"/>
            <a:ext cx="634212" cy="538055"/>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err="1">
                <a:solidFill>
                  <a:schemeClr val="tx1"/>
                </a:solidFill>
                <a:latin typeface="Times New Roman" pitchFamily="18" charset="0"/>
              </a:rPr>
              <a:t>CoBF</a:t>
            </a:r>
            <a:r>
              <a:rPr kumimoji="0" lang="en-US" altLang="ko-KR" sz="1100" dirty="0">
                <a:solidFill>
                  <a:schemeClr val="tx1"/>
                </a:solidFill>
                <a:latin typeface="Times New Roman" pitchFamily="18" charset="0"/>
              </a:rPr>
              <a:t> PPDU</a:t>
            </a:r>
            <a:endParaRPr kumimoji="0" lang="ko-KR" altLang="en-US" sz="1100" dirty="0">
              <a:solidFill>
                <a:schemeClr val="tx1"/>
              </a:solidFill>
              <a:latin typeface="Times New Roman" pitchFamily="18" charset="0"/>
            </a:endParaRPr>
          </a:p>
        </p:txBody>
      </p:sp>
      <p:sp>
        <p:nvSpPr>
          <p:cNvPr id="28" name="직사각형 10">
            <a:extLst>
              <a:ext uri="{FF2B5EF4-FFF2-40B4-BE49-F238E27FC236}">
                <a16:creationId xmlns:a16="http://schemas.microsoft.com/office/drawing/2014/main" id="{E3580E51-7ECD-E6CE-7088-73021195117E}"/>
              </a:ext>
            </a:extLst>
          </p:cNvPr>
          <p:cNvSpPr/>
          <p:nvPr/>
        </p:nvSpPr>
        <p:spPr bwMode="auto">
          <a:xfrm>
            <a:off x="6056129" y="3919675"/>
            <a:ext cx="634212" cy="538055"/>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err="1">
                <a:solidFill>
                  <a:schemeClr val="tx1"/>
                </a:solidFill>
                <a:latin typeface="Times New Roman" pitchFamily="18" charset="0"/>
              </a:rPr>
              <a:t>CoBF</a:t>
            </a:r>
            <a:r>
              <a:rPr kumimoji="0" lang="en-US" altLang="ko-KR" sz="1100" dirty="0">
                <a:solidFill>
                  <a:schemeClr val="tx1"/>
                </a:solidFill>
                <a:latin typeface="Times New Roman" pitchFamily="18" charset="0"/>
              </a:rPr>
              <a:t> PPDU</a:t>
            </a:r>
            <a:endParaRPr kumimoji="0" lang="ko-KR" altLang="en-US" sz="1100" dirty="0">
              <a:solidFill>
                <a:schemeClr val="tx1"/>
              </a:solidFill>
              <a:latin typeface="Times New Roman" pitchFamily="18" charset="0"/>
            </a:endParaRPr>
          </a:p>
        </p:txBody>
      </p:sp>
      <p:sp>
        <p:nvSpPr>
          <p:cNvPr id="21" name="직사각형 10">
            <a:extLst>
              <a:ext uri="{FF2B5EF4-FFF2-40B4-BE49-F238E27FC236}">
                <a16:creationId xmlns:a16="http://schemas.microsoft.com/office/drawing/2014/main" id="{B2D64B5A-47DB-935C-FEB1-3245BCB7EF6B}"/>
              </a:ext>
            </a:extLst>
          </p:cNvPr>
          <p:cNvSpPr/>
          <p:nvPr/>
        </p:nvSpPr>
        <p:spPr bwMode="auto">
          <a:xfrm>
            <a:off x="10344472" y="3397303"/>
            <a:ext cx="231544" cy="2437086"/>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endParaRPr kumimoji="0" lang="ko-KR" altLang="en-US" sz="1100" dirty="0">
              <a:solidFill>
                <a:schemeClr val="tx1"/>
              </a:solidFill>
              <a:latin typeface="Times New Roman" pitchFamily="18" charset="0"/>
            </a:endParaRPr>
          </a:p>
        </p:txBody>
      </p:sp>
      <p:sp>
        <p:nvSpPr>
          <p:cNvPr id="23" name="TextBox 22">
            <a:extLst>
              <a:ext uri="{FF2B5EF4-FFF2-40B4-BE49-F238E27FC236}">
                <a16:creationId xmlns:a16="http://schemas.microsoft.com/office/drawing/2014/main" id="{B820D6F4-BC26-831F-703D-85D49615452A}"/>
              </a:ext>
            </a:extLst>
          </p:cNvPr>
          <p:cNvSpPr txBox="1"/>
          <p:nvPr/>
        </p:nvSpPr>
        <p:spPr>
          <a:xfrm>
            <a:off x="6312024" y="6002922"/>
            <a:ext cx="2520280" cy="338554"/>
          </a:xfrm>
          <a:prstGeom prst="rect">
            <a:avLst/>
          </a:prstGeom>
          <a:noFill/>
        </p:spPr>
        <p:txBody>
          <a:bodyPr wrap="square" rtlCol="0">
            <a:spAutoFit/>
          </a:bodyPr>
          <a:lstStyle/>
          <a:p>
            <a:r>
              <a:rPr lang="en-US" sz="1600" dirty="0">
                <a:solidFill>
                  <a:schemeClr val="tx1"/>
                </a:solidFill>
              </a:rPr>
              <a:t>sounding interval</a:t>
            </a:r>
          </a:p>
        </p:txBody>
      </p:sp>
      <p:cxnSp>
        <p:nvCxnSpPr>
          <p:cNvPr id="26" name="Straight Connector 25">
            <a:extLst>
              <a:ext uri="{FF2B5EF4-FFF2-40B4-BE49-F238E27FC236}">
                <a16:creationId xmlns:a16="http://schemas.microsoft.com/office/drawing/2014/main" id="{F1D733F7-3B96-B226-76E6-8D965B8B60E0}"/>
              </a:ext>
            </a:extLst>
          </p:cNvPr>
          <p:cNvCxnSpPr>
            <a:cxnSpLocks/>
          </p:cNvCxnSpPr>
          <p:nvPr/>
        </p:nvCxnSpPr>
        <p:spPr bwMode="auto">
          <a:xfrm>
            <a:off x="2783632" y="6052165"/>
            <a:ext cx="7560840" cy="0"/>
          </a:xfrm>
          <a:prstGeom prst="line">
            <a:avLst/>
          </a:prstGeom>
          <a:solidFill>
            <a:srgbClr val="00B8FF"/>
          </a:solidFill>
          <a:ln w="9525" cap="flat" cmpd="sng" algn="ctr">
            <a:solidFill>
              <a:schemeClr val="tx1"/>
            </a:solidFill>
            <a:prstDash val="solid"/>
            <a:round/>
            <a:headEnd type="triangle" w="med" len="med"/>
            <a:tailEnd type="triangle" w="med" len="med"/>
          </a:ln>
          <a:effectLst/>
        </p:spPr>
      </p:cxnSp>
      <p:sp>
        <p:nvSpPr>
          <p:cNvPr id="30" name="직사각형 10">
            <a:extLst>
              <a:ext uri="{FF2B5EF4-FFF2-40B4-BE49-F238E27FC236}">
                <a16:creationId xmlns:a16="http://schemas.microsoft.com/office/drawing/2014/main" id="{6981909B-CD83-6B72-44DA-1E3702EBDB42}"/>
              </a:ext>
            </a:extLst>
          </p:cNvPr>
          <p:cNvSpPr/>
          <p:nvPr/>
        </p:nvSpPr>
        <p:spPr bwMode="auto">
          <a:xfrm>
            <a:off x="7104112" y="3905291"/>
            <a:ext cx="634212" cy="538055"/>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err="1">
                <a:solidFill>
                  <a:schemeClr val="tx1"/>
                </a:solidFill>
                <a:latin typeface="Times New Roman" pitchFamily="18" charset="0"/>
              </a:rPr>
              <a:t>CoBF</a:t>
            </a:r>
            <a:r>
              <a:rPr kumimoji="0" lang="en-US" altLang="ko-KR" sz="1100" dirty="0">
                <a:solidFill>
                  <a:schemeClr val="tx1"/>
                </a:solidFill>
                <a:latin typeface="Times New Roman" pitchFamily="18" charset="0"/>
              </a:rPr>
              <a:t> Trigger</a:t>
            </a:r>
            <a:endParaRPr kumimoji="0" lang="ko-KR" altLang="en-US" sz="1100" dirty="0">
              <a:solidFill>
                <a:schemeClr val="tx1"/>
              </a:solidFill>
              <a:latin typeface="Times New Roman" pitchFamily="18" charset="0"/>
            </a:endParaRPr>
          </a:p>
        </p:txBody>
      </p:sp>
      <p:sp>
        <p:nvSpPr>
          <p:cNvPr id="31" name="직사각형 10">
            <a:extLst>
              <a:ext uri="{FF2B5EF4-FFF2-40B4-BE49-F238E27FC236}">
                <a16:creationId xmlns:a16="http://schemas.microsoft.com/office/drawing/2014/main" id="{6A113735-A9BC-F280-3CA0-7F418A1A0EEF}"/>
              </a:ext>
            </a:extLst>
          </p:cNvPr>
          <p:cNvSpPr/>
          <p:nvPr/>
        </p:nvSpPr>
        <p:spPr bwMode="auto">
          <a:xfrm>
            <a:off x="7809044" y="3330828"/>
            <a:ext cx="634212" cy="538055"/>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err="1">
                <a:solidFill>
                  <a:schemeClr val="tx1"/>
                </a:solidFill>
                <a:latin typeface="Times New Roman" pitchFamily="18" charset="0"/>
              </a:rPr>
              <a:t>CoBF</a:t>
            </a:r>
            <a:r>
              <a:rPr kumimoji="0" lang="en-US" altLang="ko-KR" sz="1100" dirty="0">
                <a:solidFill>
                  <a:schemeClr val="tx1"/>
                </a:solidFill>
                <a:latin typeface="Times New Roman" pitchFamily="18" charset="0"/>
              </a:rPr>
              <a:t> PPDU</a:t>
            </a:r>
            <a:endParaRPr kumimoji="0" lang="ko-KR" altLang="en-US" sz="1100" dirty="0">
              <a:solidFill>
                <a:schemeClr val="tx1"/>
              </a:solidFill>
              <a:latin typeface="Times New Roman" pitchFamily="18" charset="0"/>
            </a:endParaRPr>
          </a:p>
        </p:txBody>
      </p:sp>
      <p:sp>
        <p:nvSpPr>
          <p:cNvPr id="32" name="직사각형 10">
            <a:extLst>
              <a:ext uri="{FF2B5EF4-FFF2-40B4-BE49-F238E27FC236}">
                <a16:creationId xmlns:a16="http://schemas.microsoft.com/office/drawing/2014/main" id="{687606FC-E8F7-1603-BE70-125F8907F349}"/>
              </a:ext>
            </a:extLst>
          </p:cNvPr>
          <p:cNvSpPr/>
          <p:nvPr/>
        </p:nvSpPr>
        <p:spPr bwMode="auto">
          <a:xfrm>
            <a:off x="7809044" y="3900822"/>
            <a:ext cx="634212" cy="538055"/>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err="1">
                <a:solidFill>
                  <a:schemeClr val="tx1"/>
                </a:solidFill>
                <a:latin typeface="Times New Roman" pitchFamily="18" charset="0"/>
              </a:rPr>
              <a:t>CoBF</a:t>
            </a:r>
            <a:r>
              <a:rPr kumimoji="0" lang="en-US" altLang="ko-KR" sz="1100" dirty="0">
                <a:solidFill>
                  <a:schemeClr val="tx1"/>
                </a:solidFill>
                <a:latin typeface="Times New Roman" pitchFamily="18" charset="0"/>
              </a:rPr>
              <a:t> PPDU</a:t>
            </a:r>
            <a:endParaRPr kumimoji="0" lang="ko-KR" altLang="en-US" sz="1100" dirty="0">
              <a:solidFill>
                <a:schemeClr val="tx1"/>
              </a:solidFill>
              <a:latin typeface="Times New Roman" pitchFamily="18" charset="0"/>
            </a:endParaRPr>
          </a:p>
        </p:txBody>
      </p:sp>
      <p:sp>
        <p:nvSpPr>
          <p:cNvPr id="33" name="직사각형 10">
            <a:extLst>
              <a:ext uri="{FF2B5EF4-FFF2-40B4-BE49-F238E27FC236}">
                <a16:creationId xmlns:a16="http://schemas.microsoft.com/office/drawing/2014/main" id="{06CA1E74-3582-4DC9-F2A2-7EE1005D0E35}"/>
              </a:ext>
            </a:extLst>
          </p:cNvPr>
          <p:cNvSpPr/>
          <p:nvPr/>
        </p:nvSpPr>
        <p:spPr bwMode="auto">
          <a:xfrm>
            <a:off x="10648942" y="3397303"/>
            <a:ext cx="231544" cy="2437086"/>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endParaRPr kumimoji="0" lang="ko-KR" altLang="en-US" sz="1100" dirty="0">
              <a:solidFill>
                <a:schemeClr val="tx1"/>
              </a:solidFill>
              <a:latin typeface="Times New Roman" pitchFamily="18" charset="0"/>
            </a:endParaRPr>
          </a:p>
        </p:txBody>
      </p:sp>
      <p:sp>
        <p:nvSpPr>
          <p:cNvPr id="37" name="TextBox 36">
            <a:extLst>
              <a:ext uri="{FF2B5EF4-FFF2-40B4-BE49-F238E27FC236}">
                <a16:creationId xmlns:a16="http://schemas.microsoft.com/office/drawing/2014/main" id="{1BEF13E4-02A7-CC94-B4EB-B979A1F4B1A1}"/>
              </a:ext>
            </a:extLst>
          </p:cNvPr>
          <p:cNvSpPr txBox="1"/>
          <p:nvPr/>
        </p:nvSpPr>
        <p:spPr>
          <a:xfrm rot="16200000">
            <a:off x="9037380" y="4243901"/>
            <a:ext cx="2845727" cy="276999"/>
          </a:xfrm>
          <a:prstGeom prst="rect">
            <a:avLst/>
          </a:prstGeom>
          <a:noFill/>
        </p:spPr>
        <p:txBody>
          <a:bodyPr wrap="square">
            <a:spAutoFit/>
          </a:bodyPr>
          <a:lstStyle/>
          <a:p>
            <a:r>
              <a:rPr kumimoji="0" lang="en-US" altLang="ko-KR" sz="1200" dirty="0">
                <a:solidFill>
                  <a:schemeClr val="tx1"/>
                </a:solidFill>
                <a:latin typeface="Times New Roman" pitchFamily="18" charset="0"/>
              </a:rPr>
              <a:t>AP1 initiated sounding sequence</a:t>
            </a:r>
            <a:endParaRPr lang="en-US" sz="1200" dirty="0"/>
          </a:p>
        </p:txBody>
      </p:sp>
      <p:sp>
        <p:nvSpPr>
          <p:cNvPr id="38" name="TextBox 37">
            <a:extLst>
              <a:ext uri="{FF2B5EF4-FFF2-40B4-BE49-F238E27FC236}">
                <a16:creationId xmlns:a16="http://schemas.microsoft.com/office/drawing/2014/main" id="{A18CB98D-F8FB-5F6C-F5EB-192FFE5377A2}"/>
              </a:ext>
            </a:extLst>
          </p:cNvPr>
          <p:cNvSpPr txBox="1"/>
          <p:nvPr/>
        </p:nvSpPr>
        <p:spPr>
          <a:xfrm rot="16200000">
            <a:off x="9612146" y="4503539"/>
            <a:ext cx="2282062" cy="276999"/>
          </a:xfrm>
          <a:prstGeom prst="rect">
            <a:avLst/>
          </a:prstGeom>
          <a:noFill/>
        </p:spPr>
        <p:txBody>
          <a:bodyPr wrap="square">
            <a:spAutoFit/>
          </a:bodyPr>
          <a:lstStyle/>
          <a:p>
            <a:r>
              <a:rPr kumimoji="0" lang="en-US" altLang="ko-KR" sz="1200" dirty="0">
                <a:solidFill>
                  <a:schemeClr val="tx1"/>
                </a:solidFill>
                <a:latin typeface="Times New Roman" pitchFamily="18" charset="0"/>
              </a:rPr>
              <a:t>AP2 initiated sounding sequence</a:t>
            </a:r>
            <a:endParaRPr lang="en-US" sz="1200" dirty="0"/>
          </a:p>
        </p:txBody>
      </p:sp>
    </p:spTree>
    <p:extLst>
      <p:ext uri="{BB962C8B-B14F-4D97-AF65-F5344CB8AC3E}">
        <p14:creationId xmlns:p14="http://schemas.microsoft.com/office/powerpoint/2010/main" val="1107979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5FCE8BAC-2EDE-430D-831D-BC6F2677B977}"/>
              </a:ext>
            </a:extLst>
          </p:cNvPr>
          <p:cNvSpPr/>
          <p:nvPr/>
        </p:nvSpPr>
        <p:spPr bwMode="auto">
          <a:xfrm>
            <a:off x="5839842" y="4469280"/>
            <a:ext cx="976238" cy="242348"/>
          </a:xfrm>
          <a:prstGeom prst="rect">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6E0AD5C9-340D-F2CD-1DAE-1BC9F71E4460}"/>
              </a:ext>
            </a:extLst>
          </p:cNvPr>
          <p:cNvSpPr>
            <a:spLocks noGrp="1"/>
          </p:cNvSpPr>
          <p:nvPr>
            <p:ph type="title"/>
          </p:nvPr>
        </p:nvSpPr>
        <p:spPr/>
        <p:txBody>
          <a:bodyPr/>
          <a:lstStyle/>
          <a:p>
            <a:r>
              <a:rPr lang="en-US" dirty="0"/>
              <a:t>Problem 1</a:t>
            </a:r>
          </a:p>
        </p:txBody>
      </p:sp>
      <p:sp>
        <p:nvSpPr>
          <p:cNvPr id="3" name="Content Placeholder 2">
            <a:extLst>
              <a:ext uri="{FF2B5EF4-FFF2-40B4-BE49-F238E27FC236}">
                <a16:creationId xmlns:a16="http://schemas.microsoft.com/office/drawing/2014/main" id="{7B30210F-0C24-7ABB-86AA-4BE87AAD5BCD}"/>
              </a:ext>
            </a:extLst>
          </p:cNvPr>
          <p:cNvSpPr>
            <a:spLocks noGrp="1"/>
          </p:cNvSpPr>
          <p:nvPr>
            <p:ph idx="1"/>
          </p:nvPr>
        </p:nvSpPr>
        <p:spPr>
          <a:xfrm>
            <a:off x="587819" y="1814469"/>
            <a:ext cx="11014247" cy="1101356"/>
          </a:xfrm>
        </p:spPr>
        <p:txBody>
          <a:bodyPr/>
          <a:lstStyle/>
          <a:p>
            <a:pPr latinLnBrk="0"/>
            <a:r>
              <a:rPr lang="en-US" sz="2000" dirty="0"/>
              <a:t>In some scenarios, the total sounding duration for </a:t>
            </a:r>
            <a:r>
              <a:rPr lang="en-US" sz="2000" dirty="0" err="1"/>
              <a:t>CoBF</a:t>
            </a:r>
            <a:r>
              <a:rPr lang="en-US" sz="2000" dirty="0"/>
              <a:t> sounding may be prohibitively long. For example, if the other AP is not able to obtain a TXOP due to channel being busy. This may lead to insufficient during </a:t>
            </a:r>
            <a:r>
              <a:rPr lang="en-US" sz="2000" dirty="0" err="1"/>
              <a:t>CoBF</a:t>
            </a:r>
            <a:r>
              <a:rPr lang="en-US" sz="2000" dirty="0"/>
              <a:t> as the channel may have changed since the start of the sounding.</a:t>
            </a:r>
          </a:p>
        </p:txBody>
      </p:sp>
      <p:sp>
        <p:nvSpPr>
          <p:cNvPr id="4" name="Slide Number Placeholder 3">
            <a:extLst>
              <a:ext uri="{FF2B5EF4-FFF2-40B4-BE49-F238E27FC236}">
                <a16:creationId xmlns:a16="http://schemas.microsoft.com/office/drawing/2014/main" id="{BB1AD2BB-C455-2FCF-E1AA-E0907C709E2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D0F10E0-2BF1-99DC-8E66-2EA4A075D41D}"/>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00120679-2672-A820-1B08-301E826C167B}"/>
              </a:ext>
            </a:extLst>
          </p:cNvPr>
          <p:cNvSpPr>
            <a:spLocks noGrp="1"/>
          </p:cNvSpPr>
          <p:nvPr>
            <p:ph type="dt" idx="15"/>
          </p:nvPr>
        </p:nvSpPr>
        <p:spPr/>
        <p:txBody>
          <a:bodyPr/>
          <a:lstStyle/>
          <a:p>
            <a:r>
              <a:rPr lang="en-US"/>
              <a:t>March 2025</a:t>
            </a:r>
            <a:endParaRPr lang="en-GB" dirty="0"/>
          </a:p>
        </p:txBody>
      </p:sp>
      <p:cxnSp>
        <p:nvCxnSpPr>
          <p:cNvPr id="15" name="직선 연결선 6">
            <a:extLst>
              <a:ext uri="{FF2B5EF4-FFF2-40B4-BE49-F238E27FC236}">
                <a16:creationId xmlns:a16="http://schemas.microsoft.com/office/drawing/2014/main" id="{DA260882-9FA7-8CD6-A7DE-275744BC419A}"/>
              </a:ext>
            </a:extLst>
          </p:cNvPr>
          <p:cNvCxnSpPr>
            <a:cxnSpLocks/>
          </p:cNvCxnSpPr>
          <p:nvPr/>
        </p:nvCxnSpPr>
        <p:spPr bwMode="auto">
          <a:xfrm>
            <a:off x="3368683" y="4159328"/>
            <a:ext cx="5967677"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직선 연결선 7">
            <a:extLst>
              <a:ext uri="{FF2B5EF4-FFF2-40B4-BE49-F238E27FC236}">
                <a16:creationId xmlns:a16="http://schemas.microsoft.com/office/drawing/2014/main" id="{4F08D47D-20E8-931D-9CAE-31CCB80F3E42}"/>
              </a:ext>
            </a:extLst>
          </p:cNvPr>
          <p:cNvCxnSpPr>
            <a:cxnSpLocks/>
          </p:cNvCxnSpPr>
          <p:nvPr/>
        </p:nvCxnSpPr>
        <p:spPr bwMode="auto">
          <a:xfrm>
            <a:off x="3392275" y="4717122"/>
            <a:ext cx="5944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직선 연결선 8">
            <a:extLst>
              <a:ext uri="{FF2B5EF4-FFF2-40B4-BE49-F238E27FC236}">
                <a16:creationId xmlns:a16="http://schemas.microsoft.com/office/drawing/2014/main" id="{1BEC4426-EE9D-5B42-001D-557584E15681}"/>
              </a:ext>
            </a:extLst>
          </p:cNvPr>
          <p:cNvCxnSpPr>
            <a:cxnSpLocks/>
          </p:cNvCxnSpPr>
          <p:nvPr/>
        </p:nvCxnSpPr>
        <p:spPr bwMode="auto">
          <a:xfrm>
            <a:off x="3446842" y="5302709"/>
            <a:ext cx="5889518"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TextBox 17">
            <a:extLst>
              <a:ext uri="{FF2B5EF4-FFF2-40B4-BE49-F238E27FC236}">
                <a16:creationId xmlns:a16="http://schemas.microsoft.com/office/drawing/2014/main" id="{ACECE740-7945-C9BB-5255-4F6410B9D8FE}"/>
              </a:ext>
            </a:extLst>
          </p:cNvPr>
          <p:cNvSpPr txBox="1"/>
          <p:nvPr/>
        </p:nvSpPr>
        <p:spPr>
          <a:xfrm>
            <a:off x="2888536" y="3917002"/>
            <a:ext cx="560585" cy="261610"/>
          </a:xfrm>
          <a:prstGeom prst="rect">
            <a:avLst/>
          </a:prstGeom>
          <a:noFill/>
        </p:spPr>
        <p:txBody>
          <a:bodyPr wrap="square" rtlCol="0">
            <a:spAutoFit/>
          </a:bodyPr>
          <a:lstStyle/>
          <a:p>
            <a:r>
              <a:rPr lang="en-US" altLang="ko-KR" sz="1100" dirty="0">
                <a:solidFill>
                  <a:schemeClr val="tx1"/>
                </a:solidFill>
              </a:rPr>
              <a:t>AP 1</a:t>
            </a:r>
            <a:endParaRPr lang="ko-KR" altLang="en-US" sz="1100" dirty="0">
              <a:solidFill>
                <a:schemeClr val="tx1"/>
              </a:solidFill>
            </a:endParaRPr>
          </a:p>
        </p:txBody>
      </p:sp>
      <p:sp>
        <p:nvSpPr>
          <p:cNvPr id="19" name="TextBox 18">
            <a:extLst>
              <a:ext uri="{FF2B5EF4-FFF2-40B4-BE49-F238E27FC236}">
                <a16:creationId xmlns:a16="http://schemas.microsoft.com/office/drawing/2014/main" id="{EEC647E4-F1FE-D151-D67C-D68132B3C722}"/>
              </a:ext>
            </a:extLst>
          </p:cNvPr>
          <p:cNvSpPr txBox="1"/>
          <p:nvPr/>
        </p:nvSpPr>
        <p:spPr>
          <a:xfrm>
            <a:off x="2912128" y="4469280"/>
            <a:ext cx="560585" cy="261610"/>
          </a:xfrm>
          <a:prstGeom prst="rect">
            <a:avLst/>
          </a:prstGeom>
          <a:noFill/>
        </p:spPr>
        <p:txBody>
          <a:bodyPr wrap="square" rtlCol="0">
            <a:spAutoFit/>
          </a:bodyPr>
          <a:lstStyle/>
          <a:p>
            <a:r>
              <a:rPr lang="en-US" altLang="ko-KR" sz="1100" dirty="0">
                <a:solidFill>
                  <a:schemeClr val="tx1"/>
                </a:solidFill>
              </a:rPr>
              <a:t>AP 2</a:t>
            </a:r>
            <a:endParaRPr lang="ko-KR" altLang="en-US" sz="1100" dirty="0">
              <a:solidFill>
                <a:schemeClr val="tx1"/>
              </a:solidFill>
            </a:endParaRPr>
          </a:p>
        </p:txBody>
      </p:sp>
      <p:sp>
        <p:nvSpPr>
          <p:cNvPr id="20" name="TextBox 19">
            <a:extLst>
              <a:ext uri="{FF2B5EF4-FFF2-40B4-BE49-F238E27FC236}">
                <a16:creationId xmlns:a16="http://schemas.microsoft.com/office/drawing/2014/main" id="{D580CBC9-1CE3-224E-F5D3-905F9C4384E0}"/>
              </a:ext>
            </a:extLst>
          </p:cNvPr>
          <p:cNvSpPr txBox="1"/>
          <p:nvPr/>
        </p:nvSpPr>
        <p:spPr>
          <a:xfrm>
            <a:off x="2847596" y="5066080"/>
            <a:ext cx="662403" cy="276999"/>
          </a:xfrm>
          <a:prstGeom prst="rect">
            <a:avLst/>
          </a:prstGeom>
          <a:noFill/>
        </p:spPr>
        <p:txBody>
          <a:bodyPr wrap="square" rtlCol="0">
            <a:spAutoFit/>
          </a:bodyPr>
          <a:lstStyle/>
          <a:p>
            <a:r>
              <a:rPr lang="en-US" altLang="ko-KR" sz="1200" dirty="0">
                <a:solidFill>
                  <a:schemeClr val="tx1"/>
                </a:solidFill>
              </a:rPr>
              <a:t>STA 1</a:t>
            </a:r>
            <a:endParaRPr lang="ko-KR" altLang="en-US" sz="1200" dirty="0">
              <a:solidFill>
                <a:schemeClr val="tx1"/>
              </a:solidFill>
            </a:endParaRPr>
          </a:p>
        </p:txBody>
      </p:sp>
      <p:cxnSp>
        <p:nvCxnSpPr>
          <p:cNvPr id="21" name="직선 연결선 8">
            <a:extLst>
              <a:ext uri="{FF2B5EF4-FFF2-40B4-BE49-F238E27FC236}">
                <a16:creationId xmlns:a16="http://schemas.microsoft.com/office/drawing/2014/main" id="{BC718321-3C9D-440C-FF01-4C7819132729}"/>
              </a:ext>
            </a:extLst>
          </p:cNvPr>
          <p:cNvCxnSpPr>
            <a:cxnSpLocks/>
          </p:cNvCxnSpPr>
          <p:nvPr/>
        </p:nvCxnSpPr>
        <p:spPr bwMode="auto">
          <a:xfrm>
            <a:off x="3472713" y="5904643"/>
            <a:ext cx="5863647"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2" name="TextBox 21">
            <a:extLst>
              <a:ext uri="{FF2B5EF4-FFF2-40B4-BE49-F238E27FC236}">
                <a16:creationId xmlns:a16="http://schemas.microsoft.com/office/drawing/2014/main" id="{D3CE7C51-0C11-06F8-D039-DA4111AA6388}"/>
              </a:ext>
            </a:extLst>
          </p:cNvPr>
          <p:cNvSpPr txBox="1"/>
          <p:nvPr/>
        </p:nvSpPr>
        <p:spPr>
          <a:xfrm>
            <a:off x="2873467" y="5668014"/>
            <a:ext cx="662403" cy="276999"/>
          </a:xfrm>
          <a:prstGeom prst="rect">
            <a:avLst/>
          </a:prstGeom>
          <a:noFill/>
        </p:spPr>
        <p:txBody>
          <a:bodyPr wrap="square" rtlCol="0">
            <a:spAutoFit/>
          </a:bodyPr>
          <a:lstStyle/>
          <a:p>
            <a:r>
              <a:rPr lang="en-US" altLang="ko-KR" sz="1200" dirty="0">
                <a:solidFill>
                  <a:schemeClr val="tx1"/>
                </a:solidFill>
              </a:rPr>
              <a:t>STA 2</a:t>
            </a:r>
            <a:endParaRPr lang="ko-KR" altLang="en-US" sz="1200" dirty="0">
              <a:solidFill>
                <a:schemeClr val="tx1"/>
              </a:solidFill>
            </a:endParaRPr>
          </a:p>
        </p:txBody>
      </p:sp>
      <p:sp>
        <p:nvSpPr>
          <p:cNvPr id="23" name="직사각형 10">
            <a:extLst>
              <a:ext uri="{FF2B5EF4-FFF2-40B4-BE49-F238E27FC236}">
                <a16:creationId xmlns:a16="http://schemas.microsoft.com/office/drawing/2014/main" id="{65F4DCA4-08D6-01BB-90E7-84834127E7D7}"/>
              </a:ext>
            </a:extLst>
          </p:cNvPr>
          <p:cNvSpPr/>
          <p:nvPr/>
        </p:nvSpPr>
        <p:spPr bwMode="auto">
          <a:xfrm>
            <a:off x="4079776" y="3717032"/>
            <a:ext cx="933033" cy="2437086"/>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AP1 initiated sounding sequence(s)</a:t>
            </a:r>
            <a:endParaRPr kumimoji="0" lang="ko-KR" altLang="en-US" sz="1100" dirty="0">
              <a:solidFill>
                <a:schemeClr val="tx1"/>
              </a:solidFill>
              <a:latin typeface="Times New Roman" pitchFamily="18" charset="0"/>
            </a:endParaRPr>
          </a:p>
        </p:txBody>
      </p:sp>
      <p:sp>
        <p:nvSpPr>
          <p:cNvPr id="24" name="직사각형 10">
            <a:extLst>
              <a:ext uri="{FF2B5EF4-FFF2-40B4-BE49-F238E27FC236}">
                <a16:creationId xmlns:a16="http://schemas.microsoft.com/office/drawing/2014/main" id="{B74BA583-6532-5754-B243-EA4E5081F3EF}"/>
              </a:ext>
            </a:extLst>
          </p:cNvPr>
          <p:cNvSpPr/>
          <p:nvPr/>
        </p:nvSpPr>
        <p:spPr bwMode="auto">
          <a:xfrm>
            <a:off x="6816080" y="3717032"/>
            <a:ext cx="1152128" cy="2437086"/>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AP2 initiated sounding sequence(s)</a:t>
            </a:r>
            <a:endParaRPr kumimoji="0" lang="ko-KR" altLang="en-US" sz="1100" dirty="0">
              <a:solidFill>
                <a:schemeClr val="tx1"/>
              </a:solidFill>
              <a:latin typeface="Times New Roman" pitchFamily="18" charset="0"/>
            </a:endParaRPr>
          </a:p>
        </p:txBody>
      </p:sp>
      <p:cxnSp>
        <p:nvCxnSpPr>
          <p:cNvPr id="26" name="Straight Connector 25">
            <a:extLst>
              <a:ext uri="{FF2B5EF4-FFF2-40B4-BE49-F238E27FC236}">
                <a16:creationId xmlns:a16="http://schemas.microsoft.com/office/drawing/2014/main" id="{C82D4F91-31F5-9C8F-C940-2A4104CFC819}"/>
              </a:ext>
            </a:extLst>
          </p:cNvPr>
          <p:cNvCxnSpPr>
            <a:cxnSpLocks/>
          </p:cNvCxnSpPr>
          <p:nvPr/>
        </p:nvCxnSpPr>
        <p:spPr bwMode="auto">
          <a:xfrm>
            <a:off x="4079776" y="3573016"/>
            <a:ext cx="3888432" cy="12875"/>
          </a:xfrm>
          <a:prstGeom prst="line">
            <a:avLst/>
          </a:prstGeom>
          <a:solidFill>
            <a:srgbClr val="00B8FF"/>
          </a:solidFill>
          <a:ln w="9525" cap="flat" cmpd="sng" algn="ctr">
            <a:solidFill>
              <a:schemeClr val="tx1"/>
            </a:solidFill>
            <a:prstDash val="solid"/>
            <a:round/>
            <a:headEnd type="triangle" w="med" len="med"/>
            <a:tailEnd type="triangle" w="med" len="med"/>
          </a:ln>
          <a:effectLst/>
        </p:spPr>
      </p:cxnSp>
      <p:sp>
        <p:nvSpPr>
          <p:cNvPr id="27" name="TextBox 26">
            <a:extLst>
              <a:ext uri="{FF2B5EF4-FFF2-40B4-BE49-F238E27FC236}">
                <a16:creationId xmlns:a16="http://schemas.microsoft.com/office/drawing/2014/main" id="{AD2FCC10-9A45-58C8-4CE6-B04FA6FFB69F}"/>
              </a:ext>
            </a:extLst>
          </p:cNvPr>
          <p:cNvSpPr txBox="1"/>
          <p:nvPr/>
        </p:nvSpPr>
        <p:spPr>
          <a:xfrm>
            <a:off x="4691265" y="3246789"/>
            <a:ext cx="2520280" cy="338554"/>
          </a:xfrm>
          <a:prstGeom prst="rect">
            <a:avLst/>
          </a:prstGeom>
          <a:noFill/>
        </p:spPr>
        <p:txBody>
          <a:bodyPr wrap="square" rtlCol="0">
            <a:spAutoFit/>
          </a:bodyPr>
          <a:lstStyle/>
          <a:p>
            <a:r>
              <a:rPr lang="en-US" sz="1600" dirty="0">
                <a:solidFill>
                  <a:schemeClr val="tx1"/>
                </a:solidFill>
              </a:rPr>
              <a:t>total sounding duration</a:t>
            </a:r>
          </a:p>
        </p:txBody>
      </p:sp>
      <p:sp>
        <p:nvSpPr>
          <p:cNvPr id="40" name="TextBox 39">
            <a:extLst>
              <a:ext uri="{FF2B5EF4-FFF2-40B4-BE49-F238E27FC236}">
                <a16:creationId xmlns:a16="http://schemas.microsoft.com/office/drawing/2014/main" id="{0BD67DB5-2360-4E57-A2C6-79C180DA8F5F}"/>
              </a:ext>
            </a:extLst>
          </p:cNvPr>
          <p:cNvSpPr txBox="1"/>
          <p:nvPr/>
        </p:nvSpPr>
        <p:spPr>
          <a:xfrm>
            <a:off x="5839842" y="4445615"/>
            <a:ext cx="1509750" cy="276999"/>
          </a:xfrm>
          <a:prstGeom prst="rect">
            <a:avLst/>
          </a:prstGeom>
          <a:noFill/>
        </p:spPr>
        <p:txBody>
          <a:bodyPr wrap="square" rtlCol="0">
            <a:spAutoFit/>
          </a:bodyPr>
          <a:lstStyle/>
          <a:p>
            <a:r>
              <a:rPr lang="en-US" sz="1200" dirty="0">
                <a:solidFill>
                  <a:schemeClr val="tx1"/>
                </a:solidFill>
              </a:rPr>
              <a:t>Channel busy</a:t>
            </a:r>
          </a:p>
        </p:txBody>
      </p:sp>
    </p:spTree>
    <p:extLst>
      <p:ext uri="{BB962C8B-B14F-4D97-AF65-F5344CB8AC3E}">
        <p14:creationId xmlns:p14="http://schemas.microsoft.com/office/powerpoint/2010/main" val="2883566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E7C1C-7374-A929-9DED-C95BCF392205}"/>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A28F2728-938B-748F-3F3C-E4BADC75D5AD}"/>
              </a:ext>
            </a:extLst>
          </p:cNvPr>
          <p:cNvSpPr>
            <a:spLocks noGrp="1"/>
          </p:cNvSpPr>
          <p:nvPr>
            <p:ph idx="1"/>
          </p:nvPr>
        </p:nvSpPr>
        <p:spPr>
          <a:xfrm>
            <a:off x="914401" y="1981202"/>
            <a:ext cx="10361084" cy="812306"/>
          </a:xfrm>
        </p:spPr>
        <p:txBody>
          <a:bodyPr/>
          <a:lstStyle/>
          <a:p>
            <a:pPr latinLnBrk="0"/>
            <a:r>
              <a:rPr lang="en-US" sz="2000" dirty="0"/>
              <a:t>To prevent the problem, we propose to define a mechanism for truncating the </a:t>
            </a:r>
            <a:r>
              <a:rPr lang="en-US" sz="2000" dirty="0" err="1"/>
              <a:t>CoBF</a:t>
            </a:r>
            <a:r>
              <a:rPr lang="en-US" sz="2000" dirty="0"/>
              <a:t> sounding operation by either AP. Truncating the UHR sounding protocol allows AP1 to re-use existing CSI feedback in a non-</a:t>
            </a:r>
            <a:r>
              <a:rPr lang="en-US" sz="2000" dirty="0" err="1"/>
              <a:t>CoBF</a:t>
            </a:r>
            <a:r>
              <a:rPr lang="en-US" sz="2000" dirty="0"/>
              <a:t> PPDU before the CSI expires. </a:t>
            </a:r>
          </a:p>
        </p:txBody>
      </p:sp>
      <p:sp>
        <p:nvSpPr>
          <p:cNvPr id="4" name="Slide Number Placeholder 3">
            <a:extLst>
              <a:ext uri="{FF2B5EF4-FFF2-40B4-BE49-F238E27FC236}">
                <a16:creationId xmlns:a16="http://schemas.microsoft.com/office/drawing/2014/main" id="{B54D6812-D81A-717D-D505-C0DB6ADDA33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318B7BC7-91B5-AFDD-19F8-B8E5C29379F7}"/>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101E1CAC-0406-F0B5-5565-9631E2468F8E}"/>
              </a:ext>
            </a:extLst>
          </p:cNvPr>
          <p:cNvSpPr>
            <a:spLocks noGrp="1"/>
          </p:cNvSpPr>
          <p:nvPr>
            <p:ph type="dt" idx="15"/>
          </p:nvPr>
        </p:nvSpPr>
        <p:spPr/>
        <p:txBody>
          <a:bodyPr/>
          <a:lstStyle/>
          <a:p>
            <a:r>
              <a:rPr lang="en-US"/>
              <a:t>March 2025</a:t>
            </a:r>
            <a:endParaRPr lang="en-GB" dirty="0"/>
          </a:p>
        </p:txBody>
      </p:sp>
      <p:sp>
        <p:nvSpPr>
          <p:cNvPr id="7" name="Rectangle 6">
            <a:extLst>
              <a:ext uri="{FF2B5EF4-FFF2-40B4-BE49-F238E27FC236}">
                <a16:creationId xmlns:a16="http://schemas.microsoft.com/office/drawing/2014/main" id="{D92F36E9-05BD-EF0D-B188-804946CDD238}"/>
              </a:ext>
            </a:extLst>
          </p:cNvPr>
          <p:cNvSpPr/>
          <p:nvPr/>
        </p:nvSpPr>
        <p:spPr bwMode="auto">
          <a:xfrm>
            <a:off x="8054866" y="4247061"/>
            <a:ext cx="1497518" cy="242348"/>
          </a:xfrm>
          <a:prstGeom prst="rect">
            <a:avLst/>
          </a:prstGeom>
          <a:solidFill>
            <a:srgbClr val="00B8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8" name="직선 연결선 6">
            <a:extLst>
              <a:ext uri="{FF2B5EF4-FFF2-40B4-BE49-F238E27FC236}">
                <a16:creationId xmlns:a16="http://schemas.microsoft.com/office/drawing/2014/main" id="{46CA7962-D2BB-0DAE-8DE0-C5EDBB778B7B}"/>
              </a:ext>
            </a:extLst>
          </p:cNvPr>
          <p:cNvCxnSpPr>
            <a:cxnSpLocks/>
          </p:cNvCxnSpPr>
          <p:nvPr/>
        </p:nvCxnSpPr>
        <p:spPr bwMode="auto">
          <a:xfrm>
            <a:off x="6104987" y="3937109"/>
            <a:ext cx="497421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직선 연결선 7">
            <a:extLst>
              <a:ext uri="{FF2B5EF4-FFF2-40B4-BE49-F238E27FC236}">
                <a16:creationId xmlns:a16="http://schemas.microsoft.com/office/drawing/2014/main" id="{85C36F9F-F211-4FD1-7AB0-AF59CFB2CCA2}"/>
              </a:ext>
            </a:extLst>
          </p:cNvPr>
          <p:cNvCxnSpPr>
            <a:cxnSpLocks/>
          </p:cNvCxnSpPr>
          <p:nvPr/>
        </p:nvCxnSpPr>
        <p:spPr bwMode="auto">
          <a:xfrm>
            <a:off x="6128579" y="4494903"/>
            <a:ext cx="495062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직선 연결선 8">
            <a:extLst>
              <a:ext uri="{FF2B5EF4-FFF2-40B4-BE49-F238E27FC236}">
                <a16:creationId xmlns:a16="http://schemas.microsoft.com/office/drawing/2014/main" id="{60AA5B30-0F6E-F772-641F-FC7D41C3BCF1}"/>
              </a:ext>
            </a:extLst>
          </p:cNvPr>
          <p:cNvCxnSpPr>
            <a:cxnSpLocks/>
          </p:cNvCxnSpPr>
          <p:nvPr/>
        </p:nvCxnSpPr>
        <p:spPr bwMode="auto">
          <a:xfrm>
            <a:off x="6183146" y="5080490"/>
            <a:ext cx="4968064"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TextBox 10">
            <a:extLst>
              <a:ext uri="{FF2B5EF4-FFF2-40B4-BE49-F238E27FC236}">
                <a16:creationId xmlns:a16="http://schemas.microsoft.com/office/drawing/2014/main" id="{E01DDD30-28EF-FECA-7A5D-433437F1A4EF}"/>
              </a:ext>
            </a:extLst>
          </p:cNvPr>
          <p:cNvSpPr txBox="1"/>
          <p:nvPr/>
        </p:nvSpPr>
        <p:spPr>
          <a:xfrm>
            <a:off x="5624840" y="3694783"/>
            <a:ext cx="560585" cy="261610"/>
          </a:xfrm>
          <a:prstGeom prst="rect">
            <a:avLst/>
          </a:prstGeom>
          <a:noFill/>
        </p:spPr>
        <p:txBody>
          <a:bodyPr wrap="square" rtlCol="0">
            <a:spAutoFit/>
          </a:bodyPr>
          <a:lstStyle/>
          <a:p>
            <a:r>
              <a:rPr lang="en-US" altLang="ko-KR" sz="1100" dirty="0">
                <a:solidFill>
                  <a:schemeClr val="tx1"/>
                </a:solidFill>
              </a:rPr>
              <a:t>AP 1</a:t>
            </a:r>
            <a:endParaRPr lang="ko-KR" altLang="en-US" sz="1100" dirty="0">
              <a:solidFill>
                <a:schemeClr val="tx1"/>
              </a:solidFill>
            </a:endParaRPr>
          </a:p>
        </p:txBody>
      </p:sp>
      <p:sp>
        <p:nvSpPr>
          <p:cNvPr id="12" name="TextBox 11">
            <a:extLst>
              <a:ext uri="{FF2B5EF4-FFF2-40B4-BE49-F238E27FC236}">
                <a16:creationId xmlns:a16="http://schemas.microsoft.com/office/drawing/2014/main" id="{4AB20DDF-5739-4695-BD85-D9C6C7DF9180}"/>
              </a:ext>
            </a:extLst>
          </p:cNvPr>
          <p:cNvSpPr txBox="1"/>
          <p:nvPr/>
        </p:nvSpPr>
        <p:spPr>
          <a:xfrm>
            <a:off x="5648432" y="4247061"/>
            <a:ext cx="560585" cy="261610"/>
          </a:xfrm>
          <a:prstGeom prst="rect">
            <a:avLst/>
          </a:prstGeom>
          <a:noFill/>
        </p:spPr>
        <p:txBody>
          <a:bodyPr wrap="square" rtlCol="0">
            <a:spAutoFit/>
          </a:bodyPr>
          <a:lstStyle/>
          <a:p>
            <a:r>
              <a:rPr lang="en-US" altLang="ko-KR" sz="1100" dirty="0">
                <a:solidFill>
                  <a:schemeClr val="tx1"/>
                </a:solidFill>
              </a:rPr>
              <a:t>AP 2</a:t>
            </a:r>
            <a:endParaRPr lang="ko-KR" altLang="en-US" sz="1100" dirty="0">
              <a:solidFill>
                <a:schemeClr val="tx1"/>
              </a:solidFill>
            </a:endParaRPr>
          </a:p>
        </p:txBody>
      </p:sp>
      <p:sp>
        <p:nvSpPr>
          <p:cNvPr id="13" name="TextBox 12">
            <a:extLst>
              <a:ext uri="{FF2B5EF4-FFF2-40B4-BE49-F238E27FC236}">
                <a16:creationId xmlns:a16="http://schemas.microsoft.com/office/drawing/2014/main" id="{AB13C1EC-1697-D5D7-9B10-E9A698676E5E}"/>
              </a:ext>
            </a:extLst>
          </p:cNvPr>
          <p:cNvSpPr txBox="1"/>
          <p:nvPr/>
        </p:nvSpPr>
        <p:spPr>
          <a:xfrm>
            <a:off x="5583900" y="4843861"/>
            <a:ext cx="662403" cy="276999"/>
          </a:xfrm>
          <a:prstGeom prst="rect">
            <a:avLst/>
          </a:prstGeom>
          <a:noFill/>
        </p:spPr>
        <p:txBody>
          <a:bodyPr wrap="square" rtlCol="0">
            <a:spAutoFit/>
          </a:bodyPr>
          <a:lstStyle/>
          <a:p>
            <a:r>
              <a:rPr lang="en-US" altLang="ko-KR" sz="1200" dirty="0">
                <a:solidFill>
                  <a:schemeClr val="tx1"/>
                </a:solidFill>
              </a:rPr>
              <a:t>STA 1</a:t>
            </a:r>
            <a:endParaRPr lang="ko-KR" altLang="en-US" sz="1200" dirty="0">
              <a:solidFill>
                <a:schemeClr val="tx1"/>
              </a:solidFill>
            </a:endParaRPr>
          </a:p>
        </p:txBody>
      </p:sp>
      <p:cxnSp>
        <p:nvCxnSpPr>
          <p:cNvPr id="14" name="직선 연결선 8">
            <a:extLst>
              <a:ext uri="{FF2B5EF4-FFF2-40B4-BE49-F238E27FC236}">
                <a16:creationId xmlns:a16="http://schemas.microsoft.com/office/drawing/2014/main" id="{6CC83E3D-4049-3250-44EE-5C2B448E94EB}"/>
              </a:ext>
            </a:extLst>
          </p:cNvPr>
          <p:cNvCxnSpPr>
            <a:cxnSpLocks/>
          </p:cNvCxnSpPr>
          <p:nvPr/>
        </p:nvCxnSpPr>
        <p:spPr bwMode="auto">
          <a:xfrm>
            <a:off x="6209017" y="5682424"/>
            <a:ext cx="4942193"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TextBox 14">
            <a:extLst>
              <a:ext uri="{FF2B5EF4-FFF2-40B4-BE49-F238E27FC236}">
                <a16:creationId xmlns:a16="http://schemas.microsoft.com/office/drawing/2014/main" id="{423B16EE-05BD-30ED-1205-7525E27B7225}"/>
              </a:ext>
            </a:extLst>
          </p:cNvPr>
          <p:cNvSpPr txBox="1"/>
          <p:nvPr/>
        </p:nvSpPr>
        <p:spPr>
          <a:xfrm>
            <a:off x="5609771" y="5445795"/>
            <a:ext cx="662403" cy="276999"/>
          </a:xfrm>
          <a:prstGeom prst="rect">
            <a:avLst/>
          </a:prstGeom>
          <a:noFill/>
        </p:spPr>
        <p:txBody>
          <a:bodyPr wrap="square" rtlCol="0">
            <a:spAutoFit/>
          </a:bodyPr>
          <a:lstStyle/>
          <a:p>
            <a:r>
              <a:rPr lang="en-US" altLang="ko-KR" sz="1200" dirty="0">
                <a:solidFill>
                  <a:schemeClr val="tx1"/>
                </a:solidFill>
              </a:rPr>
              <a:t>STA 2</a:t>
            </a:r>
            <a:endParaRPr lang="ko-KR" altLang="en-US" sz="1200" dirty="0">
              <a:solidFill>
                <a:schemeClr val="tx1"/>
              </a:solidFill>
            </a:endParaRPr>
          </a:p>
        </p:txBody>
      </p:sp>
      <p:sp>
        <p:nvSpPr>
          <p:cNvPr id="16" name="직사각형 10">
            <a:extLst>
              <a:ext uri="{FF2B5EF4-FFF2-40B4-BE49-F238E27FC236}">
                <a16:creationId xmlns:a16="http://schemas.microsoft.com/office/drawing/2014/main" id="{D31A3669-A769-88D9-8F3B-31237547FDEC}"/>
              </a:ext>
            </a:extLst>
          </p:cNvPr>
          <p:cNvSpPr/>
          <p:nvPr/>
        </p:nvSpPr>
        <p:spPr bwMode="auto">
          <a:xfrm>
            <a:off x="6816080" y="3494813"/>
            <a:ext cx="933033" cy="2437086"/>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AP1 initiated sounding sequence(s)</a:t>
            </a:r>
            <a:endParaRPr kumimoji="0" lang="ko-KR" altLang="en-US" sz="1100" dirty="0">
              <a:solidFill>
                <a:schemeClr val="tx1"/>
              </a:solidFill>
              <a:latin typeface="Times New Roman" pitchFamily="18" charset="0"/>
            </a:endParaRPr>
          </a:p>
        </p:txBody>
      </p:sp>
      <p:sp>
        <p:nvSpPr>
          <p:cNvPr id="17" name="직사각형 10">
            <a:extLst>
              <a:ext uri="{FF2B5EF4-FFF2-40B4-BE49-F238E27FC236}">
                <a16:creationId xmlns:a16="http://schemas.microsoft.com/office/drawing/2014/main" id="{5C7D9032-C219-31C0-C037-D33A1B9F7C45}"/>
              </a:ext>
            </a:extLst>
          </p:cNvPr>
          <p:cNvSpPr/>
          <p:nvPr/>
        </p:nvSpPr>
        <p:spPr bwMode="auto">
          <a:xfrm>
            <a:off x="9552384" y="3494813"/>
            <a:ext cx="1152128" cy="2437086"/>
          </a:xfrm>
          <a:prstGeom prst="rect">
            <a:avLst/>
          </a:prstGeom>
          <a:ln w="19050">
            <a:solidFill>
              <a:schemeClr val="bg1">
                <a:lumMod val="85000"/>
              </a:schemeClr>
            </a:solidFill>
            <a:prstDash val="dash"/>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bg1">
                    <a:lumMod val="50000"/>
                  </a:schemeClr>
                </a:solidFill>
                <a:latin typeface="Times New Roman" pitchFamily="18" charset="0"/>
              </a:rPr>
              <a:t>AP2 initiated sounding sequence(s)</a:t>
            </a:r>
            <a:endParaRPr kumimoji="0" lang="ko-KR" altLang="en-US" sz="1100" dirty="0">
              <a:solidFill>
                <a:schemeClr val="bg1">
                  <a:lumMod val="50000"/>
                </a:schemeClr>
              </a:solidFill>
              <a:latin typeface="Times New Roman" pitchFamily="18" charset="0"/>
            </a:endParaRPr>
          </a:p>
        </p:txBody>
      </p:sp>
      <p:cxnSp>
        <p:nvCxnSpPr>
          <p:cNvPr id="18" name="Straight Connector 17">
            <a:extLst>
              <a:ext uri="{FF2B5EF4-FFF2-40B4-BE49-F238E27FC236}">
                <a16:creationId xmlns:a16="http://schemas.microsoft.com/office/drawing/2014/main" id="{4A24251E-CE9A-F9DD-FDEC-14F3A3C1B810}"/>
              </a:ext>
            </a:extLst>
          </p:cNvPr>
          <p:cNvCxnSpPr>
            <a:cxnSpLocks/>
          </p:cNvCxnSpPr>
          <p:nvPr/>
        </p:nvCxnSpPr>
        <p:spPr bwMode="auto">
          <a:xfrm>
            <a:off x="6816080" y="3350797"/>
            <a:ext cx="3888432" cy="12875"/>
          </a:xfrm>
          <a:prstGeom prst="line">
            <a:avLst/>
          </a:prstGeom>
          <a:solidFill>
            <a:srgbClr val="00B8FF"/>
          </a:solidFill>
          <a:ln w="9525" cap="flat" cmpd="sng" algn="ctr">
            <a:solidFill>
              <a:schemeClr val="tx1"/>
            </a:solidFill>
            <a:prstDash val="solid"/>
            <a:round/>
            <a:headEnd type="triangle" w="med" len="med"/>
            <a:tailEnd type="triangle" w="med" len="med"/>
          </a:ln>
          <a:effectLst/>
        </p:spPr>
      </p:cxnSp>
      <p:sp>
        <p:nvSpPr>
          <p:cNvPr id="19" name="TextBox 18">
            <a:extLst>
              <a:ext uri="{FF2B5EF4-FFF2-40B4-BE49-F238E27FC236}">
                <a16:creationId xmlns:a16="http://schemas.microsoft.com/office/drawing/2014/main" id="{03E93675-530E-BA3E-786A-40CDC6758AB4}"/>
              </a:ext>
            </a:extLst>
          </p:cNvPr>
          <p:cNvSpPr txBox="1"/>
          <p:nvPr/>
        </p:nvSpPr>
        <p:spPr>
          <a:xfrm>
            <a:off x="7427569" y="3024570"/>
            <a:ext cx="2520280" cy="338554"/>
          </a:xfrm>
          <a:prstGeom prst="rect">
            <a:avLst/>
          </a:prstGeom>
          <a:noFill/>
        </p:spPr>
        <p:txBody>
          <a:bodyPr wrap="square" rtlCol="0">
            <a:spAutoFit/>
          </a:bodyPr>
          <a:lstStyle/>
          <a:p>
            <a:r>
              <a:rPr lang="en-US" sz="1600" dirty="0">
                <a:solidFill>
                  <a:schemeClr val="tx1"/>
                </a:solidFill>
              </a:rPr>
              <a:t>total sounding duration</a:t>
            </a:r>
          </a:p>
        </p:txBody>
      </p:sp>
      <p:sp>
        <p:nvSpPr>
          <p:cNvPr id="20" name="TextBox 19">
            <a:extLst>
              <a:ext uri="{FF2B5EF4-FFF2-40B4-BE49-F238E27FC236}">
                <a16:creationId xmlns:a16="http://schemas.microsoft.com/office/drawing/2014/main" id="{E04E728D-0E8F-D507-C304-613019BAABA7}"/>
              </a:ext>
            </a:extLst>
          </p:cNvPr>
          <p:cNvSpPr txBox="1"/>
          <p:nvPr/>
        </p:nvSpPr>
        <p:spPr>
          <a:xfrm>
            <a:off x="8287382" y="4223399"/>
            <a:ext cx="1360545" cy="276999"/>
          </a:xfrm>
          <a:prstGeom prst="rect">
            <a:avLst/>
          </a:prstGeom>
          <a:noFill/>
        </p:spPr>
        <p:txBody>
          <a:bodyPr wrap="square" rtlCol="0">
            <a:spAutoFit/>
          </a:bodyPr>
          <a:lstStyle/>
          <a:p>
            <a:r>
              <a:rPr lang="en-US" sz="1200" dirty="0">
                <a:solidFill>
                  <a:schemeClr val="tx1"/>
                </a:solidFill>
              </a:rPr>
              <a:t>Channel busy</a:t>
            </a:r>
          </a:p>
        </p:txBody>
      </p:sp>
      <p:sp>
        <p:nvSpPr>
          <p:cNvPr id="21" name="직사각형 10">
            <a:extLst>
              <a:ext uri="{FF2B5EF4-FFF2-40B4-BE49-F238E27FC236}">
                <a16:creationId xmlns:a16="http://schemas.microsoft.com/office/drawing/2014/main" id="{E1DDA929-9ADD-35CC-CAE1-6C8BFFD23238}"/>
              </a:ext>
            </a:extLst>
          </p:cNvPr>
          <p:cNvSpPr/>
          <p:nvPr/>
        </p:nvSpPr>
        <p:spPr bwMode="auto">
          <a:xfrm>
            <a:off x="8500297" y="3494813"/>
            <a:ext cx="933033" cy="457369"/>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altLang="ko-KR" sz="1100" dirty="0">
                <a:solidFill>
                  <a:schemeClr val="tx1"/>
                </a:solidFill>
                <a:latin typeface="Times New Roman" pitchFamily="18" charset="0"/>
              </a:rPr>
              <a:t>Sounding termination notification</a:t>
            </a:r>
            <a:endParaRPr kumimoji="0" lang="ko-KR" altLang="en-US" sz="1100" dirty="0">
              <a:solidFill>
                <a:schemeClr val="tx1"/>
              </a:solidFill>
              <a:latin typeface="Times New Roman" pitchFamily="18" charset="0"/>
            </a:endParaRPr>
          </a:p>
        </p:txBody>
      </p:sp>
      <p:sp>
        <p:nvSpPr>
          <p:cNvPr id="27" name="Content Placeholder 2">
            <a:extLst>
              <a:ext uri="{FF2B5EF4-FFF2-40B4-BE49-F238E27FC236}">
                <a16:creationId xmlns:a16="http://schemas.microsoft.com/office/drawing/2014/main" id="{9C88BFEE-0C40-6B33-E787-14FCD22124E8}"/>
              </a:ext>
            </a:extLst>
          </p:cNvPr>
          <p:cNvSpPr txBox="1">
            <a:spLocks/>
          </p:cNvSpPr>
          <p:nvPr/>
        </p:nvSpPr>
        <p:spPr bwMode="auto">
          <a:xfrm>
            <a:off x="1003170" y="2998702"/>
            <a:ext cx="4645262" cy="30033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atinLnBrk="0"/>
            <a:r>
              <a:rPr lang="en-US" sz="2000" kern="0" dirty="0"/>
              <a:t>Option 1: Either of the APs transmit a sounding termination notification frame to the other AP.</a:t>
            </a:r>
          </a:p>
          <a:p>
            <a:pPr latinLnBrk="0"/>
            <a:r>
              <a:rPr lang="en-US" sz="2000" kern="0" dirty="0"/>
              <a:t>Option 2: Sounding is terminated automatically after a timeout interval (e.g., starting from the end of the AP1 initiated sounding sequence(s))</a:t>
            </a:r>
          </a:p>
          <a:p>
            <a:pPr latinLnBrk="0"/>
            <a:r>
              <a:rPr lang="en-US" sz="2000" kern="0" dirty="0"/>
              <a:t>	</a:t>
            </a:r>
          </a:p>
        </p:txBody>
      </p:sp>
      <p:cxnSp>
        <p:nvCxnSpPr>
          <p:cNvPr id="22" name="Straight Connector 21">
            <a:extLst>
              <a:ext uri="{FF2B5EF4-FFF2-40B4-BE49-F238E27FC236}">
                <a16:creationId xmlns:a16="http://schemas.microsoft.com/office/drawing/2014/main" id="{CED92396-B093-E8E7-5AB4-7B4B2842D3F3}"/>
              </a:ext>
            </a:extLst>
          </p:cNvPr>
          <p:cNvCxnSpPr>
            <a:cxnSpLocks/>
          </p:cNvCxnSpPr>
          <p:nvPr/>
        </p:nvCxnSpPr>
        <p:spPr bwMode="auto">
          <a:xfrm>
            <a:off x="7772178" y="5906179"/>
            <a:ext cx="1780206" cy="5894"/>
          </a:xfrm>
          <a:prstGeom prst="line">
            <a:avLst/>
          </a:prstGeom>
          <a:solidFill>
            <a:srgbClr val="00B8FF"/>
          </a:solidFill>
          <a:ln w="9525" cap="flat" cmpd="sng" algn="ctr">
            <a:solidFill>
              <a:schemeClr val="tx1"/>
            </a:solidFill>
            <a:prstDash val="solid"/>
            <a:round/>
            <a:headEnd type="triangle" w="med" len="med"/>
            <a:tailEnd type="triangle" w="med" len="med"/>
          </a:ln>
          <a:effectLst/>
        </p:spPr>
      </p:cxnSp>
      <p:sp>
        <p:nvSpPr>
          <p:cNvPr id="24" name="TextBox 23">
            <a:extLst>
              <a:ext uri="{FF2B5EF4-FFF2-40B4-BE49-F238E27FC236}">
                <a16:creationId xmlns:a16="http://schemas.microsoft.com/office/drawing/2014/main" id="{85D0E705-FB52-8D03-1406-774A61445182}"/>
              </a:ext>
            </a:extLst>
          </p:cNvPr>
          <p:cNvSpPr txBox="1"/>
          <p:nvPr/>
        </p:nvSpPr>
        <p:spPr>
          <a:xfrm>
            <a:off x="7868167" y="5872241"/>
            <a:ext cx="2520280" cy="338554"/>
          </a:xfrm>
          <a:prstGeom prst="rect">
            <a:avLst/>
          </a:prstGeom>
          <a:noFill/>
        </p:spPr>
        <p:txBody>
          <a:bodyPr wrap="square" rtlCol="0">
            <a:spAutoFit/>
          </a:bodyPr>
          <a:lstStyle/>
          <a:p>
            <a:r>
              <a:rPr lang="en-US" sz="1600" dirty="0">
                <a:solidFill>
                  <a:schemeClr val="tx1"/>
                </a:solidFill>
              </a:rPr>
              <a:t>Timeout interval</a:t>
            </a:r>
          </a:p>
        </p:txBody>
      </p:sp>
      <p:sp>
        <p:nvSpPr>
          <p:cNvPr id="25" name="TextBox 24">
            <a:extLst>
              <a:ext uri="{FF2B5EF4-FFF2-40B4-BE49-F238E27FC236}">
                <a16:creationId xmlns:a16="http://schemas.microsoft.com/office/drawing/2014/main" id="{658E749A-C0D7-2C69-BB38-9DB063353138}"/>
              </a:ext>
            </a:extLst>
          </p:cNvPr>
          <p:cNvSpPr txBox="1"/>
          <p:nvPr/>
        </p:nvSpPr>
        <p:spPr>
          <a:xfrm>
            <a:off x="8147873" y="3408739"/>
            <a:ext cx="704848" cy="338554"/>
          </a:xfrm>
          <a:prstGeom prst="rect">
            <a:avLst/>
          </a:prstGeom>
          <a:noFill/>
        </p:spPr>
        <p:txBody>
          <a:bodyPr wrap="square" rtlCol="0">
            <a:spAutoFit/>
          </a:bodyPr>
          <a:lstStyle/>
          <a:p>
            <a:r>
              <a:rPr lang="en-US" sz="1600" dirty="0">
                <a:solidFill>
                  <a:schemeClr val="tx1"/>
                </a:solidFill>
              </a:rPr>
              <a:t>(1)</a:t>
            </a:r>
          </a:p>
        </p:txBody>
      </p:sp>
      <p:sp>
        <p:nvSpPr>
          <p:cNvPr id="26" name="TextBox 25">
            <a:extLst>
              <a:ext uri="{FF2B5EF4-FFF2-40B4-BE49-F238E27FC236}">
                <a16:creationId xmlns:a16="http://schemas.microsoft.com/office/drawing/2014/main" id="{75E31AE3-A1D4-C530-6B6E-FC28858B87DE}"/>
              </a:ext>
            </a:extLst>
          </p:cNvPr>
          <p:cNvSpPr txBox="1"/>
          <p:nvPr/>
        </p:nvSpPr>
        <p:spPr>
          <a:xfrm>
            <a:off x="7627488" y="5872241"/>
            <a:ext cx="704848" cy="338554"/>
          </a:xfrm>
          <a:prstGeom prst="rect">
            <a:avLst/>
          </a:prstGeom>
          <a:noFill/>
        </p:spPr>
        <p:txBody>
          <a:bodyPr wrap="square" rtlCol="0">
            <a:spAutoFit/>
          </a:bodyPr>
          <a:lstStyle/>
          <a:p>
            <a:r>
              <a:rPr lang="en-US" sz="1600" dirty="0">
                <a:solidFill>
                  <a:schemeClr val="tx1"/>
                </a:solidFill>
              </a:rPr>
              <a:t>(2)</a:t>
            </a:r>
          </a:p>
        </p:txBody>
      </p:sp>
    </p:spTree>
    <p:extLst>
      <p:ext uri="{BB962C8B-B14F-4D97-AF65-F5344CB8AC3E}">
        <p14:creationId xmlns:p14="http://schemas.microsoft.com/office/powerpoint/2010/main" val="1165160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CC500-16C6-2A43-EA6B-E53008187969}"/>
              </a:ext>
            </a:extLst>
          </p:cNvPr>
          <p:cNvSpPr>
            <a:spLocks noGrp="1"/>
          </p:cNvSpPr>
          <p:nvPr>
            <p:ph type="title"/>
          </p:nvPr>
        </p:nvSpPr>
        <p:spPr/>
        <p:txBody>
          <a:bodyPr/>
          <a:lstStyle/>
          <a:p>
            <a:r>
              <a:rPr lang="en-US" dirty="0"/>
              <a:t>Problem 2</a:t>
            </a:r>
          </a:p>
        </p:txBody>
      </p:sp>
      <p:sp>
        <p:nvSpPr>
          <p:cNvPr id="3" name="Content Placeholder 2">
            <a:extLst>
              <a:ext uri="{FF2B5EF4-FFF2-40B4-BE49-F238E27FC236}">
                <a16:creationId xmlns:a16="http://schemas.microsoft.com/office/drawing/2014/main" id="{13868D88-5382-CC08-6648-57A3EFF126CF}"/>
              </a:ext>
            </a:extLst>
          </p:cNvPr>
          <p:cNvSpPr>
            <a:spLocks noGrp="1"/>
          </p:cNvSpPr>
          <p:nvPr>
            <p:ph idx="1"/>
          </p:nvPr>
        </p:nvSpPr>
        <p:spPr>
          <a:xfrm>
            <a:off x="899402" y="1752096"/>
            <a:ext cx="10582199" cy="1447799"/>
          </a:xfrm>
        </p:spPr>
        <p:txBody>
          <a:bodyPr/>
          <a:lstStyle/>
          <a:p>
            <a:pPr latinLnBrk="0"/>
            <a:r>
              <a:rPr lang="en-US" sz="1800" dirty="0"/>
              <a:t>During  UHR TB joint NDP sounding or cross-BSS UHR TB sounding,  the responding AP is expected to overhear the CSI feedback solicited by the initiating AP. In case of reception error by the overhearing AP (e.g., incorrect link parameters), </a:t>
            </a:r>
            <a:r>
              <a:rPr lang="en-US" sz="1800" dirty="0" err="1"/>
              <a:t>CoBF</a:t>
            </a:r>
            <a:r>
              <a:rPr lang="en-US" sz="1800" dirty="0"/>
              <a:t> can not be performed until the next sounding interval. </a:t>
            </a:r>
          </a:p>
        </p:txBody>
      </p:sp>
      <p:sp>
        <p:nvSpPr>
          <p:cNvPr id="4" name="Slide Number Placeholder 3">
            <a:extLst>
              <a:ext uri="{FF2B5EF4-FFF2-40B4-BE49-F238E27FC236}">
                <a16:creationId xmlns:a16="http://schemas.microsoft.com/office/drawing/2014/main" id="{94B919C4-A56E-A88B-439E-6A705AEC4D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5D88B26-1A97-C43F-513F-1734049D438D}"/>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F92E08D7-483A-6439-D0B4-E02881CA9843}"/>
              </a:ext>
            </a:extLst>
          </p:cNvPr>
          <p:cNvSpPr>
            <a:spLocks noGrp="1"/>
          </p:cNvSpPr>
          <p:nvPr>
            <p:ph type="dt" idx="15"/>
          </p:nvPr>
        </p:nvSpPr>
        <p:spPr/>
        <p:txBody>
          <a:bodyPr/>
          <a:lstStyle/>
          <a:p>
            <a:r>
              <a:rPr lang="en-US"/>
              <a:t>March 2025</a:t>
            </a:r>
            <a:endParaRPr lang="en-GB" dirty="0"/>
          </a:p>
        </p:txBody>
      </p:sp>
      <p:cxnSp>
        <p:nvCxnSpPr>
          <p:cNvPr id="7" name="직선 연결선 6">
            <a:extLst>
              <a:ext uri="{FF2B5EF4-FFF2-40B4-BE49-F238E27FC236}">
                <a16:creationId xmlns:a16="http://schemas.microsoft.com/office/drawing/2014/main" id="{88217ED5-F9DE-F72A-6EB8-1FB7442B48C4}"/>
              </a:ext>
            </a:extLst>
          </p:cNvPr>
          <p:cNvCxnSpPr>
            <a:cxnSpLocks/>
          </p:cNvCxnSpPr>
          <p:nvPr/>
        </p:nvCxnSpPr>
        <p:spPr bwMode="auto">
          <a:xfrm>
            <a:off x="1443883" y="3581636"/>
            <a:ext cx="9390627"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 name="직선 연결선 7">
            <a:extLst>
              <a:ext uri="{FF2B5EF4-FFF2-40B4-BE49-F238E27FC236}">
                <a16:creationId xmlns:a16="http://schemas.microsoft.com/office/drawing/2014/main" id="{7161331D-49A4-2156-6E96-ED1733A559DB}"/>
              </a:ext>
            </a:extLst>
          </p:cNvPr>
          <p:cNvCxnSpPr>
            <a:cxnSpLocks/>
          </p:cNvCxnSpPr>
          <p:nvPr/>
        </p:nvCxnSpPr>
        <p:spPr bwMode="auto">
          <a:xfrm>
            <a:off x="1443883" y="4292836"/>
            <a:ext cx="9390627"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직선 연결선 8">
            <a:extLst>
              <a:ext uri="{FF2B5EF4-FFF2-40B4-BE49-F238E27FC236}">
                <a16:creationId xmlns:a16="http://schemas.microsoft.com/office/drawing/2014/main" id="{21845E6C-E2A2-ED64-3C50-9D90C49AE167}"/>
              </a:ext>
            </a:extLst>
          </p:cNvPr>
          <p:cNvCxnSpPr>
            <a:cxnSpLocks/>
          </p:cNvCxnSpPr>
          <p:nvPr/>
        </p:nvCxnSpPr>
        <p:spPr bwMode="auto">
          <a:xfrm>
            <a:off x="1524321" y="5004036"/>
            <a:ext cx="9310189"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직사각형 10">
            <a:extLst>
              <a:ext uri="{FF2B5EF4-FFF2-40B4-BE49-F238E27FC236}">
                <a16:creationId xmlns:a16="http://schemas.microsoft.com/office/drawing/2014/main" id="{A65CEC95-EA53-08D1-06F6-90510970F7F4}"/>
              </a:ext>
            </a:extLst>
          </p:cNvPr>
          <p:cNvSpPr/>
          <p:nvPr/>
        </p:nvSpPr>
        <p:spPr bwMode="auto">
          <a:xfrm>
            <a:off x="1736328" y="3083623"/>
            <a:ext cx="798515"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UHR NDP Announcement</a:t>
            </a:r>
            <a:endParaRPr kumimoji="0" lang="ko-KR" altLang="en-US" sz="1100" dirty="0">
              <a:solidFill>
                <a:schemeClr val="tx1"/>
              </a:solidFill>
              <a:latin typeface="Times New Roman" pitchFamily="18" charset="0"/>
            </a:endParaRPr>
          </a:p>
        </p:txBody>
      </p:sp>
      <p:sp>
        <p:nvSpPr>
          <p:cNvPr id="11" name="직사각형 12">
            <a:extLst>
              <a:ext uri="{FF2B5EF4-FFF2-40B4-BE49-F238E27FC236}">
                <a16:creationId xmlns:a16="http://schemas.microsoft.com/office/drawing/2014/main" id="{FA0273C3-80B3-F221-0D92-D319949EBBC5}"/>
              </a:ext>
            </a:extLst>
          </p:cNvPr>
          <p:cNvSpPr/>
          <p:nvPr/>
        </p:nvSpPr>
        <p:spPr bwMode="auto">
          <a:xfrm>
            <a:off x="3810216" y="3081814"/>
            <a:ext cx="774724"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BFRP</a:t>
            </a:r>
          </a:p>
          <a:p>
            <a:pPr algn="ctr"/>
            <a:r>
              <a:rPr lang="en-US" altLang="ko-KR" sz="1100" dirty="0">
                <a:solidFill>
                  <a:schemeClr val="tx1"/>
                </a:solidFill>
                <a:latin typeface="Times New Roman" pitchFamily="18" charset="0"/>
              </a:rPr>
              <a:t>Trigger</a:t>
            </a:r>
            <a:endParaRPr kumimoji="0" lang="ko-KR" altLang="en-US" sz="1100" dirty="0">
              <a:solidFill>
                <a:schemeClr val="tx1"/>
              </a:solidFill>
              <a:latin typeface="Times New Roman" pitchFamily="18" charset="0"/>
            </a:endParaRPr>
          </a:p>
        </p:txBody>
      </p:sp>
      <p:sp>
        <p:nvSpPr>
          <p:cNvPr id="12" name="직사각형 13">
            <a:extLst>
              <a:ext uri="{FF2B5EF4-FFF2-40B4-BE49-F238E27FC236}">
                <a16:creationId xmlns:a16="http://schemas.microsoft.com/office/drawing/2014/main" id="{AA91104B-1369-EB08-6BD1-085485819219}"/>
              </a:ext>
            </a:extLst>
          </p:cNvPr>
          <p:cNvSpPr/>
          <p:nvPr/>
        </p:nvSpPr>
        <p:spPr bwMode="auto">
          <a:xfrm>
            <a:off x="4708189" y="4517479"/>
            <a:ext cx="1020580"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Compressed Beamforming/CQI</a:t>
            </a:r>
            <a:endParaRPr kumimoji="0" lang="ko-KR" altLang="en-US" sz="1100" dirty="0">
              <a:solidFill>
                <a:schemeClr val="tx1"/>
              </a:solidFill>
              <a:latin typeface="Times New Roman" pitchFamily="18" charset="0"/>
            </a:endParaRPr>
          </a:p>
        </p:txBody>
      </p:sp>
      <p:sp>
        <p:nvSpPr>
          <p:cNvPr id="13" name="TextBox 12">
            <a:extLst>
              <a:ext uri="{FF2B5EF4-FFF2-40B4-BE49-F238E27FC236}">
                <a16:creationId xmlns:a16="http://schemas.microsoft.com/office/drawing/2014/main" id="{3A921535-318E-B63F-7312-4BE2F0FB6697}"/>
              </a:ext>
            </a:extLst>
          </p:cNvPr>
          <p:cNvSpPr txBox="1"/>
          <p:nvPr/>
        </p:nvSpPr>
        <p:spPr>
          <a:xfrm>
            <a:off x="963736" y="3339310"/>
            <a:ext cx="560585" cy="261610"/>
          </a:xfrm>
          <a:prstGeom prst="rect">
            <a:avLst/>
          </a:prstGeom>
          <a:noFill/>
        </p:spPr>
        <p:txBody>
          <a:bodyPr wrap="square" rtlCol="0">
            <a:spAutoFit/>
          </a:bodyPr>
          <a:lstStyle/>
          <a:p>
            <a:r>
              <a:rPr lang="en-US" altLang="ko-KR" sz="1100" dirty="0">
                <a:solidFill>
                  <a:schemeClr val="tx1"/>
                </a:solidFill>
              </a:rPr>
              <a:t>AP 1</a:t>
            </a:r>
            <a:endParaRPr lang="ko-KR" altLang="en-US" sz="1100" dirty="0">
              <a:solidFill>
                <a:schemeClr val="tx1"/>
              </a:solidFill>
            </a:endParaRPr>
          </a:p>
        </p:txBody>
      </p:sp>
      <p:sp>
        <p:nvSpPr>
          <p:cNvPr id="14" name="TextBox 13">
            <a:extLst>
              <a:ext uri="{FF2B5EF4-FFF2-40B4-BE49-F238E27FC236}">
                <a16:creationId xmlns:a16="http://schemas.microsoft.com/office/drawing/2014/main" id="{CED38BC8-C758-06E9-25C1-D667A05EDD95}"/>
              </a:ext>
            </a:extLst>
          </p:cNvPr>
          <p:cNvSpPr txBox="1"/>
          <p:nvPr/>
        </p:nvSpPr>
        <p:spPr>
          <a:xfrm>
            <a:off x="963736" y="4044994"/>
            <a:ext cx="560585" cy="261610"/>
          </a:xfrm>
          <a:prstGeom prst="rect">
            <a:avLst/>
          </a:prstGeom>
          <a:noFill/>
        </p:spPr>
        <p:txBody>
          <a:bodyPr wrap="square" rtlCol="0">
            <a:spAutoFit/>
          </a:bodyPr>
          <a:lstStyle/>
          <a:p>
            <a:r>
              <a:rPr lang="en-US" altLang="ko-KR" sz="1100" dirty="0">
                <a:solidFill>
                  <a:schemeClr val="tx1"/>
                </a:solidFill>
              </a:rPr>
              <a:t>AP 2</a:t>
            </a:r>
            <a:endParaRPr lang="ko-KR" altLang="en-US" sz="1100" dirty="0">
              <a:solidFill>
                <a:schemeClr val="tx1"/>
              </a:solidFill>
            </a:endParaRPr>
          </a:p>
        </p:txBody>
      </p:sp>
      <p:sp>
        <p:nvSpPr>
          <p:cNvPr id="15" name="TextBox 14">
            <a:extLst>
              <a:ext uri="{FF2B5EF4-FFF2-40B4-BE49-F238E27FC236}">
                <a16:creationId xmlns:a16="http://schemas.microsoft.com/office/drawing/2014/main" id="{D3FDD399-3A25-34FE-AD2D-293F3AF3A0B9}"/>
              </a:ext>
            </a:extLst>
          </p:cNvPr>
          <p:cNvSpPr txBox="1"/>
          <p:nvPr/>
        </p:nvSpPr>
        <p:spPr>
          <a:xfrm>
            <a:off x="925075" y="4767407"/>
            <a:ext cx="662403" cy="276999"/>
          </a:xfrm>
          <a:prstGeom prst="rect">
            <a:avLst/>
          </a:prstGeom>
          <a:noFill/>
        </p:spPr>
        <p:txBody>
          <a:bodyPr wrap="square" rtlCol="0">
            <a:spAutoFit/>
          </a:bodyPr>
          <a:lstStyle/>
          <a:p>
            <a:r>
              <a:rPr lang="en-US" altLang="ko-KR" sz="1200" dirty="0">
                <a:solidFill>
                  <a:schemeClr val="tx1"/>
                </a:solidFill>
              </a:rPr>
              <a:t>STA 1</a:t>
            </a:r>
            <a:endParaRPr lang="ko-KR" altLang="en-US" sz="1200" dirty="0">
              <a:solidFill>
                <a:schemeClr val="tx1"/>
              </a:solidFill>
            </a:endParaRPr>
          </a:p>
        </p:txBody>
      </p:sp>
      <p:sp>
        <p:nvSpPr>
          <p:cNvPr id="16" name="직사각형 22">
            <a:extLst>
              <a:ext uri="{FF2B5EF4-FFF2-40B4-BE49-F238E27FC236}">
                <a16:creationId xmlns:a16="http://schemas.microsoft.com/office/drawing/2014/main" id="{5C26318F-9D20-7FFA-922D-9CACD9B3AB52}"/>
              </a:ext>
            </a:extLst>
          </p:cNvPr>
          <p:cNvSpPr/>
          <p:nvPr/>
        </p:nvSpPr>
        <p:spPr bwMode="auto">
          <a:xfrm>
            <a:off x="2686839" y="3785447"/>
            <a:ext cx="784106"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EHT Sounding NDP</a:t>
            </a:r>
            <a:endParaRPr kumimoji="0" lang="ko-KR" altLang="en-US" sz="1100" dirty="0">
              <a:solidFill>
                <a:schemeClr val="tx1"/>
              </a:solidFill>
              <a:latin typeface="Times New Roman" pitchFamily="18" charset="0"/>
            </a:endParaRPr>
          </a:p>
        </p:txBody>
      </p:sp>
      <p:sp>
        <p:nvSpPr>
          <p:cNvPr id="18" name="직사각형 12">
            <a:extLst>
              <a:ext uri="{FF2B5EF4-FFF2-40B4-BE49-F238E27FC236}">
                <a16:creationId xmlns:a16="http://schemas.microsoft.com/office/drawing/2014/main" id="{64635C18-BBCB-3965-3E5C-BFA8B2AA0D04}"/>
              </a:ext>
            </a:extLst>
          </p:cNvPr>
          <p:cNvSpPr/>
          <p:nvPr/>
        </p:nvSpPr>
        <p:spPr bwMode="auto">
          <a:xfrm>
            <a:off x="8874355" y="3091729"/>
            <a:ext cx="962282"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altLang="ko-KR" sz="1100" dirty="0">
                <a:solidFill>
                  <a:schemeClr val="tx1"/>
                </a:solidFill>
                <a:latin typeface="Times New Roman" pitchFamily="18" charset="0"/>
              </a:rPr>
              <a:t>Non-COBF</a:t>
            </a:r>
          </a:p>
          <a:p>
            <a:pPr algn="ctr"/>
            <a:r>
              <a:rPr lang="en-US" altLang="ko-KR" sz="1100" dirty="0">
                <a:solidFill>
                  <a:schemeClr val="tx1"/>
                </a:solidFill>
                <a:latin typeface="Times New Roman" pitchFamily="18" charset="0"/>
              </a:rPr>
              <a:t>PPDU</a:t>
            </a:r>
            <a:endParaRPr kumimoji="0" lang="ko-KR" altLang="en-US" sz="1100" dirty="0">
              <a:solidFill>
                <a:schemeClr val="tx1"/>
              </a:solidFill>
              <a:latin typeface="Times New Roman" pitchFamily="18" charset="0"/>
            </a:endParaRPr>
          </a:p>
        </p:txBody>
      </p:sp>
      <p:sp>
        <p:nvSpPr>
          <p:cNvPr id="22" name="TextBox 21">
            <a:extLst>
              <a:ext uri="{FF2B5EF4-FFF2-40B4-BE49-F238E27FC236}">
                <a16:creationId xmlns:a16="http://schemas.microsoft.com/office/drawing/2014/main" id="{B005312B-1EE1-50B7-6E9F-1A3E8BCA819E}"/>
              </a:ext>
            </a:extLst>
          </p:cNvPr>
          <p:cNvSpPr txBox="1"/>
          <p:nvPr/>
        </p:nvSpPr>
        <p:spPr>
          <a:xfrm>
            <a:off x="4972316" y="3876116"/>
            <a:ext cx="492325" cy="276999"/>
          </a:xfrm>
          <a:prstGeom prst="rect">
            <a:avLst/>
          </a:prstGeom>
          <a:noFill/>
        </p:spPr>
        <p:txBody>
          <a:bodyPr wrap="square" rtlCol="0">
            <a:spAutoFit/>
          </a:bodyPr>
          <a:lstStyle/>
          <a:p>
            <a:r>
              <a:rPr lang="en-US" altLang="ko-KR" sz="1200" b="1" u="sng" dirty="0">
                <a:solidFill>
                  <a:srgbClr val="FF0000"/>
                </a:solidFill>
              </a:rPr>
              <a:t>Fail</a:t>
            </a:r>
            <a:endParaRPr lang="ko-KR" altLang="en-US" sz="1200" dirty="0">
              <a:solidFill>
                <a:srgbClr val="FF0000"/>
              </a:solidFill>
            </a:endParaRPr>
          </a:p>
        </p:txBody>
      </p:sp>
      <p:sp>
        <p:nvSpPr>
          <p:cNvPr id="23" name="직사각형 43">
            <a:extLst>
              <a:ext uri="{FF2B5EF4-FFF2-40B4-BE49-F238E27FC236}">
                <a16:creationId xmlns:a16="http://schemas.microsoft.com/office/drawing/2014/main" id="{F0864E0D-4E2E-C925-F9E0-977880A6DBD3}"/>
              </a:ext>
            </a:extLst>
          </p:cNvPr>
          <p:cNvSpPr/>
          <p:nvPr/>
        </p:nvSpPr>
        <p:spPr bwMode="auto">
          <a:xfrm>
            <a:off x="8869727" y="3785447"/>
            <a:ext cx="962282" cy="495161"/>
          </a:xfrm>
          <a:prstGeom prst="rect">
            <a:avLst/>
          </a:prstGeom>
          <a:ln w="19050">
            <a:solidFill>
              <a:schemeClr val="bg1">
                <a:lumMod val="75000"/>
              </a:schemeClr>
            </a:solidFill>
            <a:prstDash val="dash"/>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200" dirty="0" err="1">
                <a:solidFill>
                  <a:schemeClr val="bg1">
                    <a:lumMod val="65000"/>
                  </a:schemeClr>
                </a:solidFill>
                <a:latin typeface="Times New Roman" pitchFamily="18" charset="0"/>
              </a:rPr>
              <a:t>CoBF</a:t>
            </a:r>
            <a:r>
              <a:rPr kumimoji="0" lang="en-US" altLang="ko-KR" sz="1200" dirty="0">
                <a:solidFill>
                  <a:schemeClr val="bg1">
                    <a:lumMod val="65000"/>
                  </a:schemeClr>
                </a:solidFill>
                <a:latin typeface="Times New Roman" pitchFamily="18" charset="0"/>
              </a:rPr>
              <a:t> PPDU</a:t>
            </a:r>
            <a:endParaRPr kumimoji="0" lang="ko-KR" altLang="en-US" sz="1200" dirty="0">
              <a:solidFill>
                <a:schemeClr val="bg1">
                  <a:lumMod val="65000"/>
                </a:schemeClr>
              </a:solidFill>
              <a:latin typeface="Times New Roman" pitchFamily="18" charset="0"/>
            </a:endParaRPr>
          </a:p>
        </p:txBody>
      </p:sp>
      <p:sp>
        <p:nvSpPr>
          <p:cNvPr id="19" name="직사각형 10">
            <a:extLst>
              <a:ext uri="{FF2B5EF4-FFF2-40B4-BE49-F238E27FC236}">
                <a16:creationId xmlns:a16="http://schemas.microsoft.com/office/drawing/2014/main" id="{01338EF6-935D-3701-704D-F8D9DE6E1D66}"/>
              </a:ext>
            </a:extLst>
          </p:cNvPr>
          <p:cNvSpPr/>
          <p:nvPr/>
        </p:nvSpPr>
        <p:spPr bwMode="auto">
          <a:xfrm>
            <a:off x="6032979" y="2996952"/>
            <a:ext cx="933033" cy="2782747"/>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r>
              <a:rPr kumimoji="0" lang="en-US" altLang="ko-KR" sz="1100" dirty="0">
                <a:solidFill>
                  <a:schemeClr val="tx1"/>
                </a:solidFill>
                <a:latin typeface="Times New Roman" pitchFamily="18" charset="0"/>
              </a:rPr>
              <a:t>AP2 initiated sounding sequence(s)</a:t>
            </a:r>
            <a:endParaRPr kumimoji="0" lang="ko-KR" altLang="en-US" sz="1100" dirty="0">
              <a:solidFill>
                <a:schemeClr val="tx1"/>
              </a:solidFill>
              <a:latin typeface="Times New Roman" pitchFamily="18" charset="0"/>
            </a:endParaRPr>
          </a:p>
        </p:txBody>
      </p:sp>
      <p:sp>
        <p:nvSpPr>
          <p:cNvPr id="20" name="직사각형 22">
            <a:extLst>
              <a:ext uri="{FF2B5EF4-FFF2-40B4-BE49-F238E27FC236}">
                <a16:creationId xmlns:a16="http://schemas.microsoft.com/office/drawing/2014/main" id="{33D0C929-9DB4-5F92-9E43-5E16B16B3856}"/>
              </a:ext>
            </a:extLst>
          </p:cNvPr>
          <p:cNvSpPr/>
          <p:nvPr/>
        </p:nvSpPr>
        <p:spPr bwMode="auto">
          <a:xfrm>
            <a:off x="2698177" y="3107715"/>
            <a:ext cx="784106"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EHT Sounding NDP</a:t>
            </a:r>
            <a:endParaRPr kumimoji="0" lang="ko-KR" altLang="en-US" sz="1100" dirty="0">
              <a:solidFill>
                <a:schemeClr val="tx1"/>
              </a:solidFill>
              <a:latin typeface="Times New Roman" pitchFamily="18" charset="0"/>
            </a:endParaRPr>
          </a:p>
        </p:txBody>
      </p:sp>
      <p:sp>
        <p:nvSpPr>
          <p:cNvPr id="21" name="TextBox 20">
            <a:extLst>
              <a:ext uri="{FF2B5EF4-FFF2-40B4-BE49-F238E27FC236}">
                <a16:creationId xmlns:a16="http://schemas.microsoft.com/office/drawing/2014/main" id="{C768A264-B2F1-1A57-FF8F-20C5F9AFDF4B}"/>
              </a:ext>
            </a:extLst>
          </p:cNvPr>
          <p:cNvSpPr txBox="1"/>
          <p:nvPr/>
        </p:nvSpPr>
        <p:spPr>
          <a:xfrm>
            <a:off x="945952" y="5320824"/>
            <a:ext cx="662403" cy="276999"/>
          </a:xfrm>
          <a:prstGeom prst="rect">
            <a:avLst/>
          </a:prstGeom>
          <a:noFill/>
        </p:spPr>
        <p:txBody>
          <a:bodyPr wrap="square" rtlCol="0">
            <a:spAutoFit/>
          </a:bodyPr>
          <a:lstStyle/>
          <a:p>
            <a:r>
              <a:rPr lang="en-US" altLang="ko-KR" sz="1200" dirty="0">
                <a:solidFill>
                  <a:schemeClr val="tx1"/>
                </a:solidFill>
              </a:rPr>
              <a:t>STA 2</a:t>
            </a:r>
            <a:endParaRPr lang="ko-KR" altLang="en-US" sz="1200" dirty="0">
              <a:solidFill>
                <a:schemeClr val="tx1"/>
              </a:solidFill>
            </a:endParaRPr>
          </a:p>
        </p:txBody>
      </p:sp>
      <p:cxnSp>
        <p:nvCxnSpPr>
          <p:cNvPr id="24" name="직선 연결선 8">
            <a:extLst>
              <a:ext uri="{FF2B5EF4-FFF2-40B4-BE49-F238E27FC236}">
                <a16:creationId xmlns:a16="http://schemas.microsoft.com/office/drawing/2014/main" id="{2BEB76EC-1E58-CCD4-E362-1D9240CE298D}"/>
              </a:ext>
            </a:extLst>
          </p:cNvPr>
          <p:cNvCxnSpPr>
            <a:cxnSpLocks/>
          </p:cNvCxnSpPr>
          <p:nvPr/>
        </p:nvCxnSpPr>
        <p:spPr bwMode="auto">
          <a:xfrm>
            <a:off x="1524321" y="5508583"/>
            <a:ext cx="9310189"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5" name="직사각형 10">
            <a:extLst>
              <a:ext uri="{FF2B5EF4-FFF2-40B4-BE49-F238E27FC236}">
                <a16:creationId xmlns:a16="http://schemas.microsoft.com/office/drawing/2014/main" id="{A7ADEE34-D409-272C-026C-BA55477C9196}"/>
              </a:ext>
            </a:extLst>
          </p:cNvPr>
          <p:cNvSpPr/>
          <p:nvPr/>
        </p:nvSpPr>
        <p:spPr bwMode="auto">
          <a:xfrm>
            <a:off x="1702522" y="2996952"/>
            <a:ext cx="4060073" cy="2717634"/>
          </a:xfrm>
          <a:prstGeom prst="rect">
            <a:avLst/>
          </a:prstGeom>
          <a:noFill/>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r>
              <a:rPr kumimoji="0" lang="en-US" altLang="ko-KR" sz="1100" dirty="0">
                <a:solidFill>
                  <a:schemeClr val="tx1"/>
                </a:solidFill>
                <a:latin typeface="Times New Roman" pitchFamily="18" charset="0"/>
              </a:rPr>
              <a:t>AP1 initiated sounding sequence(s)</a:t>
            </a:r>
            <a:endParaRPr kumimoji="0" lang="ko-KR" altLang="en-US" sz="1100" dirty="0">
              <a:solidFill>
                <a:schemeClr val="tx1"/>
              </a:solidFill>
              <a:latin typeface="Times New Roman" pitchFamily="18" charset="0"/>
            </a:endParaRPr>
          </a:p>
        </p:txBody>
      </p:sp>
      <p:sp>
        <p:nvSpPr>
          <p:cNvPr id="26" name="TextBox 25">
            <a:extLst>
              <a:ext uri="{FF2B5EF4-FFF2-40B4-BE49-F238E27FC236}">
                <a16:creationId xmlns:a16="http://schemas.microsoft.com/office/drawing/2014/main" id="{00F3EF57-BAAF-BA54-3655-145520D0B2F3}"/>
              </a:ext>
            </a:extLst>
          </p:cNvPr>
          <p:cNvSpPr txBox="1"/>
          <p:nvPr/>
        </p:nvSpPr>
        <p:spPr>
          <a:xfrm>
            <a:off x="4855324" y="3193116"/>
            <a:ext cx="756453" cy="276999"/>
          </a:xfrm>
          <a:prstGeom prst="rect">
            <a:avLst/>
          </a:prstGeom>
          <a:noFill/>
        </p:spPr>
        <p:txBody>
          <a:bodyPr wrap="square" rtlCol="0">
            <a:spAutoFit/>
          </a:bodyPr>
          <a:lstStyle/>
          <a:p>
            <a:r>
              <a:rPr lang="en-US" altLang="ko-KR" sz="1200" b="1" u="sng" dirty="0">
                <a:solidFill>
                  <a:srgbClr val="00B050"/>
                </a:solidFill>
              </a:rPr>
              <a:t>Success</a:t>
            </a:r>
            <a:endParaRPr lang="ko-KR" altLang="en-US" sz="1200" dirty="0">
              <a:solidFill>
                <a:srgbClr val="00B050"/>
              </a:solidFill>
            </a:endParaRPr>
          </a:p>
        </p:txBody>
      </p:sp>
      <p:sp>
        <p:nvSpPr>
          <p:cNvPr id="27" name="TextBox 26">
            <a:extLst>
              <a:ext uri="{FF2B5EF4-FFF2-40B4-BE49-F238E27FC236}">
                <a16:creationId xmlns:a16="http://schemas.microsoft.com/office/drawing/2014/main" id="{E3D1BA7C-8DB2-5FAA-25D3-925170EEE4C0}"/>
              </a:ext>
            </a:extLst>
          </p:cNvPr>
          <p:cNvSpPr txBox="1"/>
          <p:nvPr/>
        </p:nvSpPr>
        <p:spPr>
          <a:xfrm>
            <a:off x="6160545" y="3169065"/>
            <a:ext cx="756453" cy="276999"/>
          </a:xfrm>
          <a:prstGeom prst="rect">
            <a:avLst/>
          </a:prstGeom>
          <a:noFill/>
        </p:spPr>
        <p:txBody>
          <a:bodyPr wrap="square" rtlCol="0">
            <a:spAutoFit/>
          </a:bodyPr>
          <a:lstStyle/>
          <a:p>
            <a:r>
              <a:rPr lang="en-US" altLang="ko-KR" sz="1200" b="1" u="sng" dirty="0">
                <a:solidFill>
                  <a:srgbClr val="00B050"/>
                </a:solidFill>
              </a:rPr>
              <a:t>Success</a:t>
            </a:r>
            <a:endParaRPr lang="ko-KR" altLang="en-US" sz="1200" dirty="0">
              <a:solidFill>
                <a:srgbClr val="00B050"/>
              </a:solidFill>
            </a:endParaRPr>
          </a:p>
        </p:txBody>
      </p:sp>
      <p:sp>
        <p:nvSpPr>
          <p:cNvPr id="28" name="TextBox 27">
            <a:extLst>
              <a:ext uri="{FF2B5EF4-FFF2-40B4-BE49-F238E27FC236}">
                <a16:creationId xmlns:a16="http://schemas.microsoft.com/office/drawing/2014/main" id="{D9732486-4403-5F65-5721-091993E0DB5F}"/>
              </a:ext>
            </a:extLst>
          </p:cNvPr>
          <p:cNvSpPr txBox="1"/>
          <p:nvPr/>
        </p:nvSpPr>
        <p:spPr>
          <a:xfrm>
            <a:off x="6141517" y="3848244"/>
            <a:ext cx="756453" cy="276999"/>
          </a:xfrm>
          <a:prstGeom prst="rect">
            <a:avLst/>
          </a:prstGeom>
          <a:noFill/>
        </p:spPr>
        <p:txBody>
          <a:bodyPr wrap="square" rtlCol="0">
            <a:spAutoFit/>
          </a:bodyPr>
          <a:lstStyle/>
          <a:p>
            <a:r>
              <a:rPr lang="en-US" altLang="ko-KR" sz="1200" b="1" u="sng" dirty="0">
                <a:solidFill>
                  <a:srgbClr val="00B050"/>
                </a:solidFill>
              </a:rPr>
              <a:t>Success</a:t>
            </a:r>
            <a:endParaRPr lang="ko-KR" altLang="en-US" sz="1200" dirty="0">
              <a:solidFill>
                <a:srgbClr val="00B050"/>
              </a:solidFill>
            </a:endParaRPr>
          </a:p>
        </p:txBody>
      </p:sp>
      <p:sp>
        <p:nvSpPr>
          <p:cNvPr id="29" name="직사각형 12">
            <a:extLst>
              <a:ext uri="{FF2B5EF4-FFF2-40B4-BE49-F238E27FC236}">
                <a16:creationId xmlns:a16="http://schemas.microsoft.com/office/drawing/2014/main" id="{EE9BA1E1-0AD2-39FF-1A36-B6B601EFC555}"/>
              </a:ext>
            </a:extLst>
          </p:cNvPr>
          <p:cNvSpPr/>
          <p:nvPr/>
        </p:nvSpPr>
        <p:spPr bwMode="auto">
          <a:xfrm>
            <a:off x="7608168" y="3079483"/>
            <a:ext cx="523651"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Invite</a:t>
            </a:r>
            <a:endParaRPr kumimoji="0" lang="ko-KR" altLang="en-US" sz="1100" dirty="0">
              <a:solidFill>
                <a:schemeClr val="tx1"/>
              </a:solidFill>
              <a:latin typeface="Times New Roman" pitchFamily="18" charset="0"/>
            </a:endParaRPr>
          </a:p>
        </p:txBody>
      </p:sp>
      <p:sp>
        <p:nvSpPr>
          <p:cNvPr id="30" name="직사각형 12">
            <a:extLst>
              <a:ext uri="{FF2B5EF4-FFF2-40B4-BE49-F238E27FC236}">
                <a16:creationId xmlns:a16="http://schemas.microsoft.com/office/drawing/2014/main" id="{4DC0003D-7157-3627-AB46-608E0D30250B}"/>
              </a:ext>
            </a:extLst>
          </p:cNvPr>
          <p:cNvSpPr/>
          <p:nvPr/>
        </p:nvSpPr>
        <p:spPr bwMode="auto">
          <a:xfrm>
            <a:off x="8154275" y="3797675"/>
            <a:ext cx="617060"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Response</a:t>
            </a:r>
            <a:endParaRPr kumimoji="0" lang="ko-KR" altLang="en-US" sz="1100" dirty="0">
              <a:solidFill>
                <a:schemeClr val="tx1"/>
              </a:solidFill>
              <a:latin typeface="Times New Roman" pitchFamily="18" charset="0"/>
            </a:endParaRPr>
          </a:p>
        </p:txBody>
      </p:sp>
      <p:sp>
        <p:nvSpPr>
          <p:cNvPr id="31" name="TextBox 30">
            <a:extLst>
              <a:ext uri="{FF2B5EF4-FFF2-40B4-BE49-F238E27FC236}">
                <a16:creationId xmlns:a16="http://schemas.microsoft.com/office/drawing/2014/main" id="{53742E5E-050B-7F1C-6739-4421F5439139}"/>
              </a:ext>
            </a:extLst>
          </p:cNvPr>
          <p:cNvSpPr txBox="1"/>
          <p:nvPr/>
        </p:nvSpPr>
        <p:spPr>
          <a:xfrm>
            <a:off x="8219762" y="4246889"/>
            <a:ext cx="1055440" cy="338554"/>
          </a:xfrm>
          <a:prstGeom prst="rect">
            <a:avLst/>
          </a:prstGeom>
          <a:noFill/>
        </p:spPr>
        <p:txBody>
          <a:bodyPr wrap="square" rtlCol="0">
            <a:spAutoFit/>
          </a:bodyPr>
          <a:lstStyle/>
          <a:p>
            <a:r>
              <a:rPr lang="en-US" sz="1600" dirty="0">
                <a:solidFill>
                  <a:srgbClr val="FF0000"/>
                </a:solidFill>
              </a:rPr>
              <a:t>No</a:t>
            </a:r>
          </a:p>
        </p:txBody>
      </p:sp>
    </p:spTree>
    <p:extLst>
      <p:ext uri="{BB962C8B-B14F-4D97-AF65-F5344CB8AC3E}">
        <p14:creationId xmlns:p14="http://schemas.microsoft.com/office/powerpoint/2010/main" val="532437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07679-C102-879E-A2AF-575FDC149AA8}"/>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3B57FF1B-5536-1262-A55C-F900C9069E9E}"/>
              </a:ext>
            </a:extLst>
          </p:cNvPr>
          <p:cNvSpPr>
            <a:spLocks noGrp="1"/>
          </p:cNvSpPr>
          <p:nvPr>
            <p:ph idx="1"/>
          </p:nvPr>
        </p:nvSpPr>
        <p:spPr>
          <a:xfrm>
            <a:off x="695400" y="1477255"/>
            <a:ext cx="10361084" cy="1755044"/>
          </a:xfrm>
        </p:spPr>
        <p:txBody>
          <a:bodyPr/>
          <a:lstStyle/>
          <a:p>
            <a:pPr latinLnBrk="0"/>
            <a:r>
              <a:rPr lang="en-US" sz="1400" dirty="0"/>
              <a:t>To solve the problem, we propose a CSI reception report mechanism for the responding AP. </a:t>
            </a:r>
          </a:p>
          <a:p>
            <a:pPr latinLnBrk="0"/>
            <a:r>
              <a:rPr lang="en-US" sz="1400" dirty="0"/>
              <a:t>The report may be transmitted by the responding AP on its own using its own TXOP. Or may be solicited by the initiating AP (e.g. using a trigger frame). </a:t>
            </a:r>
          </a:p>
          <a:p>
            <a:pPr latinLnBrk="0"/>
            <a:r>
              <a:rPr lang="en-US" sz="1400" dirty="0"/>
              <a:t>If the CSI reception report indicates failure, the initiating AP can perform one of the following</a:t>
            </a:r>
          </a:p>
          <a:p>
            <a:pPr latinLnBrk="0">
              <a:buFont typeface="Arial" panose="020B0604020202020204" pitchFamily="34" charset="0"/>
              <a:buChar char="•"/>
            </a:pPr>
            <a:r>
              <a:rPr lang="en-US" sz="1400" b="0" dirty="0"/>
              <a:t>Retransmit the BFRP trigger frame</a:t>
            </a:r>
          </a:p>
          <a:p>
            <a:pPr latinLnBrk="0">
              <a:buFont typeface="Arial" panose="020B0604020202020204" pitchFamily="34" charset="0"/>
              <a:buChar char="•"/>
            </a:pPr>
            <a:r>
              <a:rPr lang="en-US" sz="1400" b="0" dirty="0"/>
              <a:t>Reinitiate the sounding sequence that contains error.</a:t>
            </a:r>
          </a:p>
          <a:p>
            <a:pPr latinLnBrk="0">
              <a:buFont typeface="Arial" panose="020B0604020202020204" pitchFamily="34" charset="0"/>
              <a:buChar char="•"/>
            </a:pPr>
            <a:r>
              <a:rPr lang="en-US" sz="1400" b="0" dirty="0"/>
              <a:t>Forward the CSI feedback to the responding AP (if available).</a:t>
            </a:r>
          </a:p>
        </p:txBody>
      </p:sp>
      <p:sp>
        <p:nvSpPr>
          <p:cNvPr id="4" name="Slide Number Placeholder 3">
            <a:extLst>
              <a:ext uri="{FF2B5EF4-FFF2-40B4-BE49-F238E27FC236}">
                <a16:creationId xmlns:a16="http://schemas.microsoft.com/office/drawing/2014/main" id="{D78648E3-6C62-0D55-1B4B-8A96530F756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EE63E1F1-CC47-2C01-AECA-6ADFC53061FD}"/>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0E4ADDDC-0C56-2CB6-E59A-2651CA919407}"/>
              </a:ext>
            </a:extLst>
          </p:cNvPr>
          <p:cNvSpPr>
            <a:spLocks noGrp="1"/>
          </p:cNvSpPr>
          <p:nvPr>
            <p:ph type="dt" idx="15"/>
          </p:nvPr>
        </p:nvSpPr>
        <p:spPr/>
        <p:txBody>
          <a:bodyPr/>
          <a:lstStyle/>
          <a:p>
            <a:r>
              <a:rPr lang="en-US"/>
              <a:t>March 2025</a:t>
            </a:r>
            <a:endParaRPr lang="en-GB" dirty="0"/>
          </a:p>
        </p:txBody>
      </p:sp>
      <p:cxnSp>
        <p:nvCxnSpPr>
          <p:cNvPr id="34" name="직선 연결선 6">
            <a:extLst>
              <a:ext uri="{FF2B5EF4-FFF2-40B4-BE49-F238E27FC236}">
                <a16:creationId xmlns:a16="http://schemas.microsoft.com/office/drawing/2014/main" id="{2F7F2878-180F-8EE3-C923-185DD4C47B44}"/>
              </a:ext>
            </a:extLst>
          </p:cNvPr>
          <p:cNvCxnSpPr>
            <a:cxnSpLocks/>
          </p:cNvCxnSpPr>
          <p:nvPr/>
        </p:nvCxnSpPr>
        <p:spPr bwMode="auto">
          <a:xfrm>
            <a:off x="2236961" y="4039249"/>
            <a:ext cx="7785294"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직선 연결선 7">
            <a:extLst>
              <a:ext uri="{FF2B5EF4-FFF2-40B4-BE49-F238E27FC236}">
                <a16:creationId xmlns:a16="http://schemas.microsoft.com/office/drawing/2014/main" id="{F01F38B5-F4F5-1100-EAF5-F614CE40CAC8}"/>
              </a:ext>
            </a:extLst>
          </p:cNvPr>
          <p:cNvCxnSpPr>
            <a:cxnSpLocks/>
          </p:cNvCxnSpPr>
          <p:nvPr/>
        </p:nvCxnSpPr>
        <p:spPr bwMode="auto">
          <a:xfrm>
            <a:off x="2236961" y="4750449"/>
            <a:ext cx="7785294"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직선 연결선 8">
            <a:extLst>
              <a:ext uri="{FF2B5EF4-FFF2-40B4-BE49-F238E27FC236}">
                <a16:creationId xmlns:a16="http://schemas.microsoft.com/office/drawing/2014/main" id="{292231D5-F4A1-3909-B05B-1D9839C8374E}"/>
              </a:ext>
            </a:extLst>
          </p:cNvPr>
          <p:cNvCxnSpPr>
            <a:cxnSpLocks/>
          </p:cNvCxnSpPr>
          <p:nvPr/>
        </p:nvCxnSpPr>
        <p:spPr bwMode="auto">
          <a:xfrm>
            <a:off x="2317399" y="5461649"/>
            <a:ext cx="770485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7" name="직사각형 10">
            <a:extLst>
              <a:ext uri="{FF2B5EF4-FFF2-40B4-BE49-F238E27FC236}">
                <a16:creationId xmlns:a16="http://schemas.microsoft.com/office/drawing/2014/main" id="{AF29E2E6-3DD2-6E7E-20C2-2F7D078A5168}"/>
              </a:ext>
            </a:extLst>
          </p:cNvPr>
          <p:cNvSpPr/>
          <p:nvPr/>
        </p:nvSpPr>
        <p:spPr bwMode="auto">
          <a:xfrm>
            <a:off x="2529406" y="3541236"/>
            <a:ext cx="798515"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UHR NDP Announcement</a:t>
            </a:r>
            <a:endParaRPr kumimoji="0" lang="ko-KR" altLang="en-US" sz="1100" dirty="0">
              <a:solidFill>
                <a:schemeClr val="tx1"/>
              </a:solidFill>
              <a:latin typeface="Times New Roman" pitchFamily="18" charset="0"/>
            </a:endParaRPr>
          </a:p>
        </p:txBody>
      </p:sp>
      <p:sp>
        <p:nvSpPr>
          <p:cNvPr id="38" name="직사각형 12">
            <a:extLst>
              <a:ext uri="{FF2B5EF4-FFF2-40B4-BE49-F238E27FC236}">
                <a16:creationId xmlns:a16="http://schemas.microsoft.com/office/drawing/2014/main" id="{980D6299-A6E4-2507-EB3B-4BB41B7031E3}"/>
              </a:ext>
            </a:extLst>
          </p:cNvPr>
          <p:cNvSpPr/>
          <p:nvPr/>
        </p:nvSpPr>
        <p:spPr bwMode="auto">
          <a:xfrm>
            <a:off x="4603294" y="3539427"/>
            <a:ext cx="774724"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BFRP</a:t>
            </a:r>
          </a:p>
          <a:p>
            <a:pPr algn="ctr"/>
            <a:r>
              <a:rPr lang="en-US" altLang="ko-KR" sz="1100" dirty="0">
                <a:solidFill>
                  <a:schemeClr val="tx1"/>
                </a:solidFill>
                <a:latin typeface="Times New Roman" pitchFamily="18" charset="0"/>
              </a:rPr>
              <a:t>Trigger</a:t>
            </a:r>
            <a:endParaRPr kumimoji="0" lang="ko-KR" altLang="en-US" sz="1100" dirty="0">
              <a:solidFill>
                <a:schemeClr val="tx1"/>
              </a:solidFill>
              <a:latin typeface="Times New Roman" pitchFamily="18" charset="0"/>
            </a:endParaRPr>
          </a:p>
        </p:txBody>
      </p:sp>
      <p:sp>
        <p:nvSpPr>
          <p:cNvPr id="39" name="직사각형 13">
            <a:extLst>
              <a:ext uri="{FF2B5EF4-FFF2-40B4-BE49-F238E27FC236}">
                <a16:creationId xmlns:a16="http://schemas.microsoft.com/office/drawing/2014/main" id="{61781D4D-6E95-208E-F26A-D8E6A239AFD8}"/>
              </a:ext>
            </a:extLst>
          </p:cNvPr>
          <p:cNvSpPr/>
          <p:nvPr/>
        </p:nvSpPr>
        <p:spPr bwMode="auto">
          <a:xfrm>
            <a:off x="5501267" y="4975092"/>
            <a:ext cx="1020580"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Compressed Beamforming/CQI</a:t>
            </a:r>
            <a:endParaRPr kumimoji="0" lang="ko-KR" altLang="en-US" sz="1100" dirty="0">
              <a:solidFill>
                <a:schemeClr val="tx1"/>
              </a:solidFill>
              <a:latin typeface="Times New Roman" pitchFamily="18" charset="0"/>
            </a:endParaRPr>
          </a:p>
        </p:txBody>
      </p:sp>
      <p:sp>
        <p:nvSpPr>
          <p:cNvPr id="40" name="TextBox 39">
            <a:extLst>
              <a:ext uri="{FF2B5EF4-FFF2-40B4-BE49-F238E27FC236}">
                <a16:creationId xmlns:a16="http://schemas.microsoft.com/office/drawing/2014/main" id="{BC67D9DF-5FD1-3320-0747-71088CA3EC06}"/>
              </a:ext>
            </a:extLst>
          </p:cNvPr>
          <p:cNvSpPr txBox="1"/>
          <p:nvPr/>
        </p:nvSpPr>
        <p:spPr>
          <a:xfrm>
            <a:off x="1756814" y="3796923"/>
            <a:ext cx="560585" cy="261610"/>
          </a:xfrm>
          <a:prstGeom prst="rect">
            <a:avLst/>
          </a:prstGeom>
          <a:noFill/>
        </p:spPr>
        <p:txBody>
          <a:bodyPr wrap="square" rtlCol="0">
            <a:spAutoFit/>
          </a:bodyPr>
          <a:lstStyle/>
          <a:p>
            <a:r>
              <a:rPr lang="en-US" altLang="ko-KR" sz="1100" dirty="0">
                <a:solidFill>
                  <a:schemeClr val="tx1"/>
                </a:solidFill>
              </a:rPr>
              <a:t>AP 1</a:t>
            </a:r>
            <a:endParaRPr lang="ko-KR" altLang="en-US" sz="1100" dirty="0">
              <a:solidFill>
                <a:schemeClr val="tx1"/>
              </a:solidFill>
            </a:endParaRPr>
          </a:p>
        </p:txBody>
      </p:sp>
      <p:sp>
        <p:nvSpPr>
          <p:cNvPr id="41" name="TextBox 40">
            <a:extLst>
              <a:ext uri="{FF2B5EF4-FFF2-40B4-BE49-F238E27FC236}">
                <a16:creationId xmlns:a16="http://schemas.microsoft.com/office/drawing/2014/main" id="{82F1DB28-30CD-E935-7FC9-6E71CCE6815D}"/>
              </a:ext>
            </a:extLst>
          </p:cNvPr>
          <p:cNvSpPr txBox="1"/>
          <p:nvPr/>
        </p:nvSpPr>
        <p:spPr>
          <a:xfrm>
            <a:off x="1756814" y="4502607"/>
            <a:ext cx="560585" cy="261610"/>
          </a:xfrm>
          <a:prstGeom prst="rect">
            <a:avLst/>
          </a:prstGeom>
          <a:noFill/>
        </p:spPr>
        <p:txBody>
          <a:bodyPr wrap="square" rtlCol="0">
            <a:spAutoFit/>
          </a:bodyPr>
          <a:lstStyle/>
          <a:p>
            <a:r>
              <a:rPr lang="en-US" altLang="ko-KR" sz="1100" dirty="0">
                <a:solidFill>
                  <a:schemeClr val="tx1"/>
                </a:solidFill>
              </a:rPr>
              <a:t>AP 2</a:t>
            </a:r>
            <a:endParaRPr lang="ko-KR" altLang="en-US" sz="1100" dirty="0">
              <a:solidFill>
                <a:schemeClr val="tx1"/>
              </a:solidFill>
            </a:endParaRPr>
          </a:p>
        </p:txBody>
      </p:sp>
      <p:sp>
        <p:nvSpPr>
          <p:cNvPr id="42" name="TextBox 41">
            <a:extLst>
              <a:ext uri="{FF2B5EF4-FFF2-40B4-BE49-F238E27FC236}">
                <a16:creationId xmlns:a16="http://schemas.microsoft.com/office/drawing/2014/main" id="{712F80A8-39BD-8DB5-FBD3-0CD818CC5B00}"/>
              </a:ext>
            </a:extLst>
          </p:cNvPr>
          <p:cNvSpPr txBox="1"/>
          <p:nvPr/>
        </p:nvSpPr>
        <p:spPr>
          <a:xfrm>
            <a:off x="1718153" y="5225020"/>
            <a:ext cx="662403" cy="276999"/>
          </a:xfrm>
          <a:prstGeom prst="rect">
            <a:avLst/>
          </a:prstGeom>
          <a:noFill/>
        </p:spPr>
        <p:txBody>
          <a:bodyPr wrap="square" rtlCol="0">
            <a:spAutoFit/>
          </a:bodyPr>
          <a:lstStyle/>
          <a:p>
            <a:r>
              <a:rPr lang="en-US" altLang="ko-KR" sz="1200" dirty="0">
                <a:solidFill>
                  <a:schemeClr val="tx1"/>
                </a:solidFill>
              </a:rPr>
              <a:t>STA 1</a:t>
            </a:r>
            <a:endParaRPr lang="ko-KR" altLang="en-US" sz="1200" dirty="0">
              <a:solidFill>
                <a:schemeClr val="tx1"/>
              </a:solidFill>
            </a:endParaRPr>
          </a:p>
        </p:txBody>
      </p:sp>
      <p:sp>
        <p:nvSpPr>
          <p:cNvPr id="43" name="직사각형 22">
            <a:extLst>
              <a:ext uri="{FF2B5EF4-FFF2-40B4-BE49-F238E27FC236}">
                <a16:creationId xmlns:a16="http://schemas.microsoft.com/office/drawing/2014/main" id="{001DA28B-0A7F-478E-1203-A03DB2EA3781}"/>
              </a:ext>
            </a:extLst>
          </p:cNvPr>
          <p:cNvSpPr/>
          <p:nvPr/>
        </p:nvSpPr>
        <p:spPr bwMode="auto">
          <a:xfrm>
            <a:off x="3479917" y="4243060"/>
            <a:ext cx="784106"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EHT Sounding NDP</a:t>
            </a:r>
            <a:endParaRPr kumimoji="0" lang="ko-KR" altLang="en-US" sz="1100" dirty="0">
              <a:solidFill>
                <a:schemeClr val="tx1"/>
              </a:solidFill>
              <a:latin typeface="Times New Roman" pitchFamily="18" charset="0"/>
            </a:endParaRPr>
          </a:p>
        </p:txBody>
      </p:sp>
      <p:sp>
        <p:nvSpPr>
          <p:cNvPr id="46" name="TextBox 45">
            <a:extLst>
              <a:ext uri="{FF2B5EF4-FFF2-40B4-BE49-F238E27FC236}">
                <a16:creationId xmlns:a16="http://schemas.microsoft.com/office/drawing/2014/main" id="{A40B2B01-88CB-FD14-DC01-D05FB2A2895D}"/>
              </a:ext>
            </a:extLst>
          </p:cNvPr>
          <p:cNvSpPr txBox="1"/>
          <p:nvPr/>
        </p:nvSpPr>
        <p:spPr>
          <a:xfrm>
            <a:off x="5765394" y="4333729"/>
            <a:ext cx="492325" cy="276999"/>
          </a:xfrm>
          <a:prstGeom prst="rect">
            <a:avLst/>
          </a:prstGeom>
          <a:noFill/>
        </p:spPr>
        <p:txBody>
          <a:bodyPr wrap="square" rtlCol="0">
            <a:spAutoFit/>
          </a:bodyPr>
          <a:lstStyle/>
          <a:p>
            <a:r>
              <a:rPr lang="en-US" altLang="ko-KR" sz="1200" b="1" u="sng" dirty="0">
                <a:solidFill>
                  <a:srgbClr val="FF0000"/>
                </a:solidFill>
              </a:rPr>
              <a:t>Fail</a:t>
            </a:r>
            <a:endParaRPr lang="ko-KR" altLang="en-US" sz="1200" dirty="0">
              <a:solidFill>
                <a:srgbClr val="FF0000"/>
              </a:solidFill>
            </a:endParaRPr>
          </a:p>
        </p:txBody>
      </p:sp>
      <p:sp>
        <p:nvSpPr>
          <p:cNvPr id="49" name="직사각형 22">
            <a:extLst>
              <a:ext uri="{FF2B5EF4-FFF2-40B4-BE49-F238E27FC236}">
                <a16:creationId xmlns:a16="http://schemas.microsoft.com/office/drawing/2014/main" id="{50866BE9-620A-E433-C7CB-A3057B820A6B}"/>
              </a:ext>
            </a:extLst>
          </p:cNvPr>
          <p:cNvSpPr/>
          <p:nvPr/>
        </p:nvSpPr>
        <p:spPr bwMode="auto">
          <a:xfrm>
            <a:off x="3491255" y="3565328"/>
            <a:ext cx="784106"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EHT Sounding NDP</a:t>
            </a:r>
            <a:endParaRPr kumimoji="0" lang="ko-KR" altLang="en-US" sz="1100" dirty="0">
              <a:solidFill>
                <a:schemeClr val="tx1"/>
              </a:solidFill>
              <a:latin typeface="Times New Roman" pitchFamily="18" charset="0"/>
            </a:endParaRPr>
          </a:p>
        </p:txBody>
      </p:sp>
      <p:sp>
        <p:nvSpPr>
          <p:cNvPr id="50" name="TextBox 49">
            <a:extLst>
              <a:ext uri="{FF2B5EF4-FFF2-40B4-BE49-F238E27FC236}">
                <a16:creationId xmlns:a16="http://schemas.microsoft.com/office/drawing/2014/main" id="{DBA2C007-0263-BC9B-9B2A-85C3FCE7535B}"/>
              </a:ext>
            </a:extLst>
          </p:cNvPr>
          <p:cNvSpPr txBox="1"/>
          <p:nvPr/>
        </p:nvSpPr>
        <p:spPr>
          <a:xfrm>
            <a:off x="1739030" y="5778437"/>
            <a:ext cx="662403" cy="276999"/>
          </a:xfrm>
          <a:prstGeom prst="rect">
            <a:avLst/>
          </a:prstGeom>
          <a:noFill/>
        </p:spPr>
        <p:txBody>
          <a:bodyPr wrap="square" rtlCol="0">
            <a:spAutoFit/>
          </a:bodyPr>
          <a:lstStyle/>
          <a:p>
            <a:r>
              <a:rPr lang="en-US" altLang="ko-KR" sz="1200" dirty="0">
                <a:solidFill>
                  <a:schemeClr val="tx1"/>
                </a:solidFill>
              </a:rPr>
              <a:t>STA 2</a:t>
            </a:r>
            <a:endParaRPr lang="ko-KR" altLang="en-US" sz="1200" dirty="0">
              <a:solidFill>
                <a:schemeClr val="tx1"/>
              </a:solidFill>
            </a:endParaRPr>
          </a:p>
        </p:txBody>
      </p:sp>
      <p:cxnSp>
        <p:nvCxnSpPr>
          <p:cNvPr id="51" name="직선 연결선 8">
            <a:extLst>
              <a:ext uri="{FF2B5EF4-FFF2-40B4-BE49-F238E27FC236}">
                <a16:creationId xmlns:a16="http://schemas.microsoft.com/office/drawing/2014/main" id="{8F191762-D0C7-8216-C109-94ACDEBBE594}"/>
              </a:ext>
            </a:extLst>
          </p:cNvPr>
          <p:cNvCxnSpPr>
            <a:cxnSpLocks/>
          </p:cNvCxnSpPr>
          <p:nvPr/>
        </p:nvCxnSpPr>
        <p:spPr bwMode="auto">
          <a:xfrm>
            <a:off x="2317399" y="5966196"/>
            <a:ext cx="770485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2" name="직사각형 10">
            <a:extLst>
              <a:ext uri="{FF2B5EF4-FFF2-40B4-BE49-F238E27FC236}">
                <a16:creationId xmlns:a16="http://schemas.microsoft.com/office/drawing/2014/main" id="{B5A35D6C-7248-C2B7-72E7-22A7D6BD9E58}"/>
              </a:ext>
            </a:extLst>
          </p:cNvPr>
          <p:cNvSpPr/>
          <p:nvPr/>
        </p:nvSpPr>
        <p:spPr bwMode="auto">
          <a:xfrm>
            <a:off x="2495600" y="3454565"/>
            <a:ext cx="4060073" cy="2717634"/>
          </a:xfrm>
          <a:prstGeom prst="rect">
            <a:avLst/>
          </a:prstGeom>
          <a:noFill/>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endParaRPr lang="en-US" altLang="ko-KR" sz="1100" dirty="0">
              <a:solidFill>
                <a:schemeClr val="tx1"/>
              </a:solidFill>
              <a:latin typeface="Times New Roman" pitchFamily="18" charset="0"/>
            </a:endParaRPr>
          </a:p>
          <a:p>
            <a:pPr algn="ctr"/>
            <a:endParaRPr kumimoji="0" lang="en-US" altLang="ko-KR" sz="1100" dirty="0">
              <a:solidFill>
                <a:schemeClr val="tx1"/>
              </a:solidFill>
              <a:latin typeface="Times New Roman" pitchFamily="18" charset="0"/>
            </a:endParaRPr>
          </a:p>
          <a:p>
            <a:pPr algn="ctr"/>
            <a:r>
              <a:rPr kumimoji="0" lang="en-US" altLang="ko-KR" sz="1100" dirty="0">
                <a:solidFill>
                  <a:schemeClr val="tx1"/>
                </a:solidFill>
                <a:latin typeface="Times New Roman" pitchFamily="18" charset="0"/>
              </a:rPr>
              <a:t>AP1 initiated sounding sequence(s)</a:t>
            </a:r>
            <a:endParaRPr kumimoji="0" lang="ko-KR" altLang="en-US" sz="1100" dirty="0">
              <a:solidFill>
                <a:schemeClr val="tx1"/>
              </a:solidFill>
              <a:latin typeface="Times New Roman" pitchFamily="18" charset="0"/>
            </a:endParaRPr>
          </a:p>
        </p:txBody>
      </p:sp>
      <p:sp>
        <p:nvSpPr>
          <p:cNvPr id="53" name="TextBox 52">
            <a:extLst>
              <a:ext uri="{FF2B5EF4-FFF2-40B4-BE49-F238E27FC236}">
                <a16:creationId xmlns:a16="http://schemas.microsoft.com/office/drawing/2014/main" id="{EAECF0B9-3FC3-6C68-6377-9B5BE1C9C057}"/>
              </a:ext>
            </a:extLst>
          </p:cNvPr>
          <p:cNvSpPr txBox="1"/>
          <p:nvPr/>
        </p:nvSpPr>
        <p:spPr>
          <a:xfrm>
            <a:off x="5648402" y="3650729"/>
            <a:ext cx="756453" cy="276999"/>
          </a:xfrm>
          <a:prstGeom prst="rect">
            <a:avLst/>
          </a:prstGeom>
          <a:noFill/>
        </p:spPr>
        <p:txBody>
          <a:bodyPr wrap="square" rtlCol="0">
            <a:spAutoFit/>
          </a:bodyPr>
          <a:lstStyle/>
          <a:p>
            <a:r>
              <a:rPr lang="en-US" altLang="ko-KR" sz="1200" b="1" u="sng" dirty="0">
                <a:solidFill>
                  <a:srgbClr val="00B050"/>
                </a:solidFill>
              </a:rPr>
              <a:t>Success</a:t>
            </a:r>
            <a:endParaRPr lang="ko-KR" altLang="en-US" sz="1200" dirty="0">
              <a:solidFill>
                <a:srgbClr val="00B050"/>
              </a:solidFill>
            </a:endParaRPr>
          </a:p>
        </p:txBody>
      </p:sp>
      <p:sp>
        <p:nvSpPr>
          <p:cNvPr id="56" name="직사각형 13">
            <a:extLst>
              <a:ext uri="{FF2B5EF4-FFF2-40B4-BE49-F238E27FC236}">
                <a16:creationId xmlns:a16="http://schemas.microsoft.com/office/drawing/2014/main" id="{EED81898-5F7D-5DBA-318B-EECF74BDDE61}"/>
              </a:ext>
            </a:extLst>
          </p:cNvPr>
          <p:cNvSpPr/>
          <p:nvPr/>
        </p:nvSpPr>
        <p:spPr bwMode="auto">
          <a:xfrm>
            <a:off x="7032104" y="4243060"/>
            <a:ext cx="951520"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CSI reception report (error)</a:t>
            </a:r>
            <a:endParaRPr kumimoji="0" lang="ko-KR" altLang="en-US" sz="1100" dirty="0">
              <a:solidFill>
                <a:schemeClr val="tx1"/>
              </a:solidFill>
              <a:latin typeface="Times New Roman" pitchFamily="18" charset="0"/>
            </a:endParaRPr>
          </a:p>
        </p:txBody>
      </p:sp>
      <p:sp>
        <p:nvSpPr>
          <p:cNvPr id="11" name="직사각형 12">
            <a:extLst>
              <a:ext uri="{FF2B5EF4-FFF2-40B4-BE49-F238E27FC236}">
                <a16:creationId xmlns:a16="http://schemas.microsoft.com/office/drawing/2014/main" id="{EFA095AC-E7E4-CA4A-FD5D-A9D8971EE461}"/>
              </a:ext>
            </a:extLst>
          </p:cNvPr>
          <p:cNvSpPr/>
          <p:nvPr/>
        </p:nvSpPr>
        <p:spPr bwMode="auto">
          <a:xfrm>
            <a:off x="8190593" y="3530344"/>
            <a:ext cx="774724"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BFRP</a:t>
            </a:r>
          </a:p>
          <a:p>
            <a:pPr algn="ctr"/>
            <a:r>
              <a:rPr lang="en-US" altLang="ko-KR" sz="1100" dirty="0">
                <a:solidFill>
                  <a:schemeClr val="tx1"/>
                </a:solidFill>
                <a:latin typeface="Times New Roman" pitchFamily="18" charset="0"/>
              </a:rPr>
              <a:t>Trigger</a:t>
            </a:r>
            <a:endParaRPr kumimoji="0" lang="ko-KR" altLang="en-US" sz="1100" dirty="0">
              <a:solidFill>
                <a:schemeClr val="tx1"/>
              </a:solidFill>
              <a:latin typeface="Times New Roman" pitchFamily="18" charset="0"/>
            </a:endParaRPr>
          </a:p>
        </p:txBody>
      </p:sp>
      <p:sp>
        <p:nvSpPr>
          <p:cNvPr id="12" name="직사각형 13">
            <a:extLst>
              <a:ext uri="{FF2B5EF4-FFF2-40B4-BE49-F238E27FC236}">
                <a16:creationId xmlns:a16="http://schemas.microsoft.com/office/drawing/2014/main" id="{2E14A74B-F9C1-F87E-8FFF-30541F456DF5}"/>
              </a:ext>
            </a:extLst>
          </p:cNvPr>
          <p:cNvSpPr/>
          <p:nvPr/>
        </p:nvSpPr>
        <p:spPr bwMode="auto">
          <a:xfrm>
            <a:off x="9088566" y="4966009"/>
            <a:ext cx="1020580" cy="495161"/>
          </a:xfrm>
          <a:prstGeom prst="rect">
            <a:avLst/>
          </a:prstGeom>
          <a:ln w="1905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100" dirty="0">
                <a:solidFill>
                  <a:schemeClr val="tx1"/>
                </a:solidFill>
                <a:latin typeface="Times New Roman" pitchFamily="18" charset="0"/>
              </a:rPr>
              <a:t>Compressed Beamforming/CQI</a:t>
            </a:r>
            <a:endParaRPr kumimoji="0" lang="ko-KR" altLang="en-US" sz="1100" dirty="0">
              <a:solidFill>
                <a:schemeClr val="tx1"/>
              </a:solidFill>
              <a:latin typeface="Times New Roman" pitchFamily="18" charset="0"/>
            </a:endParaRPr>
          </a:p>
        </p:txBody>
      </p:sp>
      <p:sp>
        <p:nvSpPr>
          <p:cNvPr id="15" name="TextBox 14">
            <a:extLst>
              <a:ext uri="{FF2B5EF4-FFF2-40B4-BE49-F238E27FC236}">
                <a16:creationId xmlns:a16="http://schemas.microsoft.com/office/drawing/2014/main" id="{1A564070-D264-2621-DBBD-CB7A67CC26AD}"/>
              </a:ext>
            </a:extLst>
          </p:cNvPr>
          <p:cNvSpPr txBox="1"/>
          <p:nvPr/>
        </p:nvSpPr>
        <p:spPr>
          <a:xfrm>
            <a:off x="9220629" y="4318292"/>
            <a:ext cx="756453" cy="276999"/>
          </a:xfrm>
          <a:prstGeom prst="rect">
            <a:avLst/>
          </a:prstGeom>
          <a:noFill/>
        </p:spPr>
        <p:txBody>
          <a:bodyPr wrap="square" rtlCol="0">
            <a:spAutoFit/>
          </a:bodyPr>
          <a:lstStyle/>
          <a:p>
            <a:r>
              <a:rPr lang="en-US" altLang="ko-KR" sz="1200" b="1" u="sng" dirty="0">
                <a:solidFill>
                  <a:srgbClr val="00B050"/>
                </a:solidFill>
              </a:rPr>
              <a:t>Success</a:t>
            </a:r>
            <a:endParaRPr lang="ko-KR" altLang="en-US" sz="1200" dirty="0">
              <a:solidFill>
                <a:srgbClr val="00B050"/>
              </a:solidFill>
            </a:endParaRPr>
          </a:p>
        </p:txBody>
      </p:sp>
    </p:spTree>
    <p:extLst>
      <p:ext uri="{BB962C8B-B14F-4D97-AF65-F5344CB8AC3E}">
        <p14:creationId xmlns:p14="http://schemas.microsoft.com/office/powerpoint/2010/main" val="1935183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C1EAB-FAAC-3FE6-2355-C5561A305C13}"/>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B5BD82D3-F949-DA8B-5FDB-4DF9F4115FE8}"/>
              </a:ext>
            </a:extLst>
          </p:cNvPr>
          <p:cNvSpPr>
            <a:spLocks noGrp="1"/>
          </p:cNvSpPr>
          <p:nvPr>
            <p:ph idx="1"/>
          </p:nvPr>
        </p:nvSpPr>
        <p:spPr/>
        <p:txBody>
          <a:bodyPr/>
          <a:lstStyle/>
          <a:p>
            <a:pPr latinLnBrk="0"/>
            <a:r>
              <a:rPr lang="en-US" dirty="0"/>
              <a:t>Errors may occur when two APs perform </a:t>
            </a:r>
            <a:r>
              <a:rPr lang="en-US" dirty="0" err="1"/>
              <a:t>CoBF</a:t>
            </a:r>
            <a:r>
              <a:rPr lang="en-US" dirty="0"/>
              <a:t> sounding sequences. Due to the inherent time constraints involved with the CSI feedback during </a:t>
            </a:r>
            <a:r>
              <a:rPr lang="en-US" dirty="0" err="1"/>
              <a:t>CoBF</a:t>
            </a:r>
            <a:r>
              <a:rPr lang="en-US" dirty="0"/>
              <a:t> sounding, we proposed to define mechanisms to</a:t>
            </a:r>
          </a:p>
          <a:p>
            <a:pPr marL="457200" indent="-457200" latinLnBrk="0">
              <a:buAutoNum type="arabicParenR"/>
            </a:pPr>
            <a:r>
              <a:rPr lang="en-US" dirty="0"/>
              <a:t>Truncate the </a:t>
            </a:r>
            <a:r>
              <a:rPr lang="en-US" dirty="0" err="1"/>
              <a:t>CoBF</a:t>
            </a:r>
            <a:r>
              <a:rPr lang="en-US" dirty="0"/>
              <a:t> sounding procedure.</a:t>
            </a:r>
          </a:p>
          <a:p>
            <a:pPr marL="457200" indent="-457200" latinLnBrk="0">
              <a:buAutoNum type="arabicParenR"/>
            </a:pPr>
            <a:r>
              <a:rPr lang="en-US" dirty="0"/>
              <a:t>Report CSI feedback reception error by the responding AP.</a:t>
            </a:r>
          </a:p>
        </p:txBody>
      </p:sp>
      <p:sp>
        <p:nvSpPr>
          <p:cNvPr id="4" name="Slide Number Placeholder 3">
            <a:extLst>
              <a:ext uri="{FF2B5EF4-FFF2-40B4-BE49-F238E27FC236}">
                <a16:creationId xmlns:a16="http://schemas.microsoft.com/office/drawing/2014/main" id="{406435C2-3AD4-B6CB-2197-5BA81294DE2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252BD91-F004-A56B-2610-8D61A4D19F82}"/>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5AC458BC-78B4-6628-BC58-1C81FE794A1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16367049"/>
      </p:ext>
    </p:extLst>
  </p:cSld>
  <p:clrMapOvr>
    <a:masterClrMapping/>
  </p:clrMapOvr>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16898</TotalTime>
  <Words>980</Words>
  <Application>Microsoft Office PowerPoint</Application>
  <PresentationFormat>Widescreen</PresentationFormat>
  <Paragraphs>236</Paragraphs>
  <Slides>11</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Arial Unicode MS</vt:lpstr>
      <vt:lpstr>굴림</vt:lpstr>
      <vt:lpstr>Arial</vt:lpstr>
      <vt:lpstr>Times New Roman</vt:lpstr>
      <vt:lpstr>Office 테마</vt:lpstr>
      <vt:lpstr>Document</vt:lpstr>
      <vt:lpstr>Considerations on UHR Sounding Operation</vt:lpstr>
      <vt:lpstr>Introduction</vt:lpstr>
      <vt:lpstr>UHR Sounding Protocol sequences (1/2) </vt:lpstr>
      <vt:lpstr>UHR Sounding Protocol sequences (2/2)</vt:lpstr>
      <vt:lpstr>Problem 1</vt:lpstr>
      <vt:lpstr>Proposal</vt:lpstr>
      <vt:lpstr>Problem 2</vt:lpstr>
      <vt:lpstr>Proposal</vt:lpstr>
      <vt:lpstr>Conclusion</vt:lpstr>
      <vt:lpstr>Strawpoll 1</vt:lpstr>
      <vt:lpstr>Strawpoll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Jeongki Kim</dc:creator>
  <cp:lastModifiedBy>Leonardo Lanante</cp:lastModifiedBy>
  <cp:revision>277</cp:revision>
  <cp:lastPrinted>1601-01-01T00:00:00Z</cp:lastPrinted>
  <dcterms:created xsi:type="dcterms:W3CDTF">2023-03-27T11:21:45Z</dcterms:created>
  <dcterms:modified xsi:type="dcterms:W3CDTF">2025-03-11T12:58:49Z</dcterms:modified>
</cp:coreProperties>
</file>