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421" r:id="rId3"/>
    <p:sldId id="2400" r:id="rId4"/>
    <p:sldId id="2410" r:id="rId5"/>
    <p:sldId id="2409" r:id="rId6"/>
    <p:sldId id="2412" r:id="rId7"/>
    <p:sldId id="2391" r:id="rId8"/>
    <p:sldId id="2414" r:id="rId9"/>
    <p:sldId id="2377" r:id="rId10"/>
    <p:sldId id="2422"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54" autoAdjust="0"/>
    <p:restoredTop sz="94649" autoAdjust="0"/>
  </p:normalViewPr>
  <p:slideViewPr>
    <p:cSldViewPr>
      <p:cViewPr varScale="1">
        <p:scale>
          <a:sx n="78" d="100"/>
          <a:sy n="78" d="100"/>
        </p:scale>
        <p:origin x="984"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3" d="100"/>
          <a:sy n="73" d="100"/>
        </p:scale>
        <p:origin x="2141" y="3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9053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120F093-080F-A770-056F-38216C91038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87B00A9-7D9E-01E4-2422-1A45AE4BA20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8902791-2ADD-E596-2FFA-BBAD7CFBFC8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02B429D8-9069-93DE-8CBE-DA2766DC808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27FD3E90-829D-6C17-B00B-072A7B55115B}"/>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265969BD-2726-375F-EAF1-5EF2BD7B336D}"/>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DF65D6F-0D3A-B741-31E2-548371B0E3E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0989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08AF058-8722-C0FD-9707-B231BA1AFB7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12E271A-6B8B-5C02-F23B-08FC6708B7A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AB77D20-11D6-9F44-9141-FEA784D72F2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72B6B7B-3E42-1C9F-C268-B8841E64B79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4E9B66A-1129-AB38-F694-5465E8A0FBA7}"/>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C59CB367-4B91-DBD0-EF8E-2038CE6428DB}"/>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1A935AC-78D2-DC2D-BD6B-8E4BCBDB723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1003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7FC63DC-55F7-97B8-137E-3ED8CA136A9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C347BA8-54EA-9D82-7EC2-E45AB07021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C657CA7-176D-0FC8-7543-29FF7DFEEC2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EBAB4A0-5550-3CCF-D30D-A438813716A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8CEEA85-7BC5-2638-B434-EEF707307F1F}"/>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D87BE2E6-7B55-A2E6-D896-2A7B51483CE8}"/>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BFDBB71-E356-0E4C-6797-1D089FE4FD3D}"/>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96629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63012CE-BFC8-95E7-4AFB-E1DFB9A775D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C9ADFFE-4923-A279-1276-1A6EE88E91D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8870C3B-BC6A-7335-1C03-1421004F6E1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82E858D-ABCE-EFCF-1CC8-DBAD1805E89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D28A5E-9AEF-95D1-06AE-47CDF9F3C4C0}"/>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9F5788C3-E464-60F9-64C3-05F8556AF22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8EDE53EA-1418-0059-32B2-D4BB8833D3E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60513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802.11-25/0377r0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Multiple Shared AP Allocation in Co-TDMA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2025-03-07</a:t>
            </a:r>
          </a:p>
        </p:txBody>
      </p:sp>
      <p:sp>
        <p:nvSpPr>
          <p:cNvPr id="6" name="Date Placeholder 3"/>
          <p:cNvSpPr>
            <a:spLocks noGrp="1"/>
          </p:cNvSpPr>
          <p:nvPr>
            <p:ph type="dt" idx="10"/>
          </p:nvPr>
        </p:nvSpPr>
        <p:spPr/>
        <p:txBody>
          <a:bodyPr/>
          <a:lstStyle/>
          <a:p>
            <a:r>
              <a:rPr lang="en-US" dirty="0"/>
              <a:t>March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62907319"/>
              </p:ext>
            </p:extLst>
          </p:nvPr>
        </p:nvGraphicFramePr>
        <p:xfrm>
          <a:off x="966788" y="2616200"/>
          <a:ext cx="10452100" cy="3413125"/>
        </p:xfrm>
        <a:graphic>
          <a:graphicData uri="http://schemas.openxmlformats.org/presentationml/2006/ole">
            <mc:AlternateContent xmlns:mc="http://schemas.openxmlformats.org/markup-compatibility/2006">
              <mc:Choice xmlns:v="urn:schemas-microsoft-com:vml" Requires="v">
                <p:oleObj name="Document" r:id="rId3" imgW="10562796" imgH="3488538" progId="Word.Document.8">
                  <p:embed/>
                </p:oleObj>
              </mc:Choice>
              <mc:Fallback>
                <p:oleObj name="Document" r:id="rId3" imgW="10562796" imgH="3488538" progId="Word.Document.8">
                  <p:embed/>
                  <p:pic>
                    <p:nvPicPr>
                      <p:cNvPr id="3075" name="Object 3"/>
                      <p:cNvPicPr>
                        <a:picLocks noChangeAspect="1" noChangeArrowheads="1"/>
                      </p:cNvPicPr>
                      <p:nvPr/>
                    </p:nvPicPr>
                    <p:blipFill>
                      <a:blip r:embed="rId4"/>
                      <a:srcRect/>
                      <a:stretch>
                        <a:fillRect/>
                      </a:stretch>
                    </p:blipFill>
                    <p:spPr bwMode="auto">
                      <a:xfrm>
                        <a:off x="966788" y="2616200"/>
                        <a:ext cx="10452100" cy="3413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B81D5-AC9A-0521-872D-565CBE2B00D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7276CC-0079-63B8-2E4B-D2490D56D05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214FBB4-7891-F808-587B-5B1A7C51B8AB}"/>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27F5EF35-A318-6AB7-39FF-A53EB6E3AACC}"/>
              </a:ext>
            </a:extLst>
          </p:cNvPr>
          <p:cNvSpPr>
            <a:spLocks noGrp="1"/>
          </p:cNvSpPr>
          <p:nvPr>
            <p:ph type="dt" idx="15"/>
          </p:nvPr>
        </p:nvSpPr>
        <p:spPr/>
        <p:txBody>
          <a:bodyPr/>
          <a:lstStyle/>
          <a:p>
            <a:r>
              <a:rPr lang="en-US" dirty="0"/>
              <a:t>March 2025</a:t>
            </a:r>
            <a:endParaRPr lang="en-GB" dirty="0"/>
          </a:p>
        </p:txBody>
      </p:sp>
      <p:sp>
        <p:nvSpPr>
          <p:cNvPr id="8" name="Rectangle 1">
            <a:extLst>
              <a:ext uri="{FF2B5EF4-FFF2-40B4-BE49-F238E27FC236}">
                <a16:creationId xmlns:a16="http://schemas.microsoft.com/office/drawing/2014/main" id="{A1F4A1BB-146A-F3F8-2E8B-FF6F365C6C77}"/>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2</a:t>
            </a:r>
          </a:p>
        </p:txBody>
      </p:sp>
      <p:sp>
        <p:nvSpPr>
          <p:cNvPr id="10" name="Rectangle 2">
            <a:extLst>
              <a:ext uri="{FF2B5EF4-FFF2-40B4-BE49-F238E27FC236}">
                <a16:creationId xmlns:a16="http://schemas.microsoft.com/office/drawing/2014/main" id="{B0E903A1-6022-758A-DC3F-C5AC950675B7}"/>
              </a:ext>
            </a:extLst>
          </p:cNvPr>
          <p:cNvSpPr txBox="1">
            <a:spLocks noChangeArrowheads="1"/>
          </p:cNvSpPr>
          <p:nvPr/>
        </p:nvSpPr>
        <p:spPr bwMode="auto">
          <a:xfrm>
            <a:off x="539804" y="1600200"/>
            <a:ext cx="11110278"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l" fontAlgn="base"/>
            <a:r>
              <a:rPr lang="en-US" sz="2000" b="1" i="0" dirty="0">
                <a:solidFill>
                  <a:srgbClr val="000000"/>
                </a:solidFill>
                <a:effectLst/>
              </a:rPr>
              <a:t>Do you agree to add the following text to the </a:t>
            </a:r>
            <a:r>
              <a:rPr lang="en-US" sz="2000" b="1" i="0" dirty="0" err="1">
                <a:solidFill>
                  <a:srgbClr val="000000"/>
                </a:solidFill>
                <a:effectLst/>
              </a:rPr>
              <a:t>TGbn</a:t>
            </a:r>
            <a:r>
              <a:rPr lang="en-US" sz="2000" b="1" i="0" dirty="0">
                <a:solidFill>
                  <a:srgbClr val="000000"/>
                </a:solidFill>
                <a:effectLst/>
              </a:rPr>
              <a:t> SFD?</a:t>
            </a:r>
            <a:endParaRPr lang="en-US" sz="2000" b="0" i="0" dirty="0">
              <a:solidFill>
                <a:srgbClr val="000000"/>
              </a:solidFill>
              <a:effectLst/>
            </a:endParaRPr>
          </a:p>
          <a:p>
            <a:pPr algn="l" fontAlgn="base"/>
            <a:r>
              <a:rPr lang="en-US" sz="2000" b="0" i="0" dirty="0">
                <a:solidFill>
                  <a:srgbClr val="000000"/>
                </a:solidFill>
                <a:effectLst/>
              </a:rPr>
              <a:t>	As part of Co-TDMA operation, </a:t>
            </a:r>
            <a:r>
              <a:rPr lang="en-US" sz="2000" b="0" i="0" dirty="0" err="1">
                <a:solidFill>
                  <a:srgbClr val="000000"/>
                </a:solidFill>
                <a:effectLst/>
              </a:rPr>
              <a:t>TGbn</a:t>
            </a:r>
            <a:r>
              <a:rPr lang="en-US" sz="2000" b="0" i="0" dirty="0">
                <a:solidFill>
                  <a:srgbClr val="000000"/>
                </a:solidFill>
                <a:effectLst/>
              </a:rPr>
              <a:t> defines a mechanism for a Co-TDMA sharing AP to indicate whether the TXOP will be shared with a single AP or more than one APs.</a:t>
            </a:r>
          </a:p>
          <a:p>
            <a:pPr marL="457200" marR="0" lvl="1" indent="0" algn="l" defTabSz="914400" rtl="0" eaLnBrk="0" fontAlgn="base" latinLnBrk="0" hangingPunct="0">
              <a:lnSpc>
                <a:spcPct val="100000"/>
              </a:lnSpc>
              <a:spcBef>
                <a:spcPct val="20000"/>
              </a:spcBef>
              <a:spcAft>
                <a:spcPct val="0"/>
              </a:spcAft>
              <a:buClrTx/>
              <a:buSzTx/>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b="0" i="0" u="none" strike="noStrike" kern="0" cap="none" spc="0" normalizeH="0" baseline="0" noProof="0" dirty="0">
                <a:ln>
                  <a:noFill/>
                </a:ln>
                <a:solidFill>
                  <a:srgbClr val="000000"/>
                </a:solidFill>
                <a:effectLst/>
                <a:uLnTx/>
                <a:uFillTx/>
                <a:latin typeface="Times New Roman"/>
              </a:rPr>
              <a:t>Y/N/A:</a:t>
            </a:r>
            <a:endParaRPr kumimoji="0" lang="ko-KR" altLang="en-US"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236360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March 2025</a:t>
            </a:r>
            <a:endParaRPr lang="en-GB" dirty="0"/>
          </a:p>
        </p:txBody>
      </p:sp>
      <p:sp>
        <p:nvSpPr>
          <p:cNvPr id="10" name="Rectangle 2">
            <a:extLst>
              <a:ext uri="{FF2B5EF4-FFF2-40B4-BE49-F238E27FC236}">
                <a16:creationId xmlns:a16="http://schemas.microsoft.com/office/drawing/2014/main" id="{16C104F7-DB47-8E89-E118-25C02E2ED09E}"/>
              </a:ext>
            </a:extLst>
          </p:cNvPr>
          <p:cNvSpPr txBox="1">
            <a:spLocks noChangeArrowheads="1"/>
          </p:cNvSpPr>
          <p:nvPr/>
        </p:nvSpPr>
        <p:spPr bwMode="auto">
          <a:xfrm>
            <a:off x="990600" y="1790700"/>
            <a:ext cx="96012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According to Motion #46 [1], </a:t>
            </a:r>
            <a:r>
              <a:rPr lang="en-US" sz="2000" b="0" kern="0" dirty="0" err="1"/>
              <a:t>TGbn</a:t>
            </a:r>
            <a:r>
              <a:rPr lang="en-US" sz="2000" b="0" kern="0" dirty="0"/>
              <a:t> shall define a Coordinated TDMA (Co-TDMA) procedure for an AP to share its time resources of an obtained TXOP with a set of APs.</a:t>
            </a:r>
          </a:p>
          <a:p>
            <a:pPr lvl="1">
              <a:buFont typeface="Arial" panose="020B0604020202020204" pitchFamily="34" charset="0"/>
              <a:buChar char="•"/>
            </a:pPr>
            <a:r>
              <a:rPr lang="en-US" sz="1600" b="0" kern="0" dirty="0"/>
              <a:t>Set of APs is TBD, where the set can consist of one AP.</a:t>
            </a:r>
          </a:p>
          <a:p>
            <a:pPr lvl="1">
              <a:buFont typeface="Arial" panose="020B0604020202020204" pitchFamily="34" charset="0"/>
              <a:buChar char="•"/>
            </a:pPr>
            <a:endParaRPr lang="en-US" sz="1100" b="0" kern="0" dirty="0"/>
          </a:p>
          <a:p>
            <a:pPr>
              <a:buFont typeface="Arial" panose="020B0604020202020204" pitchFamily="34" charset="0"/>
              <a:buChar char="•"/>
            </a:pPr>
            <a:r>
              <a:rPr lang="en-US" sz="2000" b="0" kern="0" dirty="0"/>
              <a:t>Accordingly, Co-TDMA sharing AP may share portions of its obtained TXOP with one or more polled APs. </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Before sharing a portion/portions of the obtained TXOP with one or more polled APs, Co-TDMA sharing AP may not be transmitting an announcement frame to inform polled APs of upcoming TXOP allocations according to the PDT MAC Co-TDMA [2].</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In this contribution, we consider several solutions to inform polled APs of upcoming TXOP allocations in the absence of an announcement frame.</a:t>
            </a:r>
          </a:p>
          <a:p>
            <a:pPr>
              <a:buFont typeface="Arial" panose="020B0604020202020204" pitchFamily="34" charset="0"/>
              <a:buChar char="•"/>
            </a:pPr>
            <a:endParaRPr lang="en-US" sz="1600" b="0" kern="0" dirty="0"/>
          </a:p>
          <a:p>
            <a:pPr>
              <a:buFont typeface="Arial" panose="020B0604020202020204" pitchFamily="34" charset="0"/>
              <a:buChar char="•"/>
            </a:pPr>
            <a:endParaRPr lang="en-US" sz="2000" b="0" kern="0"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1"/>
            <a:ext cx="9982199" cy="1065213"/>
          </a:xfrm>
        </p:spPr>
        <p:txBody>
          <a:bodyPr/>
          <a:lstStyle/>
          <a:p>
            <a:r>
              <a:rPr lang="en-US" dirty="0"/>
              <a:t>Introduction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March 2025</a:t>
            </a:r>
            <a:endParaRPr lang="en-GB"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09600"/>
            <a:ext cx="9982199" cy="735378"/>
          </a:xfrm>
        </p:spPr>
        <p:txBody>
          <a:bodyPr/>
          <a:lstStyle/>
          <a:p>
            <a:r>
              <a:rPr lang="en-US" dirty="0"/>
              <a:t>Announcement Frame during Co-TDMA</a:t>
            </a:r>
          </a:p>
        </p:txBody>
      </p:sp>
      <p:sp>
        <p:nvSpPr>
          <p:cNvPr id="2" name="Rectangle 2">
            <a:extLst>
              <a:ext uri="{FF2B5EF4-FFF2-40B4-BE49-F238E27FC236}">
                <a16:creationId xmlns:a16="http://schemas.microsoft.com/office/drawing/2014/main" id="{79CEE266-B400-A92E-CE5B-C3B89BFF006A}"/>
              </a:ext>
            </a:extLst>
          </p:cNvPr>
          <p:cNvSpPr txBox="1">
            <a:spLocks noChangeArrowheads="1"/>
          </p:cNvSpPr>
          <p:nvPr/>
        </p:nvSpPr>
        <p:spPr bwMode="auto">
          <a:xfrm>
            <a:off x="609601" y="1452744"/>
            <a:ext cx="10667998" cy="16714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some proposals for Co-TDMA, sharing AP transmitted an announcement frame to inform shared APs of upcoming TXOP allocation schedules in the current TXOP [3-5].</a:t>
            </a:r>
          </a:p>
          <a:p>
            <a:pPr>
              <a:buFont typeface="Arial" panose="020B0604020202020204" pitchFamily="34" charset="0"/>
              <a:buChar char="•"/>
            </a:pPr>
            <a:r>
              <a:rPr lang="en-US" sz="1800" b="0" kern="0" dirty="0"/>
              <a:t>Accordingly, after receiving response(s) to the ICF, AP1 announced the upcoming TXOP allocation schedule for APs with a separate frame. Hence, polled APs could plan their upcoming transmission schedules.</a:t>
            </a:r>
          </a:p>
          <a:p>
            <a:pPr>
              <a:buFont typeface="Arial" panose="020B0604020202020204" pitchFamily="34" charset="0"/>
              <a:buChar char="•"/>
            </a:pPr>
            <a:r>
              <a:rPr lang="en-US" sz="1800" b="0" kern="0" dirty="0"/>
              <a:t>However, one disadvantage of the announcement frame may be to increase the overhead.</a:t>
            </a:r>
          </a:p>
        </p:txBody>
      </p:sp>
      <p:cxnSp>
        <p:nvCxnSpPr>
          <p:cNvPr id="8" name="Straight Arrow Connector 7">
            <a:extLst>
              <a:ext uri="{FF2B5EF4-FFF2-40B4-BE49-F238E27FC236}">
                <a16:creationId xmlns:a16="http://schemas.microsoft.com/office/drawing/2014/main" id="{BA1F234A-E954-E06C-3FD4-D61002403BC6}"/>
              </a:ext>
            </a:extLst>
          </p:cNvPr>
          <p:cNvCxnSpPr>
            <a:cxnSpLocks/>
          </p:cNvCxnSpPr>
          <p:nvPr/>
        </p:nvCxnSpPr>
        <p:spPr bwMode="auto">
          <a:xfrm flipV="1">
            <a:off x="1997659" y="4114531"/>
            <a:ext cx="7844323" cy="3902"/>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78309F19-4B9E-C55A-4AB0-7AE6A4FC2EE8}"/>
              </a:ext>
            </a:extLst>
          </p:cNvPr>
          <p:cNvCxnSpPr>
            <a:cxnSpLocks/>
          </p:cNvCxnSpPr>
          <p:nvPr/>
        </p:nvCxnSpPr>
        <p:spPr bwMode="auto">
          <a:xfrm flipV="1">
            <a:off x="1981200" y="4724400"/>
            <a:ext cx="7860782" cy="1533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F418F418-2E7A-E18D-7B40-5D50A6AD0440}"/>
              </a:ext>
            </a:extLst>
          </p:cNvPr>
          <p:cNvCxnSpPr>
            <a:cxnSpLocks/>
          </p:cNvCxnSpPr>
          <p:nvPr/>
        </p:nvCxnSpPr>
        <p:spPr bwMode="auto">
          <a:xfrm flipV="1">
            <a:off x="1981200" y="5325413"/>
            <a:ext cx="7860782" cy="115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5" name="Straight Connector 14">
            <a:extLst>
              <a:ext uri="{FF2B5EF4-FFF2-40B4-BE49-F238E27FC236}">
                <a16:creationId xmlns:a16="http://schemas.microsoft.com/office/drawing/2014/main" id="{6B895D04-1439-4E8F-95CC-600CD039C19D}"/>
              </a:ext>
            </a:extLst>
          </p:cNvPr>
          <p:cNvCxnSpPr>
            <a:cxnSpLocks/>
          </p:cNvCxnSpPr>
          <p:nvPr/>
        </p:nvCxnSpPr>
        <p:spPr bwMode="auto">
          <a:xfrm>
            <a:off x="2187632" y="3741133"/>
            <a:ext cx="36285" cy="246035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Rectangle 22">
            <a:extLst>
              <a:ext uri="{FF2B5EF4-FFF2-40B4-BE49-F238E27FC236}">
                <a16:creationId xmlns:a16="http://schemas.microsoft.com/office/drawing/2014/main" id="{78EB75DF-5593-B4F7-E6AF-1B1CFDD7D62B}"/>
              </a:ext>
            </a:extLst>
          </p:cNvPr>
          <p:cNvSpPr/>
          <p:nvPr/>
        </p:nvSpPr>
        <p:spPr bwMode="auto">
          <a:xfrm>
            <a:off x="2189702" y="3810000"/>
            <a:ext cx="53340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a:t>
            </a:r>
          </a:p>
        </p:txBody>
      </p:sp>
      <p:sp>
        <p:nvSpPr>
          <p:cNvPr id="57" name="Rectangle 56">
            <a:extLst>
              <a:ext uri="{FF2B5EF4-FFF2-40B4-BE49-F238E27FC236}">
                <a16:creationId xmlns:a16="http://schemas.microsoft.com/office/drawing/2014/main" id="{2BD39745-DEA2-C50E-5DC6-8D612D5757F3}"/>
              </a:ext>
            </a:extLst>
          </p:cNvPr>
          <p:cNvSpPr/>
          <p:nvPr/>
        </p:nvSpPr>
        <p:spPr bwMode="auto">
          <a:xfrm>
            <a:off x="2894553" y="4419600"/>
            <a:ext cx="579199"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58" name="Rectangle 57">
            <a:extLst>
              <a:ext uri="{FF2B5EF4-FFF2-40B4-BE49-F238E27FC236}">
                <a16:creationId xmlns:a16="http://schemas.microsoft.com/office/drawing/2014/main" id="{ECECF4AE-E574-13C2-AA96-59BDF157E51B}"/>
              </a:ext>
            </a:extLst>
          </p:cNvPr>
          <p:cNvSpPr/>
          <p:nvPr/>
        </p:nvSpPr>
        <p:spPr bwMode="auto">
          <a:xfrm>
            <a:off x="4397916" y="3917254"/>
            <a:ext cx="1253252" cy="349945"/>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BSS1</a:t>
            </a:r>
          </a:p>
        </p:txBody>
      </p:sp>
      <p:sp>
        <p:nvSpPr>
          <p:cNvPr id="63" name="Rectangle 62">
            <a:extLst>
              <a:ext uri="{FF2B5EF4-FFF2-40B4-BE49-F238E27FC236}">
                <a16:creationId xmlns:a16="http://schemas.microsoft.com/office/drawing/2014/main" id="{AB07B40F-01A3-8DF6-7A20-0092CF70F32E}"/>
              </a:ext>
            </a:extLst>
          </p:cNvPr>
          <p:cNvSpPr/>
          <p:nvPr/>
        </p:nvSpPr>
        <p:spPr bwMode="auto">
          <a:xfrm>
            <a:off x="5791200" y="3755441"/>
            <a:ext cx="675733" cy="36299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MU-RTS TXS TF</a:t>
            </a:r>
          </a:p>
        </p:txBody>
      </p:sp>
      <p:sp>
        <p:nvSpPr>
          <p:cNvPr id="71" name="TextBox 70">
            <a:extLst>
              <a:ext uri="{FF2B5EF4-FFF2-40B4-BE49-F238E27FC236}">
                <a16:creationId xmlns:a16="http://schemas.microsoft.com/office/drawing/2014/main" id="{DBF83AAF-FA9B-BE0B-9B7B-DA970343BD52}"/>
              </a:ext>
            </a:extLst>
          </p:cNvPr>
          <p:cNvSpPr txBox="1"/>
          <p:nvPr/>
        </p:nvSpPr>
        <p:spPr>
          <a:xfrm>
            <a:off x="1476930" y="3825554"/>
            <a:ext cx="513282" cy="307777"/>
          </a:xfrm>
          <a:prstGeom prst="rect">
            <a:avLst/>
          </a:prstGeom>
          <a:noFill/>
        </p:spPr>
        <p:txBody>
          <a:bodyPr wrap="none" rtlCol="0">
            <a:spAutoFit/>
          </a:bodyPr>
          <a:lstStyle/>
          <a:p>
            <a:r>
              <a:rPr lang="en-US" sz="1400" b="1" dirty="0">
                <a:solidFill>
                  <a:schemeClr val="tx1"/>
                </a:solidFill>
              </a:rPr>
              <a:t>AP1</a:t>
            </a:r>
          </a:p>
        </p:txBody>
      </p:sp>
      <p:sp>
        <p:nvSpPr>
          <p:cNvPr id="72" name="TextBox 71">
            <a:extLst>
              <a:ext uri="{FF2B5EF4-FFF2-40B4-BE49-F238E27FC236}">
                <a16:creationId xmlns:a16="http://schemas.microsoft.com/office/drawing/2014/main" id="{22DAC3D8-F593-13F3-8B7B-8FC7EC16C94E}"/>
              </a:ext>
            </a:extLst>
          </p:cNvPr>
          <p:cNvSpPr txBox="1"/>
          <p:nvPr/>
        </p:nvSpPr>
        <p:spPr>
          <a:xfrm>
            <a:off x="1467918" y="4431954"/>
            <a:ext cx="513282" cy="307777"/>
          </a:xfrm>
          <a:prstGeom prst="rect">
            <a:avLst/>
          </a:prstGeom>
          <a:noFill/>
        </p:spPr>
        <p:txBody>
          <a:bodyPr wrap="none" rtlCol="0">
            <a:spAutoFit/>
          </a:bodyPr>
          <a:lstStyle/>
          <a:p>
            <a:r>
              <a:rPr lang="en-US" sz="1400" b="1" dirty="0">
                <a:solidFill>
                  <a:schemeClr val="tx1"/>
                </a:solidFill>
              </a:rPr>
              <a:t>AP2</a:t>
            </a:r>
          </a:p>
        </p:txBody>
      </p:sp>
      <p:sp>
        <p:nvSpPr>
          <p:cNvPr id="73" name="TextBox 72">
            <a:extLst>
              <a:ext uri="{FF2B5EF4-FFF2-40B4-BE49-F238E27FC236}">
                <a16:creationId xmlns:a16="http://schemas.microsoft.com/office/drawing/2014/main" id="{75A1DBC5-BD0C-2BCE-75F5-FADFEC93AD78}"/>
              </a:ext>
            </a:extLst>
          </p:cNvPr>
          <p:cNvSpPr txBox="1"/>
          <p:nvPr/>
        </p:nvSpPr>
        <p:spPr>
          <a:xfrm>
            <a:off x="1484377" y="5029200"/>
            <a:ext cx="513282" cy="307777"/>
          </a:xfrm>
          <a:prstGeom prst="rect">
            <a:avLst/>
          </a:prstGeom>
          <a:noFill/>
        </p:spPr>
        <p:txBody>
          <a:bodyPr wrap="none" rtlCol="0">
            <a:spAutoFit/>
          </a:bodyPr>
          <a:lstStyle/>
          <a:p>
            <a:r>
              <a:rPr lang="en-US" sz="1400" b="1" dirty="0">
                <a:solidFill>
                  <a:schemeClr val="tx1"/>
                </a:solidFill>
              </a:rPr>
              <a:t>AP3</a:t>
            </a:r>
          </a:p>
        </p:txBody>
      </p:sp>
      <p:sp>
        <p:nvSpPr>
          <p:cNvPr id="24" name="Rectangle 23">
            <a:extLst>
              <a:ext uri="{FF2B5EF4-FFF2-40B4-BE49-F238E27FC236}">
                <a16:creationId xmlns:a16="http://schemas.microsoft.com/office/drawing/2014/main" id="{147CCE1D-B762-9022-8A18-5614042E0CD9}"/>
              </a:ext>
            </a:extLst>
          </p:cNvPr>
          <p:cNvSpPr/>
          <p:nvPr/>
        </p:nvSpPr>
        <p:spPr bwMode="auto">
          <a:xfrm>
            <a:off x="2886847" y="5035824"/>
            <a:ext cx="59461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27" name="Rectangle 26">
            <a:extLst>
              <a:ext uri="{FF2B5EF4-FFF2-40B4-BE49-F238E27FC236}">
                <a16:creationId xmlns:a16="http://schemas.microsoft.com/office/drawing/2014/main" id="{D7E04CB7-8AC3-38F7-1CB8-15817C176760}"/>
              </a:ext>
            </a:extLst>
          </p:cNvPr>
          <p:cNvSpPr/>
          <p:nvPr/>
        </p:nvSpPr>
        <p:spPr bwMode="auto">
          <a:xfrm>
            <a:off x="6592435" y="4423927"/>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29" name="Rectangle 28">
            <a:extLst>
              <a:ext uri="{FF2B5EF4-FFF2-40B4-BE49-F238E27FC236}">
                <a16:creationId xmlns:a16="http://schemas.microsoft.com/office/drawing/2014/main" id="{B93D77EE-93B9-FDB2-5A1D-3B6143F3952C}"/>
              </a:ext>
            </a:extLst>
          </p:cNvPr>
          <p:cNvSpPr/>
          <p:nvPr/>
        </p:nvSpPr>
        <p:spPr bwMode="auto">
          <a:xfrm>
            <a:off x="7234655" y="4505613"/>
            <a:ext cx="1107010" cy="363537"/>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BSS2</a:t>
            </a:r>
          </a:p>
        </p:txBody>
      </p:sp>
      <p:sp>
        <p:nvSpPr>
          <p:cNvPr id="7" name="TextBox 6">
            <a:extLst>
              <a:ext uri="{FF2B5EF4-FFF2-40B4-BE49-F238E27FC236}">
                <a16:creationId xmlns:a16="http://schemas.microsoft.com/office/drawing/2014/main" id="{98A91DE9-0E0A-B4D5-604F-FFFD84F87B2C}"/>
              </a:ext>
            </a:extLst>
          </p:cNvPr>
          <p:cNvSpPr txBox="1"/>
          <p:nvPr/>
        </p:nvSpPr>
        <p:spPr>
          <a:xfrm>
            <a:off x="1291055" y="3538564"/>
            <a:ext cx="932862" cy="400110"/>
          </a:xfrm>
          <a:prstGeom prst="rect">
            <a:avLst/>
          </a:prstGeom>
          <a:noFill/>
        </p:spPr>
        <p:txBody>
          <a:bodyPr wrap="square">
            <a:spAutoFit/>
          </a:bodyPr>
          <a:lstStyle/>
          <a:p>
            <a:r>
              <a:rPr lang="en-US" sz="1000" b="0" kern="0" dirty="0">
                <a:solidFill>
                  <a:schemeClr val="tx1"/>
                </a:solidFill>
              </a:rPr>
              <a:t>(Co-TDMA sharing AP)</a:t>
            </a:r>
            <a:endParaRPr lang="en-US" sz="1000" dirty="0">
              <a:solidFill>
                <a:schemeClr val="tx1"/>
              </a:solidFill>
            </a:endParaRPr>
          </a:p>
        </p:txBody>
      </p:sp>
      <p:cxnSp>
        <p:nvCxnSpPr>
          <p:cNvPr id="19" name="Straight Arrow Connector 18">
            <a:extLst>
              <a:ext uri="{FF2B5EF4-FFF2-40B4-BE49-F238E27FC236}">
                <a16:creationId xmlns:a16="http://schemas.microsoft.com/office/drawing/2014/main" id="{C510322B-6E13-7F28-87FB-A44BE0417CCF}"/>
              </a:ext>
            </a:extLst>
          </p:cNvPr>
          <p:cNvCxnSpPr>
            <a:cxnSpLocks/>
          </p:cNvCxnSpPr>
          <p:nvPr/>
        </p:nvCxnSpPr>
        <p:spPr bwMode="auto">
          <a:xfrm flipV="1">
            <a:off x="1997659" y="5924239"/>
            <a:ext cx="7844323" cy="115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BF53DFA8-DB96-5AF9-4CBA-7D930B976FE4}"/>
              </a:ext>
            </a:extLst>
          </p:cNvPr>
          <p:cNvSpPr txBox="1"/>
          <p:nvPr/>
        </p:nvSpPr>
        <p:spPr>
          <a:xfrm>
            <a:off x="1484377" y="5621179"/>
            <a:ext cx="513282" cy="307777"/>
          </a:xfrm>
          <a:prstGeom prst="rect">
            <a:avLst/>
          </a:prstGeom>
          <a:noFill/>
        </p:spPr>
        <p:txBody>
          <a:bodyPr wrap="none" rtlCol="0">
            <a:spAutoFit/>
          </a:bodyPr>
          <a:lstStyle/>
          <a:p>
            <a:r>
              <a:rPr lang="en-US" sz="1400" b="1" dirty="0">
                <a:solidFill>
                  <a:schemeClr val="tx1"/>
                </a:solidFill>
              </a:rPr>
              <a:t>AP4</a:t>
            </a:r>
          </a:p>
        </p:txBody>
      </p:sp>
      <p:sp>
        <p:nvSpPr>
          <p:cNvPr id="51" name="Rectangle 50">
            <a:extLst>
              <a:ext uri="{FF2B5EF4-FFF2-40B4-BE49-F238E27FC236}">
                <a16:creationId xmlns:a16="http://schemas.microsoft.com/office/drawing/2014/main" id="{750CCEDF-EA77-7691-468C-043FD7D0E0B0}"/>
              </a:ext>
            </a:extLst>
          </p:cNvPr>
          <p:cNvSpPr/>
          <p:nvPr/>
        </p:nvSpPr>
        <p:spPr bwMode="auto">
          <a:xfrm>
            <a:off x="8546582" y="4419600"/>
            <a:ext cx="762000" cy="3048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TXOP return</a:t>
            </a:r>
          </a:p>
        </p:txBody>
      </p:sp>
      <p:sp>
        <p:nvSpPr>
          <p:cNvPr id="61" name="Rectangle 60">
            <a:extLst>
              <a:ext uri="{FF2B5EF4-FFF2-40B4-BE49-F238E27FC236}">
                <a16:creationId xmlns:a16="http://schemas.microsoft.com/office/drawing/2014/main" id="{43B87AF4-EB05-63B2-3013-5313458DF40E}"/>
              </a:ext>
            </a:extLst>
          </p:cNvPr>
          <p:cNvSpPr/>
          <p:nvPr/>
        </p:nvSpPr>
        <p:spPr bwMode="auto">
          <a:xfrm>
            <a:off x="2908682" y="5618583"/>
            <a:ext cx="59461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cxnSp>
        <p:nvCxnSpPr>
          <p:cNvPr id="92" name="Straight Connector 91">
            <a:extLst>
              <a:ext uri="{FF2B5EF4-FFF2-40B4-BE49-F238E27FC236}">
                <a16:creationId xmlns:a16="http://schemas.microsoft.com/office/drawing/2014/main" id="{6F4170DC-AB56-E3F5-748F-78323C33DB91}"/>
              </a:ext>
            </a:extLst>
          </p:cNvPr>
          <p:cNvCxnSpPr>
            <a:cxnSpLocks/>
          </p:cNvCxnSpPr>
          <p:nvPr/>
        </p:nvCxnSpPr>
        <p:spPr bwMode="auto">
          <a:xfrm>
            <a:off x="9323162" y="3950897"/>
            <a:ext cx="0" cy="205916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 name="Rectangle 2">
            <a:extLst>
              <a:ext uri="{FF2B5EF4-FFF2-40B4-BE49-F238E27FC236}">
                <a16:creationId xmlns:a16="http://schemas.microsoft.com/office/drawing/2014/main" id="{BF7BCC61-6E09-D31C-BA8D-5B08A40680B7}"/>
              </a:ext>
            </a:extLst>
          </p:cNvPr>
          <p:cNvSpPr/>
          <p:nvPr/>
        </p:nvSpPr>
        <p:spPr bwMode="auto">
          <a:xfrm>
            <a:off x="3621337" y="3805572"/>
            <a:ext cx="612233"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err="1">
                <a:ln>
                  <a:noFill/>
                </a:ln>
                <a:solidFill>
                  <a:schemeClr val="tx1"/>
                </a:solidFill>
                <a:effectLst/>
                <a:latin typeface="Times New Roman" pitchFamily="16" charset="0"/>
                <a:ea typeface="MS Gothic" charset="-128"/>
              </a:rPr>
              <a:t>Announ</a:t>
            </a:r>
            <a:r>
              <a:rPr kumimoji="0" lang="en-US" sz="900" b="0" i="0" u="none" strike="noStrike" cap="none" normalizeH="0" baseline="0" dirty="0">
                <a:ln>
                  <a:noFill/>
                </a:ln>
                <a:solidFill>
                  <a:schemeClr val="tx1"/>
                </a:solidFill>
                <a:effectLst/>
                <a:latin typeface="Times New Roman" pitchFamily="16" charset="0"/>
                <a:ea typeface="MS Gothic" charset="-128"/>
              </a:rPr>
              <a:t>. frame</a:t>
            </a:r>
          </a:p>
        </p:txBody>
      </p:sp>
      <p:cxnSp>
        <p:nvCxnSpPr>
          <p:cNvPr id="12" name="Straight Arrow Connector 11">
            <a:extLst>
              <a:ext uri="{FF2B5EF4-FFF2-40B4-BE49-F238E27FC236}">
                <a16:creationId xmlns:a16="http://schemas.microsoft.com/office/drawing/2014/main" id="{FE7A493E-6122-057B-72D6-3E099846F139}"/>
              </a:ext>
            </a:extLst>
          </p:cNvPr>
          <p:cNvCxnSpPr>
            <a:cxnSpLocks/>
          </p:cNvCxnSpPr>
          <p:nvPr/>
        </p:nvCxnSpPr>
        <p:spPr bwMode="auto">
          <a:xfrm>
            <a:off x="4256024" y="5257800"/>
            <a:ext cx="5067138" cy="0"/>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4" name="Straight Connector 13">
            <a:extLst>
              <a:ext uri="{FF2B5EF4-FFF2-40B4-BE49-F238E27FC236}">
                <a16:creationId xmlns:a16="http://schemas.microsoft.com/office/drawing/2014/main" id="{4A8C6E29-0B31-536A-7EC2-48076669FE1D}"/>
              </a:ext>
            </a:extLst>
          </p:cNvPr>
          <p:cNvCxnSpPr>
            <a:cxnSpLocks/>
          </p:cNvCxnSpPr>
          <p:nvPr/>
        </p:nvCxnSpPr>
        <p:spPr bwMode="auto">
          <a:xfrm>
            <a:off x="4237882" y="3708527"/>
            <a:ext cx="36285" cy="246035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Straight Arrow Connector 16">
            <a:extLst>
              <a:ext uri="{FF2B5EF4-FFF2-40B4-BE49-F238E27FC236}">
                <a16:creationId xmlns:a16="http://schemas.microsoft.com/office/drawing/2014/main" id="{55AB3CB6-09E3-5759-2751-07DAC5452EEB}"/>
              </a:ext>
            </a:extLst>
          </p:cNvPr>
          <p:cNvCxnSpPr>
            <a:cxnSpLocks/>
          </p:cNvCxnSpPr>
          <p:nvPr/>
        </p:nvCxnSpPr>
        <p:spPr bwMode="auto">
          <a:xfrm>
            <a:off x="3690476" y="3610964"/>
            <a:ext cx="0" cy="397615"/>
          </a:xfrm>
          <a:prstGeom prst="straightConnector1">
            <a:avLst/>
          </a:prstGeom>
          <a:solidFill>
            <a:srgbClr val="00B8FF"/>
          </a:solidFill>
          <a:ln w="28575" cap="flat" cmpd="sng" algn="ctr">
            <a:solidFill>
              <a:srgbClr val="FF0000"/>
            </a:solidFill>
            <a:prstDash val="solid"/>
            <a:round/>
            <a:headEnd type="none" w="med" len="med"/>
            <a:tailEnd type="triangle" w="med" len="med"/>
          </a:ln>
          <a:effectLst/>
        </p:spPr>
      </p:cxnSp>
      <p:sp>
        <p:nvSpPr>
          <p:cNvPr id="18" name="TextBox 17">
            <a:extLst>
              <a:ext uri="{FF2B5EF4-FFF2-40B4-BE49-F238E27FC236}">
                <a16:creationId xmlns:a16="http://schemas.microsoft.com/office/drawing/2014/main" id="{D62137C7-16D3-8F82-3421-4DDAB7555F66}"/>
              </a:ext>
            </a:extLst>
          </p:cNvPr>
          <p:cNvSpPr txBox="1"/>
          <p:nvPr/>
        </p:nvSpPr>
        <p:spPr>
          <a:xfrm>
            <a:off x="2771699" y="3355427"/>
            <a:ext cx="1837553" cy="261610"/>
          </a:xfrm>
          <a:prstGeom prst="rect">
            <a:avLst/>
          </a:prstGeom>
          <a:noFill/>
        </p:spPr>
        <p:txBody>
          <a:bodyPr wrap="square">
            <a:spAutoFit/>
          </a:bodyPr>
          <a:lstStyle/>
          <a:p>
            <a:pPr algn="ctr"/>
            <a:r>
              <a:rPr lang="en-US" sz="1100" b="1" kern="0" dirty="0">
                <a:solidFill>
                  <a:srgbClr val="FF0000"/>
                </a:solidFill>
              </a:rPr>
              <a:t>Allocation info for AP2</a:t>
            </a:r>
          </a:p>
        </p:txBody>
      </p:sp>
      <p:sp>
        <p:nvSpPr>
          <p:cNvPr id="21" name="TextBox 20">
            <a:extLst>
              <a:ext uri="{FF2B5EF4-FFF2-40B4-BE49-F238E27FC236}">
                <a16:creationId xmlns:a16="http://schemas.microsoft.com/office/drawing/2014/main" id="{B66DEA7E-030F-8BDD-0421-FC95EE12504C}"/>
              </a:ext>
            </a:extLst>
          </p:cNvPr>
          <p:cNvSpPr txBox="1"/>
          <p:nvPr/>
        </p:nvSpPr>
        <p:spPr>
          <a:xfrm>
            <a:off x="4267200" y="5024720"/>
            <a:ext cx="2627110" cy="261610"/>
          </a:xfrm>
          <a:prstGeom prst="rect">
            <a:avLst/>
          </a:prstGeom>
          <a:noFill/>
        </p:spPr>
        <p:txBody>
          <a:bodyPr wrap="square">
            <a:spAutoFit/>
          </a:bodyPr>
          <a:lstStyle/>
          <a:p>
            <a:pPr algn="ctr"/>
            <a:r>
              <a:rPr lang="en-US" sz="1100" b="1" kern="0" dirty="0">
                <a:solidFill>
                  <a:srgbClr val="00B050"/>
                </a:solidFill>
              </a:rPr>
              <a:t>AP3 learns it will not be assigned TXOP</a:t>
            </a:r>
          </a:p>
        </p:txBody>
      </p:sp>
      <p:cxnSp>
        <p:nvCxnSpPr>
          <p:cNvPr id="22" name="Straight Arrow Connector 21">
            <a:extLst>
              <a:ext uri="{FF2B5EF4-FFF2-40B4-BE49-F238E27FC236}">
                <a16:creationId xmlns:a16="http://schemas.microsoft.com/office/drawing/2014/main" id="{7BA6424B-A29D-1CE9-9FAD-F8F14889E378}"/>
              </a:ext>
            </a:extLst>
          </p:cNvPr>
          <p:cNvCxnSpPr>
            <a:cxnSpLocks/>
          </p:cNvCxnSpPr>
          <p:nvPr/>
        </p:nvCxnSpPr>
        <p:spPr bwMode="auto">
          <a:xfrm>
            <a:off x="4276806" y="5838980"/>
            <a:ext cx="5067138"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25" name="TextBox 24">
            <a:extLst>
              <a:ext uri="{FF2B5EF4-FFF2-40B4-BE49-F238E27FC236}">
                <a16:creationId xmlns:a16="http://schemas.microsoft.com/office/drawing/2014/main" id="{201D8DC1-DE46-F64D-A472-588C2B773D6E}"/>
              </a:ext>
            </a:extLst>
          </p:cNvPr>
          <p:cNvSpPr txBox="1"/>
          <p:nvPr/>
        </p:nvSpPr>
        <p:spPr>
          <a:xfrm>
            <a:off x="4288747" y="5605790"/>
            <a:ext cx="2877257" cy="261610"/>
          </a:xfrm>
          <a:prstGeom prst="rect">
            <a:avLst/>
          </a:prstGeom>
          <a:noFill/>
        </p:spPr>
        <p:txBody>
          <a:bodyPr wrap="square">
            <a:spAutoFit/>
          </a:bodyPr>
          <a:lstStyle/>
          <a:p>
            <a:r>
              <a:rPr lang="en-US" sz="1100" b="1" kern="0" dirty="0">
                <a:solidFill>
                  <a:srgbClr val="00B050"/>
                </a:solidFill>
              </a:rPr>
              <a:t>AP4 learns it will not be assigned TXOP</a:t>
            </a:r>
          </a:p>
        </p:txBody>
      </p:sp>
      <p:cxnSp>
        <p:nvCxnSpPr>
          <p:cNvPr id="26" name="Straight Arrow Connector 25">
            <a:extLst>
              <a:ext uri="{FF2B5EF4-FFF2-40B4-BE49-F238E27FC236}">
                <a16:creationId xmlns:a16="http://schemas.microsoft.com/office/drawing/2014/main" id="{0CE5A11A-A9B8-ED74-F120-F39889CF788C}"/>
              </a:ext>
            </a:extLst>
          </p:cNvPr>
          <p:cNvCxnSpPr>
            <a:cxnSpLocks/>
          </p:cNvCxnSpPr>
          <p:nvPr/>
        </p:nvCxnSpPr>
        <p:spPr bwMode="auto">
          <a:xfrm>
            <a:off x="4256024" y="4383622"/>
            <a:ext cx="5067138"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28" name="TextBox 27">
            <a:extLst>
              <a:ext uri="{FF2B5EF4-FFF2-40B4-BE49-F238E27FC236}">
                <a16:creationId xmlns:a16="http://schemas.microsoft.com/office/drawing/2014/main" id="{62DD541F-9305-6846-BC0F-5D4994F579D2}"/>
              </a:ext>
            </a:extLst>
          </p:cNvPr>
          <p:cNvSpPr txBox="1"/>
          <p:nvPr/>
        </p:nvSpPr>
        <p:spPr>
          <a:xfrm>
            <a:off x="4233570" y="4393265"/>
            <a:ext cx="2877257" cy="261610"/>
          </a:xfrm>
          <a:prstGeom prst="rect">
            <a:avLst/>
          </a:prstGeom>
          <a:noFill/>
        </p:spPr>
        <p:txBody>
          <a:bodyPr wrap="square">
            <a:spAutoFit/>
          </a:bodyPr>
          <a:lstStyle/>
          <a:p>
            <a:r>
              <a:rPr lang="en-US" sz="1100" b="1" kern="0" dirty="0">
                <a:solidFill>
                  <a:srgbClr val="00B050"/>
                </a:solidFill>
              </a:rPr>
              <a:t>AP2 learns it will be assigned TXOP</a:t>
            </a:r>
          </a:p>
        </p:txBody>
      </p:sp>
    </p:spTree>
    <p:extLst>
      <p:ext uri="{BB962C8B-B14F-4D97-AF65-F5344CB8AC3E}">
        <p14:creationId xmlns:p14="http://schemas.microsoft.com/office/powerpoint/2010/main" val="2507952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B4718F-3E51-8D47-AC49-340A12FFC1F7}"/>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91BEE98-CE48-7305-C13E-16B7F213EA63}"/>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E8D57422-2A05-9CD7-706D-384CB3AEE60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C82F3279-880D-D111-DC62-FEC86F7A8EBF}"/>
              </a:ext>
            </a:extLst>
          </p:cNvPr>
          <p:cNvSpPr>
            <a:spLocks noGrp="1"/>
          </p:cNvSpPr>
          <p:nvPr>
            <p:ph type="dt" idx="15"/>
          </p:nvPr>
        </p:nvSpPr>
        <p:spPr/>
        <p:txBody>
          <a:bodyPr/>
          <a:lstStyle/>
          <a:p>
            <a:r>
              <a:rPr lang="en-US" dirty="0"/>
              <a:t>March 2025</a:t>
            </a:r>
            <a:endParaRPr lang="en-GB" dirty="0"/>
          </a:p>
        </p:txBody>
      </p:sp>
      <p:sp>
        <p:nvSpPr>
          <p:cNvPr id="13" name="Title 1">
            <a:extLst>
              <a:ext uri="{FF2B5EF4-FFF2-40B4-BE49-F238E27FC236}">
                <a16:creationId xmlns:a16="http://schemas.microsoft.com/office/drawing/2014/main" id="{95BAF5F8-7955-08FC-5710-EDB28B662AC5}"/>
              </a:ext>
            </a:extLst>
          </p:cNvPr>
          <p:cNvSpPr>
            <a:spLocks noGrp="1"/>
          </p:cNvSpPr>
          <p:nvPr>
            <p:ph type="title"/>
          </p:nvPr>
        </p:nvSpPr>
        <p:spPr>
          <a:xfrm>
            <a:off x="914401" y="609600"/>
            <a:ext cx="9982199" cy="648574"/>
          </a:xfrm>
        </p:spPr>
        <p:txBody>
          <a:bodyPr/>
          <a:lstStyle/>
          <a:p>
            <a:r>
              <a:rPr lang="en-US" dirty="0"/>
              <a:t>Problem due to not knowing TXOP Allocation Schedule</a:t>
            </a:r>
          </a:p>
        </p:txBody>
      </p:sp>
      <p:sp>
        <p:nvSpPr>
          <p:cNvPr id="2" name="Rectangle 2">
            <a:extLst>
              <a:ext uri="{FF2B5EF4-FFF2-40B4-BE49-F238E27FC236}">
                <a16:creationId xmlns:a16="http://schemas.microsoft.com/office/drawing/2014/main" id="{3CD0E35F-41D3-8402-4E44-EB2450552E20}"/>
              </a:ext>
            </a:extLst>
          </p:cNvPr>
          <p:cNvSpPr txBox="1">
            <a:spLocks noChangeArrowheads="1"/>
          </p:cNvSpPr>
          <p:nvPr/>
        </p:nvSpPr>
        <p:spPr bwMode="auto">
          <a:xfrm>
            <a:off x="402572" y="1100731"/>
            <a:ext cx="11560826" cy="232826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the current PDT MAC Co-TDMA [2], after AP1 transmits an ICF to poll the AP(s) and receives responses to the ICF, it does not announce the TXOP allocation schedule to the polled AP(s).</a:t>
            </a:r>
          </a:p>
          <a:p>
            <a:pPr>
              <a:buFont typeface="Arial" panose="020B0604020202020204" pitchFamily="34" charset="0"/>
              <a:buChar char="•"/>
            </a:pPr>
            <a:r>
              <a:rPr lang="en-US" sz="1800" b="0" kern="0" dirty="0"/>
              <a:t>In case AP1 wants to allocate portions of its TXOP to multiple APs, the polled APs do not know whether and/or when they will be allocated TXOP. </a:t>
            </a:r>
          </a:p>
          <a:p>
            <a:pPr>
              <a:buFont typeface="Arial" panose="020B0604020202020204" pitchFamily="34" charset="0"/>
              <a:buChar char="•"/>
            </a:pPr>
            <a:r>
              <a:rPr lang="en-US" sz="1800" kern="0" dirty="0">
                <a:solidFill>
                  <a:schemeClr val="tx1"/>
                </a:solidFill>
              </a:rPr>
              <a:t>Not knowing this information, polled APs may not plan their upcoming transmissions effectively</a:t>
            </a:r>
            <a:r>
              <a:rPr lang="en-US" sz="1800" b="0" kern="0" dirty="0">
                <a:solidFill>
                  <a:schemeClr val="tx1"/>
                </a:solidFill>
              </a:rPr>
              <a:t>.</a:t>
            </a:r>
          </a:p>
          <a:p>
            <a:pPr lvl="1">
              <a:buFont typeface="Arial" panose="020B0604020202020204" pitchFamily="34" charset="0"/>
              <a:buChar char="•"/>
            </a:pPr>
            <a:r>
              <a:rPr lang="en-US" sz="1600" kern="0" dirty="0">
                <a:solidFill>
                  <a:schemeClr val="tx1"/>
                </a:solidFill>
              </a:rPr>
              <a:t>For example, AP3 may have requested TXOP allocation for transmission of buffered traffic. If AP3 waits for a second MU-RTS TXS TF for TXOP allocation, it may have to discard buffered traffic if not allocated a portion of TXOP. However, if AP3 knows it will not be allocated TXOP, it may try to transmit buffered traffic (e.g., via NPCA) instead of waiting for a TXOP allocation. </a:t>
            </a:r>
          </a:p>
        </p:txBody>
      </p:sp>
      <p:cxnSp>
        <p:nvCxnSpPr>
          <p:cNvPr id="8" name="Straight Arrow Connector 7">
            <a:extLst>
              <a:ext uri="{FF2B5EF4-FFF2-40B4-BE49-F238E27FC236}">
                <a16:creationId xmlns:a16="http://schemas.microsoft.com/office/drawing/2014/main" id="{291E50C3-B33C-7F86-A70E-A02E15A23A34}"/>
              </a:ext>
            </a:extLst>
          </p:cNvPr>
          <p:cNvCxnSpPr>
            <a:cxnSpLocks/>
          </p:cNvCxnSpPr>
          <p:nvPr/>
        </p:nvCxnSpPr>
        <p:spPr bwMode="auto">
          <a:xfrm flipV="1">
            <a:off x="1185334" y="4209750"/>
            <a:ext cx="9522882" cy="2000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61672F7D-A0CC-78EA-73AC-9D343BECDC63}"/>
              </a:ext>
            </a:extLst>
          </p:cNvPr>
          <p:cNvCxnSpPr>
            <a:cxnSpLocks/>
          </p:cNvCxnSpPr>
          <p:nvPr/>
        </p:nvCxnSpPr>
        <p:spPr bwMode="auto">
          <a:xfrm flipV="1">
            <a:off x="1185334" y="4836970"/>
            <a:ext cx="9522882" cy="238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81478F23-98F9-869C-06E1-A87F37CB8B38}"/>
              </a:ext>
            </a:extLst>
          </p:cNvPr>
          <p:cNvCxnSpPr>
            <a:cxnSpLocks/>
          </p:cNvCxnSpPr>
          <p:nvPr/>
        </p:nvCxnSpPr>
        <p:spPr bwMode="auto">
          <a:xfrm>
            <a:off x="1185334" y="5448950"/>
            <a:ext cx="9522882" cy="18819"/>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5" name="Straight Connector 14">
            <a:extLst>
              <a:ext uri="{FF2B5EF4-FFF2-40B4-BE49-F238E27FC236}">
                <a16:creationId xmlns:a16="http://schemas.microsoft.com/office/drawing/2014/main" id="{2CA7A71B-1FBB-8DA4-C4EA-D46D9CF9B8E2}"/>
              </a:ext>
            </a:extLst>
          </p:cNvPr>
          <p:cNvCxnSpPr>
            <a:cxnSpLocks/>
          </p:cNvCxnSpPr>
          <p:nvPr/>
        </p:nvCxnSpPr>
        <p:spPr bwMode="auto">
          <a:xfrm>
            <a:off x="1488064" y="3856083"/>
            <a:ext cx="36285" cy="246035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Rectangle 22">
            <a:extLst>
              <a:ext uri="{FF2B5EF4-FFF2-40B4-BE49-F238E27FC236}">
                <a16:creationId xmlns:a16="http://schemas.microsoft.com/office/drawing/2014/main" id="{B9AA88B1-4407-F701-BEAF-088E923932DE}"/>
              </a:ext>
            </a:extLst>
          </p:cNvPr>
          <p:cNvSpPr/>
          <p:nvPr/>
        </p:nvSpPr>
        <p:spPr bwMode="auto">
          <a:xfrm>
            <a:off x="1490134" y="3924950"/>
            <a:ext cx="53340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a:t>
            </a:r>
          </a:p>
        </p:txBody>
      </p:sp>
      <p:sp>
        <p:nvSpPr>
          <p:cNvPr id="57" name="Rectangle 56">
            <a:extLst>
              <a:ext uri="{FF2B5EF4-FFF2-40B4-BE49-F238E27FC236}">
                <a16:creationId xmlns:a16="http://schemas.microsoft.com/office/drawing/2014/main" id="{3E0B922C-404E-7FCA-7B0D-9794CBFF5709}"/>
              </a:ext>
            </a:extLst>
          </p:cNvPr>
          <p:cNvSpPr/>
          <p:nvPr/>
        </p:nvSpPr>
        <p:spPr bwMode="auto">
          <a:xfrm>
            <a:off x="2194985" y="4532170"/>
            <a:ext cx="579199"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58" name="Rectangle 57">
            <a:extLst>
              <a:ext uri="{FF2B5EF4-FFF2-40B4-BE49-F238E27FC236}">
                <a16:creationId xmlns:a16="http://schemas.microsoft.com/office/drawing/2014/main" id="{D2C132A2-0F16-11C1-F733-201DAD240016}"/>
              </a:ext>
            </a:extLst>
          </p:cNvPr>
          <p:cNvSpPr/>
          <p:nvPr/>
        </p:nvSpPr>
        <p:spPr bwMode="auto">
          <a:xfrm>
            <a:off x="3014134" y="4032204"/>
            <a:ext cx="1253252" cy="349945"/>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BSS1</a:t>
            </a:r>
          </a:p>
        </p:txBody>
      </p:sp>
      <p:sp>
        <p:nvSpPr>
          <p:cNvPr id="63" name="Rectangle 62">
            <a:extLst>
              <a:ext uri="{FF2B5EF4-FFF2-40B4-BE49-F238E27FC236}">
                <a16:creationId xmlns:a16="http://schemas.microsoft.com/office/drawing/2014/main" id="{E6C53F85-7E83-4C8F-EF1D-74A3103FE3EA}"/>
              </a:ext>
            </a:extLst>
          </p:cNvPr>
          <p:cNvSpPr/>
          <p:nvPr/>
        </p:nvSpPr>
        <p:spPr bwMode="auto">
          <a:xfrm>
            <a:off x="4438652" y="3855511"/>
            <a:ext cx="639600" cy="37787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MU-RTS TXS TF</a:t>
            </a:r>
          </a:p>
        </p:txBody>
      </p:sp>
      <p:sp>
        <p:nvSpPr>
          <p:cNvPr id="71" name="TextBox 70">
            <a:extLst>
              <a:ext uri="{FF2B5EF4-FFF2-40B4-BE49-F238E27FC236}">
                <a16:creationId xmlns:a16="http://schemas.microsoft.com/office/drawing/2014/main" id="{36D10A27-7851-819A-2EC1-204808728B4A}"/>
              </a:ext>
            </a:extLst>
          </p:cNvPr>
          <p:cNvSpPr txBox="1"/>
          <p:nvPr/>
        </p:nvSpPr>
        <p:spPr>
          <a:xfrm>
            <a:off x="777362" y="3940504"/>
            <a:ext cx="513282" cy="307777"/>
          </a:xfrm>
          <a:prstGeom prst="rect">
            <a:avLst/>
          </a:prstGeom>
          <a:noFill/>
        </p:spPr>
        <p:txBody>
          <a:bodyPr wrap="none" rtlCol="0">
            <a:spAutoFit/>
          </a:bodyPr>
          <a:lstStyle/>
          <a:p>
            <a:r>
              <a:rPr lang="en-US" sz="1400" b="1" dirty="0">
                <a:solidFill>
                  <a:schemeClr val="tx1"/>
                </a:solidFill>
              </a:rPr>
              <a:t>AP1</a:t>
            </a:r>
          </a:p>
        </p:txBody>
      </p:sp>
      <p:sp>
        <p:nvSpPr>
          <p:cNvPr id="72" name="TextBox 71">
            <a:extLst>
              <a:ext uri="{FF2B5EF4-FFF2-40B4-BE49-F238E27FC236}">
                <a16:creationId xmlns:a16="http://schemas.microsoft.com/office/drawing/2014/main" id="{BAFFC343-BCA9-ADAE-6107-638376D900FD}"/>
              </a:ext>
            </a:extLst>
          </p:cNvPr>
          <p:cNvSpPr txBox="1"/>
          <p:nvPr/>
        </p:nvSpPr>
        <p:spPr>
          <a:xfrm>
            <a:off x="768350" y="4546904"/>
            <a:ext cx="513282" cy="307777"/>
          </a:xfrm>
          <a:prstGeom prst="rect">
            <a:avLst/>
          </a:prstGeom>
          <a:noFill/>
        </p:spPr>
        <p:txBody>
          <a:bodyPr wrap="none" rtlCol="0">
            <a:spAutoFit/>
          </a:bodyPr>
          <a:lstStyle/>
          <a:p>
            <a:r>
              <a:rPr lang="en-US" sz="1400" b="1" dirty="0">
                <a:solidFill>
                  <a:schemeClr val="tx1"/>
                </a:solidFill>
              </a:rPr>
              <a:t>AP2</a:t>
            </a:r>
          </a:p>
        </p:txBody>
      </p:sp>
      <p:sp>
        <p:nvSpPr>
          <p:cNvPr id="73" name="TextBox 72">
            <a:extLst>
              <a:ext uri="{FF2B5EF4-FFF2-40B4-BE49-F238E27FC236}">
                <a16:creationId xmlns:a16="http://schemas.microsoft.com/office/drawing/2014/main" id="{D5D21C91-65E0-31CF-B0C3-5B3F69830C6A}"/>
              </a:ext>
            </a:extLst>
          </p:cNvPr>
          <p:cNvSpPr txBox="1"/>
          <p:nvPr/>
        </p:nvSpPr>
        <p:spPr>
          <a:xfrm>
            <a:off x="784809" y="5144150"/>
            <a:ext cx="513282" cy="307777"/>
          </a:xfrm>
          <a:prstGeom prst="rect">
            <a:avLst/>
          </a:prstGeom>
          <a:noFill/>
        </p:spPr>
        <p:txBody>
          <a:bodyPr wrap="none" rtlCol="0">
            <a:spAutoFit/>
          </a:bodyPr>
          <a:lstStyle/>
          <a:p>
            <a:r>
              <a:rPr lang="en-US" sz="1400" b="1" dirty="0">
                <a:solidFill>
                  <a:schemeClr val="tx1"/>
                </a:solidFill>
              </a:rPr>
              <a:t>AP3</a:t>
            </a:r>
          </a:p>
        </p:txBody>
      </p:sp>
      <p:sp>
        <p:nvSpPr>
          <p:cNvPr id="24" name="Rectangle 23">
            <a:extLst>
              <a:ext uri="{FF2B5EF4-FFF2-40B4-BE49-F238E27FC236}">
                <a16:creationId xmlns:a16="http://schemas.microsoft.com/office/drawing/2014/main" id="{01A6F31D-E5D1-330C-A28D-7D6F04F8ACFE}"/>
              </a:ext>
            </a:extLst>
          </p:cNvPr>
          <p:cNvSpPr/>
          <p:nvPr/>
        </p:nvSpPr>
        <p:spPr bwMode="auto">
          <a:xfrm>
            <a:off x="2187279" y="5150774"/>
            <a:ext cx="59461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27" name="Rectangle 26">
            <a:extLst>
              <a:ext uri="{FF2B5EF4-FFF2-40B4-BE49-F238E27FC236}">
                <a16:creationId xmlns:a16="http://schemas.microsoft.com/office/drawing/2014/main" id="{B6F81668-588A-6091-0872-695C078FC65B}"/>
              </a:ext>
            </a:extLst>
          </p:cNvPr>
          <p:cNvSpPr/>
          <p:nvPr/>
        </p:nvSpPr>
        <p:spPr bwMode="auto">
          <a:xfrm>
            <a:off x="5208653" y="4538877"/>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29" name="Rectangle 28">
            <a:extLst>
              <a:ext uri="{FF2B5EF4-FFF2-40B4-BE49-F238E27FC236}">
                <a16:creationId xmlns:a16="http://schemas.microsoft.com/office/drawing/2014/main" id="{F0646ED9-E47B-73CC-F3CD-1DBF011C6BE1}"/>
              </a:ext>
            </a:extLst>
          </p:cNvPr>
          <p:cNvSpPr/>
          <p:nvPr/>
        </p:nvSpPr>
        <p:spPr bwMode="auto">
          <a:xfrm>
            <a:off x="5850873" y="4620563"/>
            <a:ext cx="1107010" cy="363537"/>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BSS2</a:t>
            </a:r>
          </a:p>
        </p:txBody>
      </p:sp>
      <p:cxnSp>
        <p:nvCxnSpPr>
          <p:cNvPr id="59" name="Straight Arrow Connector 58">
            <a:extLst>
              <a:ext uri="{FF2B5EF4-FFF2-40B4-BE49-F238E27FC236}">
                <a16:creationId xmlns:a16="http://schemas.microsoft.com/office/drawing/2014/main" id="{99638BE1-A70D-CA35-EFC0-DB7442AF3EC5}"/>
              </a:ext>
            </a:extLst>
          </p:cNvPr>
          <p:cNvCxnSpPr>
            <a:cxnSpLocks/>
          </p:cNvCxnSpPr>
          <p:nvPr/>
        </p:nvCxnSpPr>
        <p:spPr bwMode="auto">
          <a:xfrm>
            <a:off x="1335616" y="3746264"/>
            <a:ext cx="9153911" cy="0"/>
          </a:xfrm>
          <a:prstGeom prst="straightConnector1">
            <a:avLst/>
          </a:prstGeom>
          <a:solidFill>
            <a:srgbClr val="00B8FF"/>
          </a:solidFill>
          <a:ln w="28575" cap="flat" cmpd="sng" algn="ctr">
            <a:solidFill>
              <a:schemeClr val="tx1"/>
            </a:solidFill>
            <a:prstDash val="solid"/>
            <a:round/>
            <a:headEnd type="triangle"/>
            <a:tailEnd type="triangle"/>
          </a:ln>
          <a:effectLst/>
        </p:spPr>
      </p:cxnSp>
      <p:sp>
        <p:nvSpPr>
          <p:cNvPr id="60" name="TextBox 59">
            <a:extLst>
              <a:ext uri="{FF2B5EF4-FFF2-40B4-BE49-F238E27FC236}">
                <a16:creationId xmlns:a16="http://schemas.microsoft.com/office/drawing/2014/main" id="{A03BE579-DCA4-C045-DFEF-2656196398B4}"/>
              </a:ext>
            </a:extLst>
          </p:cNvPr>
          <p:cNvSpPr txBox="1"/>
          <p:nvPr/>
        </p:nvSpPr>
        <p:spPr>
          <a:xfrm>
            <a:off x="5347949" y="3464773"/>
            <a:ext cx="652743" cy="307777"/>
          </a:xfrm>
          <a:prstGeom prst="rect">
            <a:avLst/>
          </a:prstGeom>
          <a:noFill/>
        </p:spPr>
        <p:txBody>
          <a:bodyPr wrap="none" rtlCol="0">
            <a:spAutoFit/>
          </a:bodyPr>
          <a:lstStyle/>
          <a:p>
            <a:r>
              <a:rPr lang="en-US" sz="1400" dirty="0">
                <a:solidFill>
                  <a:schemeClr val="tx1"/>
                </a:solidFill>
              </a:rPr>
              <a:t>TXOP</a:t>
            </a:r>
          </a:p>
        </p:txBody>
      </p:sp>
      <p:sp>
        <p:nvSpPr>
          <p:cNvPr id="7" name="TextBox 6">
            <a:extLst>
              <a:ext uri="{FF2B5EF4-FFF2-40B4-BE49-F238E27FC236}">
                <a16:creationId xmlns:a16="http://schemas.microsoft.com/office/drawing/2014/main" id="{FBDD7575-C36C-BB23-9EA2-53D90AF24C08}"/>
              </a:ext>
            </a:extLst>
          </p:cNvPr>
          <p:cNvSpPr txBox="1"/>
          <p:nvPr/>
        </p:nvSpPr>
        <p:spPr>
          <a:xfrm>
            <a:off x="591487" y="3653514"/>
            <a:ext cx="932862" cy="400110"/>
          </a:xfrm>
          <a:prstGeom prst="rect">
            <a:avLst/>
          </a:prstGeom>
          <a:noFill/>
        </p:spPr>
        <p:txBody>
          <a:bodyPr wrap="square">
            <a:spAutoFit/>
          </a:bodyPr>
          <a:lstStyle/>
          <a:p>
            <a:r>
              <a:rPr lang="en-US" sz="1000" b="0" kern="0" dirty="0">
                <a:solidFill>
                  <a:schemeClr val="tx1"/>
                </a:solidFill>
              </a:rPr>
              <a:t>(Co-TDMA sharing AP)</a:t>
            </a:r>
            <a:endParaRPr lang="en-US" sz="1000" dirty="0">
              <a:solidFill>
                <a:schemeClr val="tx1"/>
              </a:solidFill>
            </a:endParaRPr>
          </a:p>
        </p:txBody>
      </p:sp>
      <p:cxnSp>
        <p:nvCxnSpPr>
          <p:cNvPr id="19" name="Straight Arrow Connector 18">
            <a:extLst>
              <a:ext uri="{FF2B5EF4-FFF2-40B4-BE49-F238E27FC236}">
                <a16:creationId xmlns:a16="http://schemas.microsoft.com/office/drawing/2014/main" id="{98083032-9480-4876-8C34-DA85A29E2642}"/>
              </a:ext>
            </a:extLst>
          </p:cNvPr>
          <p:cNvCxnSpPr>
            <a:cxnSpLocks/>
          </p:cNvCxnSpPr>
          <p:nvPr/>
        </p:nvCxnSpPr>
        <p:spPr bwMode="auto">
          <a:xfrm flipV="1">
            <a:off x="1185334" y="6019448"/>
            <a:ext cx="9558866" cy="2148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5B1BB6A2-95BE-1EB1-E1EF-6F689488F85A}"/>
              </a:ext>
            </a:extLst>
          </p:cNvPr>
          <p:cNvSpPr txBox="1"/>
          <p:nvPr/>
        </p:nvSpPr>
        <p:spPr>
          <a:xfrm>
            <a:off x="784809" y="5736129"/>
            <a:ext cx="513282" cy="307777"/>
          </a:xfrm>
          <a:prstGeom prst="rect">
            <a:avLst/>
          </a:prstGeom>
          <a:noFill/>
        </p:spPr>
        <p:txBody>
          <a:bodyPr wrap="none" rtlCol="0">
            <a:spAutoFit/>
          </a:bodyPr>
          <a:lstStyle/>
          <a:p>
            <a:r>
              <a:rPr lang="en-US" sz="1400" b="1" dirty="0">
                <a:solidFill>
                  <a:schemeClr val="tx1"/>
                </a:solidFill>
              </a:rPr>
              <a:t>AP4</a:t>
            </a:r>
          </a:p>
        </p:txBody>
      </p:sp>
      <p:sp>
        <p:nvSpPr>
          <p:cNvPr id="26" name="Left Brace 25">
            <a:extLst>
              <a:ext uri="{FF2B5EF4-FFF2-40B4-BE49-F238E27FC236}">
                <a16:creationId xmlns:a16="http://schemas.microsoft.com/office/drawing/2014/main" id="{82DFCAE9-948E-99A0-3BF0-4DE37CC114D2}"/>
              </a:ext>
            </a:extLst>
          </p:cNvPr>
          <p:cNvSpPr/>
          <p:nvPr/>
        </p:nvSpPr>
        <p:spPr bwMode="auto">
          <a:xfrm rot="16200000">
            <a:off x="2083286" y="5491690"/>
            <a:ext cx="149803" cy="1283525"/>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238D8983-17A6-D273-F123-515666D391AD}"/>
              </a:ext>
            </a:extLst>
          </p:cNvPr>
          <p:cNvSpPr txBox="1"/>
          <p:nvPr/>
        </p:nvSpPr>
        <p:spPr>
          <a:xfrm>
            <a:off x="1742683" y="6134750"/>
            <a:ext cx="932862" cy="246221"/>
          </a:xfrm>
          <a:prstGeom prst="rect">
            <a:avLst/>
          </a:prstGeom>
          <a:noFill/>
        </p:spPr>
        <p:txBody>
          <a:bodyPr wrap="square">
            <a:spAutoFit/>
          </a:bodyPr>
          <a:lstStyle/>
          <a:p>
            <a:r>
              <a:rPr lang="en-US" sz="1000" b="0" kern="0" dirty="0">
                <a:solidFill>
                  <a:schemeClr val="tx1"/>
                </a:solidFill>
              </a:rPr>
              <a:t>Polling phase</a:t>
            </a:r>
            <a:endParaRPr lang="en-US" sz="1000" dirty="0">
              <a:solidFill>
                <a:schemeClr val="tx1"/>
              </a:solidFill>
            </a:endParaRPr>
          </a:p>
        </p:txBody>
      </p:sp>
      <p:sp>
        <p:nvSpPr>
          <p:cNvPr id="30" name="Left Brace 29">
            <a:extLst>
              <a:ext uri="{FF2B5EF4-FFF2-40B4-BE49-F238E27FC236}">
                <a16:creationId xmlns:a16="http://schemas.microsoft.com/office/drawing/2014/main" id="{A15B8DA7-C407-F2D5-6712-BF7C8A644A84}"/>
              </a:ext>
            </a:extLst>
          </p:cNvPr>
          <p:cNvSpPr/>
          <p:nvPr/>
        </p:nvSpPr>
        <p:spPr bwMode="auto">
          <a:xfrm rot="16200000">
            <a:off x="5031988" y="5493529"/>
            <a:ext cx="132926" cy="1262965"/>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52D518D5-2B30-25B2-7BAB-64AF4CF3D87B}"/>
              </a:ext>
            </a:extLst>
          </p:cNvPr>
          <p:cNvSpPr txBox="1"/>
          <p:nvPr/>
        </p:nvSpPr>
        <p:spPr>
          <a:xfrm>
            <a:off x="4431732" y="6154579"/>
            <a:ext cx="1412677" cy="246221"/>
          </a:xfrm>
          <a:prstGeom prst="rect">
            <a:avLst/>
          </a:prstGeom>
          <a:noFill/>
        </p:spPr>
        <p:txBody>
          <a:bodyPr wrap="square">
            <a:spAutoFit/>
          </a:bodyPr>
          <a:lstStyle/>
          <a:p>
            <a:r>
              <a:rPr lang="en-US" sz="1000" b="0" kern="0" dirty="0">
                <a:solidFill>
                  <a:schemeClr val="tx1"/>
                </a:solidFill>
              </a:rPr>
              <a:t>TXOP allocation phase</a:t>
            </a:r>
            <a:endParaRPr lang="en-US" sz="1000" dirty="0">
              <a:solidFill>
                <a:schemeClr val="tx1"/>
              </a:solidFill>
            </a:endParaRPr>
          </a:p>
        </p:txBody>
      </p:sp>
      <p:cxnSp>
        <p:nvCxnSpPr>
          <p:cNvPr id="34" name="Straight Connector 33">
            <a:extLst>
              <a:ext uri="{FF2B5EF4-FFF2-40B4-BE49-F238E27FC236}">
                <a16:creationId xmlns:a16="http://schemas.microsoft.com/office/drawing/2014/main" id="{E56DD0CB-29AF-54C4-92F5-DCD87D74ED65}"/>
              </a:ext>
            </a:extLst>
          </p:cNvPr>
          <p:cNvCxnSpPr>
            <a:cxnSpLocks/>
          </p:cNvCxnSpPr>
          <p:nvPr/>
        </p:nvCxnSpPr>
        <p:spPr bwMode="auto">
          <a:xfrm>
            <a:off x="2777218" y="4094392"/>
            <a:ext cx="36285" cy="222204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0" name="Straight Connector 39">
            <a:extLst>
              <a:ext uri="{FF2B5EF4-FFF2-40B4-BE49-F238E27FC236}">
                <a16:creationId xmlns:a16="http://schemas.microsoft.com/office/drawing/2014/main" id="{F9E16132-EE66-DAB9-4D73-93FF1233D58D}"/>
              </a:ext>
            </a:extLst>
          </p:cNvPr>
          <p:cNvCxnSpPr>
            <a:cxnSpLocks/>
          </p:cNvCxnSpPr>
          <p:nvPr/>
        </p:nvCxnSpPr>
        <p:spPr bwMode="auto">
          <a:xfrm>
            <a:off x="4431732" y="3855511"/>
            <a:ext cx="25285" cy="250783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6" name="Straight Connector 45">
            <a:extLst>
              <a:ext uri="{FF2B5EF4-FFF2-40B4-BE49-F238E27FC236}">
                <a16:creationId xmlns:a16="http://schemas.microsoft.com/office/drawing/2014/main" id="{9E2E07EE-1AE4-E879-D538-949759608F5A}"/>
              </a:ext>
            </a:extLst>
          </p:cNvPr>
          <p:cNvCxnSpPr>
            <a:cxnSpLocks/>
          </p:cNvCxnSpPr>
          <p:nvPr/>
        </p:nvCxnSpPr>
        <p:spPr bwMode="auto">
          <a:xfrm>
            <a:off x="5729931" y="4049255"/>
            <a:ext cx="19191" cy="221712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1" name="Rectangle 50">
            <a:extLst>
              <a:ext uri="{FF2B5EF4-FFF2-40B4-BE49-F238E27FC236}">
                <a16:creationId xmlns:a16="http://schemas.microsoft.com/office/drawing/2014/main" id="{7DF814F2-52B2-483D-C4AD-B6BC41C44776}"/>
              </a:ext>
            </a:extLst>
          </p:cNvPr>
          <p:cNvSpPr/>
          <p:nvPr/>
        </p:nvSpPr>
        <p:spPr bwMode="auto">
          <a:xfrm>
            <a:off x="7162800" y="4534550"/>
            <a:ext cx="762000" cy="3048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TXOP return</a:t>
            </a:r>
          </a:p>
        </p:txBody>
      </p:sp>
      <p:sp>
        <p:nvSpPr>
          <p:cNvPr id="54" name="Left Brace 53">
            <a:extLst>
              <a:ext uri="{FF2B5EF4-FFF2-40B4-BE49-F238E27FC236}">
                <a16:creationId xmlns:a16="http://schemas.microsoft.com/office/drawing/2014/main" id="{A071AEFA-B324-3A38-1D1D-5160382FC4B6}"/>
              </a:ext>
            </a:extLst>
          </p:cNvPr>
          <p:cNvSpPr/>
          <p:nvPr/>
        </p:nvSpPr>
        <p:spPr bwMode="auto">
          <a:xfrm rot="16200000">
            <a:off x="7488881" y="5724962"/>
            <a:ext cx="129058" cy="771941"/>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TextBox 54">
            <a:extLst>
              <a:ext uri="{FF2B5EF4-FFF2-40B4-BE49-F238E27FC236}">
                <a16:creationId xmlns:a16="http://schemas.microsoft.com/office/drawing/2014/main" id="{5C4A9551-7D74-8762-D1D2-2F54EFB43CB4}"/>
              </a:ext>
            </a:extLst>
          </p:cNvPr>
          <p:cNvSpPr txBox="1"/>
          <p:nvPr/>
        </p:nvSpPr>
        <p:spPr>
          <a:xfrm>
            <a:off x="7002241" y="6131119"/>
            <a:ext cx="1188178" cy="246221"/>
          </a:xfrm>
          <a:prstGeom prst="rect">
            <a:avLst/>
          </a:prstGeom>
          <a:noFill/>
        </p:spPr>
        <p:txBody>
          <a:bodyPr wrap="square">
            <a:spAutoFit/>
          </a:bodyPr>
          <a:lstStyle/>
          <a:p>
            <a:r>
              <a:rPr lang="en-US" sz="1000" b="0" kern="0" dirty="0">
                <a:solidFill>
                  <a:schemeClr val="tx1"/>
                </a:solidFill>
              </a:rPr>
              <a:t>TXOP return phase</a:t>
            </a:r>
            <a:endParaRPr lang="en-US" sz="1000" dirty="0">
              <a:solidFill>
                <a:schemeClr val="tx1"/>
              </a:solidFill>
            </a:endParaRPr>
          </a:p>
        </p:txBody>
      </p:sp>
      <p:sp>
        <p:nvSpPr>
          <p:cNvPr id="61" name="Rectangle 60">
            <a:extLst>
              <a:ext uri="{FF2B5EF4-FFF2-40B4-BE49-F238E27FC236}">
                <a16:creationId xmlns:a16="http://schemas.microsoft.com/office/drawing/2014/main" id="{ECDF1BD5-1BE1-68DB-9335-CB3A2333EB57}"/>
              </a:ext>
            </a:extLst>
          </p:cNvPr>
          <p:cNvSpPr/>
          <p:nvPr/>
        </p:nvSpPr>
        <p:spPr bwMode="auto">
          <a:xfrm>
            <a:off x="2209114" y="5733533"/>
            <a:ext cx="59461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62" name="Rectangle 61">
            <a:extLst>
              <a:ext uri="{FF2B5EF4-FFF2-40B4-BE49-F238E27FC236}">
                <a16:creationId xmlns:a16="http://schemas.microsoft.com/office/drawing/2014/main" id="{449B15AD-D40F-52BF-A19F-761A0340DA61}"/>
              </a:ext>
            </a:extLst>
          </p:cNvPr>
          <p:cNvSpPr/>
          <p:nvPr/>
        </p:nvSpPr>
        <p:spPr bwMode="auto">
          <a:xfrm>
            <a:off x="8742994" y="5721577"/>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64" name="Rectangle 63">
            <a:extLst>
              <a:ext uri="{FF2B5EF4-FFF2-40B4-BE49-F238E27FC236}">
                <a16:creationId xmlns:a16="http://schemas.microsoft.com/office/drawing/2014/main" id="{9DE5EFE2-1CC5-E076-A43A-53B97E5EFBC2}"/>
              </a:ext>
            </a:extLst>
          </p:cNvPr>
          <p:cNvSpPr/>
          <p:nvPr/>
        </p:nvSpPr>
        <p:spPr bwMode="auto">
          <a:xfrm>
            <a:off x="9385214" y="5803263"/>
            <a:ext cx="1107010" cy="363537"/>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BSS4</a:t>
            </a:r>
          </a:p>
        </p:txBody>
      </p:sp>
      <p:cxnSp>
        <p:nvCxnSpPr>
          <p:cNvPr id="75" name="Straight Connector 74">
            <a:extLst>
              <a:ext uri="{FF2B5EF4-FFF2-40B4-BE49-F238E27FC236}">
                <a16:creationId xmlns:a16="http://schemas.microsoft.com/office/drawing/2014/main" id="{A254CA15-90EE-44EF-6B5E-4A2709A2B42E}"/>
              </a:ext>
            </a:extLst>
          </p:cNvPr>
          <p:cNvCxnSpPr>
            <a:cxnSpLocks/>
          </p:cNvCxnSpPr>
          <p:nvPr/>
        </p:nvCxnSpPr>
        <p:spPr bwMode="auto">
          <a:xfrm>
            <a:off x="10489527" y="3543950"/>
            <a:ext cx="0" cy="281939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9" name="Straight Connector 88">
            <a:extLst>
              <a:ext uri="{FF2B5EF4-FFF2-40B4-BE49-F238E27FC236}">
                <a16:creationId xmlns:a16="http://schemas.microsoft.com/office/drawing/2014/main" id="{8F5AE346-3311-C636-7C21-4F03FB933608}"/>
              </a:ext>
            </a:extLst>
          </p:cNvPr>
          <p:cNvCxnSpPr>
            <a:cxnSpLocks/>
          </p:cNvCxnSpPr>
          <p:nvPr/>
        </p:nvCxnSpPr>
        <p:spPr bwMode="auto">
          <a:xfrm>
            <a:off x="7162800" y="4065847"/>
            <a:ext cx="0" cy="20591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2" name="Straight Connector 91">
            <a:extLst>
              <a:ext uri="{FF2B5EF4-FFF2-40B4-BE49-F238E27FC236}">
                <a16:creationId xmlns:a16="http://schemas.microsoft.com/office/drawing/2014/main" id="{FF3640A5-A4E0-D59D-F0B6-76CCD3BBE41D}"/>
              </a:ext>
            </a:extLst>
          </p:cNvPr>
          <p:cNvCxnSpPr>
            <a:cxnSpLocks/>
          </p:cNvCxnSpPr>
          <p:nvPr/>
        </p:nvCxnSpPr>
        <p:spPr bwMode="auto">
          <a:xfrm>
            <a:off x="7939380" y="4065847"/>
            <a:ext cx="0" cy="205916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4" name="Left Brace 93">
            <a:extLst>
              <a:ext uri="{FF2B5EF4-FFF2-40B4-BE49-F238E27FC236}">
                <a16:creationId xmlns:a16="http://schemas.microsoft.com/office/drawing/2014/main" id="{AC34570C-BB74-F20E-6F34-38DA76E0CFC3}"/>
              </a:ext>
            </a:extLst>
          </p:cNvPr>
          <p:cNvSpPr/>
          <p:nvPr/>
        </p:nvSpPr>
        <p:spPr bwMode="auto">
          <a:xfrm rot="10800000">
            <a:off x="4480405" y="5044812"/>
            <a:ext cx="106961" cy="946162"/>
          </a:xfrm>
          <a:prstGeom prst="leftBrace">
            <a:avLst>
              <a:gd name="adj1" fmla="val 30560"/>
              <a:gd name="adj2" fmla="val 50316"/>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TextBox 94">
            <a:extLst>
              <a:ext uri="{FF2B5EF4-FFF2-40B4-BE49-F238E27FC236}">
                <a16:creationId xmlns:a16="http://schemas.microsoft.com/office/drawing/2014/main" id="{25E392B0-9A89-1A2C-1A7F-1327EF75D1F2}"/>
              </a:ext>
            </a:extLst>
          </p:cNvPr>
          <p:cNvSpPr txBox="1"/>
          <p:nvPr/>
        </p:nvSpPr>
        <p:spPr>
          <a:xfrm>
            <a:off x="4550136" y="5255027"/>
            <a:ext cx="2536463" cy="600164"/>
          </a:xfrm>
          <a:prstGeom prst="rect">
            <a:avLst/>
          </a:prstGeom>
          <a:noFill/>
        </p:spPr>
        <p:txBody>
          <a:bodyPr wrap="square">
            <a:spAutoFit/>
          </a:bodyPr>
          <a:lstStyle/>
          <a:p>
            <a:r>
              <a:rPr lang="en-US" sz="1100" b="1" kern="0" dirty="0">
                <a:solidFill>
                  <a:srgbClr val="FF0000"/>
                </a:solidFill>
              </a:rPr>
              <a:t>AP3 and AP4 do not know whether and/or when they will be allocated TXOP</a:t>
            </a:r>
            <a:endParaRPr lang="en-US" sz="1100" b="1" dirty="0">
              <a:solidFill>
                <a:srgbClr val="FF0000"/>
              </a:solidFill>
            </a:endParaRPr>
          </a:p>
        </p:txBody>
      </p:sp>
      <p:sp>
        <p:nvSpPr>
          <p:cNvPr id="3" name="Rectangle 2">
            <a:extLst>
              <a:ext uri="{FF2B5EF4-FFF2-40B4-BE49-F238E27FC236}">
                <a16:creationId xmlns:a16="http://schemas.microsoft.com/office/drawing/2014/main" id="{FAFB9EE9-58DA-F2F7-FAA2-1C95FA76AA63}"/>
              </a:ext>
            </a:extLst>
          </p:cNvPr>
          <p:cNvSpPr/>
          <p:nvPr/>
        </p:nvSpPr>
        <p:spPr bwMode="auto">
          <a:xfrm>
            <a:off x="7953961" y="3825625"/>
            <a:ext cx="639600" cy="37787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MU-RTS TXS TF</a:t>
            </a:r>
          </a:p>
        </p:txBody>
      </p:sp>
    </p:spTree>
    <p:extLst>
      <p:ext uri="{BB962C8B-B14F-4D97-AF65-F5344CB8AC3E}">
        <p14:creationId xmlns:p14="http://schemas.microsoft.com/office/powerpoint/2010/main" val="53650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4E3F9-1803-0FB2-D853-1578B8D7E5F5}"/>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FB48B1F-3B86-AD1A-5D04-920F076CF831}"/>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81F04E1A-37AB-F182-808F-74025BC124FD}"/>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EF0B2754-0523-C7BA-0CFA-412F2B37698D}"/>
              </a:ext>
            </a:extLst>
          </p:cNvPr>
          <p:cNvSpPr>
            <a:spLocks noGrp="1"/>
          </p:cNvSpPr>
          <p:nvPr>
            <p:ph type="dt" idx="15"/>
          </p:nvPr>
        </p:nvSpPr>
        <p:spPr/>
        <p:txBody>
          <a:bodyPr/>
          <a:lstStyle/>
          <a:p>
            <a:r>
              <a:rPr lang="en-US" dirty="0"/>
              <a:t>March 2025</a:t>
            </a:r>
            <a:endParaRPr lang="en-GB" dirty="0"/>
          </a:p>
        </p:txBody>
      </p:sp>
      <p:sp>
        <p:nvSpPr>
          <p:cNvPr id="13" name="Title 1">
            <a:extLst>
              <a:ext uri="{FF2B5EF4-FFF2-40B4-BE49-F238E27FC236}">
                <a16:creationId xmlns:a16="http://schemas.microsoft.com/office/drawing/2014/main" id="{98325714-909D-46A2-0144-F307C157492A}"/>
              </a:ext>
            </a:extLst>
          </p:cNvPr>
          <p:cNvSpPr>
            <a:spLocks noGrp="1"/>
          </p:cNvSpPr>
          <p:nvPr>
            <p:ph type="title"/>
          </p:nvPr>
        </p:nvSpPr>
        <p:spPr>
          <a:xfrm>
            <a:off x="914401" y="609600"/>
            <a:ext cx="9982199" cy="688717"/>
          </a:xfrm>
        </p:spPr>
        <p:txBody>
          <a:bodyPr/>
          <a:lstStyle/>
          <a:p>
            <a:r>
              <a:rPr lang="en-US" dirty="0"/>
              <a:t>Option-1: Announcement during TXOP Allocation</a:t>
            </a:r>
          </a:p>
        </p:txBody>
      </p:sp>
      <p:sp>
        <p:nvSpPr>
          <p:cNvPr id="2" name="Rectangle 2">
            <a:extLst>
              <a:ext uri="{FF2B5EF4-FFF2-40B4-BE49-F238E27FC236}">
                <a16:creationId xmlns:a16="http://schemas.microsoft.com/office/drawing/2014/main" id="{B686F5AF-BE61-AAF5-E18B-419EDD4CCD21}"/>
              </a:ext>
            </a:extLst>
          </p:cNvPr>
          <p:cNvSpPr txBox="1">
            <a:spLocks noChangeArrowheads="1"/>
          </p:cNvSpPr>
          <p:nvPr/>
        </p:nvSpPr>
        <p:spPr bwMode="auto">
          <a:xfrm>
            <a:off x="525750" y="1295400"/>
            <a:ext cx="10949883" cy="21759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Instead of transmitting an additional frame to announce the schedule for TXOP allocation at the end of polling phase, AP1 may transmit an MU-RTS TXF trigger frame </a:t>
            </a:r>
            <a:r>
              <a:rPr lang="en-US" sz="1600" b="0" u="sng" kern="0" dirty="0"/>
              <a:t>with user info fields indicating the allocation order and the allocation</a:t>
            </a:r>
            <a:r>
              <a:rPr lang="en-US" sz="1600" b="0" kern="0" dirty="0"/>
              <a:t>  (e.g., 1</a:t>
            </a:r>
            <a:r>
              <a:rPr lang="en-US" sz="1600" b="0" kern="0" baseline="30000" dirty="0"/>
              <a:t>st</a:t>
            </a:r>
            <a:r>
              <a:rPr lang="en-US" sz="1600" b="0" kern="0" dirty="0"/>
              <a:t> user info field is for AP2 and the 2</a:t>
            </a:r>
            <a:r>
              <a:rPr lang="en-US" sz="1600" b="0" kern="0" baseline="30000" dirty="0"/>
              <a:t>nd</a:t>
            </a:r>
            <a:r>
              <a:rPr lang="en-US" sz="1600" b="0" kern="0" dirty="0"/>
              <a:t> user info field is for AP4) at the beginning of TXOP allocation phase.</a:t>
            </a:r>
          </a:p>
          <a:p>
            <a:pPr>
              <a:buFont typeface="Arial" panose="020B0604020202020204" pitchFamily="34" charset="0"/>
              <a:buChar char="•"/>
            </a:pPr>
            <a:r>
              <a:rPr lang="en-US" sz="1600" b="0" kern="0" dirty="0"/>
              <a:t>Multiple user info fields are not used to allocate TXOP to APs in the 2</a:t>
            </a:r>
            <a:r>
              <a:rPr lang="en-US" sz="1600" b="0" kern="0" baseline="30000" dirty="0"/>
              <a:t>nd</a:t>
            </a:r>
            <a:r>
              <a:rPr lang="en-US" sz="1600" b="0" kern="0" dirty="0"/>
              <a:t> and later (3</a:t>
            </a:r>
            <a:r>
              <a:rPr lang="en-US" sz="1600" b="0" kern="0" baseline="30000" dirty="0"/>
              <a:t>rd</a:t>
            </a:r>
            <a:r>
              <a:rPr lang="en-US" sz="1600" b="0" kern="0" dirty="0"/>
              <a:t>, 4</a:t>
            </a:r>
            <a:r>
              <a:rPr lang="en-US" sz="1600" b="0" kern="0" baseline="30000" dirty="0"/>
              <a:t>th</a:t>
            </a:r>
            <a:r>
              <a:rPr lang="en-US" sz="1600" b="0" kern="0" dirty="0"/>
              <a:t>, etc.) user info fields but to inform the APs of upcoming allocations. As such, after the first allocation, AP2 returns the TXOP to AP1 and AP1 re-allocates TXOP.</a:t>
            </a:r>
          </a:p>
          <a:p>
            <a:pPr>
              <a:buFont typeface="Arial" panose="020B0604020202020204" pitchFamily="34" charset="0"/>
              <a:buChar char="•"/>
            </a:pPr>
            <a:r>
              <a:rPr lang="en-US" sz="1600" b="0" kern="0" dirty="0"/>
              <a:t>Receiving MU-RTS TXS trigger frame and finding its own AID12 in a user info field, AP4 may prepare for an upcoming TXOP allocation. Not finding its own AID12 in a user info field, AP3 may plan transmission of its buffered data accordingly.</a:t>
            </a:r>
          </a:p>
          <a:p>
            <a:pPr>
              <a:buFont typeface="Arial" panose="020B0604020202020204" pitchFamily="34" charset="0"/>
              <a:buChar char="•"/>
            </a:pPr>
            <a:endParaRPr lang="en-US" sz="1600" b="0" kern="0" dirty="0"/>
          </a:p>
        </p:txBody>
      </p:sp>
      <p:cxnSp>
        <p:nvCxnSpPr>
          <p:cNvPr id="68" name="Straight Arrow Connector 67">
            <a:extLst>
              <a:ext uri="{FF2B5EF4-FFF2-40B4-BE49-F238E27FC236}">
                <a16:creationId xmlns:a16="http://schemas.microsoft.com/office/drawing/2014/main" id="{9021C78A-8421-2E6F-3D49-C576BE30AD55}"/>
              </a:ext>
            </a:extLst>
          </p:cNvPr>
          <p:cNvCxnSpPr>
            <a:cxnSpLocks/>
          </p:cNvCxnSpPr>
          <p:nvPr/>
        </p:nvCxnSpPr>
        <p:spPr bwMode="auto">
          <a:xfrm>
            <a:off x="4512084" y="3660223"/>
            <a:ext cx="0" cy="397615"/>
          </a:xfrm>
          <a:prstGeom prst="straightConnector1">
            <a:avLst/>
          </a:prstGeom>
          <a:solidFill>
            <a:srgbClr val="00B8FF"/>
          </a:solidFill>
          <a:ln w="28575" cap="flat" cmpd="sng" algn="ctr">
            <a:solidFill>
              <a:srgbClr val="FF0000"/>
            </a:solidFill>
            <a:prstDash val="solid"/>
            <a:round/>
            <a:headEnd type="none" w="med" len="med"/>
            <a:tailEnd type="triangle" w="med" len="med"/>
          </a:ln>
          <a:effectLst/>
        </p:spPr>
      </p:cxnSp>
      <p:sp>
        <p:nvSpPr>
          <p:cNvPr id="75" name="TextBox 74">
            <a:extLst>
              <a:ext uri="{FF2B5EF4-FFF2-40B4-BE49-F238E27FC236}">
                <a16:creationId xmlns:a16="http://schemas.microsoft.com/office/drawing/2014/main" id="{48ABEF14-FC64-33AB-9DFA-539994C372CF}"/>
              </a:ext>
            </a:extLst>
          </p:cNvPr>
          <p:cNvSpPr txBox="1"/>
          <p:nvPr/>
        </p:nvSpPr>
        <p:spPr>
          <a:xfrm>
            <a:off x="3621523" y="3276600"/>
            <a:ext cx="1788677" cy="430887"/>
          </a:xfrm>
          <a:prstGeom prst="rect">
            <a:avLst/>
          </a:prstGeom>
          <a:noFill/>
        </p:spPr>
        <p:txBody>
          <a:bodyPr wrap="square">
            <a:spAutoFit/>
          </a:bodyPr>
          <a:lstStyle/>
          <a:p>
            <a:pPr algn="ctr"/>
            <a:r>
              <a:rPr lang="en-US" sz="1100" b="1" kern="0" dirty="0">
                <a:solidFill>
                  <a:srgbClr val="FF0000"/>
                </a:solidFill>
              </a:rPr>
              <a:t>Multiple user info fields</a:t>
            </a:r>
          </a:p>
          <a:p>
            <a:pPr algn="ctr"/>
            <a:r>
              <a:rPr lang="en-US" sz="1100" b="1" kern="0" dirty="0">
                <a:solidFill>
                  <a:srgbClr val="FF0000"/>
                </a:solidFill>
              </a:rPr>
              <a:t>(1</a:t>
            </a:r>
            <a:r>
              <a:rPr lang="en-US" sz="1100" b="1" kern="0" baseline="30000" dirty="0">
                <a:solidFill>
                  <a:srgbClr val="FF0000"/>
                </a:solidFill>
              </a:rPr>
              <a:t>st</a:t>
            </a:r>
            <a:r>
              <a:rPr lang="en-US" sz="1100" b="1" kern="0" dirty="0">
                <a:solidFill>
                  <a:srgbClr val="FF0000"/>
                </a:solidFill>
              </a:rPr>
              <a:t>:AP2; 2</a:t>
            </a:r>
            <a:r>
              <a:rPr lang="en-US" sz="1100" b="1" kern="0" baseline="30000" dirty="0">
                <a:solidFill>
                  <a:srgbClr val="FF0000"/>
                </a:solidFill>
              </a:rPr>
              <a:t>nd</a:t>
            </a:r>
            <a:r>
              <a:rPr lang="en-US" sz="1100" b="1" kern="0" dirty="0">
                <a:solidFill>
                  <a:srgbClr val="FF0000"/>
                </a:solidFill>
              </a:rPr>
              <a:t>:AP4)</a:t>
            </a:r>
            <a:endParaRPr lang="en-US" sz="1100" b="1" dirty="0">
              <a:solidFill>
                <a:srgbClr val="FF0000"/>
              </a:solidFill>
            </a:endParaRPr>
          </a:p>
        </p:txBody>
      </p:sp>
      <p:cxnSp>
        <p:nvCxnSpPr>
          <p:cNvPr id="8" name="Straight Arrow Connector 7">
            <a:extLst>
              <a:ext uri="{FF2B5EF4-FFF2-40B4-BE49-F238E27FC236}">
                <a16:creationId xmlns:a16="http://schemas.microsoft.com/office/drawing/2014/main" id="{40E35C71-74DC-EE54-2768-F11C427F61D0}"/>
              </a:ext>
            </a:extLst>
          </p:cNvPr>
          <p:cNvCxnSpPr>
            <a:cxnSpLocks/>
          </p:cNvCxnSpPr>
          <p:nvPr/>
        </p:nvCxnSpPr>
        <p:spPr bwMode="auto">
          <a:xfrm>
            <a:off x="4457017" y="5334000"/>
            <a:ext cx="6032510"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9" name="TextBox 8">
            <a:extLst>
              <a:ext uri="{FF2B5EF4-FFF2-40B4-BE49-F238E27FC236}">
                <a16:creationId xmlns:a16="http://schemas.microsoft.com/office/drawing/2014/main" id="{6F678D63-5389-0330-CEF6-6DA62DFA66CD}"/>
              </a:ext>
            </a:extLst>
          </p:cNvPr>
          <p:cNvSpPr txBox="1"/>
          <p:nvPr/>
        </p:nvSpPr>
        <p:spPr>
          <a:xfrm>
            <a:off x="4393467" y="5111379"/>
            <a:ext cx="2877257" cy="261610"/>
          </a:xfrm>
          <a:prstGeom prst="rect">
            <a:avLst/>
          </a:prstGeom>
          <a:noFill/>
        </p:spPr>
        <p:txBody>
          <a:bodyPr wrap="square">
            <a:spAutoFit/>
          </a:bodyPr>
          <a:lstStyle/>
          <a:p>
            <a:r>
              <a:rPr lang="en-US" sz="1100" b="1" kern="0" dirty="0">
                <a:solidFill>
                  <a:srgbClr val="00B050"/>
                </a:solidFill>
              </a:rPr>
              <a:t>AP3 learns it will not be assigned TXOP</a:t>
            </a:r>
          </a:p>
        </p:txBody>
      </p:sp>
      <p:cxnSp>
        <p:nvCxnSpPr>
          <p:cNvPr id="16" name="Straight Arrow Connector 15">
            <a:extLst>
              <a:ext uri="{FF2B5EF4-FFF2-40B4-BE49-F238E27FC236}">
                <a16:creationId xmlns:a16="http://schemas.microsoft.com/office/drawing/2014/main" id="{18BFF4A3-C8B6-F2D5-D9E1-46061551C6B0}"/>
              </a:ext>
            </a:extLst>
          </p:cNvPr>
          <p:cNvCxnSpPr>
            <a:cxnSpLocks/>
          </p:cNvCxnSpPr>
          <p:nvPr/>
        </p:nvCxnSpPr>
        <p:spPr bwMode="auto">
          <a:xfrm>
            <a:off x="4457017" y="5715024"/>
            <a:ext cx="6032510"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17" name="TextBox 16">
            <a:extLst>
              <a:ext uri="{FF2B5EF4-FFF2-40B4-BE49-F238E27FC236}">
                <a16:creationId xmlns:a16="http://schemas.microsoft.com/office/drawing/2014/main" id="{A1500467-2D31-45F1-EBD7-77569B17E0AC}"/>
              </a:ext>
            </a:extLst>
          </p:cNvPr>
          <p:cNvSpPr txBox="1"/>
          <p:nvPr/>
        </p:nvSpPr>
        <p:spPr>
          <a:xfrm>
            <a:off x="4412244" y="5700290"/>
            <a:ext cx="2877257" cy="261610"/>
          </a:xfrm>
          <a:prstGeom prst="rect">
            <a:avLst/>
          </a:prstGeom>
          <a:noFill/>
        </p:spPr>
        <p:txBody>
          <a:bodyPr wrap="square">
            <a:spAutoFit/>
          </a:bodyPr>
          <a:lstStyle/>
          <a:p>
            <a:r>
              <a:rPr lang="en-US" sz="1100" b="1" kern="0" dirty="0">
                <a:solidFill>
                  <a:srgbClr val="00B050"/>
                </a:solidFill>
              </a:rPr>
              <a:t>AP4 learns it will be assigned TXOP</a:t>
            </a:r>
          </a:p>
        </p:txBody>
      </p:sp>
      <p:cxnSp>
        <p:nvCxnSpPr>
          <p:cNvPr id="3" name="Straight Arrow Connector 2">
            <a:extLst>
              <a:ext uri="{FF2B5EF4-FFF2-40B4-BE49-F238E27FC236}">
                <a16:creationId xmlns:a16="http://schemas.microsoft.com/office/drawing/2014/main" id="{99B2DF9B-3B64-918E-97B8-654D1CB07A4D}"/>
              </a:ext>
            </a:extLst>
          </p:cNvPr>
          <p:cNvCxnSpPr>
            <a:cxnSpLocks/>
          </p:cNvCxnSpPr>
          <p:nvPr/>
        </p:nvCxnSpPr>
        <p:spPr bwMode="auto">
          <a:xfrm flipV="1">
            <a:off x="1185334" y="4209750"/>
            <a:ext cx="9522882" cy="2000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C877CC08-60EF-0BB7-948D-E7E1016C82B6}"/>
              </a:ext>
            </a:extLst>
          </p:cNvPr>
          <p:cNvCxnSpPr>
            <a:cxnSpLocks/>
          </p:cNvCxnSpPr>
          <p:nvPr/>
        </p:nvCxnSpPr>
        <p:spPr bwMode="auto">
          <a:xfrm flipV="1">
            <a:off x="1185334" y="4836970"/>
            <a:ext cx="9522882" cy="238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176907DA-4EB2-AE78-28DC-3D4CA42CD244}"/>
              </a:ext>
            </a:extLst>
          </p:cNvPr>
          <p:cNvCxnSpPr>
            <a:cxnSpLocks/>
          </p:cNvCxnSpPr>
          <p:nvPr/>
        </p:nvCxnSpPr>
        <p:spPr bwMode="auto">
          <a:xfrm>
            <a:off x="1185334" y="5448950"/>
            <a:ext cx="9522882" cy="18819"/>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9" name="Straight Connector 18">
            <a:extLst>
              <a:ext uri="{FF2B5EF4-FFF2-40B4-BE49-F238E27FC236}">
                <a16:creationId xmlns:a16="http://schemas.microsoft.com/office/drawing/2014/main" id="{D2617D73-AA28-44A6-EF87-9DE32E00E194}"/>
              </a:ext>
            </a:extLst>
          </p:cNvPr>
          <p:cNvCxnSpPr>
            <a:cxnSpLocks/>
          </p:cNvCxnSpPr>
          <p:nvPr/>
        </p:nvCxnSpPr>
        <p:spPr bwMode="auto">
          <a:xfrm>
            <a:off x="1488064" y="3856083"/>
            <a:ext cx="36285" cy="246035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0" name="Rectangle 19">
            <a:extLst>
              <a:ext uri="{FF2B5EF4-FFF2-40B4-BE49-F238E27FC236}">
                <a16:creationId xmlns:a16="http://schemas.microsoft.com/office/drawing/2014/main" id="{9577E4F1-8052-04F3-8194-1BDEFCC0B3D8}"/>
              </a:ext>
            </a:extLst>
          </p:cNvPr>
          <p:cNvSpPr/>
          <p:nvPr/>
        </p:nvSpPr>
        <p:spPr bwMode="auto">
          <a:xfrm>
            <a:off x="1490134" y="3924950"/>
            <a:ext cx="53340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a:t>
            </a:r>
          </a:p>
        </p:txBody>
      </p:sp>
      <p:sp>
        <p:nvSpPr>
          <p:cNvPr id="23" name="Rectangle 22">
            <a:extLst>
              <a:ext uri="{FF2B5EF4-FFF2-40B4-BE49-F238E27FC236}">
                <a16:creationId xmlns:a16="http://schemas.microsoft.com/office/drawing/2014/main" id="{5F8ED8F7-D0B2-235A-1B69-CD2A8DE074C3}"/>
              </a:ext>
            </a:extLst>
          </p:cNvPr>
          <p:cNvSpPr/>
          <p:nvPr/>
        </p:nvSpPr>
        <p:spPr bwMode="auto">
          <a:xfrm>
            <a:off x="2194985" y="4532170"/>
            <a:ext cx="579199"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24" name="Rectangle 23">
            <a:extLst>
              <a:ext uri="{FF2B5EF4-FFF2-40B4-BE49-F238E27FC236}">
                <a16:creationId xmlns:a16="http://schemas.microsoft.com/office/drawing/2014/main" id="{BEE7E08B-7FAE-089E-02B0-BA3BBB9887AD}"/>
              </a:ext>
            </a:extLst>
          </p:cNvPr>
          <p:cNvSpPr/>
          <p:nvPr/>
        </p:nvSpPr>
        <p:spPr bwMode="auto">
          <a:xfrm>
            <a:off x="3014134" y="4032204"/>
            <a:ext cx="1253252" cy="349945"/>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BSS1</a:t>
            </a:r>
          </a:p>
        </p:txBody>
      </p:sp>
      <p:sp>
        <p:nvSpPr>
          <p:cNvPr id="26" name="Rectangle 25">
            <a:extLst>
              <a:ext uri="{FF2B5EF4-FFF2-40B4-BE49-F238E27FC236}">
                <a16:creationId xmlns:a16="http://schemas.microsoft.com/office/drawing/2014/main" id="{C9794A11-6E3F-F4F8-32E7-6324F64B3B2B}"/>
              </a:ext>
            </a:extLst>
          </p:cNvPr>
          <p:cNvSpPr/>
          <p:nvPr/>
        </p:nvSpPr>
        <p:spPr bwMode="auto">
          <a:xfrm>
            <a:off x="4438652" y="3855511"/>
            <a:ext cx="639600" cy="37787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MU-RTS TXS TF</a:t>
            </a:r>
          </a:p>
        </p:txBody>
      </p:sp>
      <p:sp>
        <p:nvSpPr>
          <p:cNvPr id="27" name="TextBox 26">
            <a:extLst>
              <a:ext uri="{FF2B5EF4-FFF2-40B4-BE49-F238E27FC236}">
                <a16:creationId xmlns:a16="http://schemas.microsoft.com/office/drawing/2014/main" id="{681A255B-5399-0F82-218E-EDB78A7CC97F}"/>
              </a:ext>
            </a:extLst>
          </p:cNvPr>
          <p:cNvSpPr txBox="1"/>
          <p:nvPr/>
        </p:nvSpPr>
        <p:spPr>
          <a:xfrm>
            <a:off x="777362" y="3940504"/>
            <a:ext cx="513282" cy="307777"/>
          </a:xfrm>
          <a:prstGeom prst="rect">
            <a:avLst/>
          </a:prstGeom>
          <a:noFill/>
        </p:spPr>
        <p:txBody>
          <a:bodyPr wrap="none" rtlCol="0">
            <a:spAutoFit/>
          </a:bodyPr>
          <a:lstStyle/>
          <a:p>
            <a:r>
              <a:rPr lang="en-US" sz="1400" b="1" dirty="0">
                <a:solidFill>
                  <a:schemeClr val="tx1"/>
                </a:solidFill>
              </a:rPr>
              <a:t>AP1</a:t>
            </a:r>
          </a:p>
        </p:txBody>
      </p:sp>
      <p:sp>
        <p:nvSpPr>
          <p:cNvPr id="28" name="TextBox 27">
            <a:extLst>
              <a:ext uri="{FF2B5EF4-FFF2-40B4-BE49-F238E27FC236}">
                <a16:creationId xmlns:a16="http://schemas.microsoft.com/office/drawing/2014/main" id="{C6996638-AE19-12F7-B8B2-624F14D8A93A}"/>
              </a:ext>
            </a:extLst>
          </p:cNvPr>
          <p:cNvSpPr txBox="1"/>
          <p:nvPr/>
        </p:nvSpPr>
        <p:spPr>
          <a:xfrm>
            <a:off x="768350" y="4546904"/>
            <a:ext cx="513282" cy="307777"/>
          </a:xfrm>
          <a:prstGeom prst="rect">
            <a:avLst/>
          </a:prstGeom>
          <a:noFill/>
        </p:spPr>
        <p:txBody>
          <a:bodyPr wrap="none" rtlCol="0">
            <a:spAutoFit/>
          </a:bodyPr>
          <a:lstStyle/>
          <a:p>
            <a:r>
              <a:rPr lang="en-US" sz="1400" b="1" dirty="0">
                <a:solidFill>
                  <a:schemeClr val="tx1"/>
                </a:solidFill>
              </a:rPr>
              <a:t>AP2</a:t>
            </a:r>
          </a:p>
        </p:txBody>
      </p:sp>
      <p:sp>
        <p:nvSpPr>
          <p:cNvPr id="29" name="TextBox 28">
            <a:extLst>
              <a:ext uri="{FF2B5EF4-FFF2-40B4-BE49-F238E27FC236}">
                <a16:creationId xmlns:a16="http://schemas.microsoft.com/office/drawing/2014/main" id="{8027A820-F891-99ED-A420-AC7CAD7B1C02}"/>
              </a:ext>
            </a:extLst>
          </p:cNvPr>
          <p:cNvSpPr txBox="1"/>
          <p:nvPr/>
        </p:nvSpPr>
        <p:spPr>
          <a:xfrm>
            <a:off x="784809" y="5144150"/>
            <a:ext cx="513282" cy="307777"/>
          </a:xfrm>
          <a:prstGeom prst="rect">
            <a:avLst/>
          </a:prstGeom>
          <a:noFill/>
        </p:spPr>
        <p:txBody>
          <a:bodyPr wrap="none" rtlCol="0">
            <a:spAutoFit/>
          </a:bodyPr>
          <a:lstStyle/>
          <a:p>
            <a:r>
              <a:rPr lang="en-US" sz="1400" b="1" dirty="0">
                <a:solidFill>
                  <a:schemeClr val="tx1"/>
                </a:solidFill>
              </a:rPr>
              <a:t>AP3</a:t>
            </a:r>
          </a:p>
        </p:txBody>
      </p:sp>
      <p:sp>
        <p:nvSpPr>
          <p:cNvPr id="35" name="Rectangle 34">
            <a:extLst>
              <a:ext uri="{FF2B5EF4-FFF2-40B4-BE49-F238E27FC236}">
                <a16:creationId xmlns:a16="http://schemas.microsoft.com/office/drawing/2014/main" id="{11077B21-305F-C6D8-183B-1C8C1CFE81CD}"/>
              </a:ext>
            </a:extLst>
          </p:cNvPr>
          <p:cNvSpPr/>
          <p:nvPr/>
        </p:nvSpPr>
        <p:spPr bwMode="auto">
          <a:xfrm>
            <a:off x="2187279" y="5150774"/>
            <a:ext cx="59461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41" name="Rectangle 40">
            <a:extLst>
              <a:ext uri="{FF2B5EF4-FFF2-40B4-BE49-F238E27FC236}">
                <a16:creationId xmlns:a16="http://schemas.microsoft.com/office/drawing/2014/main" id="{4A0AF05E-7D6F-0225-A98B-38E074FF68DD}"/>
              </a:ext>
            </a:extLst>
          </p:cNvPr>
          <p:cNvSpPr/>
          <p:nvPr/>
        </p:nvSpPr>
        <p:spPr bwMode="auto">
          <a:xfrm>
            <a:off x="5208653" y="4538877"/>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47" name="Rectangle 46">
            <a:extLst>
              <a:ext uri="{FF2B5EF4-FFF2-40B4-BE49-F238E27FC236}">
                <a16:creationId xmlns:a16="http://schemas.microsoft.com/office/drawing/2014/main" id="{0011EEB2-166E-4286-59FC-E4DB6472B3CC}"/>
              </a:ext>
            </a:extLst>
          </p:cNvPr>
          <p:cNvSpPr/>
          <p:nvPr/>
        </p:nvSpPr>
        <p:spPr bwMode="auto">
          <a:xfrm>
            <a:off x="5850873" y="4620563"/>
            <a:ext cx="1107010" cy="363537"/>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BSS2</a:t>
            </a:r>
          </a:p>
        </p:txBody>
      </p:sp>
      <p:cxnSp>
        <p:nvCxnSpPr>
          <p:cNvPr id="48" name="Straight Arrow Connector 47">
            <a:extLst>
              <a:ext uri="{FF2B5EF4-FFF2-40B4-BE49-F238E27FC236}">
                <a16:creationId xmlns:a16="http://schemas.microsoft.com/office/drawing/2014/main" id="{9416EB3B-AE5E-4718-2CFE-0BA2DEC64713}"/>
              </a:ext>
            </a:extLst>
          </p:cNvPr>
          <p:cNvCxnSpPr>
            <a:cxnSpLocks/>
          </p:cNvCxnSpPr>
          <p:nvPr/>
        </p:nvCxnSpPr>
        <p:spPr bwMode="auto">
          <a:xfrm>
            <a:off x="1335616" y="3746264"/>
            <a:ext cx="9153911" cy="0"/>
          </a:xfrm>
          <a:prstGeom prst="straightConnector1">
            <a:avLst/>
          </a:prstGeom>
          <a:solidFill>
            <a:srgbClr val="00B8FF"/>
          </a:solidFill>
          <a:ln w="28575" cap="flat" cmpd="sng" algn="ctr">
            <a:solidFill>
              <a:schemeClr val="tx1"/>
            </a:solidFill>
            <a:prstDash val="solid"/>
            <a:round/>
            <a:headEnd type="triangle"/>
            <a:tailEnd type="triangle"/>
          </a:ln>
          <a:effectLst/>
        </p:spPr>
      </p:cxnSp>
      <p:sp>
        <p:nvSpPr>
          <p:cNvPr id="57" name="TextBox 56">
            <a:extLst>
              <a:ext uri="{FF2B5EF4-FFF2-40B4-BE49-F238E27FC236}">
                <a16:creationId xmlns:a16="http://schemas.microsoft.com/office/drawing/2014/main" id="{3FC0181D-01C0-3C35-6752-640F52FF297A}"/>
              </a:ext>
            </a:extLst>
          </p:cNvPr>
          <p:cNvSpPr txBox="1"/>
          <p:nvPr/>
        </p:nvSpPr>
        <p:spPr>
          <a:xfrm>
            <a:off x="5347949" y="3464773"/>
            <a:ext cx="652743" cy="307777"/>
          </a:xfrm>
          <a:prstGeom prst="rect">
            <a:avLst/>
          </a:prstGeom>
          <a:noFill/>
        </p:spPr>
        <p:txBody>
          <a:bodyPr wrap="none" rtlCol="0">
            <a:spAutoFit/>
          </a:bodyPr>
          <a:lstStyle/>
          <a:p>
            <a:r>
              <a:rPr lang="en-US" sz="1400" dirty="0">
                <a:solidFill>
                  <a:schemeClr val="tx1"/>
                </a:solidFill>
              </a:rPr>
              <a:t>TXOP</a:t>
            </a:r>
          </a:p>
        </p:txBody>
      </p:sp>
      <p:sp>
        <p:nvSpPr>
          <p:cNvPr id="58" name="TextBox 57">
            <a:extLst>
              <a:ext uri="{FF2B5EF4-FFF2-40B4-BE49-F238E27FC236}">
                <a16:creationId xmlns:a16="http://schemas.microsoft.com/office/drawing/2014/main" id="{E97CD6C2-5EE7-4192-F9E5-F972B31CD89C}"/>
              </a:ext>
            </a:extLst>
          </p:cNvPr>
          <p:cNvSpPr txBox="1"/>
          <p:nvPr/>
        </p:nvSpPr>
        <p:spPr>
          <a:xfrm>
            <a:off x="591487" y="3653514"/>
            <a:ext cx="932862" cy="400110"/>
          </a:xfrm>
          <a:prstGeom prst="rect">
            <a:avLst/>
          </a:prstGeom>
          <a:noFill/>
        </p:spPr>
        <p:txBody>
          <a:bodyPr wrap="square">
            <a:spAutoFit/>
          </a:bodyPr>
          <a:lstStyle/>
          <a:p>
            <a:r>
              <a:rPr lang="en-US" sz="1000" b="0" kern="0" dirty="0">
                <a:solidFill>
                  <a:schemeClr val="tx1"/>
                </a:solidFill>
              </a:rPr>
              <a:t>(Co-TDMA sharing AP)</a:t>
            </a:r>
            <a:endParaRPr lang="en-US" sz="1000" dirty="0">
              <a:solidFill>
                <a:schemeClr val="tx1"/>
              </a:solidFill>
            </a:endParaRPr>
          </a:p>
        </p:txBody>
      </p:sp>
      <p:cxnSp>
        <p:nvCxnSpPr>
          <p:cNvPr id="63" name="Straight Arrow Connector 62">
            <a:extLst>
              <a:ext uri="{FF2B5EF4-FFF2-40B4-BE49-F238E27FC236}">
                <a16:creationId xmlns:a16="http://schemas.microsoft.com/office/drawing/2014/main" id="{2E5C36FA-11A6-815B-7EFD-4DEC5AC83B54}"/>
              </a:ext>
            </a:extLst>
          </p:cNvPr>
          <p:cNvCxnSpPr>
            <a:cxnSpLocks/>
          </p:cNvCxnSpPr>
          <p:nvPr/>
        </p:nvCxnSpPr>
        <p:spPr bwMode="auto">
          <a:xfrm flipV="1">
            <a:off x="1185334" y="6019448"/>
            <a:ext cx="9558866" cy="2148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9D1275B5-D850-6563-693F-BC53F0292781}"/>
              </a:ext>
            </a:extLst>
          </p:cNvPr>
          <p:cNvSpPr txBox="1"/>
          <p:nvPr/>
        </p:nvSpPr>
        <p:spPr>
          <a:xfrm>
            <a:off x="784809" y="5736129"/>
            <a:ext cx="513282" cy="307777"/>
          </a:xfrm>
          <a:prstGeom prst="rect">
            <a:avLst/>
          </a:prstGeom>
          <a:noFill/>
        </p:spPr>
        <p:txBody>
          <a:bodyPr wrap="none" rtlCol="0">
            <a:spAutoFit/>
          </a:bodyPr>
          <a:lstStyle/>
          <a:p>
            <a:r>
              <a:rPr lang="en-US" sz="1400" b="1" dirty="0">
                <a:solidFill>
                  <a:schemeClr val="tx1"/>
                </a:solidFill>
              </a:rPr>
              <a:t>AP4</a:t>
            </a:r>
          </a:p>
        </p:txBody>
      </p:sp>
      <p:sp>
        <p:nvSpPr>
          <p:cNvPr id="66" name="Left Brace 65">
            <a:extLst>
              <a:ext uri="{FF2B5EF4-FFF2-40B4-BE49-F238E27FC236}">
                <a16:creationId xmlns:a16="http://schemas.microsoft.com/office/drawing/2014/main" id="{67AF2F6C-EDAF-7908-85FC-0BB9564F2CD7}"/>
              </a:ext>
            </a:extLst>
          </p:cNvPr>
          <p:cNvSpPr/>
          <p:nvPr/>
        </p:nvSpPr>
        <p:spPr bwMode="auto">
          <a:xfrm rot="16200000">
            <a:off x="2083286" y="5491690"/>
            <a:ext cx="149803" cy="1283525"/>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TextBox 66">
            <a:extLst>
              <a:ext uri="{FF2B5EF4-FFF2-40B4-BE49-F238E27FC236}">
                <a16:creationId xmlns:a16="http://schemas.microsoft.com/office/drawing/2014/main" id="{A8ACD2D9-F0D1-271B-09C7-50EF4D678D88}"/>
              </a:ext>
            </a:extLst>
          </p:cNvPr>
          <p:cNvSpPr txBox="1"/>
          <p:nvPr/>
        </p:nvSpPr>
        <p:spPr>
          <a:xfrm>
            <a:off x="1742683" y="6134750"/>
            <a:ext cx="932862" cy="246221"/>
          </a:xfrm>
          <a:prstGeom prst="rect">
            <a:avLst/>
          </a:prstGeom>
          <a:noFill/>
        </p:spPr>
        <p:txBody>
          <a:bodyPr wrap="square">
            <a:spAutoFit/>
          </a:bodyPr>
          <a:lstStyle/>
          <a:p>
            <a:r>
              <a:rPr lang="en-US" sz="1000" b="0" kern="0" dirty="0">
                <a:solidFill>
                  <a:schemeClr val="tx1"/>
                </a:solidFill>
              </a:rPr>
              <a:t>Polling phase</a:t>
            </a:r>
            <a:endParaRPr lang="en-US" sz="1000" dirty="0">
              <a:solidFill>
                <a:schemeClr val="tx1"/>
              </a:solidFill>
            </a:endParaRPr>
          </a:p>
        </p:txBody>
      </p:sp>
      <p:sp>
        <p:nvSpPr>
          <p:cNvPr id="69" name="Left Brace 68">
            <a:extLst>
              <a:ext uri="{FF2B5EF4-FFF2-40B4-BE49-F238E27FC236}">
                <a16:creationId xmlns:a16="http://schemas.microsoft.com/office/drawing/2014/main" id="{1DE85EEF-A221-402A-A31B-4FD6F965A9F6}"/>
              </a:ext>
            </a:extLst>
          </p:cNvPr>
          <p:cNvSpPr/>
          <p:nvPr/>
        </p:nvSpPr>
        <p:spPr bwMode="auto">
          <a:xfrm rot="16200000">
            <a:off x="5031988" y="5493529"/>
            <a:ext cx="132926" cy="1262965"/>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TextBox 69">
            <a:extLst>
              <a:ext uri="{FF2B5EF4-FFF2-40B4-BE49-F238E27FC236}">
                <a16:creationId xmlns:a16="http://schemas.microsoft.com/office/drawing/2014/main" id="{E6E6A950-86A2-55D4-0B64-C886C3B4AA05}"/>
              </a:ext>
            </a:extLst>
          </p:cNvPr>
          <p:cNvSpPr txBox="1"/>
          <p:nvPr/>
        </p:nvSpPr>
        <p:spPr>
          <a:xfrm>
            <a:off x="4431732" y="6154579"/>
            <a:ext cx="1412677" cy="246221"/>
          </a:xfrm>
          <a:prstGeom prst="rect">
            <a:avLst/>
          </a:prstGeom>
          <a:noFill/>
        </p:spPr>
        <p:txBody>
          <a:bodyPr wrap="square">
            <a:spAutoFit/>
          </a:bodyPr>
          <a:lstStyle/>
          <a:p>
            <a:r>
              <a:rPr lang="en-US" sz="1000" b="0" kern="0" dirty="0">
                <a:solidFill>
                  <a:schemeClr val="tx1"/>
                </a:solidFill>
              </a:rPr>
              <a:t>TXOP allocation phase</a:t>
            </a:r>
            <a:endParaRPr lang="en-US" sz="1000" dirty="0">
              <a:solidFill>
                <a:schemeClr val="tx1"/>
              </a:solidFill>
            </a:endParaRPr>
          </a:p>
        </p:txBody>
      </p:sp>
      <p:cxnSp>
        <p:nvCxnSpPr>
          <p:cNvPr id="71" name="Straight Connector 70">
            <a:extLst>
              <a:ext uri="{FF2B5EF4-FFF2-40B4-BE49-F238E27FC236}">
                <a16:creationId xmlns:a16="http://schemas.microsoft.com/office/drawing/2014/main" id="{1B1701F4-F452-3B99-E17B-6CBBA65342D0}"/>
              </a:ext>
            </a:extLst>
          </p:cNvPr>
          <p:cNvCxnSpPr>
            <a:cxnSpLocks/>
          </p:cNvCxnSpPr>
          <p:nvPr/>
        </p:nvCxnSpPr>
        <p:spPr bwMode="auto">
          <a:xfrm>
            <a:off x="2777218" y="4094392"/>
            <a:ext cx="36285" cy="222204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2" name="Straight Connector 71">
            <a:extLst>
              <a:ext uri="{FF2B5EF4-FFF2-40B4-BE49-F238E27FC236}">
                <a16:creationId xmlns:a16="http://schemas.microsoft.com/office/drawing/2014/main" id="{D1298363-A46F-EA96-042F-C0C3117079AF}"/>
              </a:ext>
            </a:extLst>
          </p:cNvPr>
          <p:cNvCxnSpPr>
            <a:cxnSpLocks/>
          </p:cNvCxnSpPr>
          <p:nvPr/>
        </p:nvCxnSpPr>
        <p:spPr bwMode="auto">
          <a:xfrm>
            <a:off x="4431732" y="3855511"/>
            <a:ext cx="25285" cy="250783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3" name="Straight Connector 72">
            <a:extLst>
              <a:ext uri="{FF2B5EF4-FFF2-40B4-BE49-F238E27FC236}">
                <a16:creationId xmlns:a16="http://schemas.microsoft.com/office/drawing/2014/main" id="{466BC0E9-9D13-B7D4-135D-416A69F97745}"/>
              </a:ext>
            </a:extLst>
          </p:cNvPr>
          <p:cNvCxnSpPr>
            <a:cxnSpLocks/>
          </p:cNvCxnSpPr>
          <p:nvPr/>
        </p:nvCxnSpPr>
        <p:spPr bwMode="auto">
          <a:xfrm>
            <a:off x="5729931" y="4049255"/>
            <a:ext cx="19191" cy="221712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74" name="Rectangle 73">
            <a:extLst>
              <a:ext uri="{FF2B5EF4-FFF2-40B4-BE49-F238E27FC236}">
                <a16:creationId xmlns:a16="http://schemas.microsoft.com/office/drawing/2014/main" id="{4FD18C47-BC6F-525A-59AE-99A8AC472C90}"/>
              </a:ext>
            </a:extLst>
          </p:cNvPr>
          <p:cNvSpPr/>
          <p:nvPr/>
        </p:nvSpPr>
        <p:spPr bwMode="auto">
          <a:xfrm>
            <a:off x="7162800" y="4534550"/>
            <a:ext cx="762000" cy="3048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TXOP return</a:t>
            </a:r>
          </a:p>
        </p:txBody>
      </p:sp>
      <p:sp>
        <p:nvSpPr>
          <p:cNvPr id="76" name="Left Brace 75">
            <a:extLst>
              <a:ext uri="{FF2B5EF4-FFF2-40B4-BE49-F238E27FC236}">
                <a16:creationId xmlns:a16="http://schemas.microsoft.com/office/drawing/2014/main" id="{6DF5A8D4-8635-D444-0E38-5B73A08995F9}"/>
              </a:ext>
            </a:extLst>
          </p:cNvPr>
          <p:cNvSpPr/>
          <p:nvPr/>
        </p:nvSpPr>
        <p:spPr bwMode="auto">
          <a:xfrm rot="16200000">
            <a:off x="7488881" y="5724962"/>
            <a:ext cx="129058" cy="771941"/>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TextBox 76">
            <a:extLst>
              <a:ext uri="{FF2B5EF4-FFF2-40B4-BE49-F238E27FC236}">
                <a16:creationId xmlns:a16="http://schemas.microsoft.com/office/drawing/2014/main" id="{BD00E17E-4E4B-C97C-C77C-49C208E1D0E8}"/>
              </a:ext>
            </a:extLst>
          </p:cNvPr>
          <p:cNvSpPr txBox="1"/>
          <p:nvPr/>
        </p:nvSpPr>
        <p:spPr>
          <a:xfrm>
            <a:off x="7002241" y="6131119"/>
            <a:ext cx="1188178" cy="246221"/>
          </a:xfrm>
          <a:prstGeom prst="rect">
            <a:avLst/>
          </a:prstGeom>
          <a:noFill/>
        </p:spPr>
        <p:txBody>
          <a:bodyPr wrap="square">
            <a:spAutoFit/>
          </a:bodyPr>
          <a:lstStyle/>
          <a:p>
            <a:r>
              <a:rPr lang="en-US" sz="1000" b="0" kern="0" dirty="0">
                <a:solidFill>
                  <a:schemeClr val="tx1"/>
                </a:solidFill>
              </a:rPr>
              <a:t>TXOP return phase</a:t>
            </a:r>
            <a:endParaRPr lang="en-US" sz="1000" dirty="0">
              <a:solidFill>
                <a:schemeClr val="tx1"/>
              </a:solidFill>
            </a:endParaRPr>
          </a:p>
        </p:txBody>
      </p:sp>
      <p:sp>
        <p:nvSpPr>
          <p:cNvPr id="78" name="Rectangle 77">
            <a:extLst>
              <a:ext uri="{FF2B5EF4-FFF2-40B4-BE49-F238E27FC236}">
                <a16:creationId xmlns:a16="http://schemas.microsoft.com/office/drawing/2014/main" id="{E46C01F2-A17C-8C34-7A8A-E0764A5AD99D}"/>
              </a:ext>
            </a:extLst>
          </p:cNvPr>
          <p:cNvSpPr/>
          <p:nvPr/>
        </p:nvSpPr>
        <p:spPr bwMode="auto">
          <a:xfrm>
            <a:off x="2209114" y="5733533"/>
            <a:ext cx="59461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79" name="Rectangle 78">
            <a:extLst>
              <a:ext uri="{FF2B5EF4-FFF2-40B4-BE49-F238E27FC236}">
                <a16:creationId xmlns:a16="http://schemas.microsoft.com/office/drawing/2014/main" id="{60B37988-26F6-9778-6A1A-8350CB86DFB6}"/>
              </a:ext>
            </a:extLst>
          </p:cNvPr>
          <p:cNvSpPr/>
          <p:nvPr/>
        </p:nvSpPr>
        <p:spPr bwMode="auto">
          <a:xfrm>
            <a:off x="8742994" y="5721577"/>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80" name="Rectangle 79">
            <a:extLst>
              <a:ext uri="{FF2B5EF4-FFF2-40B4-BE49-F238E27FC236}">
                <a16:creationId xmlns:a16="http://schemas.microsoft.com/office/drawing/2014/main" id="{5847989B-DD33-928F-95D7-824F2C211AF3}"/>
              </a:ext>
            </a:extLst>
          </p:cNvPr>
          <p:cNvSpPr/>
          <p:nvPr/>
        </p:nvSpPr>
        <p:spPr bwMode="auto">
          <a:xfrm>
            <a:off x="9385214" y="5803263"/>
            <a:ext cx="1107010" cy="363537"/>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BSS4</a:t>
            </a:r>
          </a:p>
        </p:txBody>
      </p:sp>
      <p:cxnSp>
        <p:nvCxnSpPr>
          <p:cNvPr id="81" name="Straight Connector 80">
            <a:extLst>
              <a:ext uri="{FF2B5EF4-FFF2-40B4-BE49-F238E27FC236}">
                <a16:creationId xmlns:a16="http://schemas.microsoft.com/office/drawing/2014/main" id="{DEBDB64C-FB0C-FF17-DF47-9A47D1F8EC90}"/>
              </a:ext>
            </a:extLst>
          </p:cNvPr>
          <p:cNvCxnSpPr>
            <a:cxnSpLocks/>
          </p:cNvCxnSpPr>
          <p:nvPr/>
        </p:nvCxnSpPr>
        <p:spPr bwMode="auto">
          <a:xfrm>
            <a:off x="10489527" y="3543950"/>
            <a:ext cx="0" cy="281939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2" name="Straight Connector 81">
            <a:extLst>
              <a:ext uri="{FF2B5EF4-FFF2-40B4-BE49-F238E27FC236}">
                <a16:creationId xmlns:a16="http://schemas.microsoft.com/office/drawing/2014/main" id="{228C64F6-67B4-605D-93CF-20C56971AC8C}"/>
              </a:ext>
            </a:extLst>
          </p:cNvPr>
          <p:cNvCxnSpPr>
            <a:cxnSpLocks/>
          </p:cNvCxnSpPr>
          <p:nvPr/>
        </p:nvCxnSpPr>
        <p:spPr bwMode="auto">
          <a:xfrm>
            <a:off x="7162800" y="4065847"/>
            <a:ext cx="0" cy="20591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3" name="Straight Connector 82">
            <a:extLst>
              <a:ext uri="{FF2B5EF4-FFF2-40B4-BE49-F238E27FC236}">
                <a16:creationId xmlns:a16="http://schemas.microsoft.com/office/drawing/2014/main" id="{E47DAFC3-8D75-BAA5-AAF8-9BEB9406147E}"/>
              </a:ext>
            </a:extLst>
          </p:cNvPr>
          <p:cNvCxnSpPr>
            <a:cxnSpLocks/>
          </p:cNvCxnSpPr>
          <p:nvPr/>
        </p:nvCxnSpPr>
        <p:spPr bwMode="auto">
          <a:xfrm>
            <a:off x="7939380" y="4065847"/>
            <a:ext cx="0" cy="205916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86" name="Rectangle 85">
            <a:extLst>
              <a:ext uri="{FF2B5EF4-FFF2-40B4-BE49-F238E27FC236}">
                <a16:creationId xmlns:a16="http://schemas.microsoft.com/office/drawing/2014/main" id="{2D4C5E9A-6869-D8B5-893E-6FD83969053B}"/>
              </a:ext>
            </a:extLst>
          </p:cNvPr>
          <p:cNvSpPr/>
          <p:nvPr/>
        </p:nvSpPr>
        <p:spPr bwMode="auto">
          <a:xfrm>
            <a:off x="7953961" y="3825625"/>
            <a:ext cx="639600" cy="37787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MU-RTS TXS TF</a:t>
            </a:r>
          </a:p>
        </p:txBody>
      </p:sp>
    </p:spTree>
    <p:extLst>
      <p:ext uri="{BB962C8B-B14F-4D97-AF65-F5344CB8AC3E}">
        <p14:creationId xmlns:p14="http://schemas.microsoft.com/office/powerpoint/2010/main" val="24506383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CB406-C28F-794A-F136-752060B90961}"/>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4518FF37-672B-8884-EB8C-EF6C10CCD002}"/>
              </a:ext>
            </a:extLst>
          </p:cNvPr>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521FB42E-EA93-6049-758A-3D80F7F0DD6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8699E757-6060-F652-6DCD-560D3E366E2B}"/>
              </a:ext>
            </a:extLst>
          </p:cNvPr>
          <p:cNvSpPr>
            <a:spLocks noGrp="1"/>
          </p:cNvSpPr>
          <p:nvPr>
            <p:ph type="dt" idx="15"/>
          </p:nvPr>
        </p:nvSpPr>
        <p:spPr/>
        <p:txBody>
          <a:bodyPr/>
          <a:lstStyle/>
          <a:p>
            <a:r>
              <a:rPr lang="en-US" dirty="0"/>
              <a:t>March 2025</a:t>
            </a:r>
            <a:endParaRPr lang="en-GB" dirty="0"/>
          </a:p>
        </p:txBody>
      </p:sp>
      <p:sp>
        <p:nvSpPr>
          <p:cNvPr id="13" name="Title 1">
            <a:extLst>
              <a:ext uri="{FF2B5EF4-FFF2-40B4-BE49-F238E27FC236}">
                <a16:creationId xmlns:a16="http://schemas.microsoft.com/office/drawing/2014/main" id="{96AF190D-6B95-FB01-635D-9C925D175A90}"/>
              </a:ext>
            </a:extLst>
          </p:cNvPr>
          <p:cNvSpPr>
            <a:spLocks noGrp="1"/>
          </p:cNvSpPr>
          <p:nvPr>
            <p:ph type="title"/>
          </p:nvPr>
        </p:nvSpPr>
        <p:spPr>
          <a:xfrm>
            <a:off x="716366" y="609600"/>
            <a:ext cx="10673417" cy="657889"/>
          </a:xfrm>
        </p:spPr>
        <p:txBody>
          <a:bodyPr/>
          <a:lstStyle/>
          <a:p>
            <a:r>
              <a:rPr lang="en-US" dirty="0"/>
              <a:t>Option-2: Indicating whether single/multiple AP allocation</a:t>
            </a:r>
          </a:p>
        </p:txBody>
      </p:sp>
      <p:sp>
        <p:nvSpPr>
          <p:cNvPr id="2" name="Rectangle 2">
            <a:extLst>
              <a:ext uri="{FF2B5EF4-FFF2-40B4-BE49-F238E27FC236}">
                <a16:creationId xmlns:a16="http://schemas.microsoft.com/office/drawing/2014/main" id="{47C553E1-4E3C-AC02-3617-3706B8C5736F}"/>
              </a:ext>
            </a:extLst>
          </p:cNvPr>
          <p:cNvSpPr txBox="1">
            <a:spLocks noChangeArrowheads="1"/>
          </p:cNvSpPr>
          <p:nvPr/>
        </p:nvSpPr>
        <p:spPr bwMode="auto">
          <a:xfrm>
            <a:off x="525751" y="1219200"/>
            <a:ext cx="11056645" cy="21460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AP1 may inform polled APs whether a portion/portions of TXOP will be shared with a single AP or multiple APs.</a:t>
            </a:r>
          </a:p>
          <a:p>
            <a:pPr>
              <a:buFont typeface="Arial" panose="020B0604020202020204" pitchFamily="34" charset="0"/>
              <a:buChar char="•"/>
            </a:pPr>
            <a:r>
              <a:rPr lang="en-US" sz="1600" b="0" kern="0" dirty="0"/>
              <a:t>AP1 may transmit this indication either in the ICF or the MU-RTS TXS trigger frame. </a:t>
            </a:r>
          </a:p>
          <a:p>
            <a:pPr>
              <a:buFont typeface="Arial" panose="020B0604020202020204" pitchFamily="34" charset="0"/>
              <a:buChar char="•"/>
            </a:pPr>
            <a:r>
              <a:rPr lang="en-US" sz="1600" b="0" kern="0" dirty="0"/>
              <a:t>If the indication is in the ICF, all polled APs may wait to receive the first TXOP allocation.</a:t>
            </a:r>
          </a:p>
          <a:p>
            <a:pPr lvl="1">
              <a:buFont typeface="Arial" panose="020B0604020202020204" pitchFamily="34" charset="0"/>
              <a:buChar char="•"/>
            </a:pPr>
            <a:r>
              <a:rPr lang="en-US" sz="1400" kern="0" dirty="0"/>
              <a:t>If the indication is for multiple AP allocation, </a:t>
            </a:r>
            <a:r>
              <a:rPr lang="en-US" sz="1400" b="0" kern="0" dirty="0"/>
              <a:t>AP3 and AP4 may prepare for an upcoming TXOP allocation after the first MU-RTS TXS TF.</a:t>
            </a:r>
          </a:p>
          <a:p>
            <a:pPr>
              <a:buFont typeface="Arial" panose="020B0604020202020204" pitchFamily="34" charset="0"/>
              <a:buChar char="•"/>
            </a:pPr>
            <a:r>
              <a:rPr lang="en-US" sz="1600" b="0" kern="0" dirty="0"/>
              <a:t>If the indication is in the MU-RTS TXS trigger frame (and the indication is for multiple AP allocation), AP3 and AP4 may prepare for an upcoming TXOP allocation. As in the example, the second TXOP allocation may be for AP4.</a:t>
            </a:r>
          </a:p>
        </p:txBody>
      </p:sp>
      <p:cxnSp>
        <p:nvCxnSpPr>
          <p:cNvPr id="68" name="Straight Arrow Connector 67">
            <a:extLst>
              <a:ext uri="{FF2B5EF4-FFF2-40B4-BE49-F238E27FC236}">
                <a16:creationId xmlns:a16="http://schemas.microsoft.com/office/drawing/2014/main" id="{DD66E3ED-638C-2513-9463-001C267018BB}"/>
              </a:ext>
            </a:extLst>
          </p:cNvPr>
          <p:cNvCxnSpPr>
            <a:cxnSpLocks/>
          </p:cNvCxnSpPr>
          <p:nvPr/>
        </p:nvCxnSpPr>
        <p:spPr bwMode="auto">
          <a:xfrm>
            <a:off x="4512084" y="3660223"/>
            <a:ext cx="0" cy="397615"/>
          </a:xfrm>
          <a:prstGeom prst="straightConnector1">
            <a:avLst/>
          </a:prstGeom>
          <a:solidFill>
            <a:srgbClr val="00B8FF"/>
          </a:solidFill>
          <a:ln w="28575" cap="flat" cmpd="sng" algn="ctr">
            <a:solidFill>
              <a:srgbClr val="FF0000"/>
            </a:solidFill>
            <a:prstDash val="solid"/>
            <a:round/>
            <a:headEnd type="none" w="med" len="med"/>
            <a:tailEnd type="triangle" w="med" len="med"/>
          </a:ln>
          <a:effectLst/>
        </p:spPr>
      </p:cxnSp>
      <p:sp>
        <p:nvSpPr>
          <p:cNvPr id="3" name="TextBox 2">
            <a:extLst>
              <a:ext uri="{FF2B5EF4-FFF2-40B4-BE49-F238E27FC236}">
                <a16:creationId xmlns:a16="http://schemas.microsoft.com/office/drawing/2014/main" id="{4C6B3413-0EFC-7510-3239-08A8D7B8331B}"/>
              </a:ext>
            </a:extLst>
          </p:cNvPr>
          <p:cNvSpPr txBox="1"/>
          <p:nvPr/>
        </p:nvSpPr>
        <p:spPr>
          <a:xfrm>
            <a:off x="3581400" y="3252178"/>
            <a:ext cx="2022310" cy="430887"/>
          </a:xfrm>
          <a:prstGeom prst="rect">
            <a:avLst/>
          </a:prstGeom>
          <a:noFill/>
        </p:spPr>
        <p:txBody>
          <a:bodyPr wrap="square">
            <a:spAutoFit/>
          </a:bodyPr>
          <a:lstStyle/>
          <a:p>
            <a:pPr algn="ctr"/>
            <a:r>
              <a:rPr lang="en-US" sz="1100" b="1" kern="0" dirty="0">
                <a:solidFill>
                  <a:srgbClr val="FF0000"/>
                </a:solidFill>
              </a:rPr>
              <a:t>Indication of TXOP allocation to single/multiple AP(s)</a:t>
            </a:r>
          </a:p>
        </p:txBody>
      </p:sp>
      <p:cxnSp>
        <p:nvCxnSpPr>
          <p:cNvPr id="8" name="Straight Arrow Connector 7">
            <a:extLst>
              <a:ext uri="{FF2B5EF4-FFF2-40B4-BE49-F238E27FC236}">
                <a16:creationId xmlns:a16="http://schemas.microsoft.com/office/drawing/2014/main" id="{142B379F-B2E2-041C-A3D8-645B92D29233}"/>
              </a:ext>
            </a:extLst>
          </p:cNvPr>
          <p:cNvCxnSpPr>
            <a:cxnSpLocks/>
          </p:cNvCxnSpPr>
          <p:nvPr/>
        </p:nvCxnSpPr>
        <p:spPr bwMode="auto">
          <a:xfrm>
            <a:off x="4457017" y="5334000"/>
            <a:ext cx="6032510"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9" name="TextBox 8">
            <a:extLst>
              <a:ext uri="{FF2B5EF4-FFF2-40B4-BE49-F238E27FC236}">
                <a16:creationId xmlns:a16="http://schemas.microsoft.com/office/drawing/2014/main" id="{17BBB3CF-489B-3279-2CA1-1DC229F718C8}"/>
              </a:ext>
            </a:extLst>
          </p:cNvPr>
          <p:cNvSpPr txBox="1"/>
          <p:nvPr/>
        </p:nvSpPr>
        <p:spPr>
          <a:xfrm>
            <a:off x="4393467" y="5111379"/>
            <a:ext cx="2877257" cy="261610"/>
          </a:xfrm>
          <a:prstGeom prst="rect">
            <a:avLst/>
          </a:prstGeom>
          <a:noFill/>
        </p:spPr>
        <p:txBody>
          <a:bodyPr wrap="square">
            <a:spAutoFit/>
          </a:bodyPr>
          <a:lstStyle/>
          <a:p>
            <a:r>
              <a:rPr lang="en-US" sz="1100" b="1" kern="0" dirty="0">
                <a:solidFill>
                  <a:srgbClr val="00B050"/>
                </a:solidFill>
              </a:rPr>
              <a:t>AP3 learns it may be assigned TXOP</a:t>
            </a:r>
          </a:p>
        </p:txBody>
      </p:sp>
      <p:cxnSp>
        <p:nvCxnSpPr>
          <p:cNvPr id="11" name="Straight Arrow Connector 10">
            <a:extLst>
              <a:ext uri="{FF2B5EF4-FFF2-40B4-BE49-F238E27FC236}">
                <a16:creationId xmlns:a16="http://schemas.microsoft.com/office/drawing/2014/main" id="{581691B6-C57D-D35D-91CA-67537E78C407}"/>
              </a:ext>
            </a:extLst>
          </p:cNvPr>
          <p:cNvCxnSpPr>
            <a:cxnSpLocks/>
          </p:cNvCxnSpPr>
          <p:nvPr/>
        </p:nvCxnSpPr>
        <p:spPr bwMode="auto">
          <a:xfrm>
            <a:off x="4457017" y="5715024"/>
            <a:ext cx="6032510"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15" name="TextBox 14">
            <a:extLst>
              <a:ext uri="{FF2B5EF4-FFF2-40B4-BE49-F238E27FC236}">
                <a16:creationId xmlns:a16="http://schemas.microsoft.com/office/drawing/2014/main" id="{D13BCEBF-8171-B98F-F105-49E5B5E9E77A}"/>
              </a:ext>
            </a:extLst>
          </p:cNvPr>
          <p:cNvSpPr txBox="1"/>
          <p:nvPr/>
        </p:nvSpPr>
        <p:spPr>
          <a:xfrm>
            <a:off x="4412244" y="5700290"/>
            <a:ext cx="2877257" cy="261610"/>
          </a:xfrm>
          <a:prstGeom prst="rect">
            <a:avLst/>
          </a:prstGeom>
          <a:noFill/>
        </p:spPr>
        <p:txBody>
          <a:bodyPr wrap="square">
            <a:spAutoFit/>
          </a:bodyPr>
          <a:lstStyle/>
          <a:p>
            <a:r>
              <a:rPr lang="en-US" sz="1100" b="1" kern="0" dirty="0">
                <a:solidFill>
                  <a:srgbClr val="00B050"/>
                </a:solidFill>
              </a:rPr>
              <a:t>AP4 learns it may be assigned TXOP</a:t>
            </a:r>
          </a:p>
        </p:txBody>
      </p:sp>
      <p:cxnSp>
        <p:nvCxnSpPr>
          <p:cNvPr id="16" name="Straight Arrow Connector 15">
            <a:extLst>
              <a:ext uri="{FF2B5EF4-FFF2-40B4-BE49-F238E27FC236}">
                <a16:creationId xmlns:a16="http://schemas.microsoft.com/office/drawing/2014/main" id="{24C1F8D0-2C00-C746-D2A2-09031FA85A72}"/>
              </a:ext>
            </a:extLst>
          </p:cNvPr>
          <p:cNvCxnSpPr>
            <a:cxnSpLocks/>
          </p:cNvCxnSpPr>
          <p:nvPr/>
        </p:nvCxnSpPr>
        <p:spPr bwMode="auto">
          <a:xfrm flipV="1">
            <a:off x="1185334" y="4209750"/>
            <a:ext cx="9522882" cy="2000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5BD036B9-4724-0E80-7CA2-919646B7B386}"/>
              </a:ext>
            </a:extLst>
          </p:cNvPr>
          <p:cNvCxnSpPr>
            <a:cxnSpLocks/>
          </p:cNvCxnSpPr>
          <p:nvPr/>
        </p:nvCxnSpPr>
        <p:spPr bwMode="auto">
          <a:xfrm flipV="1">
            <a:off x="1185334" y="4836970"/>
            <a:ext cx="9522882" cy="238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9" name="Straight Arrow Connector 18">
            <a:extLst>
              <a:ext uri="{FF2B5EF4-FFF2-40B4-BE49-F238E27FC236}">
                <a16:creationId xmlns:a16="http://schemas.microsoft.com/office/drawing/2014/main" id="{BCCD1319-A9CC-B30F-4042-BB4CE43111DE}"/>
              </a:ext>
            </a:extLst>
          </p:cNvPr>
          <p:cNvCxnSpPr>
            <a:cxnSpLocks/>
          </p:cNvCxnSpPr>
          <p:nvPr/>
        </p:nvCxnSpPr>
        <p:spPr bwMode="auto">
          <a:xfrm>
            <a:off x="1185334" y="5448950"/>
            <a:ext cx="9522882" cy="18819"/>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0" name="Straight Connector 19">
            <a:extLst>
              <a:ext uri="{FF2B5EF4-FFF2-40B4-BE49-F238E27FC236}">
                <a16:creationId xmlns:a16="http://schemas.microsoft.com/office/drawing/2014/main" id="{0039B18C-61BB-03B3-C6E1-3B589EFAF5BB}"/>
              </a:ext>
            </a:extLst>
          </p:cNvPr>
          <p:cNvCxnSpPr>
            <a:cxnSpLocks/>
          </p:cNvCxnSpPr>
          <p:nvPr/>
        </p:nvCxnSpPr>
        <p:spPr bwMode="auto">
          <a:xfrm>
            <a:off x="1488064" y="3856083"/>
            <a:ext cx="36285" cy="246035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Rectangle 22">
            <a:extLst>
              <a:ext uri="{FF2B5EF4-FFF2-40B4-BE49-F238E27FC236}">
                <a16:creationId xmlns:a16="http://schemas.microsoft.com/office/drawing/2014/main" id="{99B62EF7-30FD-9BDD-7191-CA84AEEF0E57}"/>
              </a:ext>
            </a:extLst>
          </p:cNvPr>
          <p:cNvSpPr/>
          <p:nvPr/>
        </p:nvSpPr>
        <p:spPr bwMode="auto">
          <a:xfrm>
            <a:off x="1490134" y="3924950"/>
            <a:ext cx="53340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ICF</a:t>
            </a:r>
          </a:p>
        </p:txBody>
      </p:sp>
      <p:sp>
        <p:nvSpPr>
          <p:cNvPr id="24" name="Rectangle 23">
            <a:extLst>
              <a:ext uri="{FF2B5EF4-FFF2-40B4-BE49-F238E27FC236}">
                <a16:creationId xmlns:a16="http://schemas.microsoft.com/office/drawing/2014/main" id="{3AB34029-121A-C73B-7CE8-5C6EAB93F5FC}"/>
              </a:ext>
            </a:extLst>
          </p:cNvPr>
          <p:cNvSpPr/>
          <p:nvPr/>
        </p:nvSpPr>
        <p:spPr bwMode="auto">
          <a:xfrm>
            <a:off x="2194985" y="4532170"/>
            <a:ext cx="579199"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26" name="Rectangle 25">
            <a:extLst>
              <a:ext uri="{FF2B5EF4-FFF2-40B4-BE49-F238E27FC236}">
                <a16:creationId xmlns:a16="http://schemas.microsoft.com/office/drawing/2014/main" id="{C9437CD8-0706-E67C-2A07-0BBAFA5D71AF}"/>
              </a:ext>
            </a:extLst>
          </p:cNvPr>
          <p:cNvSpPr/>
          <p:nvPr/>
        </p:nvSpPr>
        <p:spPr bwMode="auto">
          <a:xfrm>
            <a:off x="3014134" y="4032204"/>
            <a:ext cx="1253252" cy="349945"/>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BSS1</a:t>
            </a:r>
          </a:p>
        </p:txBody>
      </p:sp>
      <p:sp>
        <p:nvSpPr>
          <p:cNvPr id="27" name="Rectangle 26">
            <a:extLst>
              <a:ext uri="{FF2B5EF4-FFF2-40B4-BE49-F238E27FC236}">
                <a16:creationId xmlns:a16="http://schemas.microsoft.com/office/drawing/2014/main" id="{C1679A0E-B334-1ABF-48C4-E57F42EADB62}"/>
              </a:ext>
            </a:extLst>
          </p:cNvPr>
          <p:cNvSpPr/>
          <p:nvPr/>
        </p:nvSpPr>
        <p:spPr bwMode="auto">
          <a:xfrm>
            <a:off x="4438652" y="3855511"/>
            <a:ext cx="639600" cy="37787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MU-RTS TXS TF</a:t>
            </a:r>
          </a:p>
        </p:txBody>
      </p:sp>
      <p:sp>
        <p:nvSpPr>
          <p:cNvPr id="28" name="TextBox 27">
            <a:extLst>
              <a:ext uri="{FF2B5EF4-FFF2-40B4-BE49-F238E27FC236}">
                <a16:creationId xmlns:a16="http://schemas.microsoft.com/office/drawing/2014/main" id="{918A3CC1-669B-E98A-C103-CC0AA12AE128}"/>
              </a:ext>
            </a:extLst>
          </p:cNvPr>
          <p:cNvSpPr txBox="1"/>
          <p:nvPr/>
        </p:nvSpPr>
        <p:spPr>
          <a:xfrm>
            <a:off x="777362" y="3940504"/>
            <a:ext cx="513282" cy="307777"/>
          </a:xfrm>
          <a:prstGeom prst="rect">
            <a:avLst/>
          </a:prstGeom>
          <a:noFill/>
        </p:spPr>
        <p:txBody>
          <a:bodyPr wrap="none" rtlCol="0">
            <a:spAutoFit/>
          </a:bodyPr>
          <a:lstStyle/>
          <a:p>
            <a:r>
              <a:rPr lang="en-US" sz="1400" b="1" dirty="0">
                <a:solidFill>
                  <a:schemeClr val="tx1"/>
                </a:solidFill>
              </a:rPr>
              <a:t>AP1</a:t>
            </a:r>
          </a:p>
        </p:txBody>
      </p:sp>
      <p:sp>
        <p:nvSpPr>
          <p:cNvPr id="29" name="TextBox 28">
            <a:extLst>
              <a:ext uri="{FF2B5EF4-FFF2-40B4-BE49-F238E27FC236}">
                <a16:creationId xmlns:a16="http://schemas.microsoft.com/office/drawing/2014/main" id="{F95B420A-A6E4-403C-051E-4E781C26B545}"/>
              </a:ext>
            </a:extLst>
          </p:cNvPr>
          <p:cNvSpPr txBox="1"/>
          <p:nvPr/>
        </p:nvSpPr>
        <p:spPr>
          <a:xfrm>
            <a:off x="768350" y="4546904"/>
            <a:ext cx="513282" cy="307777"/>
          </a:xfrm>
          <a:prstGeom prst="rect">
            <a:avLst/>
          </a:prstGeom>
          <a:noFill/>
        </p:spPr>
        <p:txBody>
          <a:bodyPr wrap="none" rtlCol="0">
            <a:spAutoFit/>
          </a:bodyPr>
          <a:lstStyle/>
          <a:p>
            <a:r>
              <a:rPr lang="en-US" sz="1400" b="1" dirty="0">
                <a:solidFill>
                  <a:schemeClr val="tx1"/>
                </a:solidFill>
              </a:rPr>
              <a:t>AP2</a:t>
            </a:r>
          </a:p>
        </p:txBody>
      </p:sp>
      <p:sp>
        <p:nvSpPr>
          <p:cNvPr id="35" name="TextBox 34">
            <a:extLst>
              <a:ext uri="{FF2B5EF4-FFF2-40B4-BE49-F238E27FC236}">
                <a16:creationId xmlns:a16="http://schemas.microsoft.com/office/drawing/2014/main" id="{FE526630-7BFF-7355-97C1-7D5E67CB29D4}"/>
              </a:ext>
            </a:extLst>
          </p:cNvPr>
          <p:cNvSpPr txBox="1"/>
          <p:nvPr/>
        </p:nvSpPr>
        <p:spPr>
          <a:xfrm>
            <a:off x="784809" y="5144150"/>
            <a:ext cx="513282" cy="307777"/>
          </a:xfrm>
          <a:prstGeom prst="rect">
            <a:avLst/>
          </a:prstGeom>
          <a:noFill/>
        </p:spPr>
        <p:txBody>
          <a:bodyPr wrap="none" rtlCol="0">
            <a:spAutoFit/>
          </a:bodyPr>
          <a:lstStyle/>
          <a:p>
            <a:r>
              <a:rPr lang="en-US" sz="1400" b="1" dirty="0">
                <a:solidFill>
                  <a:schemeClr val="tx1"/>
                </a:solidFill>
              </a:rPr>
              <a:t>AP3</a:t>
            </a:r>
          </a:p>
        </p:txBody>
      </p:sp>
      <p:sp>
        <p:nvSpPr>
          <p:cNvPr id="41" name="Rectangle 40">
            <a:extLst>
              <a:ext uri="{FF2B5EF4-FFF2-40B4-BE49-F238E27FC236}">
                <a16:creationId xmlns:a16="http://schemas.microsoft.com/office/drawing/2014/main" id="{7E05A6BC-1759-5841-B6A7-565E2D9BE905}"/>
              </a:ext>
            </a:extLst>
          </p:cNvPr>
          <p:cNvSpPr/>
          <p:nvPr/>
        </p:nvSpPr>
        <p:spPr bwMode="auto">
          <a:xfrm>
            <a:off x="2187279" y="5150774"/>
            <a:ext cx="59461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47" name="Rectangle 46">
            <a:extLst>
              <a:ext uri="{FF2B5EF4-FFF2-40B4-BE49-F238E27FC236}">
                <a16:creationId xmlns:a16="http://schemas.microsoft.com/office/drawing/2014/main" id="{5720B197-695E-7CC9-3C77-B17216268824}"/>
              </a:ext>
            </a:extLst>
          </p:cNvPr>
          <p:cNvSpPr/>
          <p:nvPr/>
        </p:nvSpPr>
        <p:spPr bwMode="auto">
          <a:xfrm>
            <a:off x="5208653" y="4538877"/>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48" name="Rectangle 47">
            <a:extLst>
              <a:ext uri="{FF2B5EF4-FFF2-40B4-BE49-F238E27FC236}">
                <a16:creationId xmlns:a16="http://schemas.microsoft.com/office/drawing/2014/main" id="{DFBED4A8-9731-1E6B-7F16-F13EE65060D4}"/>
              </a:ext>
            </a:extLst>
          </p:cNvPr>
          <p:cNvSpPr/>
          <p:nvPr/>
        </p:nvSpPr>
        <p:spPr bwMode="auto">
          <a:xfrm>
            <a:off x="5850873" y="4620563"/>
            <a:ext cx="1107010" cy="363537"/>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BSS2</a:t>
            </a:r>
          </a:p>
        </p:txBody>
      </p:sp>
      <p:cxnSp>
        <p:nvCxnSpPr>
          <p:cNvPr id="57" name="Straight Arrow Connector 56">
            <a:extLst>
              <a:ext uri="{FF2B5EF4-FFF2-40B4-BE49-F238E27FC236}">
                <a16:creationId xmlns:a16="http://schemas.microsoft.com/office/drawing/2014/main" id="{E0EBAFA4-36D0-7539-C0D5-5E9756689819}"/>
              </a:ext>
            </a:extLst>
          </p:cNvPr>
          <p:cNvCxnSpPr>
            <a:cxnSpLocks/>
          </p:cNvCxnSpPr>
          <p:nvPr/>
        </p:nvCxnSpPr>
        <p:spPr bwMode="auto">
          <a:xfrm>
            <a:off x="1335616" y="3746264"/>
            <a:ext cx="9153911" cy="0"/>
          </a:xfrm>
          <a:prstGeom prst="straightConnector1">
            <a:avLst/>
          </a:prstGeom>
          <a:solidFill>
            <a:srgbClr val="00B8FF"/>
          </a:solidFill>
          <a:ln w="28575" cap="flat" cmpd="sng" algn="ctr">
            <a:solidFill>
              <a:schemeClr val="tx1"/>
            </a:solidFill>
            <a:prstDash val="solid"/>
            <a:round/>
            <a:headEnd type="triangle"/>
            <a:tailEnd type="triangle"/>
          </a:ln>
          <a:effectLst/>
        </p:spPr>
      </p:cxnSp>
      <p:sp>
        <p:nvSpPr>
          <p:cNvPr id="58" name="TextBox 57">
            <a:extLst>
              <a:ext uri="{FF2B5EF4-FFF2-40B4-BE49-F238E27FC236}">
                <a16:creationId xmlns:a16="http://schemas.microsoft.com/office/drawing/2014/main" id="{B0C421AB-6D08-5D07-153D-6D928A091A43}"/>
              </a:ext>
            </a:extLst>
          </p:cNvPr>
          <p:cNvSpPr txBox="1"/>
          <p:nvPr/>
        </p:nvSpPr>
        <p:spPr>
          <a:xfrm>
            <a:off x="5347949" y="3464773"/>
            <a:ext cx="652743" cy="307777"/>
          </a:xfrm>
          <a:prstGeom prst="rect">
            <a:avLst/>
          </a:prstGeom>
          <a:noFill/>
        </p:spPr>
        <p:txBody>
          <a:bodyPr wrap="none" rtlCol="0">
            <a:spAutoFit/>
          </a:bodyPr>
          <a:lstStyle/>
          <a:p>
            <a:r>
              <a:rPr lang="en-US" sz="1400" dirty="0">
                <a:solidFill>
                  <a:schemeClr val="tx1"/>
                </a:solidFill>
              </a:rPr>
              <a:t>TXOP</a:t>
            </a:r>
          </a:p>
        </p:txBody>
      </p:sp>
      <p:sp>
        <p:nvSpPr>
          <p:cNvPr id="63" name="TextBox 62">
            <a:extLst>
              <a:ext uri="{FF2B5EF4-FFF2-40B4-BE49-F238E27FC236}">
                <a16:creationId xmlns:a16="http://schemas.microsoft.com/office/drawing/2014/main" id="{AF31C794-8674-8C54-F926-FDFA86EF2AEC}"/>
              </a:ext>
            </a:extLst>
          </p:cNvPr>
          <p:cNvSpPr txBox="1"/>
          <p:nvPr/>
        </p:nvSpPr>
        <p:spPr>
          <a:xfrm>
            <a:off x="591487" y="3653514"/>
            <a:ext cx="932862" cy="400110"/>
          </a:xfrm>
          <a:prstGeom prst="rect">
            <a:avLst/>
          </a:prstGeom>
          <a:noFill/>
        </p:spPr>
        <p:txBody>
          <a:bodyPr wrap="square">
            <a:spAutoFit/>
          </a:bodyPr>
          <a:lstStyle/>
          <a:p>
            <a:r>
              <a:rPr lang="en-US" sz="1000" b="0" kern="0" dirty="0">
                <a:solidFill>
                  <a:schemeClr val="tx1"/>
                </a:solidFill>
              </a:rPr>
              <a:t>(Co-TDMA sharing AP)</a:t>
            </a:r>
            <a:endParaRPr lang="en-US" sz="1000" dirty="0">
              <a:solidFill>
                <a:schemeClr val="tx1"/>
              </a:solidFill>
            </a:endParaRPr>
          </a:p>
        </p:txBody>
      </p:sp>
      <p:cxnSp>
        <p:nvCxnSpPr>
          <p:cNvPr id="65" name="Straight Arrow Connector 64">
            <a:extLst>
              <a:ext uri="{FF2B5EF4-FFF2-40B4-BE49-F238E27FC236}">
                <a16:creationId xmlns:a16="http://schemas.microsoft.com/office/drawing/2014/main" id="{576B5A77-93B1-B500-24CE-6BFA64345A93}"/>
              </a:ext>
            </a:extLst>
          </p:cNvPr>
          <p:cNvCxnSpPr>
            <a:cxnSpLocks/>
          </p:cNvCxnSpPr>
          <p:nvPr/>
        </p:nvCxnSpPr>
        <p:spPr bwMode="auto">
          <a:xfrm flipV="1">
            <a:off x="1185334" y="6019448"/>
            <a:ext cx="9558866" cy="2148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66" name="TextBox 65">
            <a:extLst>
              <a:ext uri="{FF2B5EF4-FFF2-40B4-BE49-F238E27FC236}">
                <a16:creationId xmlns:a16="http://schemas.microsoft.com/office/drawing/2014/main" id="{0E1728D9-ED1C-E92A-2922-CFA3812390B1}"/>
              </a:ext>
            </a:extLst>
          </p:cNvPr>
          <p:cNvSpPr txBox="1"/>
          <p:nvPr/>
        </p:nvSpPr>
        <p:spPr>
          <a:xfrm>
            <a:off x="784809" y="5736129"/>
            <a:ext cx="513282" cy="307777"/>
          </a:xfrm>
          <a:prstGeom prst="rect">
            <a:avLst/>
          </a:prstGeom>
          <a:noFill/>
        </p:spPr>
        <p:txBody>
          <a:bodyPr wrap="none" rtlCol="0">
            <a:spAutoFit/>
          </a:bodyPr>
          <a:lstStyle/>
          <a:p>
            <a:r>
              <a:rPr lang="en-US" sz="1400" b="1" dirty="0">
                <a:solidFill>
                  <a:schemeClr val="tx1"/>
                </a:solidFill>
              </a:rPr>
              <a:t>AP4</a:t>
            </a:r>
          </a:p>
        </p:txBody>
      </p:sp>
      <p:sp>
        <p:nvSpPr>
          <p:cNvPr id="67" name="Left Brace 66">
            <a:extLst>
              <a:ext uri="{FF2B5EF4-FFF2-40B4-BE49-F238E27FC236}">
                <a16:creationId xmlns:a16="http://schemas.microsoft.com/office/drawing/2014/main" id="{262F3BF6-5E04-7966-CE5E-058B3A24925E}"/>
              </a:ext>
            </a:extLst>
          </p:cNvPr>
          <p:cNvSpPr/>
          <p:nvPr/>
        </p:nvSpPr>
        <p:spPr bwMode="auto">
          <a:xfrm rot="16200000">
            <a:off x="2083286" y="5491690"/>
            <a:ext cx="149803" cy="1283525"/>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TextBox 68">
            <a:extLst>
              <a:ext uri="{FF2B5EF4-FFF2-40B4-BE49-F238E27FC236}">
                <a16:creationId xmlns:a16="http://schemas.microsoft.com/office/drawing/2014/main" id="{9C7D22B3-F077-1CCF-5562-3092160FE68E}"/>
              </a:ext>
            </a:extLst>
          </p:cNvPr>
          <p:cNvSpPr txBox="1"/>
          <p:nvPr/>
        </p:nvSpPr>
        <p:spPr>
          <a:xfrm>
            <a:off x="1742683" y="6134750"/>
            <a:ext cx="932862" cy="246221"/>
          </a:xfrm>
          <a:prstGeom prst="rect">
            <a:avLst/>
          </a:prstGeom>
          <a:noFill/>
        </p:spPr>
        <p:txBody>
          <a:bodyPr wrap="square">
            <a:spAutoFit/>
          </a:bodyPr>
          <a:lstStyle/>
          <a:p>
            <a:r>
              <a:rPr lang="en-US" sz="1000" b="0" kern="0" dirty="0">
                <a:solidFill>
                  <a:schemeClr val="tx1"/>
                </a:solidFill>
              </a:rPr>
              <a:t>Polling phase</a:t>
            </a:r>
            <a:endParaRPr lang="en-US" sz="1000" dirty="0">
              <a:solidFill>
                <a:schemeClr val="tx1"/>
              </a:solidFill>
            </a:endParaRPr>
          </a:p>
        </p:txBody>
      </p:sp>
      <p:sp>
        <p:nvSpPr>
          <p:cNvPr id="70" name="Left Brace 69">
            <a:extLst>
              <a:ext uri="{FF2B5EF4-FFF2-40B4-BE49-F238E27FC236}">
                <a16:creationId xmlns:a16="http://schemas.microsoft.com/office/drawing/2014/main" id="{D46DDB6C-F993-992E-F7B5-2B99171409A9}"/>
              </a:ext>
            </a:extLst>
          </p:cNvPr>
          <p:cNvSpPr/>
          <p:nvPr/>
        </p:nvSpPr>
        <p:spPr bwMode="auto">
          <a:xfrm rot="16200000">
            <a:off x="5031988" y="5493529"/>
            <a:ext cx="132926" cy="1262965"/>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TextBox 70">
            <a:extLst>
              <a:ext uri="{FF2B5EF4-FFF2-40B4-BE49-F238E27FC236}">
                <a16:creationId xmlns:a16="http://schemas.microsoft.com/office/drawing/2014/main" id="{22A19990-6B16-4956-9DE7-97BD3CFBC896}"/>
              </a:ext>
            </a:extLst>
          </p:cNvPr>
          <p:cNvSpPr txBox="1"/>
          <p:nvPr/>
        </p:nvSpPr>
        <p:spPr>
          <a:xfrm>
            <a:off x="4431732" y="6154579"/>
            <a:ext cx="1412677" cy="246221"/>
          </a:xfrm>
          <a:prstGeom prst="rect">
            <a:avLst/>
          </a:prstGeom>
          <a:noFill/>
        </p:spPr>
        <p:txBody>
          <a:bodyPr wrap="square">
            <a:spAutoFit/>
          </a:bodyPr>
          <a:lstStyle/>
          <a:p>
            <a:r>
              <a:rPr lang="en-US" sz="1000" b="0" kern="0" dirty="0">
                <a:solidFill>
                  <a:schemeClr val="tx1"/>
                </a:solidFill>
              </a:rPr>
              <a:t>TXOP allocation phase</a:t>
            </a:r>
            <a:endParaRPr lang="en-US" sz="1000" dirty="0">
              <a:solidFill>
                <a:schemeClr val="tx1"/>
              </a:solidFill>
            </a:endParaRPr>
          </a:p>
        </p:txBody>
      </p:sp>
      <p:cxnSp>
        <p:nvCxnSpPr>
          <p:cNvPr id="72" name="Straight Connector 71">
            <a:extLst>
              <a:ext uri="{FF2B5EF4-FFF2-40B4-BE49-F238E27FC236}">
                <a16:creationId xmlns:a16="http://schemas.microsoft.com/office/drawing/2014/main" id="{F9D4481B-3294-3BD0-7B6D-960F3A31BFB1}"/>
              </a:ext>
            </a:extLst>
          </p:cNvPr>
          <p:cNvCxnSpPr>
            <a:cxnSpLocks/>
          </p:cNvCxnSpPr>
          <p:nvPr/>
        </p:nvCxnSpPr>
        <p:spPr bwMode="auto">
          <a:xfrm>
            <a:off x="2777218" y="4094392"/>
            <a:ext cx="36285" cy="222204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3" name="Straight Connector 72">
            <a:extLst>
              <a:ext uri="{FF2B5EF4-FFF2-40B4-BE49-F238E27FC236}">
                <a16:creationId xmlns:a16="http://schemas.microsoft.com/office/drawing/2014/main" id="{EBCDF978-7ACF-A567-F136-44A2F02E2D7A}"/>
              </a:ext>
            </a:extLst>
          </p:cNvPr>
          <p:cNvCxnSpPr>
            <a:cxnSpLocks/>
          </p:cNvCxnSpPr>
          <p:nvPr/>
        </p:nvCxnSpPr>
        <p:spPr bwMode="auto">
          <a:xfrm>
            <a:off x="4431732" y="3855511"/>
            <a:ext cx="25285" cy="250783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4" name="Straight Connector 73">
            <a:extLst>
              <a:ext uri="{FF2B5EF4-FFF2-40B4-BE49-F238E27FC236}">
                <a16:creationId xmlns:a16="http://schemas.microsoft.com/office/drawing/2014/main" id="{C008940B-B6C0-5FBC-0779-9374A1C6EBD2}"/>
              </a:ext>
            </a:extLst>
          </p:cNvPr>
          <p:cNvCxnSpPr>
            <a:cxnSpLocks/>
          </p:cNvCxnSpPr>
          <p:nvPr/>
        </p:nvCxnSpPr>
        <p:spPr bwMode="auto">
          <a:xfrm>
            <a:off x="5729931" y="4049255"/>
            <a:ext cx="19191" cy="221712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75" name="Rectangle 74">
            <a:extLst>
              <a:ext uri="{FF2B5EF4-FFF2-40B4-BE49-F238E27FC236}">
                <a16:creationId xmlns:a16="http://schemas.microsoft.com/office/drawing/2014/main" id="{26C9C4EC-7849-649B-07A2-FEB808CCF479}"/>
              </a:ext>
            </a:extLst>
          </p:cNvPr>
          <p:cNvSpPr/>
          <p:nvPr/>
        </p:nvSpPr>
        <p:spPr bwMode="auto">
          <a:xfrm>
            <a:off x="7162800" y="4534550"/>
            <a:ext cx="762000" cy="304800"/>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TXOP return</a:t>
            </a:r>
          </a:p>
        </p:txBody>
      </p:sp>
      <p:sp>
        <p:nvSpPr>
          <p:cNvPr id="76" name="Left Brace 75">
            <a:extLst>
              <a:ext uri="{FF2B5EF4-FFF2-40B4-BE49-F238E27FC236}">
                <a16:creationId xmlns:a16="http://schemas.microsoft.com/office/drawing/2014/main" id="{5E8E46B4-9035-7718-B763-9556A839B0BD}"/>
              </a:ext>
            </a:extLst>
          </p:cNvPr>
          <p:cNvSpPr/>
          <p:nvPr/>
        </p:nvSpPr>
        <p:spPr bwMode="auto">
          <a:xfrm rot="16200000">
            <a:off x="7488881" y="5724962"/>
            <a:ext cx="129058" cy="771941"/>
          </a:xfrm>
          <a:prstGeom prst="leftBrace">
            <a:avLst>
              <a:gd name="adj1" fmla="val 30560"/>
              <a:gd name="adj2" fmla="val 5031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TextBox 76">
            <a:extLst>
              <a:ext uri="{FF2B5EF4-FFF2-40B4-BE49-F238E27FC236}">
                <a16:creationId xmlns:a16="http://schemas.microsoft.com/office/drawing/2014/main" id="{B966FB8B-9C0C-C4F5-2CE3-13D81C56CC1D}"/>
              </a:ext>
            </a:extLst>
          </p:cNvPr>
          <p:cNvSpPr txBox="1"/>
          <p:nvPr/>
        </p:nvSpPr>
        <p:spPr>
          <a:xfrm>
            <a:off x="7002241" y="6131119"/>
            <a:ext cx="1188178" cy="246221"/>
          </a:xfrm>
          <a:prstGeom prst="rect">
            <a:avLst/>
          </a:prstGeom>
          <a:noFill/>
        </p:spPr>
        <p:txBody>
          <a:bodyPr wrap="square">
            <a:spAutoFit/>
          </a:bodyPr>
          <a:lstStyle/>
          <a:p>
            <a:r>
              <a:rPr lang="en-US" sz="1000" b="0" kern="0" dirty="0">
                <a:solidFill>
                  <a:schemeClr val="tx1"/>
                </a:solidFill>
              </a:rPr>
              <a:t>TXOP return phase</a:t>
            </a:r>
            <a:endParaRPr lang="en-US" sz="1000" dirty="0">
              <a:solidFill>
                <a:schemeClr val="tx1"/>
              </a:solidFill>
            </a:endParaRPr>
          </a:p>
        </p:txBody>
      </p:sp>
      <p:sp>
        <p:nvSpPr>
          <p:cNvPr id="78" name="Rectangle 77">
            <a:extLst>
              <a:ext uri="{FF2B5EF4-FFF2-40B4-BE49-F238E27FC236}">
                <a16:creationId xmlns:a16="http://schemas.microsoft.com/office/drawing/2014/main" id="{AC2EDEA4-F42C-C925-B162-BE58F20F1AF5}"/>
              </a:ext>
            </a:extLst>
          </p:cNvPr>
          <p:cNvSpPr/>
          <p:nvPr/>
        </p:nvSpPr>
        <p:spPr bwMode="auto">
          <a:xfrm>
            <a:off x="2209114" y="5733533"/>
            <a:ext cx="594610"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Resp. to AP1</a:t>
            </a:r>
          </a:p>
        </p:txBody>
      </p:sp>
      <p:sp>
        <p:nvSpPr>
          <p:cNvPr id="79" name="Rectangle 78">
            <a:extLst>
              <a:ext uri="{FF2B5EF4-FFF2-40B4-BE49-F238E27FC236}">
                <a16:creationId xmlns:a16="http://schemas.microsoft.com/office/drawing/2014/main" id="{05F0E3BC-7119-9C3A-0ED4-27701BAB162B}"/>
              </a:ext>
            </a:extLst>
          </p:cNvPr>
          <p:cNvSpPr/>
          <p:nvPr/>
        </p:nvSpPr>
        <p:spPr bwMode="auto">
          <a:xfrm>
            <a:off x="8742994" y="5721577"/>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80" name="Rectangle 79">
            <a:extLst>
              <a:ext uri="{FF2B5EF4-FFF2-40B4-BE49-F238E27FC236}">
                <a16:creationId xmlns:a16="http://schemas.microsoft.com/office/drawing/2014/main" id="{88D1EA20-4522-E507-8DBB-E0E19529B828}"/>
              </a:ext>
            </a:extLst>
          </p:cNvPr>
          <p:cNvSpPr/>
          <p:nvPr/>
        </p:nvSpPr>
        <p:spPr bwMode="auto">
          <a:xfrm>
            <a:off x="9385214" y="5803263"/>
            <a:ext cx="1107010" cy="363537"/>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Frame exchanges within BSS4</a:t>
            </a:r>
          </a:p>
        </p:txBody>
      </p:sp>
      <p:cxnSp>
        <p:nvCxnSpPr>
          <p:cNvPr id="81" name="Straight Connector 80">
            <a:extLst>
              <a:ext uri="{FF2B5EF4-FFF2-40B4-BE49-F238E27FC236}">
                <a16:creationId xmlns:a16="http://schemas.microsoft.com/office/drawing/2014/main" id="{41AAED6F-FF50-2656-0073-57C23EBE386C}"/>
              </a:ext>
            </a:extLst>
          </p:cNvPr>
          <p:cNvCxnSpPr>
            <a:cxnSpLocks/>
          </p:cNvCxnSpPr>
          <p:nvPr/>
        </p:nvCxnSpPr>
        <p:spPr bwMode="auto">
          <a:xfrm>
            <a:off x="10489527" y="3543950"/>
            <a:ext cx="0" cy="281939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2" name="Straight Connector 81">
            <a:extLst>
              <a:ext uri="{FF2B5EF4-FFF2-40B4-BE49-F238E27FC236}">
                <a16:creationId xmlns:a16="http://schemas.microsoft.com/office/drawing/2014/main" id="{71734505-CFB6-CCA4-7794-AADF4DECFB21}"/>
              </a:ext>
            </a:extLst>
          </p:cNvPr>
          <p:cNvCxnSpPr>
            <a:cxnSpLocks/>
          </p:cNvCxnSpPr>
          <p:nvPr/>
        </p:nvCxnSpPr>
        <p:spPr bwMode="auto">
          <a:xfrm>
            <a:off x="7162800" y="4065847"/>
            <a:ext cx="0" cy="20591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3" name="Straight Connector 82">
            <a:extLst>
              <a:ext uri="{FF2B5EF4-FFF2-40B4-BE49-F238E27FC236}">
                <a16:creationId xmlns:a16="http://schemas.microsoft.com/office/drawing/2014/main" id="{B1FEBD92-E258-4932-4D58-367007034436}"/>
              </a:ext>
            </a:extLst>
          </p:cNvPr>
          <p:cNvCxnSpPr>
            <a:cxnSpLocks/>
          </p:cNvCxnSpPr>
          <p:nvPr/>
        </p:nvCxnSpPr>
        <p:spPr bwMode="auto">
          <a:xfrm>
            <a:off x="7939380" y="4065847"/>
            <a:ext cx="0" cy="205916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84" name="Rectangle 83">
            <a:extLst>
              <a:ext uri="{FF2B5EF4-FFF2-40B4-BE49-F238E27FC236}">
                <a16:creationId xmlns:a16="http://schemas.microsoft.com/office/drawing/2014/main" id="{7E513767-9D16-3D8A-97E3-2D634084C9CD}"/>
              </a:ext>
            </a:extLst>
          </p:cNvPr>
          <p:cNvSpPr/>
          <p:nvPr/>
        </p:nvSpPr>
        <p:spPr bwMode="auto">
          <a:xfrm>
            <a:off x="7953961" y="3825625"/>
            <a:ext cx="639600" cy="37787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MU-RTS TXS TF</a:t>
            </a:r>
          </a:p>
        </p:txBody>
      </p:sp>
      <p:sp>
        <p:nvSpPr>
          <p:cNvPr id="85" name="TextBox 84">
            <a:extLst>
              <a:ext uri="{FF2B5EF4-FFF2-40B4-BE49-F238E27FC236}">
                <a16:creationId xmlns:a16="http://schemas.microsoft.com/office/drawing/2014/main" id="{5BFFDFF3-D342-CD25-8636-FF21CAF4F4C4}"/>
              </a:ext>
            </a:extLst>
          </p:cNvPr>
          <p:cNvSpPr txBox="1"/>
          <p:nvPr/>
        </p:nvSpPr>
        <p:spPr>
          <a:xfrm>
            <a:off x="1041450" y="3234202"/>
            <a:ext cx="2022310" cy="430887"/>
          </a:xfrm>
          <a:prstGeom prst="rect">
            <a:avLst/>
          </a:prstGeom>
          <a:noFill/>
        </p:spPr>
        <p:txBody>
          <a:bodyPr wrap="square">
            <a:spAutoFit/>
          </a:bodyPr>
          <a:lstStyle/>
          <a:p>
            <a:pPr algn="ctr"/>
            <a:r>
              <a:rPr lang="en-US" sz="1100" b="1" kern="0" dirty="0">
                <a:solidFill>
                  <a:srgbClr val="FF0000"/>
                </a:solidFill>
              </a:rPr>
              <a:t>Indication of TXOP allocation to single/multiple AP(s)</a:t>
            </a:r>
          </a:p>
        </p:txBody>
      </p:sp>
      <p:cxnSp>
        <p:nvCxnSpPr>
          <p:cNvPr id="86" name="Straight Arrow Connector 85">
            <a:extLst>
              <a:ext uri="{FF2B5EF4-FFF2-40B4-BE49-F238E27FC236}">
                <a16:creationId xmlns:a16="http://schemas.microsoft.com/office/drawing/2014/main" id="{0A602F98-709E-096D-1FA9-ECE44ECB00E2}"/>
              </a:ext>
            </a:extLst>
          </p:cNvPr>
          <p:cNvCxnSpPr>
            <a:cxnSpLocks/>
          </p:cNvCxnSpPr>
          <p:nvPr/>
        </p:nvCxnSpPr>
        <p:spPr bwMode="auto">
          <a:xfrm>
            <a:off x="1600200" y="3657600"/>
            <a:ext cx="0" cy="397615"/>
          </a:xfrm>
          <a:prstGeom prst="straightConnector1">
            <a:avLst/>
          </a:prstGeom>
          <a:solidFill>
            <a:srgbClr val="00B8FF"/>
          </a:solidFill>
          <a:ln w="28575" cap="flat" cmpd="sng" algn="ctr">
            <a:solidFill>
              <a:srgbClr val="FF0000"/>
            </a:solidFill>
            <a:prstDash val="solid"/>
            <a:round/>
            <a:headEnd type="none" w="med" len="med"/>
            <a:tailEnd type="triangle" w="med" len="med"/>
          </a:ln>
          <a:effectLst/>
        </p:spPr>
      </p:cxnSp>
      <p:sp>
        <p:nvSpPr>
          <p:cNvPr id="88" name="TextBox 87">
            <a:extLst>
              <a:ext uri="{FF2B5EF4-FFF2-40B4-BE49-F238E27FC236}">
                <a16:creationId xmlns:a16="http://schemas.microsoft.com/office/drawing/2014/main" id="{C1A46F14-D363-00DD-BC1B-D34F0FDFEE12}"/>
              </a:ext>
            </a:extLst>
          </p:cNvPr>
          <p:cNvSpPr txBox="1"/>
          <p:nvPr/>
        </p:nvSpPr>
        <p:spPr>
          <a:xfrm>
            <a:off x="3063760" y="3233647"/>
            <a:ext cx="1026840" cy="369332"/>
          </a:xfrm>
          <a:prstGeom prst="rect">
            <a:avLst/>
          </a:prstGeom>
          <a:noFill/>
        </p:spPr>
        <p:txBody>
          <a:bodyPr wrap="square">
            <a:spAutoFit/>
          </a:bodyPr>
          <a:lstStyle/>
          <a:p>
            <a:r>
              <a:rPr lang="en-US" sz="1800" b="1" kern="0" dirty="0">
                <a:solidFill>
                  <a:srgbClr val="FF0000"/>
                </a:solidFill>
              </a:rPr>
              <a:t>OR</a:t>
            </a:r>
            <a:endParaRPr lang="en-US" sz="1800" dirty="0"/>
          </a:p>
        </p:txBody>
      </p:sp>
    </p:spTree>
    <p:extLst>
      <p:ext uri="{BB962C8B-B14F-4D97-AF65-F5344CB8AC3E}">
        <p14:creationId xmlns:p14="http://schemas.microsoft.com/office/powerpoint/2010/main" val="31520067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March 2025</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In this contribution, we considered several solutions to inform polled APs of upcoming TXOP allocations in the absence of an announcement frame in a Co-TDMA procedure.</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As one solution, Co-TDMA sharing AP can use user information fields of the MU-RTS TXS trigger frame to inform polled APs of upcoming TXOP allocations.</a:t>
            </a:r>
          </a:p>
          <a:p>
            <a:pPr lvl="1">
              <a:buFont typeface="Arial" panose="020B0604020202020204" pitchFamily="34" charset="0"/>
              <a:buChar char="•"/>
            </a:pPr>
            <a:r>
              <a:rPr lang="en-US" sz="1800" kern="0" dirty="0"/>
              <a:t>Polled APs are informed about accurate TXOP allocation(s). This can be achieved by using 2</a:t>
            </a:r>
            <a:r>
              <a:rPr lang="en-US" sz="1800" kern="0" baseline="30000" dirty="0"/>
              <a:t>nd</a:t>
            </a:r>
            <a:r>
              <a:rPr lang="en-US" sz="1800" kern="0" dirty="0"/>
              <a:t>, 3</a:t>
            </a:r>
            <a:r>
              <a:rPr lang="en-US" sz="1800" kern="0" baseline="30000" dirty="0"/>
              <a:t>rd</a:t>
            </a:r>
            <a:r>
              <a:rPr lang="en-US" sz="1800" kern="0" dirty="0"/>
              <a:t>, etc. user info fields for schedule announcement purposes. </a:t>
            </a:r>
            <a:endParaRPr lang="en-US" sz="1600" b="0" kern="0" dirty="0"/>
          </a:p>
          <a:p>
            <a:pPr marL="0" indent="0"/>
            <a:endParaRPr lang="en-US" sz="1000" b="0" kern="0" dirty="0"/>
          </a:p>
          <a:p>
            <a:pPr>
              <a:buFont typeface="Arial" panose="020B0604020202020204" pitchFamily="34" charset="0"/>
              <a:buChar char="•"/>
            </a:pPr>
            <a:r>
              <a:rPr lang="en-US" sz="2000" b="0" kern="0" dirty="0"/>
              <a:t>As another solution, Co-TDMA sharing AP may inform polled APs regarding whether there will be a portion/portions of TXOP allocated to a single AP or multiple APs.  </a:t>
            </a:r>
            <a:endParaRPr lang="en-US" kern="0" dirty="0"/>
          </a:p>
          <a:p>
            <a:pPr lvl="1">
              <a:buFont typeface="Arial" panose="020B0604020202020204" pitchFamily="34" charset="0"/>
              <a:buChar char="•"/>
            </a:pPr>
            <a:r>
              <a:rPr lang="en-US" sz="1800" b="0" kern="0" dirty="0"/>
              <a:t>Polled APs are informed about whether there is/are single/multiple AP allocations. This may help polled APs make more informed decisions during the Co-TDMA procedure. </a:t>
            </a:r>
            <a:r>
              <a:rPr lang="en-US" sz="1800" kern="0" dirty="0"/>
              <a:t>This can be achieved by having an indication in the ICF or in the MU-RTS TXS trigger frame.</a:t>
            </a:r>
            <a:endParaRPr lang="en-US" sz="1800" b="0" kern="0" dirty="0"/>
          </a:p>
          <a:p>
            <a:pPr marL="457200" lvl="1" indent="0"/>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DA2F2-5C90-E9B0-8412-8416009CA7A8}"/>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61789EC-996B-76C5-BEC1-89864420B6FB}"/>
              </a:ext>
            </a:extLst>
          </p:cNvPr>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a:extLst>
              <a:ext uri="{FF2B5EF4-FFF2-40B4-BE49-F238E27FC236}">
                <a16:creationId xmlns:a16="http://schemas.microsoft.com/office/drawing/2014/main" id="{36605631-BCA1-B6F0-629E-C40E9793A17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BB089B80-DBF6-D1AE-DFF1-AC41B9E8F340}"/>
              </a:ext>
            </a:extLst>
          </p:cNvPr>
          <p:cNvSpPr>
            <a:spLocks noGrp="1"/>
          </p:cNvSpPr>
          <p:nvPr>
            <p:ph type="dt" idx="15"/>
          </p:nvPr>
        </p:nvSpPr>
        <p:spPr/>
        <p:txBody>
          <a:bodyPr/>
          <a:lstStyle/>
          <a:p>
            <a:r>
              <a:rPr lang="en-US" dirty="0"/>
              <a:t>March 2025</a:t>
            </a:r>
            <a:endParaRPr lang="en-GB" dirty="0"/>
          </a:p>
        </p:txBody>
      </p:sp>
      <p:sp>
        <p:nvSpPr>
          <p:cNvPr id="13" name="Title 1">
            <a:extLst>
              <a:ext uri="{FF2B5EF4-FFF2-40B4-BE49-F238E27FC236}">
                <a16:creationId xmlns:a16="http://schemas.microsoft.com/office/drawing/2014/main" id="{693828A8-F29E-8222-495E-DB3C7B12ACF3}"/>
              </a:ext>
            </a:extLst>
          </p:cNvPr>
          <p:cNvSpPr>
            <a:spLocks noGrp="1"/>
          </p:cNvSpPr>
          <p:nvPr>
            <p:ph type="title"/>
          </p:nvPr>
        </p:nvSpPr>
        <p:spPr>
          <a:xfrm>
            <a:off x="914401" y="685801"/>
            <a:ext cx="9982199" cy="1065213"/>
          </a:xfrm>
        </p:spPr>
        <p:txBody>
          <a:bodyPr/>
          <a:lstStyle/>
          <a:p>
            <a:r>
              <a:rPr lang="en-US" dirty="0"/>
              <a:t>References</a:t>
            </a:r>
          </a:p>
        </p:txBody>
      </p:sp>
      <p:sp>
        <p:nvSpPr>
          <p:cNvPr id="3" name="Rectangle 2">
            <a:extLst>
              <a:ext uri="{FF2B5EF4-FFF2-40B4-BE49-F238E27FC236}">
                <a16:creationId xmlns:a16="http://schemas.microsoft.com/office/drawing/2014/main" id="{8DC9FA08-E3E8-7D35-5ADB-911692919728}"/>
              </a:ext>
            </a:extLst>
          </p:cNvPr>
          <p:cNvSpPr txBox="1">
            <a:spLocks noChangeArrowheads="1"/>
          </p:cNvSpPr>
          <p:nvPr/>
        </p:nvSpPr>
        <p:spPr bwMode="auto">
          <a:xfrm>
            <a:off x="1143000" y="1676400"/>
            <a:ext cx="8382000" cy="1752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24/0171r26, </a:t>
            </a:r>
            <a:r>
              <a:rPr kumimoji="0" lang="en-US" altLang="ko-KR" sz="1800" b="0" i="0" u="none" strike="noStrike" kern="0" cap="none" spc="0" normalizeH="0" baseline="0" noProof="0" dirty="0" err="1">
                <a:ln>
                  <a:noFill/>
                </a:ln>
                <a:solidFill>
                  <a:srgbClr val="000000"/>
                </a:solidFill>
                <a:effectLst/>
                <a:uLnTx/>
                <a:uFillTx/>
                <a:latin typeface="Times New Roman"/>
                <a:ea typeface="굴림" panose="020B0600000101010101" pitchFamily="50" charset="-127"/>
                <a:cs typeface="+mn-cs"/>
              </a:rPr>
              <a:t>TGbn</a:t>
            </a: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 Motions List – Part 1</a:t>
            </a:r>
          </a:p>
          <a:p>
            <a:pPr defTabSz="914400">
              <a:spcBef>
                <a:spcPct val="20000"/>
              </a:spcBef>
              <a:buClrTx/>
              <a:buSzTx/>
              <a:defRPr/>
            </a:pPr>
            <a:r>
              <a:rPr lang="en-US" altLang="ko-KR" sz="1800" b="0" kern="0" dirty="0">
                <a:latin typeface="Times New Roman"/>
                <a:ea typeface="굴림" panose="020B0600000101010101" pitchFamily="50" charset="-127"/>
              </a:rPr>
              <a:t>[2] 25/0521r2, PDT-MAC-Co-TDMA-CR-CC50-Part-1</a:t>
            </a:r>
            <a:endPar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endParaRPr>
          </a:p>
          <a:p>
            <a:pPr defTabSz="914400">
              <a:spcBef>
                <a:spcPct val="20000"/>
              </a:spcBef>
              <a:buClrTx/>
              <a:buSzTx/>
              <a:defRPr/>
            </a:pPr>
            <a:r>
              <a:rPr lang="en-US" altLang="ko-KR" sz="1800" b="0" kern="0" dirty="0">
                <a:latin typeface="Times New Roman"/>
                <a:ea typeface="굴림" panose="020B0600000101010101" pitchFamily="50" charset="-127"/>
              </a:rPr>
              <a:t>[3] </a:t>
            </a: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2</a:t>
            </a:r>
            <a:r>
              <a:rPr lang="en-US" altLang="ko-KR" sz="1800" b="0" kern="0" dirty="0">
                <a:latin typeface="Times New Roman"/>
                <a:ea typeface="굴림" panose="020B0600000101010101" pitchFamily="50" charset="-127"/>
              </a:rPr>
              <a:t>3</a:t>
            </a: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/1895r2, C-TDMA Follow-up</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[4] 24/0423r0, NAV Rules in C-TDMA</a:t>
            </a:r>
          </a:p>
          <a:p>
            <a:pPr defTabSz="914400">
              <a:spcBef>
                <a:spcPct val="20000"/>
              </a:spcBef>
              <a:buClrTx/>
              <a:buSzTx/>
              <a:defRPr/>
            </a:pPr>
            <a:r>
              <a:rPr lang="en-US" altLang="ko-KR" sz="1800" b="0" kern="0" dirty="0">
                <a:latin typeface="Times New Roman"/>
                <a:ea typeface="굴림" panose="020B0600000101010101" pitchFamily="50" charset="-127"/>
              </a:rPr>
              <a:t>[5] 24/2126r1, Intention Announcement and Feedback in Multi-AP Coordination</a:t>
            </a:r>
            <a:endParaRPr lang="en-US" altLang="ko-KR" sz="1800" b="0" kern="0" dirty="0">
              <a:solidFill>
                <a:srgbClr val="000000"/>
              </a:solidFill>
              <a:latin typeface="Times New Roman"/>
              <a:ea typeface="굴림" panose="020B0600000101010101" pitchFamily="50" charset="-127"/>
            </a:endParaRP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4184759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March 2025</a:t>
            </a:r>
            <a:endParaRPr lang="en-GB" dirty="0"/>
          </a:p>
        </p:txBody>
      </p:sp>
      <p:sp>
        <p:nvSpPr>
          <p:cNvPr id="8" name="Rectangle 1">
            <a:extLst>
              <a:ext uri="{FF2B5EF4-FFF2-40B4-BE49-F238E27FC236}">
                <a16:creationId xmlns:a16="http://schemas.microsoft.com/office/drawing/2014/main" id="{B167C898-36B1-00A6-1568-1A8A0A50C47F}"/>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1</a:t>
            </a:r>
          </a:p>
        </p:txBody>
      </p:sp>
      <p:sp>
        <p:nvSpPr>
          <p:cNvPr id="10" name="Rectangle 2">
            <a:extLst>
              <a:ext uri="{FF2B5EF4-FFF2-40B4-BE49-F238E27FC236}">
                <a16:creationId xmlns:a16="http://schemas.microsoft.com/office/drawing/2014/main" id="{677CE99D-C111-0F5E-4601-F2A6D7CC3B79}"/>
              </a:ext>
            </a:extLst>
          </p:cNvPr>
          <p:cNvSpPr txBox="1">
            <a:spLocks noChangeArrowheads="1"/>
          </p:cNvSpPr>
          <p:nvPr/>
        </p:nvSpPr>
        <p:spPr bwMode="auto">
          <a:xfrm>
            <a:off x="539804" y="1600200"/>
            <a:ext cx="11110278"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l" fontAlgn="base"/>
            <a:r>
              <a:rPr lang="en-US" sz="2000" b="1" i="0" dirty="0">
                <a:solidFill>
                  <a:srgbClr val="000000"/>
                </a:solidFill>
                <a:effectLst/>
              </a:rPr>
              <a:t>Do you agree to add the following text to the </a:t>
            </a:r>
            <a:r>
              <a:rPr lang="en-US" sz="2000" b="1" i="0" dirty="0" err="1">
                <a:solidFill>
                  <a:srgbClr val="000000"/>
                </a:solidFill>
                <a:effectLst/>
              </a:rPr>
              <a:t>TGbn</a:t>
            </a:r>
            <a:r>
              <a:rPr lang="en-US" sz="2000" b="1" i="0" dirty="0">
                <a:solidFill>
                  <a:srgbClr val="000000"/>
                </a:solidFill>
                <a:effectLst/>
              </a:rPr>
              <a:t> SFD?</a:t>
            </a:r>
            <a:endParaRPr lang="en-US" sz="2000" b="0" i="0" dirty="0">
              <a:solidFill>
                <a:srgbClr val="000000"/>
              </a:solidFill>
              <a:effectLst/>
            </a:endParaRPr>
          </a:p>
          <a:p>
            <a:pPr algn="l" fontAlgn="base"/>
            <a:r>
              <a:rPr lang="en-US" sz="2000" b="0" i="0" dirty="0">
                <a:solidFill>
                  <a:srgbClr val="000000"/>
                </a:solidFill>
                <a:effectLst/>
              </a:rPr>
              <a:t>	As part of Co-TDMA operation, </a:t>
            </a:r>
            <a:r>
              <a:rPr lang="en-US" sz="2000" b="0" i="0" dirty="0" err="1">
                <a:solidFill>
                  <a:srgbClr val="000000"/>
                </a:solidFill>
                <a:effectLst/>
              </a:rPr>
              <a:t>TGbn</a:t>
            </a:r>
            <a:r>
              <a:rPr lang="en-US" sz="2000" b="0" i="0" dirty="0">
                <a:solidFill>
                  <a:srgbClr val="000000"/>
                </a:solidFill>
                <a:effectLst/>
              </a:rPr>
              <a:t> defines a mechanism for a Co-TDMA sharing AP to inform polled APs, </a:t>
            </a:r>
            <a:r>
              <a:rPr lang="en-US" sz="2000" b="0" dirty="0"/>
              <a:t>during the TXOP allocation phase </a:t>
            </a:r>
            <a:r>
              <a:rPr lang="en-US" sz="2000" b="0" i="0" dirty="0">
                <a:solidFill>
                  <a:srgbClr val="000000"/>
                </a:solidFill>
                <a:effectLst/>
              </a:rPr>
              <a:t>via the MU-RTS TXS Trigger frame</a:t>
            </a:r>
            <a:r>
              <a:rPr lang="en-US" sz="2000" b="0" dirty="0"/>
              <a:t>, </a:t>
            </a:r>
            <a:r>
              <a:rPr lang="en-US" sz="2000" b="0" i="0" dirty="0">
                <a:solidFill>
                  <a:srgbClr val="000000"/>
                </a:solidFill>
                <a:effectLst/>
              </a:rPr>
              <a:t>of any further allocations of the TXOP.</a:t>
            </a:r>
          </a:p>
          <a:p>
            <a:pPr marL="457200" marR="0" lvl="1" indent="0" algn="l" defTabSz="914400" rtl="0" eaLnBrk="0" fontAlgn="base" latinLnBrk="0" hangingPunct="0">
              <a:lnSpc>
                <a:spcPct val="100000"/>
              </a:lnSpc>
              <a:spcBef>
                <a:spcPct val="20000"/>
              </a:spcBef>
              <a:spcAft>
                <a:spcPct val="0"/>
              </a:spcAft>
              <a:buClrTx/>
              <a:buSzTx/>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b="0" i="0" u="none" strike="noStrike" kern="0" cap="none" spc="0" normalizeH="0" baseline="0" noProof="0" dirty="0">
                <a:ln>
                  <a:noFill/>
                </a:ln>
                <a:solidFill>
                  <a:srgbClr val="000000"/>
                </a:solidFill>
                <a:effectLst/>
                <a:uLnTx/>
                <a:uFillTx/>
                <a:latin typeface="Times New Roman"/>
              </a:rPr>
              <a:t>Y/N/A:</a:t>
            </a:r>
            <a:endParaRPr kumimoji="0" lang="ko-KR" altLang="en-US"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3693951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5417</TotalTime>
  <Words>1572</Words>
  <Application>Microsoft Office PowerPoint</Application>
  <PresentationFormat>Widescreen</PresentationFormat>
  <Paragraphs>213</Paragraphs>
  <Slides>10</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Arial Unicode MS</vt:lpstr>
      <vt:lpstr>Times New Roman</vt:lpstr>
      <vt:lpstr>Office Theme</vt:lpstr>
      <vt:lpstr>Document</vt:lpstr>
      <vt:lpstr>Multiple Shared AP Allocation in Co-TDMA</vt:lpstr>
      <vt:lpstr>Introduction</vt:lpstr>
      <vt:lpstr>Announcement Frame during Co-TDMA</vt:lpstr>
      <vt:lpstr>Problem due to not knowing TXOP Allocation Schedule</vt:lpstr>
      <vt:lpstr>Option-1: Announcement during TXOP Allocation</vt:lpstr>
      <vt:lpstr>Option-2: Indicating whether single/multiple AP allocation</vt:lpstr>
      <vt:lpstr>Conclusion</vt:lpstr>
      <vt:lpstr>References</vt:lpstr>
      <vt:lpstr>Straw Poll – 1</vt:lpstr>
      <vt:lpstr>Straw Poll –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249</cp:revision>
  <cp:lastPrinted>1601-01-01T00:00:00Z</cp:lastPrinted>
  <dcterms:created xsi:type="dcterms:W3CDTF">2024-02-06T17:29:42Z</dcterms:created>
  <dcterms:modified xsi:type="dcterms:W3CDTF">2025-05-09T15:24:22Z</dcterms:modified>
  <cp:category>Name, Affiliation</cp:category>
</cp:coreProperties>
</file>