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3" r:id="rId3"/>
    <p:sldId id="266" r:id="rId4"/>
    <p:sldId id="294" r:id="rId5"/>
    <p:sldId id="295" r:id="rId6"/>
    <p:sldId id="289" r:id="rId7"/>
    <p:sldId id="283" r:id="rId8"/>
    <p:sldId id="279" r:id="rId9"/>
    <p:sldId id="280" r:id="rId10"/>
    <p:sldId id="291" r:id="rId11"/>
    <p:sldId id="285" r:id="rId12"/>
    <p:sldId id="264" r:id="rId13"/>
    <p:sldId id="290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ED09A53-6BB1-FE07-B3F6-B834BA4A2006}" name="Dennis Sundman" initials="" userId="S::dennis.sundman@ericsson.com::ae78ff37-7da9-42c0-858e-ffb7d3dd0f0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5"/>
    <p:restoredTop sz="94658"/>
  </p:normalViewPr>
  <p:slideViewPr>
    <p:cSldViewPr snapToGrid="0">
      <p:cViewPr varScale="1">
        <p:scale>
          <a:sx n="120" d="100"/>
          <a:sy n="120" d="100"/>
        </p:scale>
        <p:origin x="792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if Wilhelmsson R" userId="7717ad8e-2c2a-4a23-b6d3-5ca880b42707" providerId="ADAL" clId="{6D0D7185-2CC1-BC46-8FA5-8E4FD485CFCA}"/>
    <pc:docChg chg="custSel delSld modSld">
      <pc:chgData name="Leif Wilhelmsson R" userId="7717ad8e-2c2a-4a23-b6d3-5ca880b42707" providerId="ADAL" clId="{6D0D7185-2CC1-BC46-8FA5-8E4FD485CFCA}" dt="2025-03-10T11:18:04.627" v="1059" actId="20577"/>
      <pc:docMkLst>
        <pc:docMk/>
      </pc:docMkLst>
      <pc:sldChg chg="modSp mod">
        <pc:chgData name="Leif Wilhelmsson R" userId="7717ad8e-2c2a-4a23-b6d3-5ca880b42707" providerId="ADAL" clId="{6D0D7185-2CC1-BC46-8FA5-8E4FD485CFCA}" dt="2025-03-09T19:11:08.001" v="971" actId="20577"/>
        <pc:sldMkLst>
          <pc:docMk/>
          <pc:sldMk cId="0" sldId="264"/>
        </pc:sldMkLst>
        <pc:spChg chg="mod">
          <ac:chgData name="Leif Wilhelmsson R" userId="7717ad8e-2c2a-4a23-b6d3-5ca880b42707" providerId="ADAL" clId="{6D0D7185-2CC1-BC46-8FA5-8E4FD485CFCA}" dt="2025-03-09T19:11:08.001" v="971" actId="20577"/>
          <ac:spMkLst>
            <pc:docMk/>
            <pc:sldMk cId="0" sldId="264"/>
            <ac:spMk id="2" creationId="{00000000-0000-0000-0000-000000000000}"/>
          </ac:spMkLst>
        </pc:spChg>
      </pc:sldChg>
      <pc:sldChg chg="modSp mod">
        <pc:chgData name="Leif Wilhelmsson R" userId="7717ad8e-2c2a-4a23-b6d3-5ca880b42707" providerId="ADAL" clId="{6D0D7185-2CC1-BC46-8FA5-8E4FD485CFCA}" dt="2025-03-10T11:17:49.234" v="1051" actId="20577"/>
        <pc:sldMkLst>
          <pc:docMk/>
          <pc:sldMk cId="3191136361" sldId="279"/>
        </pc:sldMkLst>
        <pc:spChg chg="mod">
          <ac:chgData name="Leif Wilhelmsson R" userId="7717ad8e-2c2a-4a23-b6d3-5ca880b42707" providerId="ADAL" clId="{6D0D7185-2CC1-BC46-8FA5-8E4FD485CFCA}" dt="2025-03-10T11:17:49.234" v="1051" actId="20577"/>
          <ac:spMkLst>
            <pc:docMk/>
            <pc:sldMk cId="3191136361" sldId="279"/>
            <ac:spMk id="3" creationId="{B1EFE60B-C4B0-DA97-58B0-A18AF76AC4E4}"/>
          </ac:spMkLst>
        </pc:spChg>
      </pc:sldChg>
      <pc:sldChg chg="modSp mod">
        <pc:chgData name="Leif Wilhelmsson R" userId="7717ad8e-2c2a-4a23-b6d3-5ca880b42707" providerId="ADAL" clId="{6D0D7185-2CC1-BC46-8FA5-8E4FD485CFCA}" dt="2025-03-10T11:18:04.627" v="1059" actId="20577"/>
        <pc:sldMkLst>
          <pc:docMk/>
          <pc:sldMk cId="765785870" sldId="280"/>
        </pc:sldMkLst>
        <pc:spChg chg="mod">
          <ac:chgData name="Leif Wilhelmsson R" userId="7717ad8e-2c2a-4a23-b6d3-5ca880b42707" providerId="ADAL" clId="{6D0D7185-2CC1-BC46-8FA5-8E4FD485CFCA}" dt="2025-03-10T11:18:04.627" v="1059" actId="20577"/>
          <ac:spMkLst>
            <pc:docMk/>
            <pc:sldMk cId="765785870" sldId="280"/>
            <ac:spMk id="3" creationId="{EB6261F0-9377-8F89-99E4-E03564797B5D}"/>
          </ac:spMkLst>
        </pc:spChg>
      </pc:sldChg>
      <pc:sldChg chg="modSp mod">
        <pc:chgData name="Leif Wilhelmsson R" userId="7717ad8e-2c2a-4a23-b6d3-5ca880b42707" providerId="ADAL" clId="{6D0D7185-2CC1-BC46-8FA5-8E4FD485CFCA}" dt="2025-03-09T18:20:11.043" v="204" actId="20577"/>
        <pc:sldMkLst>
          <pc:docMk/>
          <pc:sldMk cId="863985402" sldId="283"/>
        </pc:sldMkLst>
        <pc:spChg chg="mod">
          <ac:chgData name="Leif Wilhelmsson R" userId="7717ad8e-2c2a-4a23-b6d3-5ca880b42707" providerId="ADAL" clId="{6D0D7185-2CC1-BC46-8FA5-8E4FD485CFCA}" dt="2025-03-09T18:20:11.043" v="204" actId="20577"/>
          <ac:spMkLst>
            <pc:docMk/>
            <pc:sldMk cId="863985402" sldId="283"/>
            <ac:spMk id="3" creationId="{E7EBAB58-808C-2841-C0E2-CCFF2F199CEA}"/>
          </ac:spMkLst>
        </pc:spChg>
      </pc:sldChg>
      <pc:sldChg chg="modSp mod">
        <pc:chgData name="Leif Wilhelmsson R" userId="7717ad8e-2c2a-4a23-b6d3-5ca880b42707" providerId="ADAL" clId="{6D0D7185-2CC1-BC46-8FA5-8E4FD485CFCA}" dt="2025-03-09T19:00:27.005" v="967" actId="20577"/>
        <pc:sldMkLst>
          <pc:docMk/>
          <pc:sldMk cId="163681640" sldId="285"/>
        </pc:sldMkLst>
        <pc:spChg chg="mod">
          <ac:chgData name="Leif Wilhelmsson R" userId="7717ad8e-2c2a-4a23-b6d3-5ca880b42707" providerId="ADAL" clId="{6D0D7185-2CC1-BC46-8FA5-8E4FD485CFCA}" dt="2025-03-09T19:00:27.005" v="967" actId="20577"/>
          <ac:spMkLst>
            <pc:docMk/>
            <pc:sldMk cId="163681640" sldId="285"/>
            <ac:spMk id="3" creationId="{B6CD20B7-5297-A67E-A766-2D1DB18FC20E}"/>
          </ac:spMkLst>
        </pc:spChg>
      </pc:sldChg>
      <pc:sldChg chg="del">
        <pc:chgData name="Leif Wilhelmsson R" userId="7717ad8e-2c2a-4a23-b6d3-5ca880b42707" providerId="ADAL" clId="{6D0D7185-2CC1-BC46-8FA5-8E4FD485CFCA}" dt="2025-03-09T19:10:27.264" v="968" actId="2696"/>
        <pc:sldMkLst>
          <pc:docMk/>
          <pc:sldMk cId="3413841983" sldId="286"/>
        </pc:sldMkLst>
      </pc:sldChg>
      <pc:sldChg chg="modSp mod">
        <pc:chgData name="Leif Wilhelmsson R" userId="7717ad8e-2c2a-4a23-b6d3-5ca880b42707" providerId="ADAL" clId="{6D0D7185-2CC1-BC46-8FA5-8E4FD485CFCA}" dt="2025-03-09T18:17:35.478" v="195" actId="20577"/>
        <pc:sldMkLst>
          <pc:docMk/>
          <pc:sldMk cId="3134929135" sldId="289"/>
        </pc:sldMkLst>
        <pc:spChg chg="mod">
          <ac:chgData name="Leif Wilhelmsson R" userId="7717ad8e-2c2a-4a23-b6d3-5ca880b42707" providerId="ADAL" clId="{6D0D7185-2CC1-BC46-8FA5-8E4FD485CFCA}" dt="2025-03-09T18:16:43.452" v="124" actId="20577"/>
          <ac:spMkLst>
            <pc:docMk/>
            <pc:sldMk cId="3134929135" sldId="289"/>
            <ac:spMk id="2" creationId="{910B1FAA-8C77-E3F8-29C6-3DC1D41F19C7}"/>
          </ac:spMkLst>
        </pc:spChg>
        <pc:spChg chg="mod">
          <ac:chgData name="Leif Wilhelmsson R" userId="7717ad8e-2c2a-4a23-b6d3-5ca880b42707" providerId="ADAL" clId="{6D0D7185-2CC1-BC46-8FA5-8E4FD485CFCA}" dt="2025-03-09T18:17:35.478" v="195" actId="20577"/>
          <ac:spMkLst>
            <pc:docMk/>
            <pc:sldMk cId="3134929135" sldId="289"/>
            <ac:spMk id="3" creationId="{C7BE4C02-947F-6AD7-0A5D-BBC81B43C758}"/>
          </ac:spMkLst>
        </pc:spChg>
      </pc:sldChg>
      <pc:sldChg chg="modSp mod">
        <pc:chgData name="Leif Wilhelmsson R" userId="7717ad8e-2c2a-4a23-b6d3-5ca880b42707" providerId="ADAL" clId="{6D0D7185-2CC1-BC46-8FA5-8E4FD485CFCA}" dt="2025-03-09T18:25:04.377" v="296" actId="20577"/>
        <pc:sldMkLst>
          <pc:docMk/>
          <pc:sldMk cId="3359253865" sldId="291"/>
        </pc:sldMkLst>
        <pc:spChg chg="mod">
          <ac:chgData name="Leif Wilhelmsson R" userId="7717ad8e-2c2a-4a23-b6d3-5ca880b42707" providerId="ADAL" clId="{6D0D7185-2CC1-BC46-8FA5-8E4FD485CFCA}" dt="2025-03-09T18:25:04.377" v="296" actId="20577"/>
          <ac:spMkLst>
            <pc:docMk/>
            <pc:sldMk cId="3359253865" sldId="291"/>
            <ac:spMk id="3" creationId="{C058E795-A217-E555-8B84-969C64DB46C9}"/>
          </ac:spMkLst>
        </pc:spChg>
      </pc:sldChg>
      <pc:sldChg chg="modSp mod">
        <pc:chgData name="Leif Wilhelmsson R" userId="7717ad8e-2c2a-4a23-b6d3-5ca880b42707" providerId="ADAL" clId="{6D0D7185-2CC1-BC46-8FA5-8E4FD485CFCA}" dt="2025-03-09T18:14:53.337" v="24" actId="20577"/>
        <pc:sldMkLst>
          <pc:docMk/>
          <pc:sldMk cId="3944712202" sldId="293"/>
        </pc:sldMkLst>
        <pc:spChg chg="mod">
          <ac:chgData name="Leif Wilhelmsson R" userId="7717ad8e-2c2a-4a23-b6d3-5ca880b42707" providerId="ADAL" clId="{6D0D7185-2CC1-BC46-8FA5-8E4FD485CFCA}" dt="2025-03-09T18:14:53.337" v="24" actId="20577"/>
          <ac:spMkLst>
            <pc:docMk/>
            <pc:sldMk cId="3944712202" sldId="293"/>
            <ac:spMk id="4098" creationId="{5DF11E5A-F82A-FC84-F793-8CF1597E7D9A}"/>
          </ac:spMkLst>
        </pc:spChg>
      </pc:sldChg>
      <pc:sldChg chg="modSp mod">
        <pc:chgData name="Leif Wilhelmsson R" userId="7717ad8e-2c2a-4a23-b6d3-5ca880b42707" providerId="ADAL" clId="{6D0D7185-2CC1-BC46-8FA5-8E4FD485CFCA}" dt="2025-03-09T18:16:19.152" v="91" actId="20577"/>
        <pc:sldMkLst>
          <pc:docMk/>
          <pc:sldMk cId="1950135366" sldId="295"/>
        </pc:sldMkLst>
        <pc:spChg chg="mod">
          <ac:chgData name="Leif Wilhelmsson R" userId="7717ad8e-2c2a-4a23-b6d3-5ca880b42707" providerId="ADAL" clId="{6D0D7185-2CC1-BC46-8FA5-8E4FD485CFCA}" dt="2025-03-09T18:16:19.152" v="91" actId="20577"/>
          <ac:spMkLst>
            <pc:docMk/>
            <pc:sldMk cId="1950135366" sldId="295"/>
            <ac:spMk id="3" creationId="{4C23B135-A9AF-C909-0236-317A3FA8C72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1B86E9-EF57-868A-9375-BC565EC294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A30DE75-D159-ABA2-2ED8-7384F9AE922F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DD184D0-F300-B01D-28B7-B2E23516C87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784F71-285E-A4BC-4918-E6AD1B063EF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1609C9D-FF58-E5AE-9008-D482455EFCA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BBAA4420-7C30-38C6-FFEF-1D2C74731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76249FF8-7B60-B7BE-A31E-42D476CA7507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059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2025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2025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802.11-25/0369r0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Signal Design for Wideband Multi-Carrier OOK 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7189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2025-03-09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March 2025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4090499"/>
              </p:ext>
            </p:extLst>
          </p:nvPr>
        </p:nvGraphicFramePr>
        <p:xfrm>
          <a:off x="928688" y="2517775"/>
          <a:ext cx="10272712" cy="433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4432300" progId="Word.Document.8">
                  <p:embed/>
                </p:oleObj>
              </mc:Choice>
              <mc:Fallback>
                <p:oleObj name="Document" r:id="rId3" imgW="10439400" imgH="44323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2517775"/>
                        <a:ext cx="10272712" cy="4333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0E2AE-DD35-E385-376F-36FB9FB1E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Discussion of signal metric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8E795-A217-E555-8B84-969C64DB4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With a bit more time spent on signal design, it seems more relevant to requrie that the signal allows for transmitting wi</a:t>
            </a:r>
            <a:r>
              <a:rPr lang="en-GB" dirty="0" err="1"/>
              <a:t>th</a:t>
            </a:r>
            <a:r>
              <a:rPr lang="en-SE" dirty="0"/>
              <a:t> a TX power above some threshold value in PSD limited regions (minimum MAP)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It is proposed to change the 3dB BW requriement to something like “The  MAP be at least X dBm, X e.g. 18 dBm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It is assumed that how the signal is generated is up to implementation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It is unclear whether it makes sense to standardized PAPR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9F10E3-7796-BB54-5297-502855F58D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9A46A-5434-1976-3344-6F551E31EE8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92946C2-3F5C-2482-FBC1-F950EC1040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253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94CF4-13DC-7C0F-1D28-B16AC7334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D20B7-5297-A67E-A766-2D1DB18FC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It is possible to design a multi-carrier OOK signal whic</a:t>
            </a:r>
            <a:r>
              <a:rPr lang="en-GB" dirty="0"/>
              <a:t>h</a:t>
            </a:r>
            <a:r>
              <a:rPr lang="en-SE" dirty="0"/>
              <a:t> has both good frequency and time properties for both 250 kb/s and 1 Mb/s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It is essential to realize that one can select the inputs to the IFFT, which is in contrast to OFDM where this is random data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</a:t>
            </a:r>
            <a:r>
              <a:rPr lang="en-SE" dirty="0"/>
              <a:t>t is proposed to reconsider the metric used to ensure that </a:t>
            </a:r>
            <a:r>
              <a:rPr lang="en-GB" dirty="0" err="1"/>
              <a:t>th</a:t>
            </a:r>
            <a:r>
              <a:rPr lang="en-SE" dirty="0"/>
              <a:t>e signal is sufficiently wideband. Instead of 3 dB BW of 10 MHz, it is proposed to require that the maximum allowable transmit power in PSD limited regions shou</a:t>
            </a:r>
            <a:r>
              <a:rPr lang="en-GB" dirty="0" err="1"/>
              <a:t>ld</a:t>
            </a:r>
            <a:r>
              <a:rPr lang="en-SE" dirty="0"/>
              <a:t> be above some thehold, e.g. 18 dBm </a:t>
            </a:r>
          </a:p>
          <a:p>
            <a:pPr>
              <a:buFont typeface="Arial" panose="020B0604020202020204" pitchFamily="34" charset="0"/>
              <a:buChar char="•"/>
            </a:pP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F971EC-4C40-59FF-20D6-4FD6137C28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A3291-D346-5295-3D09-B2D14BFFA2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8C9435-0F25-9DFE-9A0C-B0803E78DD1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81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P. Li et al.,  “DL Wideband OOK Generation”, IEEE 802.11-25/0050r1.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L. Wilhelmsson et al., “Signal Design for OOK”, IEEE 802.11-25/0051r1.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Miguel Lopez et </a:t>
            </a:r>
            <a:r>
              <a:rPr lang="en-GB" sz="2400"/>
              <a:t>al., </a:t>
            </a:r>
            <a:r>
              <a:rPr lang="en-GB" sz="2400" dirty="0"/>
              <a:t>“MC-OOK Symbol Design”, IEEE 802.11-18/0479r2. </a:t>
            </a:r>
            <a:endParaRPr lang="en-GB" dirty="0"/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DD080-66FC-FFBD-F3E5-4A9AB164F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Appendix – IFFT inputs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355279-9B63-070D-8EB5-35E8F4FF343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March 2025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782900-81C9-B385-FDB0-60424E343E7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E02B2-DBC9-8B86-B848-3E8A67B20B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24DA7A-A6EE-41A9-64CF-EE51D742E671}"/>
              </a:ext>
            </a:extLst>
          </p:cNvPr>
          <p:cNvSpPr txBox="1"/>
          <p:nvPr/>
        </p:nvSpPr>
        <p:spPr>
          <a:xfrm>
            <a:off x="914401" y="2612199"/>
            <a:ext cx="1085345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SE" sz="1200" dirty="0">
                <a:solidFill>
                  <a:schemeClr val="tx1"/>
                </a:solidFill>
              </a:rPr>
              <a:t>S_QAM[-4:3]= [-0.0383 + 0.1149i  -0.2680 - 0.4212i   0.0383 - 0.5744i  0.2680 + 0.4212i 0.0383 + 0.6510i   0.7275 - 0.1149i  -0.1915 + 0.1915i   0.5744 + 0.0383i 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FBDFB7-06F8-61CE-5C1B-FA83811B0391}"/>
              </a:ext>
            </a:extLst>
          </p:cNvPr>
          <p:cNvSpPr txBox="1"/>
          <p:nvPr/>
        </p:nvSpPr>
        <p:spPr>
          <a:xfrm>
            <a:off x="929217" y="3750383"/>
            <a:ext cx="9941169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SE" sz="1400" dirty="0">
                <a:solidFill>
                  <a:schemeClr val="tx1"/>
                </a:solidFill>
              </a:rPr>
              <a:t>S_QAM[-16:15] = [0.1915 - 0.0383i   0.1149 + 0.0383i   0.1149 - 0.5744i  -0.0383 + 0.1915i  0.4978 - 0.0383i   0.4978 + 0.1915i  </a:t>
            </a:r>
          </a:p>
          <a:p>
            <a:endParaRPr lang="en-SE" sz="1400" dirty="0">
              <a:solidFill>
                <a:schemeClr val="tx1"/>
              </a:solidFill>
            </a:endParaRPr>
          </a:p>
          <a:p>
            <a:r>
              <a:rPr lang="en-SE" sz="1400" dirty="0">
                <a:solidFill>
                  <a:schemeClr val="tx1"/>
                </a:solidFill>
              </a:rPr>
              <a:t>0.5744 + 0.1149i  -0.2680 + 0.1915i  -0.4212 - 0.1915i   0.0383 - 0.2680i   0.6510 - 0.0383i -0.3446 - 0.1915i   0.1149 + 0.7275i   0.0383</a:t>
            </a:r>
          </a:p>
          <a:p>
            <a:endParaRPr lang="en-SE" sz="1400" dirty="0">
              <a:solidFill>
                <a:schemeClr val="tx1"/>
              </a:solidFill>
            </a:endParaRPr>
          </a:p>
          <a:p>
            <a:r>
              <a:rPr lang="en-SE" sz="1400" dirty="0">
                <a:solidFill>
                  <a:schemeClr val="tx1"/>
                </a:solidFill>
              </a:rPr>
              <a:t> + 0.4978i   0.5744 - 0.1149i  -0.1915 + 0.5744i   0.2680 + 0.3446i  -0.1915 + 0.4212i   0.3446 + 0.1915i   0.0383 - 0.0383i   0.4978 + </a:t>
            </a:r>
          </a:p>
          <a:p>
            <a:endParaRPr lang="en-SE" sz="1400" dirty="0">
              <a:solidFill>
                <a:schemeClr val="tx1"/>
              </a:solidFill>
            </a:endParaRPr>
          </a:p>
          <a:p>
            <a:r>
              <a:rPr lang="en-SE" sz="1400" dirty="0">
                <a:solidFill>
                  <a:schemeClr val="tx1"/>
                </a:solidFill>
              </a:rPr>
              <a:t>0.3446i  -0.4212 - 0.4212i  -0.4212 - 0.4978i   0.1915 + 0.4212i  -0.4978 + 0.2680i   0.0383 - 0.0383i   0.4212 - 0.1149i   0.1915 + </a:t>
            </a:r>
          </a:p>
          <a:p>
            <a:endParaRPr lang="en-SE" sz="1400" dirty="0">
              <a:solidFill>
                <a:schemeClr val="tx1"/>
              </a:solidFill>
            </a:endParaRPr>
          </a:p>
          <a:p>
            <a:r>
              <a:rPr lang="en-SE" sz="1400" dirty="0">
                <a:solidFill>
                  <a:schemeClr val="tx1"/>
                </a:solidFill>
              </a:rPr>
              <a:t>0.2680i   0.1915 - 0.4978i -0.0383 - 0.0383i   0.1149 - 0.0383i   0.1149 - 0.0383i 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BCD1F66-11DA-8DE1-9BF9-793B175CE3D0}"/>
              </a:ext>
            </a:extLst>
          </p:cNvPr>
          <p:cNvSpPr txBox="1"/>
          <p:nvPr/>
        </p:nvSpPr>
        <p:spPr>
          <a:xfrm>
            <a:off x="5029200" y="1946031"/>
            <a:ext cx="10486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E" dirty="0">
                <a:solidFill>
                  <a:schemeClr val="tx1"/>
                </a:solidFill>
              </a:rPr>
              <a:t>1 Mb/s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8F47F39-6019-8B42-1D78-C0EE0CF70AF9}"/>
              </a:ext>
            </a:extLst>
          </p:cNvPr>
          <p:cNvSpPr txBox="1"/>
          <p:nvPr/>
        </p:nvSpPr>
        <p:spPr>
          <a:xfrm>
            <a:off x="5029200" y="3154699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E" dirty="0">
                <a:solidFill>
                  <a:schemeClr val="tx1"/>
                </a:solidFill>
              </a:rPr>
              <a:t>250 kb/s</a:t>
            </a:r>
          </a:p>
        </p:txBody>
      </p:sp>
    </p:spTree>
    <p:extLst>
      <p:ext uri="{BB962C8B-B14F-4D97-AF65-F5344CB8AC3E}">
        <p14:creationId xmlns:p14="http://schemas.microsoft.com/office/powerpoint/2010/main" val="3891016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0CA15B-7153-5415-359C-50657C47E5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2126DA08-74E5-BEE8-E595-B6DB06900C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5DF11E5A-F82A-FC84-F793-8CF1597E7D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It has been agreed that </a:t>
            </a:r>
            <a:r>
              <a:rPr lang="en-US" dirty="0"/>
              <a:t>the (3dB) bandwidth of the AMP DL PPDU in 2.4 GHz is at least 10 MHz for backscattering communication. The transmit spectrum mask is TBD.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Two different approaches for achieving a large bandwidth for a low data rates OOK were described in [1] and [2].</a:t>
            </a:r>
            <a:endParaRPr lang="en-GB" dirty="0">
              <a:highlight>
                <a:srgbClr val="FFFF00"/>
              </a:highlight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the approach in [3] is used to design a wideband OOK signal with low PAPR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Also, an alternative requirement for the 3 dB BW of 10 MHz is discussed</a:t>
            </a:r>
            <a:endParaRPr lang="en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07DA9-B0DB-6B54-BA7A-E906C0EBE6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B60D9C-7774-C3CE-DD5D-23773C44BE6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4AFEB-1A76-976B-F66A-D69177FF52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47122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76186-E150-5DFE-8899-5F8228D84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72E9F-39C3-E8A0-69FD-E058CCE51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Recap of desired signal properties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Methods for obtaining the desired signal properties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Best examples obtained by numerical search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Conclusions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Straw Polls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E2F7F4-F045-8B6F-FC79-BED146B117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00497-37A6-BA0B-D870-3045FF16388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0F4885-BB34-2974-63C9-6BF5C6D500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704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DA787F-0FDB-A9B0-59F1-05DCF0D8C3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AB9A1-A8DB-354C-FE70-8904DEB73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Recap of desired signal properties - Frequency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7A3DD-603E-E3E9-8BF7-9BC3DDE43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Wideband signals are desirable to benefit from frequency diversity and to allow for high TX power in PSD limited regions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We use the term </a:t>
            </a:r>
            <a:r>
              <a:rPr lang="en-SE" i="1" dirty="0"/>
              <a:t>maximum allowable power (MAP</a:t>
            </a:r>
            <a:r>
              <a:rPr lang="en-SE" dirty="0"/>
              <a:t>) to refer to the maximum transmission power allowed under a PSD limit of 10 dBm/MHz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A signal that achieves higher MAP will also allows for better frequency diversity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When comparing two signal alternatives, the one that allows for larger MAP is considered the better one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854587-07DA-1F75-E435-36AC0CADBD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871766-3D11-CFEA-9D17-1973EE7B3A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B5205B-810C-EDD9-D192-CD59DA3731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356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79CBE9-EDE4-8E0E-42F5-55A3F4C597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0B356-D4D3-7B87-41DC-896F5D0B0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Recap of desired signal properties -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3B135-A9AF-C909-0236-317A3FA8C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sz="2800" dirty="0"/>
              <a:t>The signal should have as low PAPR as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sz="2800" dirty="0"/>
              <a:t>When comparing two signal alternatives, the one with the smallest PAPR  is considered the better one</a:t>
            </a:r>
          </a:p>
          <a:p>
            <a:pPr marL="0" indent="0"/>
            <a:endParaRPr lang="en-SE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SE" sz="2800" dirty="0"/>
              <a:t>Note: To measure PAPR, we must consider the signal after LPF needed to fulfill the TX spectrum mask</a:t>
            </a:r>
          </a:p>
          <a:p>
            <a:pPr>
              <a:buFont typeface="Arial" panose="020B0604020202020204" pitchFamily="34" charset="0"/>
              <a:buChar char="•"/>
            </a:pPr>
            <a:endParaRPr lang="en-SE" sz="2800" dirty="0"/>
          </a:p>
          <a:p>
            <a:pPr>
              <a:buFont typeface="Arial" panose="020B0604020202020204" pitchFamily="34" charset="0"/>
              <a:buChar char="•"/>
            </a:pPr>
            <a:endParaRPr lang="en-SE" sz="2800" dirty="0"/>
          </a:p>
          <a:p>
            <a:endParaRPr lang="en-SE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B9A35B-CB09-D0EF-4D8B-51896E7C46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B5910E-8F46-5BCD-118F-8DF34BCFB2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D05F03-7531-67EC-0776-18B7AA10BD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135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AE6617-9B66-B369-0E5D-2F09C2E1DD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B1FAA-8C77-E3F8-29C6-3DC1D41F1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Search for a suitable ON signal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E4C02-947F-6AD7-0A5D-BBC81B43C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SE" sz="2000" dirty="0"/>
              <a:t>The selected signal should have the following propoerties (TX mask assumed met)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sz="1800" dirty="0"/>
              <a:t>The TX power shoud have as high MAP as possible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sz="1800" dirty="0"/>
              <a:t>The PAPR should be as small as possible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SE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SE" sz="2000" dirty="0"/>
              <a:t>In the search, t</a:t>
            </a:r>
            <a:r>
              <a:rPr lang="en-GB" sz="2000" dirty="0"/>
              <a:t>he</a:t>
            </a:r>
            <a:r>
              <a:rPr lang="en-SE" sz="2000" dirty="0"/>
              <a:t> following “Frequency-time” metric is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err="1"/>
              <a:t>FT_m</a:t>
            </a:r>
            <a:r>
              <a:rPr lang="en-SE" sz="1800" dirty="0"/>
              <a:t>etric = MAP (dBm) – PAPR (dB)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sz="1800" dirty="0"/>
              <a:t>A sequence is considered better if the FT_metric is higher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SE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SE" sz="2000" dirty="0"/>
              <a:t>Note: If a sequence with a good FT_metric is found, but the TX mask is not met (wi</a:t>
            </a:r>
            <a:r>
              <a:rPr lang="en-GB" sz="2000" dirty="0" err="1"/>
              <a:t>th</a:t>
            </a:r>
            <a:r>
              <a:rPr lang="en-SE" sz="2000" dirty="0"/>
              <a:t> sufficient margin), this may be easily fixed by (i.e., no need for new search)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S</a:t>
            </a:r>
            <a:r>
              <a:rPr lang="en-SE" sz="1600" dirty="0"/>
              <a:t>lightly updating the pulse-shaping filter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sz="1600" dirty="0"/>
              <a:t>Slightly decreasing the BW of the LPF assumed present to meet the TX spectrum mask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FA2E5B-B5F0-D7B3-9AE5-B3E3DD1F4E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4F4321-0468-7AD5-AF35-89D5CB1F4B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05C2E6-64B9-484D-44F9-A93089DFA2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929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8123D-5C57-AED1-308A-2C7FFD1E8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Method for obtaining the desired signal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BAB58-808C-2841-C0E2-CCFF2F199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SE" dirty="0"/>
              <a:t>A constant envelope signal is used as the basis to have good PAPR [3]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SE" dirty="0"/>
              <a:t>A pulse shape is selected (“hand-crafted”) for modulating a single chip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SE" dirty="0"/>
              <a:t>A spreading sequence is fou</a:t>
            </a:r>
            <a:r>
              <a:rPr lang="en-GB" dirty="0" err="1"/>
              <a:t>nd</a:t>
            </a:r>
            <a:r>
              <a:rPr lang="en-SE" dirty="0"/>
              <a:t> by numerical search 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SE" dirty="0"/>
              <a:t>The time signal is obtained by applying the pulse shaing to the spreading sequence</a:t>
            </a:r>
          </a:p>
          <a:p>
            <a:pPr marL="457200" indent="-457200">
              <a:buFont typeface="+mj-lt"/>
              <a:buAutoNum type="arabicPeriod"/>
            </a:pPr>
            <a:r>
              <a:rPr lang="en-SE" dirty="0"/>
              <a:t>The frequency contents of the time signal are fou</a:t>
            </a:r>
            <a:r>
              <a:rPr lang="en-GB" dirty="0" err="1"/>
              <a:t>nd</a:t>
            </a:r>
            <a:r>
              <a:rPr lang="en-SE" dirty="0"/>
              <a:t> by applying an FFT</a:t>
            </a:r>
          </a:p>
          <a:p>
            <a:pPr marL="457200" indent="-457200">
              <a:buFont typeface="+mj-lt"/>
              <a:buAutoNum type="arabicPeriod"/>
            </a:pPr>
            <a:r>
              <a:rPr lang="en-SE" dirty="0"/>
              <a:t>The multi-carrier ON signal </a:t>
            </a:r>
            <a:r>
              <a:rPr lang="en-GB" dirty="0"/>
              <a:t>is generated using an IFFT with a suitable number of bins (that is, some of the FFT coefficients are set to zero) + adding a CP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To be compliant with a standard OFDM transmitter, the IFFT coefficients are quantized to correspond to QAM symbols (1024-QAM)</a:t>
            </a: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15C850-F767-D204-6529-1C3831FAFE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574E1-3423-34B0-02ED-F63171EAA2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0433D4-A150-BA63-23A3-159CD4A3FF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985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D6885A-4FD1-4A6D-66E0-E85FAB78FE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4EA83-1016-8BA2-CDED-E04844148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/>
              <a:t>Performance 250kb/s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FE60B-C4B0-DA97-58B0-A18AF76AC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99768"/>
            <a:ext cx="590652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best ON-signal according to the ad-hoc metric is shown to </a:t>
            </a:r>
            <a:r>
              <a:rPr lang="en-GB" dirty="0" err="1"/>
              <a:t>th</a:t>
            </a:r>
            <a:r>
              <a:rPr lang="en-SE" dirty="0"/>
              <a:t>e right. The IFFT inputs are in the appendix</a:t>
            </a:r>
          </a:p>
          <a:p>
            <a:pPr>
              <a:buFont typeface="Arial" panose="020B0604020202020204" pitchFamily="34" charset="0"/>
              <a:buChar char="•"/>
            </a:pPr>
            <a:endParaRPr lang="en-SE" dirty="0"/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MAP is 20.03dBm and the PAPR is 1.47dB for the ON part</a:t>
            </a:r>
          </a:p>
          <a:p>
            <a:pPr>
              <a:buFont typeface="Arial" panose="020B0604020202020204" pitchFamily="34" charset="0"/>
              <a:buChar char="•"/>
            </a:pPr>
            <a:endParaRPr lang="en-SE" dirty="0"/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Note: The sequence is randomized for differnet symbols by adding a random phase (0,2pi]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EE52-B019-6782-39FC-9468141340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05A71-FA57-A8F0-E56B-462A41E968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1CF5462-1F3B-3F03-5AB4-C18A341EC0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2025</a:t>
            </a:r>
            <a:endParaRPr lang="en-GB"/>
          </a:p>
        </p:txBody>
      </p:sp>
      <p:pic>
        <p:nvPicPr>
          <p:cNvPr id="9" name="Picture 8" descr="A graph of a signal&#10;&#10;AI-generated content may be incorrect.">
            <a:extLst>
              <a:ext uri="{FF2B5EF4-FFF2-40B4-BE49-F238E27FC236}">
                <a16:creationId xmlns:a16="http://schemas.microsoft.com/office/drawing/2014/main" id="{849138E0-3E0E-D228-57FD-BDF40FF1D2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3822" y="1476953"/>
            <a:ext cx="3305896" cy="2479422"/>
          </a:xfrm>
          <a:prstGeom prst="rect">
            <a:avLst/>
          </a:prstGeom>
        </p:spPr>
      </p:pic>
      <p:pic>
        <p:nvPicPr>
          <p:cNvPr id="12" name="Picture 11" descr="A diagram of a circular shape&#10;&#10;AI-generated content may be incorrect.">
            <a:extLst>
              <a:ext uri="{FF2B5EF4-FFF2-40B4-BE49-F238E27FC236}">
                <a16:creationId xmlns:a16="http://schemas.microsoft.com/office/drawing/2014/main" id="{880D3427-B007-8218-FDDC-A877CA6D85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5468" y="3929552"/>
            <a:ext cx="3122604" cy="2354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136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13F391-EF19-B23C-3EB7-D09C21E89E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A0227-45E1-532D-B42A-141C3F5B3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/>
              <a:t>Performance 1Mb/s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261F0-9377-8F89-99E4-E03564797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90652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best ON-signal according to the ad-hoc metric is shown to </a:t>
            </a:r>
            <a:r>
              <a:rPr lang="en-GB" dirty="0" err="1"/>
              <a:t>th</a:t>
            </a:r>
            <a:r>
              <a:rPr lang="en-SE" dirty="0"/>
              <a:t>e right. The IFFT inputs are in the appendix</a:t>
            </a:r>
          </a:p>
          <a:p>
            <a:pPr>
              <a:buFont typeface="Arial" panose="020B0604020202020204" pitchFamily="34" charset="0"/>
              <a:buChar char="•"/>
            </a:pPr>
            <a:endParaRPr lang="en-SE" dirty="0"/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MAP is 19.23dBm. The PAPR is 1.58dB for the ON part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B2752-814F-7505-A52D-8E423054A8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B806E-FA4E-3CF3-8CA5-D527F4ADD0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F833CA9-A38B-C134-BBAD-FA449B89D5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2025</a:t>
            </a:r>
            <a:endParaRPr lang="en-GB"/>
          </a:p>
        </p:txBody>
      </p:sp>
      <p:pic>
        <p:nvPicPr>
          <p:cNvPr id="8" name="Picture 7" descr="A graph of a signal&#10;&#10;AI-generated content may be incorrect.">
            <a:extLst>
              <a:ext uri="{FF2B5EF4-FFF2-40B4-BE49-F238E27FC236}">
                <a16:creationId xmlns:a16="http://schemas.microsoft.com/office/drawing/2014/main" id="{6186028B-95F2-5ED3-FC98-22583A7BE2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6276" y="1439072"/>
            <a:ext cx="2896657" cy="2172493"/>
          </a:xfrm>
          <a:prstGeom prst="rect">
            <a:avLst/>
          </a:prstGeom>
        </p:spPr>
      </p:pic>
      <p:pic>
        <p:nvPicPr>
          <p:cNvPr id="11" name="Picture 10" descr="A diagram of a diagram&#10;&#10;AI-generated content may be incorrect.">
            <a:extLst>
              <a:ext uri="{FF2B5EF4-FFF2-40B4-BE49-F238E27FC236}">
                <a16:creationId xmlns:a16="http://schemas.microsoft.com/office/drawing/2014/main" id="{F965F154-A33E-6093-7E40-3ABC4B81D5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604" y="3766239"/>
            <a:ext cx="3406000" cy="255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785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 Template" id="{C9CA2E6C-4EDE-AF4B-A60E-6459601A7738}" vid="{F47C5EA6-4DE2-764D-B97C-88BBF3D13B9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2e84ceb-fbfd-47ab-be52-080c6b87953f}" enabled="0" method="" siteId="{92e84ceb-fbfd-47ab-be52-080c6b87953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1205</Words>
  <Application>Microsoft Macintosh PowerPoint</Application>
  <PresentationFormat>Widescreen</PresentationFormat>
  <Paragraphs>132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 Unicode MS</vt:lpstr>
      <vt:lpstr>Arial</vt:lpstr>
      <vt:lpstr>Times New Roman</vt:lpstr>
      <vt:lpstr>Office Theme</vt:lpstr>
      <vt:lpstr>Document</vt:lpstr>
      <vt:lpstr>Signal Design for Wideband Multi-Carrier OOK  </vt:lpstr>
      <vt:lpstr>Abstract</vt:lpstr>
      <vt:lpstr>Outline</vt:lpstr>
      <vt:lpstr>Recap of desired signal properties - Frequency</vt:lpstr>
      <vt:lpstr>Recap of desired signal properties - Time</vt:lpstr>
      <vt:lpstr>Search for a suitable ON signal</vt:lpstr>
      <vt:lpstr>Method for obtaining the desired signal properties</vt:lpstr>
      <vt:lpstr>Performance 250kb/s</vt:lpstr>
      <vt:lpstr>Performance 1Mb/s</vt:lpstr>
      <vt:lpstr>Discussion of signal metric</vt:lpstr>
      <vt:lpstr>Conclusions</vt:lpstr>
      <vt:lpstr>References</vt:lpstr>
      <vt:lpstr>Appendix – IFFT inputs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Leif Wilhelmsson R</dc:creator>
  <cp:keywords/>
  <dc:description/>
  <cp:lastModifiedBy>Leif Wilhelmsson R</cp:lastModifiedBy>
  <cp:revision>2</cp:revision>
  <cp:lastPrinted>1601-01-01T00:00:00Z</cp:lastPrinted>
  <dcterms:created xsi:type="dcterms:W3CDTF">2025-02-26T14:20:22Z</dcterms:created>
  <dcterms:modified xsi:type="dcterms:W3CDTF">2025-03-10T11:18:10Z</dcterms:modified>
  <cp:category>Leif Wilhelmsson, Ericsson AB</cp:category>
</cp:coreProperties>
</file>