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1" autoAdjust="0"/>
    <p:restoredTop sz="94660"/>
  </p:normalViewPr>
  <p:slideViewPr>
    <p:cSldViewPr>
      <p:cViewPr varScale="1">
        <p:scale>
          <a:sx n="67" d="100"/>
          <a:sy n="67" d="100"/>
        </p:scale>
        <p:origin x="476" y="5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Ning Gao, OPPO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altLang="zh-CN" dirty="0"/>
              <a:t>Ning Gao, OPPO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Ning Gao, OPPO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Ning Gao, OPPO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Ning Gao, OPPO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Ning Gao, OPPO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Ning Gao, OPPO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Ning Gao, OPPO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December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 dirty="0"/>
              <a:t>Ning Gao, OPPO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Ning Gao, OPPO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802.11-25/0366r0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43243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/>
              <a:t>Simulation of Indoor Millimeter-Wave Signal Received Power Using an Omnidirectional Antenna Pattern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20772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2025-03-11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Ning Gao, OPPO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219200" y="29718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C68833B2-A8F9-4C52-AE7E-9BA2D2149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066415"/>
              </p:ext>
            </p:extLst>
          </p:nvPr>
        </p:nvGraphicFramePr>
        <p:xfrm>
          <a:off x="2362200" y="3124200"/>
          <a:ext cx="7597250" cy="2971796"/>
        </p:xfrm>
        <a:graphic>
          <a:graphicData uri="http://schemas.openxmlformats.org/drawingml/2006/table">
            <a:tbl>
              <a:tblPr/>
              <a:tblGrid>
                <a:gridCol w="1606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+mn-cs"/>
                        </a:rPr>
                        <a:t>Name </a:t>
                      </a:r>
                      <a:endParaRPr kumimoji="0" lang="zh-CN" altLang="en-US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Ning Gao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1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OPPO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gaoning1@oppo.com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Dong Wei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Chuanfeng 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Liangxiao Xin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355420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Chaoming Luo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782137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Liuming Lu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50824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Yapu Li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526710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Ke</a:t>
                      </a: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Wang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175429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Huixuan</a:t>
                      </a: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altLang="zh-CN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zhou</a:t>
                      </a:r>
                      <a:endParaRPr lang="en-US" altLang="zh-CN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179137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Yinan Qi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2954762"/>
                  </a:ext>
                </a:extLst>
              </a:tr>
              <a:tr h="2420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i="0" kern="1200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Weijie</a:t>
                      </a:r>
                      <a:r>
                        <a:rPr lang="en-US" altLang="zh-CN" sz="1200" i="0" kern="1200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Xu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95312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94718F-9139-434F-AE83-A8331B3F8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Rx Power in Adjacent Rooms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FCC53F-C830-4A26-A048-A91EB039B7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B0EAA1-FAAF-43F9-AE1A-23823C37F4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652CCAB-C6E4-4448-9D44-6AEE213186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69A80F-7288-4B81-AA8C-B0A95D173B76}"/>
              </a:ext>
            </a:extLst>
          </p:cNvPr>
          <p:cNvSpPr txBox="1"/>
          <p:nvPr/>
        </p:nvSpPr>
        <p:spPr>
          <a:xfrm>
            <a:off x="1219200" y="1752600"/>
            <a:ext cx="4892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 House with 6 Rooms</a:t>
            </a:r>
          </a:p>
          <a:p>
            <a:pPr marL="57150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Size: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12m×12m×5m</a:t>
            </a:r>
          </a:p>
          <a:p>
            <a:pPr marL="57150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Max Num Reflection: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10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33B6CDF-3357-451D-81F6-0B5070B00EA7}"/>
              </a:ext>
            </a:extLst>
          </p:cNvPr>
          <p:cNvGrpSpPr/>
          <p:nvPr/>
        </p:nvGrpSpPr>
        <p:grpSpPr>
          <a:xfrm>
            <a:off x="2020283" y="2705430"/>
            <a:ext cx="3770917" cy="2990377"/>
            <a:chOff x="480652" y="1587188"/>
            <a:chExt cx="5514406" cy="477537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CEAC348-8E4D-4733-808B-D937B8909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652" y="1587188"/>
              <a:ext cx="4610373" cy="441749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5EE7AE0-668A-4F60-BC46-C427D188F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0261" y="4719464"/>
              <a:ext cx="1884797" cy="1643096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787C01F-BC07-48BD-AAD5-31798A82A188}"/>
              </a:ext>
            </a:extLst>
          </p:cNvPr>
          <p:cNvSpPr txBox="1"/>
          <p:nvPr/>
        </p:nvSpPr>
        <p:spPr>
          <a:xfrm>
            <a:off x="6286101" y="1752600"/>
            <a:ext cx="4753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Rx Power Heatmap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B97CEB6-B487-45F8-8E59-8F32ECA69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47" y="2514600"/>
            <a:ext cx="3983142" cy="304655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1FFE0C3-40F0-4B02-84EC-60CD6266D70D}"/>
              </a:ext>
            </a:extLst>
          </p:cNvPr>
          <p:cNvSpPr txBox="1"/>
          <p:nvPr/>
        </p:nvSpPr>
        <p:spPr>
          <a:xfrm>
            <a:off x="2514600" y="5812108"/>
            <a:ext cx="8412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If the door is open, the Rx power in some parts of adjacent room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is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good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while the Rx power in other parts is very poor.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8CF2F0-BA79-4DE8-A79F-A1BE329D7E4E}"/>
              </a:ext>
            </a:extLst>
          </p:cNvPr>
          <p:cNvSpPr txBox="1"/>
          <p:nvPr/>
        </p:nvSpPr>
        <p:spPr>
          <a:xfrm>
            <a:off x="914401" y="576644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33EC35A5-74DF-4E50-920E-B5CD09C732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528662" y="5253519"/>
            <a:ext cx="151634" cy="3076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B0632D3-D1A1-4FC4-8A81-3822121B646E}"/>
              </a:ext>
            </a:extLst>
          </p:cNvPr>
          <p:cNvSpPr txBox="1"/>
          <p:nvPr/>
        </p:nvSpPr>
        <p:spPr>
          <a:xfrm>
            <a:off x="9601200" y="5486400"/>
            <a:ext cx="1696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tx1"/>
                </a:solidFill>
              </a:rPr>
              <a:t>Non-simulation Area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2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C80955-F68D-47E5-AFDE-9B05F561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of Different Surface Materials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DD3043-DE85-4651-A23C-BB4EC9A285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9EEE47-84F8-4BC3-89E1-5F8DA66D742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292E4355-0B99-4E6C-8576-CC063643D54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  <p:graphicFrame>
        <p:nvGraphicFramePr>
          <p:cNvPr id="7" name="表格 4">
            <a:extLst>
              <a:ext uri="{FF2B5EF4-FFF2-40B4-BE49-F238E27FC236}">
                <a16:creationId xmlns:a16="http://schemas.microsoft.com/office/drawing/2014/main" id="{DE01824F-3A15-4EFA-A3F2-820B7B0C7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578744"/>
              </p:ext>
            </p:extLst>
          </p:nvPr>
        </p:nvGraphicFramePr>
        <p:xfrm>
          <a:off x="1066800" y="1676400"/>
          <a:ext cx="10110286" cy="4086835"/>
        </p:xfrm>
        <a:graphic>
          <a:graphicData uri="http://schemas.openxmlformats.org/drawingml/2006/table">
            <a:tbl>
              <a:tblPr firstRow="1" bandRow="1"/>
              <a:tblGrid>
                <a:gridCol w="2025071">
                  <a:extLst>
                    <a:ext uri="{9D8B030D-6E8A-4147-A177-3AD203B41FA5}">
                      <a16:colId xmlns:a16="http://schemas.microsoft.com/office/drawing/2014/main" val="527507615"/>
                    </a:ext>
                  </a:extLst>
                </a:gridCol>
                <a:gridCol w="2268079">
                  <a:extLst>
                    <a:ext uri="{9D8B030D-6E8A-4147-A177-3AD203B41FA5}">
                      <a16:colId xmlns:a16="http://schemas.microsoft.com/office/drawing/2014/main" val="19369979"/>
                    </a:ext>
                  </a:extLst>
                </a:gridCol>
                <a:gridCol w="2916102">
                  <a:extLst>
                    <a:ext uri="{9D8B030D-6E8A-4147-A177-3AD203B41FA5}">
                      <a16:colId xmlns:a16="http://schemas.microsoft.com/office/drawing/2014/main" val="758500819"/>
                    </a:ext>
                  </a:extLst>
                </a:gridCol>
                <a:gridCol w="2901034">
                  <a:extLst>
                    <a:ext uri="{9D8B030D-6E8A-4147-A177-3AD203B41FA5}">
                      <a16:colId xmlns:a16="http://schemas.microsoft.com/office/drawing/2014/main" val="167345417"/>
                    </a:ext>
                  </a:extLst>
                </a:gridCol>
              </a:tblGrid>
              <a:tr h="551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Room Size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Surface Material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 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NLOS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862082"/>
                  </a:ext>
                </a:extLst>
              </a:tr>
              <a:tr h="39144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Room</a:t>
                      </a:r>
                    </a:p>
                    <a:p>
                      <a:pPr algn="ctr"/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3m×3m×2.5m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Wood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-45.3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-61.1 dBm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988634"/>
                  </a:ext>
                </a:extLst>
              </a:tr>
              <a:tr h="3914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Plasterboard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-44.2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-57.0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16328"/>
                  </a:ext>
                </a:extLst>
              </a:tr>
              <a:tr h="39144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Concrete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-42.3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-52.6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906971"/>
                  </a:ext>
                </a:extLst>
              </a:tr>
              <a:tr h="39144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Medium Room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2m×7m×3.5m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Wood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-57.6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-77.5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597703"/>
                  </a:ext>
                </a:extLst>
              </a:tr>
              <a:tr h="39144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Plasterboard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-56.8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-73.6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27146"/>
                  </a:ext>
                </a:extLst>
              </a:tr>
              <a:tr h="403621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Concrete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-55.2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-69.3 dBm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528410"/>
                  </a:ext>
                </a:extLst>
              </a:tr>
              <a:tr h="391446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Large Room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30m×30m×25m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Wood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-63.4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-81.7 dBm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33774"/>
                  </a:ext>
                </a:extLst>
              </a:tr>
              <a:tr h="39144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Plasterboard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-63.0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-77.7 dBm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082994"/>
                  </a:ext>
                </a:extLst>
              </a:tr>
              <a:tr h="391446"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Concrete</a:t>
                      </a:r>
                      <a:endParaRPr lang="zh-CN" altLang="en-US" sz="1600" dirty="0"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-62.5 dBm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Rx: -73.8 dBm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9490"/>
                  </a:ext>
                </a:extLst>
              </a:tr>
            </a:tbl>
          </a:graphicData>
        </a:graphic>
      </p:graphicFrame>
      <p:sp>
        <p:nvSpPr>
          <p:cNvPr id="8" name="箭头: 右 7">
            <a:extLst>
              <a:ext uri="{FF2B5EF4-FFF2-40B4-BE49-F238E27FC236}">
                <a16:creationId xmlns:a16="http://schemas.microsoft.com/office/drawing/2014/main" id="{91DD83AD-3A27-45E3-9897-E2AFC649E576}"/>
              </a:ext>
            </a:extLst>
          </p:cNvPr>
          <p:cNvSpPr/>
          <p:nvPr/>
        </p:nvSpPr>
        <p:spPr>
          <a:xfrm rot="5400000">
            <a:off x="10412543" y="2640796"/>
            <a:ext cx="983878" cy="370755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+8.5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E8A5A89A-BF97-449B-BF1C-4B41AD75C75D}"/>
              </a:ext>
            </a:extLst>
          </p:cNvPr>
          <p:cNvSpPr/>
          <p:nvPr/>
        </p:nvSpPr>
        <p:spPr>
          <a:xfrm rot="5400000">
            <a:off x="10292641" y="2467706"/>
            <a:ext cx="628269" cy="361324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+4.1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B1671437-A554-495B-9FD5-38C0CC2E6E23}"/>
              </a:ext>
            </a:extLst>
          </p:cNvPr>
          <p:cNvSpPr/>
          <p:nvPr/>
        </p:nvSpPr>
        <p:spPr>
          <a:xfrm rot="5400000">
            <a:off x="10419290" y="3816028"/>
            <a:ext cx="999483" cy="380997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+8.2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CE32221-E50A-4058-A525-D8F373F40F36}"/>
              </a:ext>
            </a:extLst>
          </p:cNvPr>
          <p:cNvSpPr/>
          <p:nvPr/>
        </p:nvSpPr>
        <p:spPr>
          <a:xfrm rot="5400000">
            <a:off x="10302072" y="3640256"/>
            <a:ext cx="628269" cy="361324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+3.9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D7CD9559-D9B7-4433-9052-F09DF87D4CFB}"/>
              </a:ext>
            </a:extLst>
          </p:cNvPr>
          <p:cNvSpPr/>
          <p:nvPr/>
        </p:nvSpPr>
        <p:spPr>
          <a:xfrm rot="5400000">
            <a:off x="10419291" y="5000542"/>
            <a:ext cx="999486" cy="380997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+7.9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6555F216-B2EC-4FFA-89B4-3EFC4763F4FD}"/>
              </a:ext>
            </a:extLst>
          </p:cNvPr>
          <p:cNvSpPr/>
          <p:nvPr/>
        </p:nvSpPr>
        <p:spPr>
          <a:xfrm rot="5400000">
            <a:off x="10302072" y="4824769"/>
            <a:ext cx="628269" cy="361324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+4.0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65A3F076-C7BA-4154-A9B2-80F70C6FD191}"/>
              </a:ext>
            </a:extLst>
          </p:cNvPr>
          <p:cNvSpPr/>
          <p:nvPr/>
        </p:nvSpPr>
        <p:spPr>
          <a:xfrm rot="5400000">
            <a:off x="7498622" y="2648873"/>
            <a:ext cx="990601" cy="361324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+3.0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6E781B32-A6FE-4F58-AEF5-E1CB91C0F102}"/>
              </a:ext>
            </a:extLst>
          </p:cNvPr>
          <p:cNvSpPr/>
          <p:nvPr/>
        </p:nvSpPr>
        <p:spPr>
          <a:xfrm rot="5400000">
            <a:off x="7379851" y="2467708"/>
            <a:ext cx="628272" cy="361324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+1.1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76B31DB-33DC-4AD1-9FEC-4C84958018A9}"/>
              </a:ext>
            </a:extLst>
          </p:cNvPr>
          <p:cNvSpPr/>
          <p:nvPr/>
        </p:nvSpPr>
        <p:spPr>
          <a:xfrm rot="5400000">
            <a:off x="7508458" y="3820466"/>
            <a:ext cx="990604" cy="38100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+2.4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8704652B-4AF8-4495-A1DE-A5AF022A7F83}"/>
              </a:ext>
            </a:extLst>
          </p:cNvPr>
          <p:cNvSpPr/>
          <p:nvPr/>
        </p:nvSpPr>
        <p:spPr>
          <a:xfrm rot="5400000">
            <a:off x="7374988" y="3649135"/>
            <a:ext cx="628269" cy="361324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+0.8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85AE90FB-1DA1-4D36-8D6A-70A14C33D1EE}"/>
              </a:ext>
            </a:extLst>
          </p:cNvPr>
          <p:cNvSpPr/>
          <p:nvPr/>
        </p:nvSpPr>
        <p:spPr>
          <a:xfrm rot="5400000">
            <a:off x="7528133" y="5004979"/>
            <a:ext cx="990604" cy="38100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+0.9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F3868AF1-E1B8-4C1E-8107-D677258361C0}"/>
              </a:ext>
            </a:extLst>
          </p:cNvPr>
          <p:cNvSpPr/>
          <p:nvPr/>
        </p:nvSpPr>
        <p:spPr>
          <a:xfrm rot="5400000">
            <a:off x="7406472" y="4833648"/>
            <a:ext cx="628269" cy="361324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+0.4</a:t>
            </a:r>
            <a:endParaRPr kumimoji="0" lang="zh-CN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37C917-E021-4130-818F-2321AD02F9A9}"/>
              </a:ext>
            </a:extLst>
          </p:cNvPr>
          <p:cNvSpPr txBox="1"/>
          <p:nvPr/>
        </p:nvSpPr>
        <p:spPr>
          <a:xfrm>
            <a:off x="2636299" y="5816025"/>
            <a:ext cx="85196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 surface material has a significant impact on Rx power in NLOS channels, but has little impact in LOS channels.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3E752DC-F022-418A-97D7-936C3B544A26}"/>
              </a:ext>
            </a:extLst>
          </p:cNvPr>
          <p:cNvSpPr txBox="1"/>
          <p:nvPr/>
        </p:nvSpPr>
        <p:spPr>
          <a:xfrm>
            <a:off x="1036100" y="577036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23ED6-D06C-4023-987C-922C7F1F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921D46-7669-4EAC-B209-7875C019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224" y="1751014"/>
            <a:ext cx="10361084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Simulation results demonstrate that under an omni-directional antenna pattern and a 30 dBm Tx power configuration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1" dirty="0"/>
              <a:t>The Rx power is good in a small room for both LOS and NLOS, and good in a medium or a large room only for LOS;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b="1" dirty="0">
                <a:cs typeface="+mn-cs"/>
              </a:rPr>
              <a:t>The Rx power is also good in a LOS channel where the Tx device and Rx device are close to each other, regardless of the size of the room;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altLang="zh-CN" b="1" dirty="0">
                <a:cs typeface="+mn-cs"/>
              </a:rPr>
              <a:t>The Rx power can be affected by deployment location and surface materials.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However, the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Rx power is just a basic requirement for mmWave communication, we also need to take SNR, Phase Noise, EVM, and PER into consideration before reaching a conclusion.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If feasible,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with the help of MLO,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omni-directional antenna pattern could be an option for IMMW apart from the quasi-omnidirectional and the directional antenna patterns defined in 11ad/ay</a:t>
            </a:r>
            <a:r>
              <a:rPr lang="en-US" altLang="zh-CN" sz="2000" dirty="0"/>
              <a:t>.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AD10C8-B4CC-46E4-9FFB-CDEA43EC50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B6FFC8-D19C-413E-ABE0-5D5A6169723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63BCC8D3-5701-4516-9DE3-FB4E3BEC294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81134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FE4B92-C2E7-42FB-B169-E6041CC8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5DAE24-1C04-4A64-B98E-8A4A264C8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dirty="0"/>
              <a:t>[1] 11-23-1905-00-immw-high-level-thoughts-on-immw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dirty="0"/>
              <a:t>[2] 11-23-1819-01-immw-integrated-mmwave-design-considerations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dirty="0"/>
              <a:t>[3] 11-23-1968-00-immw-discussion-on-general-direction-of-integrated-mmwave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0" dirty="0"/>
              <a:t>[4] 11-23-2004-00-immw-technical-scope-proposal</a:t>
            </a:r>
            <a:endParaRPr lang="zh-CN" altLang="en-US" sz="2000" b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826DDF-8C5F-43FE-A774-9238259171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D36D5A-D5D1-4367-8806-1FDA36398C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935A0BD7-55AC-487E-8A7C-B0E2418F029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406627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830387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Beamforming is essential to improving the data rate and coverage of </a:t>
            </a:r>
            <a:r>
              <a:rPr lang="en-GB" sz="2000" dirty="0" err="1"/>
              <a:t>Millimeter</a:t>
            </a:r>
            <a:r>
              <a:rPr lang="en-GB" sz="2000" dirty="0"/>
              <a:t>-Wave (mmWave) communication system, </a:t>
            </a:r>
            <a:r>
              <a:rPr lang="en-US" sz="2000" dirty="0"/>
              <a:t>as mmWave signals experience much higher path loss compared with sub-7GHz frequencies.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However, beamforming introduces significant overhead and complexity due to multiple </a:t>
            </a:r>
            <a:r>
              <a:rPr lang="en-GB" altLang="zh-CN" sz="2000" dirty="0"/>
              <a:t>beamforming</a:t>
            </a:r>
            <a:r>
              <a:rPr lang="en-GB" sz="2000" dirty="0"/>
              <a:t> frames (e.g. SSW frames in 11ad/ay) and dedicated b</a:t>
            </a:r>
            <a:r>
              <a:rPr lang="en-GB" altLang="zh-CN" sz="2000" dirty="0"/>
              <a:t>eamforming</a:t>
            </a:r>
            <a:r>
              <a:rPr lang="en-GB" sz="2000" dirty="0"/>
              <a:t> procedure.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000" dirty="0"/>
              <a:t>It is suggested that</a:t>
            </a:r>
            <a:r>
              <a:rPr lang="zh-CN" altLang="en-US" sz="2000" dirty="0"/>
              <a:t> </a:t>
            </a:r>
            <a:r>
              <a:rPr lang="en-GB" altLang="zh-CN" sz="2000" dirty="0"/>
              <a:t>IMMW</a:t>
            </a:r>
            <a:r>
              <a:rPr lang="en-GB" sz="2000" dirty="0"/>
              <a:t> should </a:t>
            </a:r>
            <a:r>
              <a:rPr lang="en-US" altLang="zh-CN" sz="2000" dirty="0"/>
              <a:t>have</a:t>
            </a:r>
            <a:r>
              <a:rPr lang="en-GB" sz="2000" dirty="0"/>
              <a:t> less signaling overhead</a:t>
            </a:r>
            <a:r>
              <a:rPr lang="en-US" sz="2000" dirty="0"/>
              <a:t>,</a:t>
            </a:r>
            <a:r>
              <a:rPr lang="zh-CN" altLang="en-US" sz="2000" dirty="0"/>
              <a:t> </a:t>
            </a:r>
            <a:r>
              <a:rPr lang="en-US" altLang="zh-CN" sz="2000" dirty="0"/>
              <a:t>less complexity, lower data rate, and shorter range compared with 11ad/11ay.</a:t>
            </a:r>
            <a:r>
              <a:rPr lang="zh-CN" altLang="en-US" sz="2000" dirty="0"/>
              <a:t> </a:t>
            </a:r>
            <a:r>
              <a:rPr lang="en-US" altLang="zh-CN" sz="2000" baseline="30000" dirty="0"/>
              <a:t>[1-4]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An omni-directional antenna pattern mode without beamforming seems to be a new choice for IM</a:t>
            </a:r>
            <a:r>
              <a:rPr lang="en-US" altLang="zh-CN" sz="2000" dirty="0"/>
              <a:t>MW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/>
              <a:t>which is suitable for short-range communication like P2P sharing and small devices such as mobile phones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00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CN" sz="2000" dirty="0"/>
              <a:t>In this contribution, we share some </a:t>
            </a:r>
            <a:r>
              <a:rPr lang="en-GB" altLang="zh-CN" sz="2000" dirty="0"/>
              <a:t>ray tracing </a:t>
            </a:r>
            <a:r>
              <a:rPr lang="en-US" altLang="zh-CN" sz="2000" dirty="0"/>
              <a:t>simulation results of the Rx power of mmWave signals that are transmitted and received with </a:t>
            </a:r>
            <a:r>
              <a:rPr lang="en-GB" altLang="zh-CN" sz="2000" dirty="0"/>
              <a:t>omni-directional antenna pattern.</a:t>
            </a:r>
            <a:endParaRPr lang="en-GB" sz="200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 dirty="0"/>
              <a:t>Ning Gao, OPPO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0DDD1D-B269-4487-BF57-47C9A869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Simulation Parameters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E8782C-A0C1-47FF-A5C4-B87961800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prstClr val="black"/>
                </a:solidFill>
                <a:ea typeface="等线" panose="02010600030101010101" pitchFamily="2" charset="-122"/>
              </a:rPr>
              <a:t>Default Simulation Settings</a:t>
            </a:r>
          </a:p>
          <a:p>
            <a:pPr marL="6858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ea typeface="等线" panose="02010600030101010101" pitchFamily="2" charset="-122"/>
              </a:rPr>
              <a:t>Frequency:</a:t>
            </a:r>
            <a:r>
              <a:rPr lang="en-US" altLang="zh-CN" sz="1800" b="0" dirty="0">
                <a:solidFill>
                  <a:prstClr val="black"/>
                </a:solidFill>
                <a:ea typeface="等线" panose="02010600030101010101" pitchFamily="2" charset="-122"/>
              </a:rPr>
              <a:t> 60 GHz</a:t>
            </a:r>
          </a:p>
          <a:p>
            <a:pPr marL="6858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ea typeface="等线" panose="02010600030101010101" pitchFamily="2" charset="-122"/>
              </a:rPr>
              <a:t>Tx Power: </a:t>
            </a:r>
            <a:r>
              <a:rPr lang="en-US" altLang="zh-CN" sz="1800" b="0" dirty="0">
                <a:solidFill>
                  <a:prstClr val="black"/>
                </a:solidFill>
                <a:ea typeface="等线" panose="02010600030101010101" pitchFamily="2" charset="-122"/>
              </a:rPr>
              <a:t>30 dBm</a:t>
            </a:r>
          </a:p>
          <a:p>
            <a:pPr marL="6858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ea typeface="等线" panose="02010600030101010101" pitchFamily="2" charset="-122"/>
              </a:rPr>
              <a:t>Tx Antenna: </a:t>
            </a:r>
            <a:r>
              <a:rPr lang="en-US" altLang="zh-CN" sz="1800" b="0" dirty="0">
                <a:solidFill>
                  <a:prstClr val="black"/>
                </a:solidFill>
                <a:ea typeface="等线" panose="02010600030101010101" pitchFamily="2" charset="-122"/>
              </a:rPr>
              <a:t>isotropic (an ideal omni-directional antenna that radiates uniformly in all directions)</a:t>
            </a:r>
          </a:p>
          <a:p>
            <a:pPr marL="6858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ea typeface="等线" panose="02010600030101010101" pitchFamily="2" charset="-122"/>
              </a:rPr>
              <a:t>Rx Antenna: </a:t>
            </a:r>
            <a:r>
              <a:rPr lang="en-US" altLang="zh-CN" sz="1800" b="0" dirty="0">
                <a:solidFill>
                  <a:prstClr val="black"/>
                </a:solidFill>
                <a:ea typeface="等线" panose="02010600030101010101" pitchFamily="2" charset="-122"/>
              </a:rPr>
              <a:t>isotropic</a:t>
            </a:r>
          </a:p>
          <a:p>
            <a:pPr marL="6858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ea typeface="等线" panose="02010600030101010101" pitchFamily="2" charset="-122"/>
              </a:rPr>
              <a:t>Location of the Tx Device: </a:t>
            </a:r>
            <a:r>
              <a:rPr lang="en-US" altLang="zh-CN" sz="1800" dirty="0">
                <a:solidFill>
                  <a:prstClr val="black"/>
                </a:solidFill>
                <a:ea typeface="等线" panose="02010600030101010101" pitchFamily="2" charset="-122"/>
              </a:rPr>
              <a:t>center of room ceiling</a:t>
            </a:r>
          </a:p>
          <a:p>
            <a:pPr marL="6858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ea typeface="等线" panose="02010600030101010101" pitchFamily="2" charset="-122"/>
              </a:rPr>
              <a:t>Surface Material:</a:t>
            </a:r>
            <a:r>
              <a:rPr lang="en-US" altLang="zh-CN" sz="1800" dirty="0">
                <a:solidFill>
                  <a:prstClr val="black"/>
                </a:solidFill>
                <a:ea typeface="等线" panose="02010600030101010101" pitchFamily="2" charset="-122"/>
              </a:rPr>
              <a:t> wood</a:t>
            </a:r>
          </a:p>
          <a:p>
            <a:pPr marL="6858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ea typeface="等线" panose="02010600030101010101" pitchFamily="2" charset="-122"/>
              </a:rPr>
              <a:t>Path Type: </a:t>
            </a:r>
            <a:r>
              <a:rPr lang="en-US" altLang="zh-CN" sz="1800" dirty="0">
                <a:solidFill>
                  <a:prstClr val="black"/>
                </a:solidFill>
                <a:ea typeface="等线" panose="02010600030101010101" pitchFamily="2" charset="-122"/>
              </a:rPr>
              <a:t>reflection path</a:t>
            </a:r>
          </a:p>
          <a:p>
            <a:pPr marL="685800"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ea typeface="等线" panose="02010600030101010101" pitchFamily="2" charset="-122"/>
              </a:rPr>
              <a:t>Max Number of Reflections: </a:t>
            </a:r>
            <a:r>
              <a:rPr lang="en-US" altLang="zh-CN" sz="1800" dirty="0">
                <a:solidFill>
                  <a:prstClr val="black"/>
                </a:solidFill>
                <a:ea typeface="等线" panose="02010600030101010101" pitchFamily="2" charset="-122"/>
              </a:rPr>
              <a:t>2</a:t>
            </a:r>
          </a:p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zh-CN" sz="2400" dirty="0">
              <a:solidFill>
                <a:prstClr val="black"/>
              </a:solidFill>
              <a:ea typeface="等线" panose="02010600030101010101" pitchFamily="2" charset="-122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prstClr val="black"/>
                </a:solidFill>
                <a:ea typeface="等线" panose="02010600030101010101" pitchFamily="2" charset="-122"/>
              </a:rPr>
              <a:t>Simulation Target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ea typeface="等线" panose="02010600030101010101" pitchFamily="2" charset="-122"/>
              </a:rPr>
              <a:t>Rx power of the signal</a:t>
            </a:r>
          </a:p>
          <a:p>
            <a:pPr marL="0" indent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zh-CN" sz="2400" dirty="0">
              <a:solidFill>
                <a:prstClr val="black"/>
              </a:solidFill>
              <a:ea typeface="等线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8CC1E4-6D11-4733-A17D-D61EA57D34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7328FE-A48A-4FA6-8838-525E84F8921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C2408634-1230-4F63-ABFC-DE2937C398C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014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FFB8E8-57E4-46B1-938B-8713362D6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Rx Power in a Small Room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16C751-0BE2-4649-8C2C-D625DC2096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CD1ADA-C38A-4352-9A40-D89A1EEE51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12DF1493-BF8B-4878-B3E8-47E440A7791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CD73AA-7B7E-4936-9140-A45D670C51DF}"/>
              </a:ext>
            </a:extLst>
          </p:cNvPr>
          <p:cNvSpPr txBox="1"/>
          <p:nvPr/>
        </p:nvSpPr>
        <p:spPr>
          <a:xfrm>
            <a:off x="1075267" y="1751014"/>
            <a:ext cx="502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Small Room</a:t>
            </a:r>
          </a:p>
          <a:p>
            <a:pPr marL="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Size: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3m×3m×2.5m</a:t>
            </a:r>
          </a:p>
          <a:p>
            <a:pPr marL="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Examples: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bedroom,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small conference room</a:t>
            </a:r>
            <a:endParaRPr lang="en-US" altLang="zh-CN" sz="1800" b="1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919E0F6-533E-46D4-9DD9-DC635B56F138}"/>
              </a:ext>
            </a:extLst>
          </p:cNvPr>
          <p:cNvSpPr txBox="1"/>
          <p:nvPr/>
        </p:nvSpPr>
        <p:spPr>
          <a:xfrm>
            <a:off x="6145742" y="1751014"/>
            <a:ext cx="4753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Rx Power Heatmap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2C14B78-B83F-4617-BF7F-D6465CA89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65019"/>
            <a:ext cx="4622829" cy="342018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B763BD9-1B76-4F66-A9BB-6BE86B229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34" y="3200400"/>
            <a:ext cx="2743200" cy="227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68FDBE-6069-4C4C-BF85-7523D89B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Rx Power in a Medium Room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F71A19-8CF8-4985-90F1-6965FC415F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B75D2B-99A3-4AF1-A5DD-17B9BEC6D6D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37E6CBDF-23E4-439F-AE68-DA9111DF151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B9612F4-CB75-46AF-9F5D-2B0277D62D8B}"/>
              </a:ext>
            </a:extLst>
          </p:cNvPr>
          <p:cNvSpPr txBox="1"/>
          <p:nvPr/>
        </p:nvSpPr>
        <p:spPr>
          <a:xfrm>
            <a:off x="1075267" y="1751014"/>
            <a:ext cx="5029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Medium Room </a:t>
            </a:r>
          </a:p>
          <a:p>
            <a:pPr marL="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Size: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12m×7m×2.5m</a:t>
            </a:r>
          </a:p>
          <a:p>
            <a:pPr marL="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Examples: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living room, class room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A95D612-0AFB-4B55-8D37-3A05F345294B}"/>
              </a:ext>
            </a:extLst>
          </p:cNvPr>
          <p:cNvSpPr txBox="1"/>
          <p:nvPr/>
        </p:nvSpPr>
        <p:spPr>
          <a:xfrm>
            <a:off x="6145742" y="1751014"/>
            <a:ext cx="4753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Rx Power Heatmap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FB6B031-CC08-4005-A9E3-54E030581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91079"/>
            <a:ext cx="4632870" cy="344963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70945DD-4AAC-4EFB-8DF6-E3853B9D6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26" y="2906969"/>
            <a:ext cx="2896081" cy="120208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9C7932-854D-41EA-9C71-F2FBA3AF0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92" y="4267200"/>
            <a:ext cx="2471644" cy="1759475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9EB6E4E-EB2F-4EC2-B8BA-961997CA0B51}"/>
              </a:ext>
            </a:extLst>
          </p:cNvPr>
          <p:cNvCxnSpPr/>
          <p:nvPr/>
        </p:nvCxnSpPr>
        <p:spPr bwMode="auto">
          <a:xfrm>
            <a:off x="2362200" y="5257800"/>
            <a:ext cx="914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4259CE4-C50D-4203-8D68-8658B6BA50B6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2200" y="5029200"/>
            <a:ext cx="762000" cy="152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F032924-6289-4651-9F84-913E1F55B7AD}"/>
              </a:ext>
            </a:extLst>
          </p:cNvPr>
          <p:cNvSpPr txBox="1"/>
          <p:nvPr/>
        </p:nvSpPr>
        <p:spPr>
          <a:xfrm>
            <a:off x="1703159" y="5012323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pillars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3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A3A51-ABF7-4BAC-9E4A-E4249A07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Rx Power in a Large Room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DA4A22-FE6C-45B1-9FA1-C7691F71BA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59C66D-CBC2-4729-AB0F-261EFF1B077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C46EABC-F289-4564-AA08-094F8D0D335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BBEB71-9293-4EE6-9D84-0AD9C7CFBC1F}"/>
              </a:ext>
            </a:extLst>
          </p:cNvPr>
          <p:cNvSpPr txBox="1"/>
          <p:nvPr/>
        </p:nvSpPr>
        <p:spPr>
          <a:xfrm>
            <a:off x="1075268" y="1751014"/>
            <a:ext cx="4084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Large Room </a:t>
            </a:r>
          </a:p>
          <a:p>
            <a:pPr marL="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Size: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30m×30m×25m</a:t>
            </a:r>
          </a:p>
          <a:p>
            <a:pPr marL="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Examples: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theater, music hall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AE02BE7-5178-4CD0-9A4F-A8EC25137583}"/>
              </a:ext>
            </a:extLst>
          </p:cNvPr>
          <p:cNvSpPr txBox="1"/>
          <p:nvPr/>
        </p:nvSpPr>
        <p:spPr>
          <a:xfrm>
            <a:off x="6145742" y="1751014"/>
            <a:ext cx="4753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en-US" altLang="zh-CN" sz="18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Rx Power Heatmap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DAD7D20-E73E-477A-9B5E-67609297233A}"/>
              </a:ext>
            </a:extLst>
          </p:cNvPr>
          <p:cNvSpPr txBox="1"/>
          <p:nvPr/>
        </p:nvSpPr>
        <p:spPr>
          <a:xfrm>
            <a:off x="1526420" y="5804088"/>
            <a:ext cx="4340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Note: this is a small room magnified 10 times 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977A6B5-0309-4FF4-8E13-8D91C72F7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65245"/>
            <a:ext cx="4583334" cy="3408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64D4C0-B397-4939-A5EC-71A95304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96" y="2971800"/>
            <a:ext cx="3214204" cy="26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F801E-EE9E-41B7-B794-D818BFFD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of Different Rooms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30F89D-3F8A-4BF4-80A6-538DB7C26C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AB691-1BE5-421D-A78F-C9EBB41095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2F62300-96AA-417D-8C18-F9845E0DBC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5D4EF3-3FB5-46C7-B1FD-2FBC20AA80F7}"/>
              </a:ext>
            </a:extLst>
          </p:cNvPr>
          <p:cNvSpPr txBox="1"/>
          <p:nvPr/>
        </p:nvSpPr>
        <p:spPr>
          <a:xfrm>
            <a:off x="623804" y="1595933"/>
            <a:ext cx="3191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Small Room: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3m×3m×2.5m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74D5C6-A11D-4F49-BCBF-14148B36AE53}"/>
              </a:ext>
            </a:extLst>
          </p:cNvPr>
          <p:cNvSpPr txBox="1"/>
          <p:nvPr/>
        </p:nvSpPr>
        <p:spPr>
          <a:xfrm>
            <a:off x="4441226" y="1600200"/>
            <a:ext cx="329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Medium Room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12m×7m×2.5m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396B87-E477-4DA0-9AC1-F52432765B3F}"/>
              </a:ext>
            </a:extLst>
          </p:cNvPr>
          <p:cNvSpPr txBox="1"/>
          <p:nvPr/>
        </p:nvSpPr>
        <p:spPr>
          <a:xfrm>
            <a:off x="8178752" y="1599644"/>
            <a:ext cx="3191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Large Room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30m×30m×25m</a:t>
            </a:r>
          </a:p>
        </p:txBody>
      </p:sp>
      <p:graphicFrame>
        <p:nvGraphicFramePr>
          <p:cNvPr id="14" name="表格 3">
            <a:extLst>
              <a:ext uri="{FF2B5EF4-FFF2-40B4-BE49-F238E27FC236}">
                <a16:creationId xmlns:a16="http://schemas.microsoft.com/office/drawing/2014/main" id="{01056373-9BDE-4137-9527-4A06A651D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80687"/>
              </p:ext>
            </p:extLst>
          </p:nvPr>
        </p:nvGraphicFramePr>
        <p:xfrm>
          <a:off x="731917" y="4800600"/>
          <a:ext cx="2975758" cy="914400"/>
        </p:xfrm>
        <a:graphic>
          <a:graphicData uri="http://schemas.openxmlformats.org/drawingml/2006/table">
            <a:tbl>
              <a:tblPr firstRow="1" bandRow="1"/>
              <a:tblGrid>
                <a:gridCol w="849630">
                  <a:extLst>
                    <a:ext uri="{9D8B030D-6E8A-4147-A177-3AD203B41FA5}">
                      <a16:colId xmlns:a16="http://schemas.microsoft.com/office/drawing/2014/main" val="936136096"/>
                    </a:ext>
                  </a:extLst>
                </a:gridCol>
                <a:gridCol w="2126128">
                  <a:extLst>
                    <a:ext uri="{9D8B030D-6E8A-4147-A177-3AD203B41FA5}">
                      <a16:colId xmlns:a16="http://schemas.microsoft.com/office/drawing/2014/main" val="350329594"/>
                    </a:ext>
                  </a:extLst>
                </a:gridCol>
              </a:tblGrid>
              <a:tr h="195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/>
                        <a:t>Distance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1.6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682239"/>
                  </a:ext>
                </a:extLst>
              </a:tr>
              <a:tr h="195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LOS</a:t>
                      </a:r>
                      <a:endParaRPr lang="zh-CN" altLang="en-US" sz="1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Rx: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-41.2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54810"/>
                  </a:ext>
                </a:extLst>
              </a:tr>
              <a:tr h="195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NLOS</a:t>
                      </a:r>
                      <a:endParaRPr lang="zh-CN" altLang="en-US" sz="1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Rx: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-61.5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55863"/>
                  </a:ext>
                </a:extLst>
              </a:tr>
            </a:tbl>
          </a:graphicData>
        </a:graphic>
      </p:graphicFrame>
      <p:graphicFrame>
        <p:nvGraphicFramePr>
          <p:cNvPr id="15" name="表格 3">
            <a:extLst>
              <a:ext uri="{FF2B5EF4-FFF2-40B4-BE49-F238E27FC236}">
                <a16:creationId xmlns:a16="http://schemas.microsoft.com/office/drawing/2014/main" id="{CF6DD0CA-9AAF-4A96-AB52-0EA84CF1E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14812"/>
              </p:ext>
            </p:extLst>
          </p:nvPr>
        </p:nvGraphicFramePr>
        <p:xfrm>
          <a:off x="4521698" y="4807044"/>
          <a:ext cx="3091061" cy="914400"/>
        </p:xfrm>
        <a:graphic>
          <a:graphicData uri="http://schemas.openxmlformats.org/drawingml/2006/table">
            <a:tbl>
              <a:tblPr firstRow="1" bandRow="1"/>
              <a:tblGrid>
                <a:gridCol w="882553">
                  <a:extLst>
                    <a:ext uri="{9D8B030D-6E8A-4147-A177-3AD203B41FA5}">
                      <a16:colId xmlns:a16="http://schemas.microsoft.com/office/drawing/2014/main" val="936136096"/>
                    </a:ext>
                  </a:extLst>
                </a:gridCol>
                <a:gridCol w="2208508">
                  <a:extLst>
                    <a:ext uri="{9D8B030D-6E8A-4147-A177-3AD203B41FA5}">
                      <a16:colId xmlns:a16="http://schemas.microsoft.com/office/drawing/2014/main" val="350329594"/>
                    </a:ext>
                  </a:extLst>
                </a:gridCol>
              </a:tblGrid>
              <a:tr h="197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Distance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5.5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682239"/>
                  </a:ext>
                </a:extLst>
              </a:tr>
              <a:tr h="197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LOS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Rx: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-53.9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5481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NLOS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Rx: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-75.5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55863"/>
                  </a:ext>
                </a:extLst>
              </a:tr>
            </a:tbl>
          </a:graphicData>
        </a:graphic>
      </p:graphicFrame>
      <p:graphicFrame>
        <p:nvGraphicFramePr>
          <p:cNvPr id="16" name="表格 3">
            <a:extLst>
              <a:ext uri="{FF2B5EF4-FFF2-40B4-BE49-F238E27FC236}">
                <a16:creationId xmlns:a16="http://schemas.microsoft.com/office/drawing/2014/main" id="{A9839009-2C88-49EC-94E0-260771136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53414"/>
              </p:ext>
            </p:extLst>
          </p:nvPr>
        </p:nvGraphicFramePr>
        <p:xfrm>
          <a:off x="8436364" y="4813387"/>
          <a:ext cx="3037635" cy="914400"/>
        </p:xfrm>
        <a:graphic>
          <a:graphicData uri="http://schemas.openxmlformats.org/drawingml/2006/table">
            <a:tbl>
              <a:tblPr firstRow="1" bandRow="1"/>
              <a:tblGrid>
                <a:gridCol w="867299">
                  <a:extLst>
                    <a:ext uri="{9D8B030D-6E8A-4147-A177-3AD203B41FA5}">
                      <a16:colId xmlns:a16="http://schemas.microsoft.com/office/drawing/2014/main" val="936136096"/>
                    </a:ext>
                  </a:extLst>
                </a:gridCol>
                <a:gridCol w="2170336">
                  <a:extLst>
                    <a:ext uri="{9D8B030D-6E8A-4147-A177-3AD203B41FA5}">
                      <a16:colId xmlns:a16="http://schemas.microsoft.com/office/drawing/2014/main" val="350329594"/>
                    </a:ext>
                  </a:extLst>
                </a:gridCol>
              </a:tblGrid>
              <a:tr h="255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/>
                        <a:t>Distance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18.4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 m</a:t>
                      </a:r>
                      <a:endParaRPr lang="zh-CN" alt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682239"/>
                  </a:ext>
                </a:extLst>
              </a:tr>
              <a:tr h="255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/>
                        <a:t>LOS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Rx: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-62.0 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</a:rPr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54810"/>
                  </a:ext>
                </a:extLst>
              </a:tr>
              <a:tr h="255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NLOS</a:t>
                      </a:r>
                      <a:endParaRPr lang="zh-CN" altLang="en-US" sz="1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Rx: 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-80.8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55863"/>
                  </a:ext>
                </a:extLst>
              </a:tr>
            </a:tbl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FC570FAC-CC83-4F8E-8F4D-D708A61812CA}"/>
              </a:ext>
            </a:extLst>
          </p:cNvPr>
          <p:cNvSpPr txBox="1"/>
          <p:nvPr/>
        </p:nvSpPr>
        <p:spPr>
          <a:xfrm>
            <a:off x="2895601" y="5862247"/>
            <a:ext cx="7543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small rooms, Rx power is good in most locations, regardless of LOS or NLOS;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medium and large rooms, Rx power is good for LOS, but poor for NLOS;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023EC8F-89E6-45DE-BB88-709501858C5D}"/>
              </a:ext>
            </a:extLst>
          </p:cNvPr>
          <p:cNvSpPr txBox="1"/>
          <p:nvPr/>
        </p:nvSpPr>
        <p:spPr>
          <a:xfrm>
            <a:off x="1371600" y="586224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</a:rPr>
              <a:t>Observation: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E7147B-F5E0-4876-884D-E4A7AD9CEB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76" y="1983595"/>
            <a:ext cx="3473224" cy="258265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5C65996-3962-4AB9-8AE9-8B4F9544CF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9348"/>
            <a:ext cx="3468509" cy="25826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8509EA8-D571-49A6-B890-80A876AFA2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1" y="2065548"/>
            <a:ext cx="3490789" cy="25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4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8A99A-2166-47B6-AC35-F5EDCA10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of different Location of the Tx Device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547C0A-3DED-478F-9180-F6F5F456EB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C6C84-CB3B-4B58-9DA0-7093BC56286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40C4AC5E-7CED-4573-B19B-659EA340949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F7373F6-1BA4-4384-9055-43466AAC5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78" y="4038600"/>
            <a:ext cx="2629552" cy="1940940"/>
          </a:xfrm>
          <a:prstGeom prst="rect">
            <a:avLst/>
          </a:prstGeom>
        </p:spPr>
      </p:pic>
      <p:pic>
        <p:nvPicPr>
          <p:cNvPr id="20" name="内容占位符 14">
            <a:extLst>
              <a:ext uri="{FF2B5EF4-FFF2-40B4-BE49-F238E27FC236}">
                <a16:creationId xmlns:a16="http://schemas.microsoft.com/office/drawing/2014/main" id="{462CCA5C-A00A-44D3-BC8C-181C2608C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79" y="4038600"/>
            <a:ext cx="2615617" cy="19409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2209429-AFFE-4D71-BC43-EFBB26CAD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33" y="4038600"/>
            <a:ext cx="2610004" cy="1940942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509FEF4-974B-4E89-BF2A-53E10F5CE158}"/>
              </a:ext>
            </a:extLst>
          </p:cNvPr>
          <p:cNvSpPr txBox="1"/>
          <p:nvPr/>
        </p:nvSpPr>
        <p:spPr>
          <a:xfrm>
            <a:off x="1541881" y="1617024"/>
            <a:ext cx="3191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Small Room: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3m×3m×2.5m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FCA1CED-22B0-40D4-AC19-7736B18CA9B4}"/>
              </a:ext>
            </a:extLst>
          </p:cNvPr>
          <p:cNvSpPr txBox="1"/>
          <p:nvPr/>
        </p:nvSpPr>
        <p:spPr>
          <a:xfrm>
            <a:off x="4926755" y="1610941"/>
            <a:ext cx="329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Medium Room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12m×7m×2.5m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9918444-3865-4B73-BFCA-F8CEB945CBE4}"/>
              </a:ext>
            </a:extLst>
          </p:cNvPr>
          <p:cNvSpPr txBox="1"/>
          <p:nvPr/>
        </p:nvSpPr>
        <p:spPr>
          <a:xfrm>
            <a:off x="8150628" y="1620046"/>
            <a:ext cx="3191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Large Room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30m×30m×25m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EAA85C8-F51E-496D-B99E-F2FC60019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395" y="2031395"/>
            <a:ext cx="2596869" cy="193100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28DDA2-375E-466E-BE24-71E8A499CB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30" y="2031395"/>
            <a:ext cx="2593344" cy="193100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1E12C4A-2A33-452C-9AAA-D1D30F6BEC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70" y="2031395"/>
            <a:ext cx="2610002" cy="1931004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5B2DEED-61F5-4905-B8C1-A055916181AF}"/>
              </a:ext>
            </a:extLst>
          </p:cNvPr>
          <p:cNvSpPr txBox="1"/>
          <p:nvPr/>
        </p:nvSpPr>
        <p:spPr>
          <a:xfrm>
            <a:off x="169286" y="4768170"/>
            <a:ext cx="174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Corner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Room Ceiling 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62EE7C0-5DEF-4BBF-A5A1-24C51CA1C204}"/>
              </a:ext>
            </a:extLst>
          </p:cNvPr>
          <p:cNvSpPr txBox="1"/>
          <p:nvPr/>
        </p:nvSpPr>
        <p:spPr>
          <a:xfrm>
            <a:off x="2819400" y="6075943"/>
            <a:ext cx="6095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Ceiling center deployment is better than ceiling corner deployment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C6ABDC1-A62D-4048-99EB-C6B3B2551B4F}"/>
              </a:ext>
            </a:extLst>
          </p:cNvPr>
          <p:cNvSpPr txBox="1"/>
          <p:nvPr/>
        </p:nvSpPr>
        <p:spPr>
          <a:xfrm>
            <a:off x="1401053" y="6050546"/>
            <a:ext cx="155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</a:rPr>
              <a:t>Observation: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736B5BD-18EC-4C57-96AE-B8597B52476C}"/>
              </a:ext>
            </a:extLst>
          </p:cNvPr>
          <p:cNvSpPr txBox="1"/>
          <p:nvPr/>
        </p:nvSpPr>
        <p:spPr>
          <a:xfrm>
            <a:off x="263179" y="2704509"/>
            <a:ext cx="155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Center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of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Room Ceiling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8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25D0E0-7AD2-48EB-8411-A8F19402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Close Distance between Tx and Rx in Different Rooms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16F235C-9EF7-4B0C-86D1-9B6EB17166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AB2746-9F5C-47C5-A283-8FDD5DC7789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altLang="zh-CN"/>
              <a:t>Ning Gao, OPPO</a:t>
            </a:r>
            <a:endParaRPr lang="en-GB" altLang="zh-CN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B3202723-BE74-409D-AD94-E7604856D1A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dirty="0"/>
              <a:t>March 2025</a:t>
            </a:r>
            <a:endParaRPr lang="en-GB" altLang="zh-CN" dirty="0"/>
          </a:p>
        </p:txBody>
      </p:sp>
      <p:graphicFrame>
        <p:nvGraphicFramePr>
          <p:cNvPr id="10" name="表格 3">
            <a:extLst>
              <a:ext uri="{FF2B5EF4-FFF2-40B4-BE49-F238E27FC236}">
                <a16:creationId xmlns:a16="http://schemas.microsoft.com/office/drawing/2014/main" id="{EA1ACA5D-99D1-4BA1-B1A3-6FF18598A5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98402"/>
              </p:ext>
            </p:extLst>
          </p:nvPr>
        </p:nvGraphicFramePr>
        <p:xfrm>
          <a:off x="990600" y="4419599"/>
          <a:ext cx="3081526" cy="914400"/>
        </p:xfrm>
        <a:graphic>
          <a:graphicData uri="http://schemas.openxmlformats.org/drawingml/2006/table">
            <a:tbl>
              <a:tblPr firstRow="1" bandRow="1"/>
              <a:tblGrid>
                <a:gridCol w="879828">
                  <a:extLst>
                    <a:ext uri="{9D8B030D-6E8A-4147-A177-3AD203B41FA5}">
                      <a16:colId xmlns:a16="http://schemas.microsoft.com/office/drawing/2014/main" val="936136096"/>
                    </a:ext>
                  </a:extLst>
                </a:gridCol>
                <a:gridCol w="2201698">
                  <a:extLst>
                    <a:ext uri="{9D8B030D-6E8A-4147-A177-3AD203B41FA5}">
                      <a16:colId xmlns:a16="http://schemas.microsoft.com/office/drawing/2014/main" val="350329594"/>
                    </a:ext>
                  </a:extLst>
                </a:gridCol>
              </a:tblGrid>
              <a:tr h="195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/>
                        <a:t>Distance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/>
                        <a:t>1.5 </a:t>
                      </a:r>
                      <a:r>
                        <a:rPr lang="en-US" altLang="zh-CN" sz="1400" b="0" dirty="0"/>
                        <a:t>m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682239"/>
                  </a:ext>
                </a:extLst>
              </a:tr>
              <a:tr h="195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LOS</a:t>
                      </a:r>
                      <a:endParaRPr lang="zh-CN" altLang="en-US" sz="1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Rx: </a:t>
                      </a:r>
                      <a:r>
                        <a:rPr lang="en-US" altLang="zh-CN" sz="1400" b="1" dirty="0"/>
                        <a:t>-41.1 </a:t>
                      </a:r>
                      <a:r>
                        <a:rPr lang="en-US" altLang="zh-CN" sz="1400" dirty="0"/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54810"/>
                  </a:ext>
                </a:extLst>
              </a:tr>
              <a:tr h="1954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NLOS</a:t>
                      </a:r>
                      <a:endParaRPr lang="zh-CN" altLang="en-US" sz="1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Rx: </a:t>
                      </a:r>
                      <a:r>
                        <a:rPr lang="en-US" altLang="zh-CN" sz="1400" b="1" dirty="0"/>
                        <a:t>-53.6 </a:t>
                      </a:r>
                      <a:r>
                        <a:rPr lang="en-US" altLang="zh-CN" sz="1400" dirty="0"/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55863"/>
                  </a:ext>
                </a:extLst>
              </a:tr>
            </a:tbl>
          </a:graphicData>
        </a:graphic>
      </p:graphicFrame>
      <p:graphicFrame>
        <p:nvGraphicFramePr>
          <p:cNvPr id="11" name="表格 3">
            <a:extLst>
              <a:ext uri="{FF2B5EF4-FFF2-40B4-BE49-F238E27FC236}">
                <a16:creationId xmlns:a16="http://schemas.microsoft.com/office/drawing/2014/main" id="{A0739412-D946-49F4-86FB-B31853488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7396"/>
              </p:ext>
            </p:extLst>
          </p:nvPr>
        </p:nvGraphicFramePr>
        <p:xfrm>
          <a:off x="4538474" y="4409194"/>
          <a:ext cx="3081526" cy="914400"/>
        </p:xfrm>
        <a:graphic>
          <a:graphicData uri="http://schemas.openxmlformats.org/drawingml/2006/table">
            <a:tbl>
              <a:tblPr firstRow="1" bandRow="1"/>
              <a:tblGrid>
                <a:gridCol w="879832">
                  <a:extLst>
                    <a:ext uri="{9D8B030D-6E8A-4147-A177-3AD203B41FA5}">
                      <a16:colId xmlns:a16="http://schemas.microsoft.com/office/drawing/2014/main" val="936136096"/>
                    </a:ext>
                  </a:extLst>
                </a:gridCol>
                <a:gridCol w="2201694">
                  <a:extLst>
                    <a:ext uri="{9D8B030D-6E8A-4147-A177-3AD203B41FA5}">
                      <a16:colId xmlns:a16="http://schemas.microsoft.com/office/drawing/2014/main" val="350329594"/>
                    </a:ext>
                  </a:extLst>
                </a:gridCol>
              </a:tblGrid>
              <a:tr h="197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/>
                        <a:t>Distance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/>
                        <a:t>1.5</a:t>
                      </a:r>
                      <a:r>
                        <a:rPr lang="en-US" altLang="zh-CN" sz="1400" b="0" dirty="0"/>
                        <a:t> m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682239"/>
                  </a:ext>
                </a:extLst>
              </a:tr>
              <a:tr h="197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LOS</a:t>
                      </a:r>
                      <a:endParaRPr lang="zh-CN" altLang="en-US" sz="1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Rx: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 -42.2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54810"/>
                  </a:ext>
                </a:extLst>
              </a:tr>
              <a:tr h="197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NLOS</a:t>
                      </a:r>
                      <a:endParaRPr lang="zh-CN" altLang="en-US" sz="1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Rx: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</a:rPr>
                        <a:t> -68.0 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dBm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55863"/>
                  </a:ext>
                </a:extLst>
              </a:tr>
            </a:tbl>
          </a:graphicData>
        </a:graphic>
      </p:graphicFrame>
      <p:graphicFrame>
        <p:nvGraphicFramePr>
          <p:cNvPr id="12" name="表格 3">
            <a:extLst>
              <a:ext uri="{FF2B5EF4-FFF2-40B4-BE49-F238E27FC236}">
                <a16:creationId xmlns:a16="http://schemas.microsoft.com/office/drawing/2014/main" id="{5D09F468-D857-4357-920C-110F67329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368624"/>
              </p:ext>
            </p:extLst>
          </p:nvPr>
        </p:nvGraphicFramePr>
        <p:xfrm>
          <a:off x="8119874" y="4415536"/>
          <a:ext cx="3081526" cy="914400"/>
        </p:xfrm>
        <a:graphic>
          <a:graphicData uri="http://schemas.openxmlformats.org/drawingml/2006/table">
            <a:tbl>
              <a:tblPr firstRow="1" bandRow="1"/>
              <a:tblGrid>
                <a:gridCol w="879830">
                  <a:extLst>
                    <a:ext uri="{9D8B030D-6E8A-4147-A177-3AD203B41FA5}">
                      <a16:colId xmlns:a16="http://schemas.microsoft.com/office/drawing/2014/main" val="936136096"/>
                    </a:ext>
                  </a:extLst>
                </a:gridCol>
                <a:gridCol w="2201696">
                  <a:extLst>
                    <a:ext uri="{9D8B030D-6E8A-4147-A177-3AD203B41FA5}">
                      <a16:colId xmlns:a16="http://schemas.microsoft.com/office/drawing/2014/main" val="350329594"/>
                    </a:ext>
                  </a:extLst>
                </a:gridCol>
              </a:tblGrid>
              <a:tr h="255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/>
                        <a:t>Distance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1" dirty="0"/>
                        <a:t>1.5 </a:t>
                      </a:r>
                      <a:r>
                        <a:rPr lang="en-US" altLang="zh-CN" sz="1400" b="0" dirty="0"/>
                        <a:t>m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7682239"/>
                  </a:ext>
                </a:extLst>
              </a:tr>
              <a:tr h="255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b="0" dirty="0"/>
                        <a:t>LOS</a:t>
                      </a:r>
                      <a:endParaRPr lang="zh-CN" altLang="en-US" sz="1400" b="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Rx: </a:t>
                      </a: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-41.5 </a:t>
                      </a:r>
                      <a:r>
                        <a:rPr kumimoji="0" lang="en-US" altLang="zh-CN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dBm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354810"/>
                  </a:ext>
                </a:extLst>
              </a:tr>
              <a:tr h="2551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400" dirty="0"/>
                        <a:t>NLOS</a:t>
                      </a:r>
                      <a:endParaRPr lang="zh-CN" altLang="en-US" sz="1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Rx: </a:t>
                      </a:r>
                      <a:r>
                        <a:rPr kumimoji="0" lang="en-US" altLang="zh-CN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-74.2 </a:t>
                      </a:r>
                      <a:r>
                        <a:rPr kumimoji="0" lang="en-US" altLang="zh-CN" sz="1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dBm</a:t>
                      </a:r>
                      <a:endParaRPr kumimoji="0" lang="en-US" altLang="zh-CN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055863"/>
                  </a:ext>
                </a:extLst>
              </a:tr>
            </a:tbl>
          </a:graphicData>
        </a:graphic>
      </p:graphicFrame>
      <p:sp>
        <p:nvSpPr>
          <p:cNvPr id="13" name="箭头: 右 12">
            <a:extLst>
              <a:ext uri="{FF2B5EF4-FFF2-40B4-BE49-F238E27FC236}">
                <a16:creationId xmlns:a16="http://schemas.microsoft.com/office/drawing/2014/main" id="{7FA4598A-16F5-4E9A-A989-5EAB7F6D899A}"/>
              </a:ext>
            </a:extLst>
          </p:cNvPr>
          <p:cNvSpPr/>
          <p:nvPr/>
        </p:nvSpPr>
        <p:spPr>
          <a:xfrm rot="5400000">
            <a:off x="3532755" y="4872916"/>
            <a:ext cx="595404" cy="32676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-12.5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E4FA12A0-D0EF-47B5-815F-767003AF4EE2}"/>
              </a:ext>
            </a:extLst>
          </p:cNvPr>
          <p:cNvSpPr/>
          <p:nvPr/>
        </p:nvSpPr>
        <p:spPr>
          <a:xfrm rot="5400000">
            <a:off x="7067003" y="4872916"/>
            <a:ext cx="595403" cy="326764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-25.8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B01262F5-B65E-43A0-B17E-9279BB1ECE25}"/>
              </a:ext>
            </a:extLst>
          </p:cNvPr>
          <p:cNvSpPr/>
          <p:nvPr/>
        </p:nvSpPr>
        <p:spPr>
          <a:xfrm rot="5400000">
            <a:off x="10652556" y="4872915"/>
            <a:ext cx="595403" cy="32676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-32.7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078A651-A5B4-4130-8411-7EF85125A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479" y="2438400"/>
            <a:ext cx="1896721" cy="160906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9FD705-ED95-4B1A-9F7E-6E1CEC84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667000"/>
            <a:ext cx="3125461" cy="13273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39AF1D1-BC78-4843-9D45-C0DBD82C2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653" y="2113814"/>
            <a:ext cx="2565063" cy="2153386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EDF2087-8D7D-44EB-A7E3-A5181CACC57F}"/>
              </a:ext>
            </a:extLst>
          </p:cNvPr>
          <p:cNvSpPr txBox="1"/>
          <p:nvPr/>
        </p:nvSpPr>
        <p:spPr>
          <a:xfrm>
            <a:off x="2851284" y="5569803"/>
            <a:ext cx="8502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When the Tx device and Rx device are close: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LOS channel, the Rx power is good regardless of the size of the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for NLOS channel, the larger the room, the worse the Rx power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6A68AA-11CF-447A-B12F-EB6D40A969A7}"/>
              </a:ext>
            </a:extLst>
          </p:cNvPr>
          <p:cNvSpPr txBox="1"/>
          <p:nvPr/>
        </p:nvSpPr>
        <p:spPr>
          <a:xfrm>
            <a:off x="1336809" y="551643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Observation:</a:t>
            </a:r>
            <a:endParaRPr lang="zh-CN" alt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8B4FC38-3C0D-487B-A31C-6226556322FF}"/>
              </a:ext>
            </a:extLst>
          </p:cNvPr>
          <p:cNvSpPr txBox="1"/>
          <p:nvPr/>
        </p:nvSpPr>
        <p:spPr>
          <a:xfrm>
            <a:off x="990600" y="1748333"/>
            <a:ext cx="3191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Small Room: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3m×3m×2.5m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7C460A7-AD00-4B00-B687-88673B74B79D}"/>
              </a:ext>
            </a:extLst>
          </p:cNvPr>
          <p:cNvSpPr txBox="1"/>
          <p:nvPr/>
        </p:nvSpPr>
        <p:spPr>
          <a:xfrm>
            <a:off x="4441226" y="1752600"/>
            <a:ext cx="3290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Medium Room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12m×7m×2.5m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CCCDDCE-2668-4762-A155-1C7B35968D2A}"/>
              </a:ext>
            </a:extLst>
          </p:cNvPr>
          <p:cNvSpPr txBox="1"/>
          <p:nvPr/>
        </p:nvSpPr>
        <p:spPr>
          <a:xfrm>
            <a:off x="8001000" y="1752044"/>
            <a:ext cx="3191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Large Room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30m×30m×25m</a:t>
            </a:r>
          </a:p>
        </p:txBody>
      </p:sp>
    </p:spTree>
    <p:extLst>
      <p:ext uri="{BB962C8B-B14F-4D97-AF65-F5344CB8AC3E}">
        <p14:creationId xmlns:p14="http://schemas.microsoft.com/office/powerpoint/2010/main" val="49436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158572</TotalTime>
  <Words>1221</Words>
  <Application>Microsoft Office PowerPoint</Application>
  <PresentationFormat>宽屏</PresentationFormat>
  <Paragraphs>246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Arial</vt:lpstr>
      <vt:lpstr>Times New Roman</vt:lpstr>
      <vt:lpstr>Wingdings</vt:lpstr>
      <vt:lpstr>Office Theme</vt:lpstr>
      <vt:lpstr>Simulation of Indoor Millimeter-Wave Signal Received Power Using an Omnidirectional Antenna Pattern</vt:lpstr>
      <vt:lpstr>Introduction</vt:lpstr>
      <vt:lpstr>Simulation Parameters</vt:lpstr>
      <vt:lpstr>Rx Power in a Small Room</vt:lpstr>
      <vt:lpstr>Rx Power in a Medium Room</vt:lpstr>
      <vt:lpstr>Rx Power in a Large Room</vt:lpstr>
      <vt:lpstr>Comparison of Different Rooms</vt:lpstr>
      <vt:lpstr>Comparison of different Location of the Tx Device</vt:lpstr>
      <vt:lpstr>Close Distance between Tx and Rx in Different Rooms</vt:lpstr>
      <vt:lpstr>Rx Power in Adjacent Rooms</vt:lpstr>
      <vt:lpstr>Comparison of Different Surface Materials</vt:lpstr>
      <vt:lpstr>Summary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Neel Nurani Krishnan</dc:creator>
  <cp:keywords/>
  <cp:lastModifiedBy>高宁(Ning Gao)</cp:lastModifiedBy>
  <cp:revision>640</cp:revision>
  <cp:lastPrinted>2024-09-11T03:03:27Z</cp:lastPrinted>
  <dcterms:created xsi:type="dcterms:W3CDTF">2024-04-23T21:48:14Z</dcterms:created>
  <dcterms:modified xsi:type="dcterms:W3CDTF">2025-03-07T02:59:33Z</dcterms:modified>
  <cp:category>Name, Affiliation</cp:category>
</cp:coreProperties>
</file>