
<file path=[Content_Types].xml><?xml version="1.0" encoding="utf-8"?>
<Types xmlns="http://schemas.openxmlformats.org/package/2006/content-types">
  <Default Extension="png" ContentType="image/png"/>
  <Default Extension="emf" ContentType="image/x-emf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256" r:id="rId2"/>
    <p:sldId id="257" r:id="rId3"/>
    <p:sldId id="274" r:id="rId4"/>
    <p:sldId id="276" r:id="rId5"/>
    <p:sldId id="275" r:id="rId6"/>
    <p:sldId id="277" r:id="rId7"/>
    <p:sldId id="270" r:id="rId8"/>
    <p:sldId id="264" r:id="rId9"/>
  </p:sldIdLst>
  <p:sldSz cx="12192000" cy="6858000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>
      <p:cViewPr varScale="1">
        <p:scale>
          <a:sx n="114" d="100"/>
          <a:sy n="114" d="100"/>
        </p:scale>
        <p:origin x="414" y="114"/>
      </p:cViewPr>
      <p:guideLst>
        <p:guide orient="horz" pos="2160"/>
        <p:guide pos="384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2/19/2025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802.11-yy/xxxxr0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Month Year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385763" y="701675"/>
            <a:ext cx="6161087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John Doe, Some Company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802.11-yy/xxxxr0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E6AF579C-E269-44CC-A9F4-B7D1E2EA3836}" type="slidenum">
              <a:rPr lang="en-US"/>
              <a:pPr/>
              <a:t>8</a:t>
            </a:fld>
            <a:endParaRPr lang="en-US"/>
          </a:p>
        </p:txBody>
      </p:sp>
      <p:sp>
        <p:nvSpPr>
          <p:cNvPr id="20481" name="Rectangle 1"/>
          <p:cNvSpPr txBox="1">
            <a:spLocks noGrp="1" noRot="1" noChangeAspect="1" noChangeArrowheads="1"/>
          </p:cNvSpPr>
          <p:nvPr>
            <p:ph type="sldImg"/>
          </p:nvPr>
        </p:nvSpPr>
        <p:spPr bwMode="auto">
          <a:xfrm>
            <a:off x="384175" y="701675"/>
            <a:ext cx="6165850" cy="3468688"/>
          </a:xfrm>
          <a:prstGeom prst="rect">
            <a:avLst/>
          </a:prstGeom>
          <a:solidFill>
            <a:srgbClr val="FFFFFF"/>
          </a:solidFill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482" name="Rectangle 2"/>
          <p:cNvSpPr txBox="1">
            <a:spLocks noGrp="1" noChangeArrowheads="1"/>
          </p:cNvSpPr>
          <p:nvPr>
            <p:ph type="body" idx="1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446873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2130426"/>
            <a:ext cx="103632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4406901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914401" y="1981201"/>
            <a:ext cx="5077884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5484" y="1981201"/>
            <a:ext cx="508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9600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09600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93368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93368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7524760" y="6475414"/>
            <a:ext cx="3865024" cy="180975"/>
          </a:xfrm>
        </p:spPr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6801" y="685801"/>
            <a:ext cx="2588684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14400" y="685801"/>
            <a:ext cx="75692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January 2025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914401" y="685801"/>
            <a:ext cx="10361084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914401" y="1981201"/>
            <a:ext cx="10361084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929217" y="333375"/>
            <a:ext cx="2499764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7143757" y="6475414"/>
            <a:ext cx="424602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Yongsen Ma et al., Samsung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5793318" y="6475414"/>
            <a:ext cx="704849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914400" y="609600"/>
            <a:ext cx="103632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912285" y="6475413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914400" y="6477000"/>
            <a:ext cx="104648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sz="2400" dirty="0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6667504" y="357166"/>
            <a:ext cx="466728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802.11-yy/xxxxr0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ctrTitle"/>
          </p:nvPr>
        </p:nvSpPr>
        <p:spPr>
          <a:xfrm>
            <a:off x="914400" y="469900"/>
            <a:ext cx="10363200" cy="1470025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Multi-Purpose AID for Different Feedback Information in Multi-STA </a:t>
            </a:r>
            <a:r>
              <a:rPr lang="en-GB" dirty="0" err="1"/>
              <a:t>BlockAck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subTitle" idx="1"/>
          </p:nvPr>
        </p:nvSpPr>
        <p:spPr>
          <a:xfrm>
            <a:off x="1878542" y="1600200"/>
            <a:ext cx="8534400" cy="476250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2025-01-11</a:t>
            </a:r>
          </a:p>
        </p:txBody>
      </p:sp>
      <p:sp>
        <p:nvSpPr>
          <p:cNvPr id="6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graphicFrame>
        <p:nvGraphicFramePr>
          <p:cNvPr id="3075" name="Object 3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011705900"/>
              </p:ext>
            </p:extLst>
          </p:nvPr>
        </p:nvGraphicFramePr>
        <p:xfrm>
          <a:off x="990600" y="2419350"/>
          <a:ext cx="10125075" cy="24574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493" name="Document" r:id="rId4" imgW="10448057" imgH="2542414" progId="Word.Document.8">
                  <p:embed/>
                </p:oleObj>
              </mc:Choice>
              <mc:Fallback>
                <p:oleObj name="Document" r:id="rId4" imgW="10448057" imgH="2542414" progId="Word.Document.8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990600" y="2419350"/>
                        <a:ext cx="10125075" cy="2457450"/>
                      </a:xfrm>
                      <a:prstGeom prst="rect">
                        <a:avLst/>
                      </a:prstGeom>
                      <a:noFill/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993775" y="1972991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ln/>
        </p:spPr>
        <p:txBody>
          <a:bodyPr/>
          <a:lstStyle/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There are proposals in </a:t>
            </a:r>
            <a:r>
              <a:rPr lang="en-GB" b="0" dirty="0" err="1"/>
              <a:t>TGbn</a:t>
            </a:r>
            <a:r>
              <a:rPr lang="en-GB" b="0" dirty="0"/>
              <a:t> to use special AID values for different UHR features, e.g.,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M</a:t>
            </a:r>
            <a:r>
              <a:rPr lang="en-GB" b="0" dirty="0"/>
              <a:t>ulti-STA </a:t>
            </a:r>
            <a:r>
              <a:rPr lang="en-GB" b="0" dirty="0" err="1"/>
              <a:t>BlockAck</a:t>
            </a:r>
            <a:r>
              <a:rPr lang="en-GB" b="0" dirty="0"/>
              <a:t> for unavailability report, link adaptation feedback, BSR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Common Info/User Info of Trigger frame for I-FCS, MIC, DPS, DUO, ELR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Proposal: a multi-purpose AID value to indicate multiple features</a:t>
            </a:r>
          </a:p>
          <a:p>
            <a:pPr lvl="1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dirty="0"/>
              <a:t>Allow including multiple features in a single field/frame with a single AID value</a:t>
            </a:r>
          </a:p>
          <a:p>
            <a:pPr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b="0" dirty="0"/>
              <a:t>Example: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A Multi-STA </a:t>
            </a:r>
            <a:r>
              <a:rPr lang="en-US" dirty="0" err="1"/>
              <a:t>BlockAck</a:t>
            </a:r>
            <a:r>
              <a:rPr lang="en-US" dirty="0"/>
              <a:t> frame contains multiple Per AID TID Info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Each Per AID TID Info field contains the same AID11 value and different TID values (or other Control Info/Feedback Type fields) to indicate different feedback information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>
            <a:extLst>
              <a:ext uri="{FF2B5EF4-FFF2-40B4-BE49-F238E27FC236}">
                <a16:creationId xmlns:a16="http://schemas.microsoft.com/office/drawing/2014/main" id="{820E91D7-7BEB-4DE3-86BF-0ADB9F132159}"/>
              </a:ext>
            </a:extLst>
          </p:cNvPr>
          <p:cNvGrpSpPr/>
          <p:nvPr/>
        </p:nvGrpSpPr>
        <p:grpSpPr>
          <a:xfrm>
            <a:off x="2907732" y="3881168"/>
            <a:ext cx="6374421" cy="2519632"/>
            <a:chOff x="5015363" y="3920169"/>
            <a:chExt cx="6374421" cy="2519632"/>
          </a:xfrm>
        </p:grpSpPr>
        <p:pic>
          <p:nvPicPr>
            <p:cNvPr id="7" name="Picture 6">
              <a:extLst>
                <a:ext uri="{FF2B5EF4-FFF2-40B4-BE49-F238E27FC236}">
                  <a16:creationId xmlns:a16="http://schemas.microsoft.com/office/drawing/2014/main" id="{7875C287-0C7D-4A88-9193-6456ACC9E440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5064301" y="3920169"/>
              <a:ext cx="6325483" cy="1376760"/>
            </a:xfrm>
            <a:prstGeom prst="rect">
              <a:avLst/>
            </a:prstGeom>
          </p:spPr>
        </p:pic>
        <p:pic>
          <p:nvPicPr>
            <p:cNvPr id="8" name="Picture 7">
              <a:extLst>
                <a:ext uri="{FF2B5EF4-FFF2-40B4-BE49-F238E27FC236}">
                  <a16:creationId xmlns:a16="http://schemas.microsoft.com/office/drawing/2014/main" id="{C1FA4475-7B67-4A9D-BFB7-FA72AC164D1A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8112743" y="5354300"/>
              <a:ext cx="3107961" cy="1085501"/>
            </a:xfrm>
            <a:prstGeom prst="rect">
              <a:avLst/>
            </a:prstGeom>
          </p:spPr>
        </p:pic>
        <p:sp>
          <p:nvSpPr>
            <p:cNvPr id="9" name="Rectangle 8">
              <a:extLst>
                <a:ext uri="{FF2B5EF4-FFF2-40B4-BE49-F238E27FC236}">
                  <a16:creationId xmlns:a16="http://schemas.microsoft.com/office/drawing/2014/main" id="{FFF65E03-CA69-4D89-BC54-CB4EE7C6DBAB}"/>
                </a:ext>
              </a:extLst>
            </p:cNvPr>
            <p:cNvSpPr/>
            <p:nvPr/>
          </p:nvSpPr>
          <p:spPr>
            <a:xfrm>
              <a:off x="5015363" y="5372506"/>
              <a:ext cx="3166276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r>
                <a:rPr lang="en-US" sz="1800" dirty="0">
                  <a:solidFill>
                    <a:schemeClr val="tx1"/>
                  </a:solidFill>
                </a:rPr>
                <a:t>Ack Type subfield equal to 0 and the TID subfield equal to 13</a:t>
              </a:r>
            </a:p>
          </p:txBody>
        </p:sp>
        <p:cxnSp>
          <p:nvCxnSpPr>
            <p:cNvPr id="11" name="Straight Connector 10">
              <a:extLst>
                <a:ext uri="{FF2B5EF4-FFF2-40B4-BE49-F238E27FC236}">
                  <a16:creationId xmlns:a16="http://schemas.microsoft.com/office/drawing/2014/main" id="{36BD6727-D616-4FA3-BD9C-4F763416AE4B}"/>
                </a:ext>
              </a:extLst>
            </p:cNvPr>
            <p:cNvCxnSpPr>
              <a:cxnSpLocks/>
            </p:cNvCxnSpPr>
            <p:nvPr/>
          </p:nvCxnSpPr>
          <p:spPr bwMode="auto">
            <a:xfrm flipH="1">
              <a:off x="8496300" y="4443467"/>
              <a:ext cx="770470" cy="1105607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  <p:cxnSp>
          <p:nvCxnSpPr>
            <p:cNvPr id="13" name="Straight Connector 12">
              <a:extLst>
                <a:ext uri="{FF2B5EF4-FFF2-40B4-BE49-F238E27FC236}">
                  <a16:creationId xmlns:a16="http://schemas.microsoft.com/office/drawing/2014/main" id="{47528FAE-472E-4ABF-BB35-C9D78362FCB3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10668000" y="4419600"/>
              <a:ext cx="503468" cy="1129474"/>
            </a:xfrm>
            <a:prstGeom prst="line">
              <a:avLst/>
            </a:prstGeom>
            <a:solidFill>
              <a:srgbClr val="00B8FF"/>
            </a:soli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</p:cxnSp>
      </p:grpSp>
      <p:sp>
        <p:nvSpPr>
          <p:cNvPr id="2" name="Title 1">
            <a:extLst>
              <a:ext uri="{FF2B5EF4-FFF2-40B4-BE49-F238E27FC236}">
                <a16:creationId xmlns:a16="http://schemas.microsoft.com/office/drawing/2014/main" id="{99B82AD2-C995-4813-BC9E-B25BB16FE9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Background: Feedback Context of Multi-STA </a:t>
            </a:r>
            <a:r>
              <a:rPr lang="en-US" dirty="0" err="1"/>
              <a:t>BlockAck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CF5D4AA-7957-406B-BADA-D640BF6BF18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“A value of 2008 in the AID11 subfield is used to identify a Per AID TID Info field that carries feedback (see 37.11.2 (Dynamic Unavailability Operation (DUO) mode)) that applies to all receiving UHR STAs.” [1]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sz="2000" b="0" dirty="0"/>
              <a:t>“If the AID11 subfield of the AID TID Info subfield is not 2045, and if the Ack Type subfield is equal to 0 and the TID subfield is equal to 13 then the Per AID TID Info subfield has the format shown in Figure 9-60a” [1]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94297A4-8C4D-4BF3-9834-4E77255F2AC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D7D905C-4386-4BA7-A310-C2F43C06BB6B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D3D3ABD3-EBEF-4073-8678-91AB9B64D5F1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4215503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D5A0A81-13DD-46A4-B30E-A090D9DF532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Feedback Information in Multi-STA </a:t>
            </a:r>
            <a:r>
              <a:rPr lang="en-US" dirty="0" err="1"/>
              <a:t>BlockAck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7DFA55-1EB7-4D36-938B-78013B3508B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There proposals to include different information in multi-STA </a:t>
            </a:r>
            <a:r>
              <a:rPr lang="en-US" b="0" dirty="0" err="1"/>
              <a:t>BlockAck</a:t>
            </a:r>
            <a:r>
              <a:rPr lang="en-US" b="0" dirty="0"/>
              <a:t>, e.g.,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DUO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BSR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Link adaptation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…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Benefits for different feedback information in the same Multi-STA </a:t>
            </a:r>
            <a:r>
              <a:rPr lang="en-US" b="0" dirty="0" err="1"/>
              <a:t>BlockAck</a:t>
            </a:r>
            <a:r>
              <a:rPr lang="en-US" b="0" dirty="0"/>
              <a:t>: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More accurate information about the current status of the AP/STA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More efficient signaling of different feedback information in a single frame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Supports multiple features at the same time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465449E7-267A-4214-9817-B887D4E7A6CE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6E7BE5-0FFD-47DB-AB4B-240057FCDF1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0C83E81E-0569-4523-8149-DD04A2824C36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868064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56D61-7581-4CE3-9EF3-B6839E1C2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Feedback Information in Multi-STA </a:t>
            </a:r>
            <a:r>
              <a:rPr lang="en-US" dirty="0" err="1"/>
              <a:t>BlockAck</a:t>
            </a:r>
            <a:r>
              <a:rPr lang="en-US" dirty="0"/>
              <a:t>: Options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F13E2-19A2-4E98-9266-007C5030E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Option 1: different AID values, in separate Per AID TID Info fields or in separate multi-STA </a:t>
            </a:r>
            <a:r>
              <a:rPr lang="en-US" b="0" dirty="0" err="1">
                <a:solidFill>
                  <a:schemeClr val="tx1"/>
                </a:solidFill>
              </a:rPr>
              <a:t>BlockAck</a:t>
            </a:r>
            <a:r>
              <a:rPr lang="en-US" b="0" dirty="0">
                <a:solidFill>
                  <a:schemeClr val="tx1"/>
                </a:solidFill>
              </a:rPr>
              <a:t> frames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Option 2: same AID value, in separate Per AID TID Info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AID11: the AID of a UHR STA for unicast, or a special value, e.g., 2008, for broadcast.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Different feedback information indicated by different TID field values.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1" dirty="0">
                <a:solidFill>
                  <a:schemeClr val="tx1"/>
                </a:solidFill>
              </a:rPr>
              <a:t>Preferred option, with good balance of low complexity/overhead and high flexibility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b="1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endParaRPr lang="en-US" b="0" dirty="0">
              <a:solidFill>
                <a:schemeClr val="tx1"/>
              </a:solidFill>
            </a:endParaRP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Option 3: same AID value, in the same Per AID TID Info field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Differentiate by different TID field values and/or different Fragment Number field values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C3BC6-DED5-413B-B263-762281E99F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0CAC1-1A8F-498C-A866-F0DE85ECE74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2342C9-D3CF-4856-80B8-949DA643616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7" name="Content Placeholder 6">
            <a:extLst>
              <a:ext uri="{FF2B5EF4-FFF2-40B4-BE49-F238E27FC236}">
                <a16:creationId xmlns:a16="http://schemas.microsoft.com/office/drawing/2014/main" id="{4F973295-58A5-44DB-B8E9-74613B1F624A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019111303"/>
              </p:ext>
            </p:extLst>
          </p:nvPr>
        </p:nvGraphicFramePr>
        <p:xfrm>
          <a:off x="263842" y="4394200"/>
          <a:ext cx="3657600" cy="116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376247051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97334844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429315479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1183579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71913601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Per AID TID Info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53477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AID TID Info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Feedback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669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AID11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Ack Type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2"/>
                          </a:solidFill>
                        </a:rPr>
                        <a:t>TID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Block Ack Starting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Sequence Control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2"/>
                          </a:solidFill>
                        </a:rPr>
                        <a:t>DUO Info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857838"/>
                  </a:ext>
                </a:extLst>
              </a:tr>
            </a:tbl>
          </a:graphicData>
        </a:graphic>
      </p:graphicFrame>
      <p:sp>
        <p:nvSpPr>
          <p:cNvPr id="10" name="TextBox 9">
            <a:extLst>
              <a:ext uri="{FF2B5EF4-FFF2-40B4-BE49-F238E27FC236}">
                <a16:creationId xmlns:a16="http://schemas.microsoft.com/office/drawing/2014/main" id="{E45BA3B2-72B4-4488-89FF-FF480E85EA58}"/>
              </a:ext>
            </a:extLst>
          </p:cNvPr>
          <p:cNvSpPr txBox="1"/>
          <p:nvPr/>
        </p:nvSpPr>
        <p:spPr>
          <a:xfrm>
            <a:off x="11562398" y="4747567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graphicFrame>
        <p:nvGraphicFramePr>
          <p:cNvPr id="12" name="Content Placeholder 6">
            <a:extLst>
              <a:ext uri="{FF2B5EF4-FFF2-40B4-BE49-F238E27FC236}">
                <a16:creationId xmlns:a16="http://schemas.microsoft.com/office/drawing/2014/main" id="{C3E11449-0D38-48CC-8470-7F63F6A1824B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605109772"/>
              </p:ext>
            </p:extLst>
          </p:nvPr>
        </p:nvGraphicFramePr>
        <p:xfrm>
          <a:off x="7447598" y="4394200"/>
          <a:ext cx="4114800" cy="116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376247051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97334844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429315479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1183579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171913601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Per AID TID Info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53477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AID TID Info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Feedback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669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AID11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Ack Type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1"/>
                          </a:solidFill>
                        </a:rPr>
                        <a:t>TID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Block Ack Starting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Sequence Control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1"/>
                          </a:solidFill>
                        </a:rPr>
                        <a:t>Link Adaptation Info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857838"/>
                  </a:ext>
                </a:extLst>
              </a:tr>
            </a:tbl>
          </a:graphicData>
        </a:graphic>
      </p:graphicFrame>
      <p:graphicFrame>
        <p:nvGraphicFramePr>
          <p:cNvPr id="13" name="Content Placeholder 6">
            <a:extLst>
              <a:ext uri="{FF2B5EF4-FFF2-40B4-BE49-F238E27FC236}">
                <a16:creationId xmlns:a16="http://schemas.microsoft.com/office/drawing/2014/main" id="{AAB43104-AB62-4602-ADF5-9CE667CBAB6C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417483024"/>
              </p:ext>
            </p:extLst>
          </p:nvPr>
        </p:nvGraphicFramePr>
        <p:xfrm>
          <a:off x="4038600" y="4394200"/>
          <a:ext cx="3291840" cy="116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376247051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97334844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429315479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1183579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71913601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Per AID TID Info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53477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AID TID Info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Feedback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669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AID11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Ack Type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TID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Block Ack Starting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Sequence Control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BSR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85783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2975943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5B56D61-7581-4CE3-9EF3-B6839E1C2C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Different Feedback Information in Multi-STA </a:t>
            </a:r>
            <a:r>
              <a:rPr lang="en-US" dirty="0" err="1"/>
              <a:t>BlockAck</a:t>
            </a:r>
            <a:r>
              <a:rPr lang="en-US" dirty="0"/>
              <a:t>: More Details on Option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66F13E2-19A2-4E98-9266-007C5030E8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>
                <a:solidFill>
                  <a:schemeClr val="tx1"/>
                </a:solidFill>
              </a:rPr>
              <a:t>Option 2: same AID value, in separate Per AID TID Info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AID11: the AID of a UHR STA for unicast, or a special value, e.g., 2008, for broadcast.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D</a:t>
            </a:r>
            <a:r>
              <a:rPr lang="en-US" b="0" dirty="0">
                <a:solidFill>
                  <a:schemeClr val="tx1"/>
                </a:solidFill>
              </a:rPr>
              <a:t>ifferent feedback information indicated by different TID values, or</a:t>
            </a:r>
            <a:r>
              <a:rPr lang="en-US" dirty="0">
                <a:solidFill>
                  <a:schemeClr val="tx1"/>
                </a:solidFill>
              </a:rPr>
              <a:t> by other fields, e.g.,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Fragment Number field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or new defined Control Info/Feedback Type field.</a:t>
            </a:r>
          </a:p>
          <a:p>
            <a:pPr lvl="1">
              <a:buFont typeface="Arial" panose="020B0604020202020204" pitchFamily="34" charset="0"/>
              <a:buChar char="•"/>
            </a:pP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1EC3BC6-DED5-413B-B263-762281E99F50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270CAC1-1A8F-498C-A866-F0DE85ECE749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792342C9-D3CF-4856-80B8-949DA643616B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  <p:graphicFrame>
        <p:nvGraphicFramePr>
          <p:cNvPr id="11" name="Content Placeholder 6">
            <a:extLst>
              <a:ext uri="{FF2B5EF4-FFF2-40B4-BE49-F238E27FC236}">
                <a16:creationId xmlns:a16="http://schemas.microsoft.com/office/drawing/2014/main" id="{8526ED76-3BC4-44E7-AA42-1CA96D232003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801016518"/>
              </p:ext>
            </p:extLst>
          </p:nvPr>
        </p:nvGraphicFramePr>
        <p:xfrm>
          <a:off x="263842" y="4377925"/>
          <a:ext cx="3657600" cy="116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376247051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97334844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429315479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118357901"/>
                    </a:ext>
                  </a:extLst>
                </a:gridCol>
                <a:gridCol w="822960">
                  <a:extLst>
                    <a:ext uri="{9D8B030D-6E8A-4147-A177-3AD203B41FA5}">
                      <a16:colId xmlns:a16="http://schemas.microsoft.com/office/drawing/2014/main" val="171913601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Per AID TID Info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53477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AID TID Info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Feedback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669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AID11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Ack Type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2"/>
                          </a:solidFill>
                        </a:rPr>
                        <a:t>TID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Block Ack Starting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Sequence Control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2"/>
                          </a:solidFill>
                        </a:rPr>
                        <a:t>DUO Info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857838"/>
                  </a:ext>
                </a:extLst>
              </a:tr>
            </a:tbl>
          </a:graphicData>
        </a:graphic>
      </p:graphicFrame>
      <p:sp>
        <p:nvSpPr>
          <p:cNvPr id="14" name="TextBox 13">
            <a:extLst>
              <a:ext uri="{FF2B5EF4-FFF2-40B4-BE49-F238E27FC236}">
                <a16:creationId xmlns:a16="http://schemas.microsoft.com/office/drawing/2014/main" id="{B793908B-D51E-4D82-A0D2-9D5E8FA7D1F6}"/>
              </a:ext>
            </a:extLst>
          </p:cNvPr>
          <p:cNvSpPr txBox="1"/>
          <p:nvPr/>
        </p:nvSpPr>
        <p:spPr>
          <a:xfrm>
            <a:off x="11562398" y="4731292"/>
            <a:ext cx="492443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…</a:t>
            </a:r>
          </a:p>
        </p:txBody>
      </p:sp>
      <p:graphicFrame>
        <p:nvGraphicFramePr>
          <p:cNvPr id="15" name="Content Placeholder 6">
            <a:extLst>
              <a:ext uri="{FF2B5EF4-FFF2-40B4-BE49-F238E27FC236}">
                <a16:creationId xmlns:a16="http://schemas.microsoft.com/office/drawing/2014/main" id="{13F58A9A-22F0-4CB7-BCBB-1743087B65E6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566841494"/>
              </p:ext>
            </p:extLst>
          </p:nvPr>
        </p:nvGraphicFramePr>
        <p:xfrm>
          <a:off x="7447598" y="4377925"/>
          <a:ext cx="4114800" cy="116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376247051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97334844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429315479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118357901"/>
                    </a:ext>
                  </a:extLst>
                </a:gridCol>
                <a:gridCol w="1280160">
                  <a:extLst>
                    <a:ext uri="{9D8B030D-6E8A-4147-A177-3AD203B41FA5}">
                      <a16:colId xmlns:a16="http://schemas.microsoft.com/office/drawing/2014/main" val="171913601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Per AID TID Info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53477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AID TID Info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Feedback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669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AID11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Ack Type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1"/>
                          </a:solidFill>
                        </a:rPr>
                        <a:t>TID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Block Ack Starting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Sequence Control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accent1"/>
                          </a:solidFill>
                        </a:rPr>
                        <a:t>Link Adaptation Info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857838"/>
                  </a:ext>
                </a:extLst>
              </a:tr>
            </a:tbl>
          </a:graphicData>
        </a:graphic>
      </p:graphicFrame>
      <p:graphicFrame>
        <p:nvGraphicFramePr>
          <p:cNvPr id="16" name="Content Placeholder 6">
            <a:extLst>
              <a:ext uri="{FF2B5EF4-FFF2-40B4-BE49-F238E27FC236}">
                <a16:creationId xmlns:a16="http://schemas.microsoft.com/office/drawing/2014/main" id="{46CCA682-2757-465C-8E92-6C22220BFB25}"/>
              </a:ext>
            </a:extLst>
          </p:cNvPr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409905603"/>
              </p:ext>
            </p:extLst>
          </p:nvPr>
        </p:nvGraphicFramePr>
        <p:xfrm>
          <a:off x="4038600" y="4377925"/>
          <a:ext cx="3291840" cy="11684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548640">
                  <a:extLst>
                    <a:ext uri="{9D8B030D-6E8A-4147-A177-3AD203B41FA5}">
                      <a16:colId xmlns:a16="http://schemas.microsoft.com/office/drawing/2014/main" val="3762470515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2973348442"/>
                    </a:ext>
                  </a:extLst>
                </a:gridCol>
                <a:gridCol w="365760">
                  <a:extLst>
                    <a:ext uri="{9D8B030D-6E8A-4147-A177-3AD203B41FA5}">
                      <a16:colId xmlns:a16="http://schemas.microsoft.com/office/drawing/2014/main" val="4293154792"/>
                    </a:ext>
                  </a:extLst>
                </a:gridCol>
                <a:gridCol w="1463040">
                  <a:extLst>
                    <a:ext uri="{9D8B030D-6E8A-4147-A177-3AD203B41FA5}">
                      <a16:colId xmlns:a16="http://schemas.microsoft.com/office/drawing/2014/main" val="3118357901"/>
                    </a:ext>
                  </a:extLst>
                </a:gridCol>
                <a:gridCol w="457200">
                  <a:extLst>
                    <a:ext uri="{9D8B030D-6E8A-4147-A177-3AD203B41FA5}">
                      <a16:colId xmlns:a16="http://schemas.microsoft.com/office/drawing/2014/main" val="1719136014"/>
                    </a:ext>
                  </a:extLst>
                </a:gridCol>
              </a:tblGrid>
              <a:tr h="370840">
                <a:tc gridSpan="5"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400" dirty="0"/>
                        <a:t>Per AID TID Info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44534774"/>
                  </a:ext>
                </a:extLst>
              </a:tr>
              <a:tr h="370840">
                <a:tc gridSpan="3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AID TID Info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Feedback</a:t>
                      </a:r>
                    </a:p>
                  </a:txBody>
                  <a:tcPr marL="0" marR="0" marT="0" marB="0" anchor="ctr"/>
                </a:tc>
                <a:tc hMerge="1"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70669910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7030A0"/>
                          </a:solidFill>
                        </a:rPr>
                        <a:t>AID11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/>
                        <a:t>Ack Type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TID</a:t>
                      </a:r>
                    </a:p>
                  </a:txBody>
                  <a:tcPr marL="0" marR="0" marT="0" marB="0"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Block Ack Starting</a:t>
                      </a:r>
                    </a:p>
                    <a:p>
                      <a:pPr algn="ctr"/>
                      <a:r>
                        <a:rPr lang="en-US" sz="1400" dirty="0">
                          <a:solidFill>
                            <a:schemeClr val="tx1"/>
                          </a:solidFill>
                        </a:rPr>
                        <a:t>Sequence Control</a:t>
                      </a:r>
                    </a:p>
                  </a:txBody>
                  <a:tcPr marL="0" marR="0" marT="0" marB="0" anchor="ctr">
                    <a:noFill/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BSR</a:t>
                      </a:r>
                    </a:p>
                  </a:txBody>
                  <a:tcPr marL="0" marR="0" marT="0" marB="0" anchor="ctr"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3983857838"/>
                  </a:ext>
                </a:extLst>
              </a:tr>
            </a:tbl>
          </a:graphicData>
        </a:graphic>
      </p:graphicFrame>
      <p:graphicFrame>
        <p:nvGraphicFramePr>
          <p:cNvPr id="8" name="Table 7">
            <a:extLst>
              <a:ext uri="{FF2B5EF4-FFF2-40B4-BE49-F238E27FC236}">
                <a16:creationId xmlns:a16="http://schemas.microsoft.com/office/drawing/2014/main" id="{398F25F8-EEEE-44CD-B69A-D3C2ACBCDB9F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6179606"/>
              </p:ext>
            </p:extLst>
          </p:nvPr>
        </p:nvGraphicFramePr>
        <p:xfrm>
          <a:off x="5677297" y="6052739"/>
          <a:ext cx="2214029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029">
                  <a:extLst>
                    <a:ext uri="{9D8B030D-6E8A-4147-A177-3AD203B41FA5}">
                      <a16:colId xmlns:a16="http://schemas.microsoft.com/office/drawing/2014/main" val="1762863399"/>
                    </a:ext>
                  </a:extLst>
                </a:gridCol>
              </a:tblGrid>
              <a:tr h="22414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rgbClr val="FF0000"/>
                          </a:solidFill>
                        </a:rPr>
                        <a:t>Control Info/Feedback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756514"/>
                  </a:ext>
                </a:extLst>
              </a:tr>
            </a:tbl>
          </a:graphicData>
        </a:graphic>
      </p:graphicFrame>
      <p:cxnSp>
        <p:nvCxnSpPr>
          <p:cNvPr id="17" name="Straight Arrow Connector 16">
            <a:extLst>
              <a:ext uri="{FF2B5EF4-FFF2-40B4-BE49-F238E27FC236}">
                <a16:creationId xmlns:a16="http://schemas.microsoft.com/office/drawing/2014/main" id="{01105A12-C6CF-4927-B081-ADE4EB9E0617}"/>
              </a:ext>
            </a:extLst>
          </p:cNvPr>
          <p:cNvCxnSpPr>
            <a:cxnSpLocks/>
          </p:cNvCxnSpPr>
          <p:nvPr/>
        </p:nvCxnSpPr>
        <p:spPr bwMode="auto">
          <a:xfrm flipH="1">
            <a:off x="1624988" y="5546325"/>
            <a:ext cx="841046" cy="50264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19" name="Straight Arrow Connector 18">
            <a:extLst>
              <a:ext uri="{FF2B5EF4-FFF2-40B4-BE49-F238E27FC236}">
                <a16:creationId xmlns:a16="http://schemas.microsoft.com/office/drawing/2014/main" id="{628AEA3A-3CD1-4221-A39E-734F5D461450}"/>
              </a:ext>
            </a:extLst>
          </p:cNvPr>
          <p:cNvCxnSpPr>
            <a:cxnSpLocks/>
          </p:cNvCxnSpPr>
          <p:nvPr/>
        </p:nvCxnSpPr>
        <p:spPr bwMode="auto">
          <a:xfrm>
            <a:off x="3428981" y="5540671"/>
            <a:ext cx="405805" cy="531118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2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1" name="Straight Arrow Connector 20">
            <a:extLst>
              <a:ext uri="{FF2B5EF4-FFF2-40B4-BE49-F238E27FC236}">
                <a16:creationId xmlns:a16="http://schemas.microsoft.com/office/drawing/2014/main" id="{72DF3115-8D06-4A91-AB2A-E1DA1382A720}"/>
              </a:ext>
            </a:extLst>
          </p:cNvPr>
          <p:cNvCxnSpPr>
            <a:cxnSpLocks/>
          </p:cNvCxnSpPr>
          <p:nvPr/>
        </p:nvCxnSpPr>
        <p:spPr bwMode="auto">
          <a:xfrm flipH="1">
            <a:off x="5684520" y="5557835"/>
            <a:ext cx="681038" cy="491135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3" name="Straight Arrow Connector 22">
            <a:extLst>
              <a:ext uri="{FF2B5EF4-FFF2-40B4-BE49-F238E27FC236}">
                <a16:creationId xmlns:a16="http://schemas.microsoft.com/office/drawing/2014/main" id="{1BCB262D-C822-4A2D-80C5-543EB3D04297}"/>
              </a:ext>
            </a:extLst>
          </p:cNvPr>
          <p:cNvCxnSpPr>
            <a:cxnSpLocks/>
          </p:cNvCxnSpPr>
          <p:nvPr/>
        </p:nvCxnSpPr>
        <p:spPr bwMode="auto">
          <a:xfrm>
            <a:off x="7080210" y="5539678"/>
            <a:ext cx="835646" cy="52635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rgbClr val="FF0000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120419D7-E07A-4D65-92DA-7EE816F33E5D}"/>
              </a:ext>
            </a:extLst>
          </p:cNvPr>
          <p:cNvCxnSpPr>
            <a:cxnSpLocks/>
          </p:cNvCxnSpPr>
          <p:nvPr/>
        </p:nvCxnSpPr>
        <p:spPr bwMode="auto">
          <a:xfrm flipH="1">
            <a:off x="9128494" y="5546224"/>
            <a:ext cx="601113" cy="5497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cxnSp>
        <p:nvCxnSpPr>
          <p:cNvPr id="27" name="Straight Arrow Connector 26">
            <a:extLst>
              <a:ext uri="{FF2B5EF4-FFF2-40B4-BE49-F238E27FC236}">
                <a16:creationId xmlns:a16="http://schemas.microsoft.com/office/drawing/2014/main" id="{F63E96BB-AE62-4E2F-879E-7389CB92629C}"/>
              </a:ext>
            </a:extLst>
          </p:cNvPr>
          <p:cNvCxnSpPr>
            <a:cxnSpLocks/>
          </p:cNvCxnSpPr>
          <p:nvPr/>
        </p:nvCxnSpPr>
        <p:spPr bwMode="auto">
          <a:xfrm>
            <a:off x="10806303" y="5546224"/>
            <a:ext cx="536220" cy="549776"/>
          </a:xfrm>
          <a:prstGeom prst="straightConnector1">
            <a:avLst/>
          </a:prstGeom>
          <a:solidFill>
            <a:srgbClr val="00B8FF"/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triangle"/>
          </a:ln>
          <a:effectLst/>
        </p:spPr>
      </p:cxnSp>
      <p:graphicFrame>
        <p:nvGraphicFramePr>
          <p:cNvPr id="28" name="Table 27">
            <a:extLst>
              <a:ext uri="{FF2B5EF4-FFF2-40B4-BE49-F238E27FC236}">
                <a16:creationId xmlns:a16="http://schemas.microsoft.com/office/drawing/2014/main" id="{5545D525-AE90-4BFF-8311-2B26F371A855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081015647"/>
              </p:ext>
            </p:extLst>
          </p:nvPr>
        </p:nvGraphicFramePr>
        <p:xfrm>
          <a:off x="1624987" y="6077346"/>
          <a:ext cx="2214029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029">
                  <a:extLst>
                    <a:ext uri="{9D8B030D-6E8A-4147-A177-3AD203B41FA5}">
                      <a16:colId xmlns:a16="http://schemas.microsoft.com/office/drawing/2014/main" val="1762863399"/>
                    </a:ext>
                  </a:extLst>
                </a:gridCol>
              </a:tblGrid>
              <a:tr h="22414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2"/>
                          </a:solidFill>
                        </a:rPr>
                        <a:t>Control Info/Feedback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756514"/>
                  </a:ext>
                </a:extLst>
              </a:tr>
            </a:tbl>
          </a:graphicData>
        </a:graphic>
      </p:graphicFrame>
      <p:graphicFrame>
        <p:nvGraphicFramePr>
          <p:cNvPr id="29" name="Table 28">
            <a:extLst>
              <a:ext uri="{FF2B5EF4-FFF2-40B4-BE49-F238E27FC236}">
                <a16:creationId xmlns:a16="http://schemas.microsoft.com/office/drawing/2014/main" id="{E6989CB1-4C73-4FFE-9325-AC3965374CD1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14638372"/>
              </p:ext>
            </p:extLst>
          </p:nvPr>
        </p:nvGraphicFramePr>
        <p:xfrm>
          <a:off x="9128494" y="6096000"/>
          <a:ext cx="2214029" cy="30480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214029">
                  <a:extLst>
                    <a:ext uri="{9D8B030D-6E8A-4147-A177-3AD203B41FA5}">
                      <a16:colId xmlns:a16="http://schemas.microsoft.com/office/drawing/2014/main" val="1762863399"/>
                    </a:ext>
                  </a:extLst>
                </a:gridCol>
              </a:tblGrid>
              <a:tr h="224145">
                <a:tc>
                  <a:txBody>
                    <a:bodyPr/>
                    <a:lstStyle/>
                    <a:p>
                      <a:r>
                        <a:rPr lang="en-US" sz="1400" dirty="0">
                          <a:solidFill>
                            <a:schemeClr val="accent1"/>
                          </a:solidFill>
                        </a:rPr>
                        <a:t>Control Info/Feedback Type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91475651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5030665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DE68A8C-7988-4592-AB2F-B41E5A6436A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914401" y="1981200"/>
            <a:ext cx="10361084" cy="4113213"/>
          </a:xfrm>
        </p:spPr>
        <p:txBody>
          <a:bodyPr/>
          <a:lstStyle/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This contribution presents multi-purpose AID to indicate the information of multiple features in the same frame/field.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b="0" dirty="0"/>
              <a:t>It can be used to include different feedback information in the same Multi-STA </a:t>
            </a:r>
            <a:r>
              <a:rPr lang="en-US" b="0" dirty="0" err="1"/>
              <a:t>BlockAck</a:t>
            </a:r>
            <a:r>
              <a:rPr lang="en-US" b="0" dirty="0"/>
              <a:t> frame.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dirty="0"/>
              <a:t>The Multi-STA </a:t>
            </a:r>
            <a:r>
              <a:rPr lang="en-US" dirty="0" err="1"/>
              <a:t>BlockAck</a:t>
            </a:r>
            <a:r>
              <a:rPr lang="en-US" dirty="0"/>
              <a:t> frame contains multiple Per AID TID Info fields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Each Per AID TID Info field contains the same AID11 value and different TID values </a:t>
            </a:r>
            <a:r>
              <a:rPr lang="en-US" dirty="0"/>
              <a:t>to indicate different feedback information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en-US" b="0" dirty="0"/>
              <a:t>Optionally may reuse existing fields (e.g., Fragment Number field) or define new Control Info/Feedback Type field to indicate different feature combinations</a:t>
            </a:r>
          </a:p>
        </p:txBody>
      </p:sp>
      <p:sp>
        <p:nvSpPr>
          <p:cNvPr id="9" name="Title 8">
            <a:extLst>
              <a:ext uri="{FF2B5EF4-FFF2-40B4-BE49-F238E27FC236}">
                <a16:creationId xmlns:a16="http://schemas.microsoft.com/office/drawing/2014/main" id="{B904FEE4-5391-4A27-820C-714A91FC97C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3CCE308A-5A51-47E7-B585-B69811AAA2B3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7319A94-05B4-415B-BAB8-893F1A0CB96D}"/>
              </a:ext>
            </a:extLst>
          </p:cNvPr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id="{25FC1BBC-241F-4442-A338-E2BE50541DD2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4541920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5" name="Rectangle 1"/>
          <p:cNvSpPr>
            <a:spLocks noGrp="1" noChangeArrowheads="1"/>
          </p:cNvSpPr>
          <p:nvPr>
            <p:ph type="title"/>
          </p:nvPr>
        </p:nvSpPr>
        <p:spPr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References</a:t>
            </a:r>
          </a:p>
        </p:txBody>
      </p:sp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b="0" dirty="0"/>
              <a:t>[1] </a:t>
            </a:r>
            <a:r>
              <a:rPr lang="en-US" b="0" dirty="0"/>
              <a:t>IEEE P802.11bn/D0.1, January 2025</a:t>
            </a:r>
            <a:endParaRPr lang="en-GB" b="0" dirty="0"/>
          </a:p>
          <a:p>
            <a:endParaRPr lang="en-GB" b="0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531D307C-65C7-4BB3-B44A-1501D36803F7}" type="slidenum">
              <a:rPr lang="en-GB"/>
              <a:pPr/>
              <a:t>8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/>
        <p:txBody>
          <a:bodyPr/>
          <a:lstStyle/>
          <a:p>
            <a:r>
              <a:rPr lang="da-DK"/>
              <a:t>Yongsen Ma et al., Samsung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/>
              <a:t>January 2025</a:t>
            </a:r>
            <a:endParaRPr lang="en-GB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IEEE 802.11 templete1.potx" id="{258C81C6-E9C8-447C-A3A1-ADB1F4A792E6}" vid="{7B9275B1-FA26-4CBD-BDC1-6FAEB0754B12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 802.11 templete1</Template>
  <TotalTime>66264</TotalTime>
  <Words>877</Words>
  <Application>Microsoft Office PowerPoint</Application>
  <PresentationFormat>Widescreen</PresentationFormat>
  <Paragraphs>146</Paragraphs>
  <Slides>8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 Unicode MS</vt:lpstr>
      <vt:lpstr>MS Gothic</vt:lpstr>
      <vt:lpstr>Arial</vt:lpstr>
      <vt:lpstr>Times New Roman</vt:lpstr>
      <vt:lpstr>Office Theme</vt:lpstr>
      <vt:lpstr>Microsoft Word 97 - 2003 Document</vt:lpstr>
      <vt:lpstr>Multi-Purpose AID for Different Feedback Information in Multi-STA BlockAck</vt:lpstr>
      <vt:lpstr>Abstract</vt:lpstr>
      <vt:lpstr>Background: Feedback Context of Multi-STA BlockAck</vt:lpstr>
      <vt:lpstr>Different Feedback Information in Multi-STA BlockAck</vt:lpstr>
      <vt:lpstr>Different Feedback Information in Multi-STA BlockAck: Options</vt:lpstr>
      <vt:lpstr>Different Feedback Information in Multi-STA BlockAck: More Details on Option 2</vt:lpstr>
      <vt:lpstr>Conclusion</vt:lpstr>
      <vt:lpstr>References</vt:lpstr>
    </vt:vector>
  </TitlesOfParts>
  <Company>Intel Corporation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[place presentation subject title text here]</dc:title>
  <dc:creator>Yongsen Ma</dc:creator>
  <cp:keywords>doc.: IEEE 802.11-yy/xxxxr0</cp:keywords>
  <cp:lastModifiedBy>Yongsen Ma</cp:lastModifiedBy>
  <cp:revision>305</cp:revision>
  <cp:lastPrinted>1601-01-01T00:00:00Z</cp:lastPrinted>
  <dcterms:created xsi:type="dcterms:W3CDTF">2025-01-06T18:52:45Z</dcterms:created>
  <dcterms:modified xsi:type="dcterms:W3CDTF">2025-03-07T02:04:02Z</dcterms:modified>
  <cp:category>Yongsen Ma, Samsung</cp:category>
</cp:coreProperties>
</file>