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6" r:id="rId3"/>
    <p:sldId id="287" r:id="rId4"/>
    <p:sldId id="289" r:id="rId5"/>
    <p:sldId id="291" r:id="rId6"/>
    <p:sldId id="293" r:id="rId7"/>
    <p:sldId id="283" r:id="rId8"/>
    <p:sldId id="290" r:id="rId9"/>
    <p:sldId id="292" r:id="rId10"/>
    <p:sldId id="26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李雅璞(Yapu)" initials="李雅璞(Yapu)" lastIdx="10" clrIdx="0">
    <p:extLst>
      <p:ext uri="{19B8F6BF-5375-455C-9EA6-DF929625EA0E}">
        <p15:presenceInfo xmlns:p15="http://schemas.microsoft.com/office/powerpoint/2012/main" userId="S-1-5-21-1439682878-3164288827-2260694920-9856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732" autoAdjust="0"/>
  </p:normalViewPr>
  <p:slideViewPr>
    <p:cSldViewPr>
      <p:cViewPr varScale="1">
        <p:scale>
          <a:sx n="106" d="100"/>
          <a:sy n="106" d="100"/>
        </p:scale>
        <p:origin x="1800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HUANG LEI, OPPO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HUANG LEI, OPPO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837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710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331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9181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6B9E316-3FC6-4A03-A1FE-CAAC449B49C3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March 2025</a:t>
            </a:r>
            <a:endParaRPr lang="en-GB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8750AE74-090E-442D-8FED-A7E60B8CC80B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51654A7-8298-4BFA-A7FA-5CF42DC1006B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7701278-7C45-40FB-8D04-0DD0F45A567C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CA3B6800-F86B-466D-B5BA-9032F0C78C3A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0CC1B73D-F49E-47B3-B045-DDD5451A0924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F2C9FB48-9D8C-4A0E-8C17-4B9080D25664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CD83D89-29C8-4314-8C32-79610BA50C34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7F2A58B-0776-494C-86E1-0D8E9BEF6837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7951F4A-B7C1-49A2-80F2-5A3CE0649B4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9FC5653-7448-4CF4-ADC1-23BAFDD1965B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5790534-7626-4F3B-9E86-F1AB5DE6B95E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D661874-90D2-4D53-9891-6C29CDFC1837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D82F90E-DC63-46E0-814E-B57B483E924D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3ED5C35C-B505-4853-B854-DBB71465642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802.11-25/0363r0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764704"/>
            <a:ext cx="8278688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Channelization in IMMW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234888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2025-3-</a:t>
            </a:r>
            <a:r>
              <a:rPr lang="en-US" altLang="zh-CN" sz="2000" b="0" dirty="0"/>
              <a:t>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1733166"/>
              </p:ext>
            </p:extLst>
          </p:nvPr>
        </p:nvGraphicFramePr>
        <p:xfrm>
          <a:off x="520700" y="3346450"/>
          <a:ext cx="8023225" cy="232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79" name="Document" r:id="rId4" imgW="8255780" imgH="2401914" progId="Word.Document.8">
                  <p:embed/>
                </p:oleObj>
              </mc:Choice>
              <mc:Fallback>
                <p:oleObj name="Document" r:id="rId4" imgW="8255780" imgH="240191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3346450"/>
                        <a:ext cx="8023225" cy="232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7878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Yapu Li,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584" y="1844824"/>
            <a:ext cx="7772400" cy="4392488"/>
          </a:xfrm>
          <a:ln/>
        </p:spPr>
        <p:txBody>
          <a:bodyPr/>
          <a:lstStyle/>
          <a:p>
            <a:r>
              <a:rPr lang="en-US" sz="1400" b="0" dirty="0"/>
              <a:t>[1]  P802.11bq_PAR</a:t>
            </a:r>
          </a:p>
          <a:p>
            <a:r>
              <a:rPr lang="en-US" sz="1400" b="0" dirty="0"/>
              <a:t>[2] 11-23-1878-01-immw-high-level-design-considerations-of-immw</a:t>
            </a:r>
          </a:p>
        </p:txBody>
      </p:sp>
      <p:sp>
        <p:nvSpPr>
          <p:cNvPr id="7" name="日期占位符 5">
            <a:extLst>
              <a:ext uri="{FF2B5EF4-FFF2-40B4-BE49-F238E27FC236}">
                <a16:creationId xmlns:a16="http://schemas.microsoft.com/office/drawing/2014/main" id="{041540F3-5C26-44B4-91BC-4D89E47062F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4569D8-F2BE-46EA-BD12-D5CA0BAE8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FC14054-BF54-44C6-B834-B69BB82373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A0F0979-25FE-4997-BE30-63E9764958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3C475587-E7A9-43E6-B221-E814AB9142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65395A28-6EC1-48FE-A6C2-4712F6EDE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7868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The IMMW PHY is proposed to leverage sub-7GHz PHY design[1].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In</a:t>
            </a:r>
            <a:r>
              <a:rPr lang="zh-CN" altLang="en-US" sz="2000" dirty="0"/>
              <a:t> </a:t>
            </a:r>
            <a:r>
              <a:rPr lang="en-US" altLang="zh-CN" sz="2000" dirty="0"/>
              <a:t>[2], high level design for IMMW channelization is proposed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Align or not align with 11ay.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Overlapping or non-overlapping channels.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In this presentation, we will share more details on IMMW channelization and BW design.</a:t>
            </a:r>
          </a:p>
        </p:txBody>
      </p:sp>
    </p:spTree>
    <p:extLst>
      <p:ext uri="{BB962C8B-B14F-4D97-AF65-F5344CB8AC3E}">
        <p14:creationId xmlns:p14="http://schemas.microsoft.com/office/powerpoint/2010/main" val="3934424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1D913C-365D-4DC8-ABE6-9B2061926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Recap: 11ay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C1F00CA-BD1B-442D-9E1B-0A3A8CD9C0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EEAD87F-217D-4A70-8845-634E2D6F9E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B4F4278C-DD69-4BA4-A8AF-4FE73F7CF3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19" name="内容占位符 2">
            <a:extLst>
              <a:ext uri="{FF2B5EF4-FFF2-40B4-BE49-F238E27FC236}">
                <a16:creationId xmlns:a16="http://schemas.microsoft.com/office/drawing/2014/main" id="{933E893B-2DBD-418F-92D4-38D7CE0F9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749452"/>
            <a:ext cx="8208912" cy="23042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There are totally 8 channels with BW=2.16GHz.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Larger BWs consists of 2, 3 or 4 consecutive 2.16GHz channels.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We can use 8*2.16GHz=17.28GHz BW to do channelization for IMMW.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1800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8140E32C-FB61-42AC-8BA8-C16FDBC15B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2909819"/>
            <a:ext cx="4774338" cy="3408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492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A18CF0-D74F-4BC2-958D-75F260796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IMMW Channelization proposal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33D3CA-5B07-484B-BE53-11ECEE38A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769" y="1628800"/>
            <a:ext cx="8134672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Channels are non-overlapped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Based on the available </a:t>
            </a:r>
            <a:r>
              <a:rPr lang="en-US" altLang="zh-CN" sz="1600" dirty="0" err="1">
                <a:solidFill>
                  <a:schemeClr val="tx1"/>
                </a:solidFill>
              </a:rPr>
              <a:t>mmW</a:t>
            </a:r>
            <a:r>
              <a:rPr lang="en-US" altLang="zh-CN" sz="1600" dirty="0">
                <a:solidFill>
                  <a:schemeClr val="tx1"/>
                </a:solidFill>
              </a:rPr>
              <a:t> frequency band of 11ay, we can define enough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Avoid complex signaling design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No channel aggregation, such as 320+320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Similar design has been abandoned since EHT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B4F2B44-5EDD-4C83-85B2-21F313D9D1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8E4D50A-56E9-4A41-9665-2DAC68B5CC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0F4D2079-F1D8-437E-A29E-A3D2BC9053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027433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A18CF0-D74F-4BC2-958D-75F260796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IMMW Channelization Example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33D3CA-5B07-484B-BE53-11ECEE38A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769" y="1628800"/>
            <a:ext cx="8134672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An example with minimum </a:t>
            </a:r>
            <a:r>
              <a:rPr lang="en-US" altLang="zh-CN" sz="2000" dirty="0" err="1">
                <a:solidFill>
                  <a:schemeClr val="tx1"/>
                </a:solidFill>
              </a:rPr>
              <a:t>BW</a:t>
            </a:r>
            <a:r>
              <a:rPr lang="en-US" altLang="zh-CN" sz="2000" baseline="-25000" dirty="0" err="1">
                <a:solidFill>
                  <a:schemeClr val="tx1"/>
                </a:solidFill>
              </a:rPr>
              <a:t>min</a:t>
            </a:r>
            <a:r>
              <a:rPr lang="en-US" altLang="zh-CN" sz="2000" dirty="0">
                <a:solidFill>
                  <a:schemeClr val="tx1"/>
                </a:solidFill>
              </a:rPr>
              <a:t>=320MHz.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The channel center frequency is defined as an integer multiple of </a:t>
            </a:r>
            <a:r>
              <a:rPr lang="en-US" altLang="zh-CN" sz="2000" dirty="0" err="1">
                <a:solidFill>
                  <a:schemeClr val="tx1"/>
                </a:solidFill>
              </a:rPr>
              <a:t>BW</a:t>
            </a:r>
            <a:r>
              <a:rPr lang="en-US" altLang="zh-CN" sz="2000" baseline="-25000" dirty="0" err="1">
                <a:solidFill>
                  <a:schemeClr val="tx1"/>
                </a:solidFill>
              </a:rPr>
              <a:t>min</a:t>
            </a:r>
            <a:r>
              <a:rPr lang="en-US" altLang="zh-CN" sz="2000" dirty="0">
                <a:solidFill>
                  <a:schemeClr val="tx1"/>
                </a:solidFill>
              </a:rPr>
              <a:t>/2=160MHz.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320MHz channel number is 1, 3, 5,…, 105, 107.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640MHz channel number is 2, 6, 10,…, 102, 106.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1280MHz (if any) channel number is 4, 12, 20, 28,…, 84, 92, 100.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B4F2B44-5EDD-4C83-85B2-21F313D9D1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8E4D50A-56E9-4A41-9665-2DAC68B5CC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0F4D2079-F1D8-437E-A29E-A3D2BC9053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2737DE5C-2407-4C88-9577-9175F47D1449}"/>
              </a:ext>
            </a:extLst>
          </p:cNvPr>
          <p:cNvSpPr txBox="1"/>
          <p:nvPr/>
        </p:nvSpPr>
        <p:spPr>
          <a:xfrm>
            <a:off x="694571" y="5501682"/>
            <a:ext cx="8212731" cy="70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tx1"/>
                </a:solidFill>
              </a:rPr>
              <a:t>Channel center frequency = Channel starting frequency + 0.16*</a:t>
            </a:r>
            <a:r>
              <a:rPr lang="en-US" altLang="zh-CN" sz="1400" i="1" dirty="0" err="1">
                <a:solidFill>
                  <a:schemeClr val="tx1"/>
                </a:solidFill>
              </a:rPr>
              <a:t>n</a:t>
            </a:r>
            <a:r>
              <a:rPr lang="en-US" altLang="zh-CN" sz="1400" baseline="-25000" dirty="0" err="1">
                <a:solidFill>
                  <a:schemeClr val="tx1"/>
                </a:solidFill>
              </a:rPr>
              <a:t>ch</a:t>
            </a:r>
            <a:r>
              <a:rPr lang="en-US" altLang="zh-CN" sz="1400" dirty="0">
                <a:solidFill>
                  <a:schemeClr val="tx1"/>
                </a:solidFill>
              </a:rPr>
              <a:t> (GHz)</a:t>
            </a:r>
          </a:p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tx1"/>
                </a:solidFill>
              </a:rPr>
              <a:t>Where</a:t>
            </a:r>
            <a:r>
              <a:rPr lang="en-US" altLang="zh-CN" sz="1400" i="1" dirty="0">
                <a:solidFill>
                  <a:schemeClr val="tx1"/>
                </a:solidFill>
              </a:rPr>
              <a:t> </a:t>
            </a:r>
            <a:r>
              <a:rPr lang="en-US" altLang="zh-CN" sz="1400" i="1" dirty="0" err="1">
                <a:solidFill>
                  <a:schemeClr val="tx1"/>
                </a:solidFill>
              </a:rPr>
              <a:t>n</a:t>
            </a:r>
            <a:r>
              <a:rPr lang="en-US" altLang="zh-CN" sz="1400" baseline="-25000" dirty="0" err="1">
                <a:solidFill>
                  <a:schemeClr val="tx1"/>
                </a:solidFill>
              </a:rPr>
              <a:t>ch</a:t>
            </a:r>
            <a:r>
              <a:rPr lang="en-US" altLang="zh-CN" sz="1400" baseline="-25000" dirty="0">
                <a:solidFill>
                  <a:schemeClr val="tx1"/>
                </a:solidFill>
              </a:rPr>
              <a:t> </a:t>
            </a:r>
            <a:r>
              <a:rPr lang="en-US" altLang="zh-CN" sz="1400" dirty="0">
                <a:solidFill>
                  <a:schemeClr val="tx1"/>
                </a:solidFill>
              </a:rPr>
              <a:t>is channel number, and equals to 1, 2, 3,…, 108.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AFCCDEE7-AF4D-4E67-9726-767FDF337B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512" y="3600164"/>
            <a:ext cx="9144000" cy="1975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544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5A42EF-8C86-4BC4-9AFB-6A202C2D1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Bandwidth Proposal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1056FEC8-F152-44DB-96A7-D3DF6CA0C13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71525" y="1751014"/>
                <a:ext cx="8192963" cy="4161756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2000" dirty="0"/>
                  <a:t>IMMW BW can be multiplied on the sub-7GHz BW. There can be a mapping relationship: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𝐵𝑊</m:t>
                        </m:r>
                      </m:e>
                      <m:sub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𝐼𝑀𝑀𝑊</m:t>
                        </m:r>
                      </m:sub>
                    </m:sSub>
                    <m:r>
                      <a:rPr lang="en-US" altLang="zh-CN" sz="16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𝐵𝑊</m:t>
                        </m:r>
                      </m:e>
                      <m:sub>
                        <m:r>
                          <a:rPr lang="en-US" altLang="zh-CN" sz="1600" i="1" smtClean="0">
                            <a:latin typeface="Cambria Math" panose="02040503050406030204" pitchFamily="18" charset="0"/>
                          </a:rPr>
                          <m:t>𝑠𝑢𝑏</m:t>
                        </m:r>
                        <m:r>
                          <a:rPr lang="en-US" altLang="zh-CN" sz="1600" i="1" smtClean="0">
                            <a:latin typeface="Cambria Math" panose="02040503050406030204" pitchFamily="18" charset="0"/>
                          </a:rPr>
                          <m:t>−7</m:t>
                        </m:r>
                        <m:r>
                          <a:rPr lang="en-US" altLang="zh-CN" sz="1600" i="1" smtClean="0">
                            <a:latin typeface="Cambria Math" panose="02040503050406030204" pitchFamily="18" charset="0"/>
                          </a:rPr>
                          <m:t>𝐺𝐻𝑧</m:t>
                        </m:r>
                      </m:sub>
                    </m:sSub>
                    <m:r>
                      <a:rPr lang="en-US" altLang="zh-CN" sz="1600" i="1">
                        <a:latin typeface="Cambria Math" panose="02040503050406030204" pitchFamily="18" charset="0"/>
                      </a:rPr>
                      <m:t>∗</m:t>
                    </m:r>
                    <m:r>
                      <m:rPr>
                        <m:nor/>
                      </m:rPr>
                      <a:rPr lang="en-US" altLang="zh-CN" sz="1600" i="1"/>
                      <m:t>scaling</m:t>
                    </m:r>
                    <m:r>
                      <m:rPr>
                        <m:nor/>
                      </m:rPr>
                      <a:rPr lang="en-US" altLang="zh-CN" sz="1600" i="1"/>
                      <m:t> </m:t>
                    </m:r>
                    <m:r>
                      <m:rPr>
                        <m:nor/>
                      </m:rPr>
                      <a:rPr lang="en-US" altLang="zh-CN" sz="1600" i="1"/>
                      <m:t>factor</m:t>
                    </m:r>
                  </m:oMath>
                </a14:m>
                <a:r>
                  <a:rPr lang="en-US" altLang="zh-CN" sz="1600" dirty="0"/>
                  <a:t>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>
                            <a:latin typeface="Cambria Math" panose="02040503050406030204" pitchFamily="18" charset="0"/>
                          </a:rPr>
                          <m:t>𝐵𝑊</m:t>
                        </m:r>
                      </m:e>
                      <m:sub>
                        <m:r>
                          <a:rPr lang="en-US" altLang="zh-CN" sz="1600" b="0" i="1">
                            <a:latin typeface="Cambria Math" panose="02040503050406030204" pitchFamily="18" charset="0"/>
                          </a:rPr>
                          <m:t>𝑠𝑢𝑏</m:t>
                        </m:r>
                        <m:r>
                          <a:rPr lang="en-US" altLang="zh-CN" sz="1600" b="0" i="1">
                            <a:latin typeface="Cambria Math" panose="02040503050406030204" pitchFamily="18" charset="0"/>
                          </a:rPr>
                          <m:t>−7</m:t>
                        </m:r>
                        <m:r>
                          <a:rPr lang="en-US" altLang="zh-CN" sz="1600" b="0" i="1">
                            <a:latin typeface="Cambria Math" panose="02040503050406030204" pitchFamily="18" charset="0"/>
                          </a:rPr>
                          <m:t>𝐺𝐻𝑧</m:t>
                        </m:r>
                      </m:sub>
                    </m:sSub>
                  </m:oMath>
                </a14:m>
                <a:r>
                  <a:rPr lang="en-US" altLang="zh-CN" sz="1600" dirty="0"/>
                  <a:t>=20,40,80,160MHz.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2000" dirty="0"/>
                  <a:t>For a given BW, </a:t>
                </a:r>
                <a:r>
                  <a:rPr lang="en-US" altLang="zh-CN" sz="2000" i="0" u="none" strike="noStrike" baseline="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it’s better to keep same number of tones between IMMW and sub-7GHz, so that we can re</a:t>
                </a:r>
                <a:r>
                  <a:rPr lang="en-US" altLang="zh-CN" sz="2000" dirty="0">
                    <a:latin typeface="Times New Roman" panose="02020603050405020304" pitchFamily="18" charset="0"/>
                  </a:rPr>
                  <a:t>use tone plan.</a:t>
                </a:r>
                <a:endParaRPr lang="en-US" altLang="zh-CN" sz="2000" i="0" u="none" strike="noStrike" baseline="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2000" i="0" u="none" strike="noStrike" baseline="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Thus, the subcarrier spacing also has the following relationship:</a:t>
                </a:r>
                <a:endParaRPr lang="en-US" altLang="zh-CN" sz="2000" dirty="0"/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altLang="zh-CN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𝐼𝑀𝑀𝑊</m:t>
                        </m:r>
                      </m:sub>
                    </m:sSub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𝑠𝑢𝑏</m:t>
                        </m:r>
                        <m:r>
                          <a:rPr lang="en-US" altLang="zh-CN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−7</m:t>
                        </m:r>
                        <m:r>
                          <a:rPr lang="en-US" altLang="zh-CN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𝐺𝐻𝑧</m:t>
                        </m:r>
                      </m:sub>
                    </m:sSub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m:rPr>
                        <m:nor/>
                      </m:rPr>
                      <a:rPr lang="en-US" altLang="zh-CN" sz="1600" b="0" i="1" smtClean="0"/>
                      <m:t>scaling</m:t>
                    </m:r>
                    <m:r>
                      <m:rPr>
                        <m:nor/>
                      </m:rPr>
                      <a:rPr lang="en-US" altLang="zh-CN" sz="1600" b="0" i="1" smtClean="0"/>
                      <m:t> </m:t>
                    </m:r>
                    <m:r>
                      <m:rPr>
                        <m:nor/>
                      </m:rPr>
                      <a:rPr lang="en-US" altLang="zh-CN" sz="1600" b="0" i="1" smtClean="0"/>
                      <m:t>factor</m:t>
                    </m:r>
                  </m:oMath>
                </a14:m>
                <a:r>
                  <a:rPr lang="en-US" altLang="zh-CN" sz="1600" dirty="0"/>
                  <a:t>, where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𝑠𝑢𝑏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−7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𝐺𝐻𝑧</m:t>
                        </m:r>
                      </m:sub>
                    </m:sSub>
                  </m:oMath>
                </a14:m>
                <a:r>
                  <a:rPr lang="en-US" altLang="zh-CN" sz="1600" dirty="0"/>
                  <a:t>=78.125 or 312.5kHz.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2000" dirty="0"/>
                  <a:t>The scaling factor need further studied.</a:t>
                </a: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1056FEC8-F152-44DB-96A7-D3DF6CA0C13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71525" y="1751014"/>
                <a:ext cx="8192963" cy="4161756"/>
              </a:xfrm>
              <a:blipFill>
                <a:blip r:embed="rId2"/>
                <a:stretch>
                  <a:fillRect l="-670" t="-73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B0BDE47-357B-4675-B69A-F7253E182B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CF39787-6A29-47A3-A7CD-55337C9365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16" name="日期占位符 5">
            <a:extLst>
              <a:ext uri="{FF2B5EF4-FFF2-40B4-BE49-F238E27FC236}">
                <a16:creationId xmlns:a16="http://schemas.microsoft.com/office/drawing/2014/main" id="{7034A31A-A2E1-403C-B1AC-16C16452922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010000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9A1EDA-838B-4164-86D7-872FF3F82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A6091C6-A801-48D7-9EC7-250F5BA2A0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A22B90-AFE4-4C92-9931-B1B7CCCA0E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6496A800-2B9B-4340-9BAA-2CC4FC8933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id="{6CB90BFF-9915-49FF-917C-2AF651291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We propose IMMW channels are non-overlapped and non- aggregation.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Low complexity for signaling and implementation.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The channel center frequency is defined as an integer multiple of </a:t>
            </a:r>
            <a:r>
              <a:rPr lang="en-US" altLang="zh-CN" sz="2000" dirty="0" err="1">
                <a:solidFill>
                  <a:schemeClr val="tx1"/>
                </a:solidFill>
              </a:rPr>
              <a:t>BW</a:t>
            </a:r>
            <a:r>
              <a:rPr lang="en-US" altLang="zh-CN" sz="2000" baseline="-25000" dirty="0" err="1">
                <a:solidFill>
                  <a:schemeClr val="tx1"/>
                </a:solidFill>
              </a:rPr>
              <a:t>min</a:t>
            </a:r>
            <a:r>
              <a:rPr lang="en-US" altLang="zh-CN" sz="2000" dirty="0">
                <a:solidFill>
                  <a:schemeClr val="tx1"/>
                </a:solidFill>
              </a:rPr>
              <a:t>/2.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This definition provides a unique numbering system for all channels.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It’s flexible to define channelization sets for next generation IMMW.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Based on sub-7GHz, we can use same scaling factor to design IMMW BW and IMMW subcarrier spacing.</a:t>
            </a:r>
          </a:p>
        </p:txBody>
      </p:sp>
    </p:spTree>
    <p:extLst>
      <p:ext uri="{BB962C8B-B14F-4D97-AF65-F5344CB8AC3E}">
        <p14:creationId xmlns:p14="http://schemas.microsoft.com/office/powerpoint/2010/main" val="4040399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9A1EDA-838B-4164-86D7-872FF3F82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1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A6091C6-A801-48D7-9EC7-250F5BA2A0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A22B90-AFE4-4C92-9931-B1B7CCCA0E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6496A800-2B9B-4340-9BAA-2CC4FC8933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id="{6CB90BFF-9915-49FF-917C-2AF651291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Do you agree to add the following into 11bq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IMMW channels are non-overlapped and non-aggregation.</a:t>
            </a:r>
            <a:endParaRPr lang="en-US" altLang="zh-CN" b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72189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9A1EDA-838B-4164-86D7-872FF3F82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2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A6091C6-A801-48D7-9EC7-250F5BA2A0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A22B90-AFE4-4C92-9931-B1B7CCCA0E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6496A800-2B9B-4340-9BAA-2CC4FC8933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id="{6CB90BFF-9915-49FF-917C-2AF651291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Do you agree to add the following into 11bq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The IMMW channel center frequency is defined as an integer multiple of </a:t>
            </a:r>
            <a:r>
              <a:rPr lang="en-US" altLang="zh-CN" dirty="0" err="1">
                <a:solidFill>
                  <a:schemeClr val="tx1"/>
                </a:solidFill>
              </a:rPr>
              <a:t>BW</a:t>
            </a:r>
            <a:r>
              <a:rPr lang="en-US" altLang="zh-CN" baseline="-25000" dirty="0" err="1">
                <a:solidFill>
                  <a:schemeClr val="tx1"/>
                </a:solidFill>
              </a:rPr>
              <a:t>min</a:t>
            </a:r>
            <a:r>
              <a:rPr lang="en-US" altLang="zh-CN" dirty="0">
                <a:solidFill>
                  <a:schemeClr val="tx1"/>
                </a:solidFill>
              </a:rPr>
              <a:t>/2.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Note: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The </a:t>
            </a:r>
            <a:r>
              <a:rPr lang="en-US" altLang="zh-CN" dirty="0" err="1">
                <a:solidFill>
                  <a:schemeClr val="tx1"/>
                </a:solidFill>
              </a:rPr>
              <a:t>BW</a:t>
            </a:r>
            <a:r>
              <a:rPr lang="en-US" altLang="zh-CN" baseline="-25000" dirty="0" err="1">
                <a:solidFill>
                  <a:schemeClr val="tx1"/>
                </a:solidFill>
              </a:rPr>
              <a:t>min</a:t>
            </a:r>
            <a:r>
              <a:rPr lang="en-US" altLang="zh-CN" baseline="-25000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is TBD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08245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802-11-be-carrier aggregation-Submission-r0</Template>
  <TotalTime>4600</TotalTime>
  <Words>660</Words>
  <Application>Microsoft Office PowerPoint</Application>
  <PresentationFormat>全屏显示(4:3)</PresentationFormat>
  <Paragraphs>111</Paragraphs>
  <Slides>10</Slides>
  <Notes>6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Arial</vt:lpstr>
      <vt:lpstr>Cambria Math</vt:lpstr>
      <vt:lpstr>Times New Roman</vt:lpstr>
      <vt:lpstr>Office 主题​​</vt:lpstr>
      <vt:lpstr>Document</vt:lpstr>
      <vt:lpstr>Channelization in IMMW</vt:lpstr>
      <vt:lpstr>Introduction</vt:lpstr>
      <vt:lpstr>Recap: 11ay</vt:lpstr>
      <vt:lpstr>IMMW Channelization proposal</vt:lpstr>
      <vt:lpstr>IMMW Channelization Example</vt:lpstr>
      <vt:lpstr>Bandwidth Proposal</vt:lpstr>
      <vt:lpstr>Summary </vt:lpstr>
      <vt:lpstr>SP 1 </vt:lpstr>
      <vt:lpstr>SP 2 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and PE transmission in PPDU using DRU</dc:title>
  <dc:creator>李雅璞(Yapu)</dc:creator>
  <cp:lastModifiedBy>李雅璞(Yapu)</cp:lastModifiedBy>
  <cp:revision>731</cp:revision>
  <cp:lastPrinted>1601-01-01T00:00:00Z</cp:lastPrinted>
  <dcterms:created xsi:type="dcterms:W3CDTF">2021-10-14T02:24:14Z</dcterms:created>
  <dcterms:modified xsi:type="dcterms:W3CDTF">2025-03-07T02:14:41Z</dcterms:modified>
</cp:coreProperties>
</file>