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357" r:id="rId3"/>
    <p:sldId id="1358" r:id="rId4"/>
    <p:sldId id="1369" r:id="rId5"/>
    <p:sldId id="1370" r:id="rId6"/>
    <p:sldId id="1364" r:id="rId7"/>
    <p:sldId id="1365" r:id="rId8"/>
    <p:sldId id="1367" r:id="rId9"/>
    <p:sldId id="1372" r:id="rId10"/>
    <p:sldId id="1368" r:id="rId11"/>
    <p:sldId id="1363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61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802.11-25/0359r0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Open Issues for 60 MHz DBW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2025-03-09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support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add the following </a:t>
            </a:r>
            <a:r>
              <a:rPr lang="en-US" altLang="ko-KR" sz="2000" dirty="0"/>
              <a:t>to the 11bn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The constant </a:t>
            </a:r>
            <a:r>
              <a:rPr lang="en-US" altLang="ko-KR" sz="1800" dirty="0"/>
              <a:t>shift </a:t>
            </a:r>
            <a:r>
              <a:rPr lang="en-US" altLang="ko-KR" sz="1800" dirty="0" smtClean="0"/>
              <a:t>value defined in the 80 MHz frequency </a:t>
            </a:r>
            <a:r>
              <a:rPr lang="en-US" altLang="ko-KR" sz="1800" dirty="0" err="1" smtClean="0"/>
              <a:t>subblock</a:t>
            </a:r>
            <a:r>
              <a:rPr lang="en-US" altLang="ko-KR" sz="1800" dirty="0" smtClean="0"/>
              <a:t> is used for DBW60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0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</a:t>
            </a:r>
            <a:r>
              <a:rPr lang="en-US" altLang="ko-KR" sz="1800" dirty="0" smtClean="0"/>
              <a:t>11-25-0358-00-00bn-open-topics-for-dru-on-60mhz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5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discuss open issues for DBW60</a:t>
            </a:r>
          </a:p>
          <a:p>
            <a:pPr lvl="1"/>
            <a:r>
              <a:rPr lang="en-US" altLang="ko-KR" sz="1600" dirty="0"/>
              <a:t>CSD starting </a:t>
            </a:r>
            <a:r>
              <a:rPr lang="en-US" altLang="ko-KR" sz="1600" dirty="0" smtClean="0"/>
              <a:t>index for UHR-STF</a:t>
            </a:r>
          </a:p>
          <a:p>
            <a:pPr lvl="1"/>
            <a:r>
              <a:rPr lang="en-US" altLang="ko-KR" sz="1600" dirty="0" smtClean="0"/>
              <a:t>PS160 </a:t>
            </a:r>
            <a:r>
              <a:rPr lang="en-US" altLang="ko-KR" sz="1600" dirty="0"/>
              <a:t>and RU Allocation subfields in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UHR variant </a:t>
            </a:r>
            <a:r>
              <a:rPr lang="en-US" altLang="ko-KR" sz="1600" dirty="0" smtClean="0"/>
              <a:t>User Info field</a:t>
            </a:r>
          </a:p>
          <a:p>
            <a:pPr lvl="1"/>
            <a:r>
              <a:rPr lang="en-US" altLang="ko-KR" sz="1600" dirty="0"/>
              <a:t>Constant shift </a:t>
            </a:r>
            <a:r>
              <a:rPr lang="en-US" altLang="ko-KR" sz="1600" dirty="0" smtClean="0"/>
              <a:t>value for </a:t>
            </a:r>
            <a:r>
              <a:rPr lang="en-US" altLang="ko-KR" sz="1600" dirty="0"/>
              <a:t>DRU on a frequency </a:t>
            </a:r>
            <a:r>
              <a:rPr lang="en-US" altLang="ko-KR" sz="1600" dirty="0" err="1"/>
              <a:t>subblock</a:t>
            </a:r>
            <a:r>
              <a:rPr lang="en-US" altLang="ko-KR" sz="1600" dirty="0"/>
              <a:t> of wide </a:t>
            </a:r>
            <a:r>
              <a:rPr lang="en-US" altLang="ko-KR" sz="1600" dirty="0" smtClean="0"/>
              <a:t>bandwidth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For all of the proposals, we try to reuse the existing designs for DBW80 as much as possible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3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CSD Starting Index for DBW60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agreed CSD starting index for DBW80 as follows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can simply reuse the above table for DBW60 (Option 1)</a:t>
            </a:r>
          </a:p>
          <a:p>
            <a:pPr lvl="1"/>
            <a:r>
              <a:rPr lang="en-US" altLang="ko-KR" sz="1800" dirty="0" smtClean="0"/>
              <a:t>The same CSD starting index can be used for the same DRU index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54667"/>
            <a:ext cx="5147554" cy="1747838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581350"/>
              </p:ext>
            </p:extLst>
          </p:nvPr>
        </p:nvGraphicFramePr>
        <p:xfrm>
          <a:off x="1752600" y="5074920"/>
          <a:ext cx="499515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532335134"/>
                    </a:ext>
                  </a:extLst>
                </a:gridCol>
                <a:gridCol w="3090154">
                  <a:extLst>
                    <a:ext uri="{9D8B030D-6E8A-4147-A177-3AD203B41FA5}">
                      <a16:colId xmlns:a16="http://schemas.microsoft.com/office/drawing/2014/main" val="4120223815"/>
                    </a:ext>
                  </a:extLst>
                </a:gridCol>
              </a:tblGrid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 size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CSD starting</a:t>
                      </a:r>
                      <a:r>
                        <a:rPr lang="en-US" altLang="ko-KR" sz="1200" baseline="0" dirty="0" smtClean="0"/>
                        <a:t> index for DBW60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591093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DRU52,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=1:12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{</a:t>
                      </a:r>
                      <a:r>
                        <a:rPr lang="en-US" altLang="ko-KR" sz="1200" u="sng" dirty="0" smtClean="0"/>
                        <a:t>1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u="sng" dirty="0" smtClean="0"/>
                        <a:t>5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u="sng" dirty="0" smtClean="0"/>
                        <a:t>2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u="sng" dirty="0" smtClean="0"/>
                        <a:t>6</a:t>
                      </a:r>
                      <a:r>
                        <a:rPr lang="en-US" altLang="ko-KR" sz="1200" dirty="0" smtClean="0"/>
                        <a:t>,3,7,4,8,</a:t>
                      </a:r>
                      <a:r>
                        <a:rPr lang="en-US" altLang="ko-KR" sz="1200" u="sng" dirty="0" smtClean="0"/>
                        <a:t>1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u="sng" dirty="0" smtClean="0"/>
                        <a:t>5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u="sng" dirty="0" smtClean="0"/>
                        <a:t>2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u="sng" dirty="0" smtClean="0"/>
                        <a:t>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162741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DRU106,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{  </a:t>
                      </a:r>
                      <a:r>
                        <a:rPr lang="en-US" altLang="ko-KR" sz="1200" u="sng" dirty="0" smtClean="0"/>
                        <a:t>1,   2</a:t>
                      </a:r>
                      <a:r>
                        <a:rPr lang="en-US" altLang="ko-KR" sz="1200" dirty="0" smtClean="0"/>
                        <a:t>,   3,   4,   </a:t>
                      </a:r>
                      <a:r>
                        <a:rPr lang="en-US" altLang="ko-KR" sz="1200" u="sng" dirty="0" smtClean="0"/>
                        <a:t>5,   6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606465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DRU242,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{     </a:t>
                      </a:r>
                      <a:r>
                        <a:rPr lang="en-US" altLang="ko-KR" sz="1200" u="sng" dirty="0" smtClean="0"/>
                        <a:t>2</a:t>
                      </a:r>
                      <a:r>
                        <a:rPr lang="en-US" altLang="ko-KR" sz="1200" dirty="0" smtClean="0"/>
                        <a:t>,        4,         </a:t>
                      </a:r>
                      <a:r>
                        <a:rPr lang="en-US" altLang="ko-KR" sz="1200" u="sng" dirty="0" smtClean="0"/>
                        <a:t>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80013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3915612"/>
            <a:ext cx="670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Note that CSD is used for DRU UHR-STF transmission to solve unintentional beamforming issue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78234" y="5074920"/>
            <a:ext cx="190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Underlined indices have collision with other DRUs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883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CSD Starting Index for DBW60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further reduce the collision of the CSD starting index between DRUs, we can modify CSD starting indices for some 52 DRUs (Option 2)</a:t>
            </a:r>
          </a:p>
          <a:p>
            <a:pPr lvl="1"/>
            <a:r>
              <a:rPr lang="en-US" altLang="ko-KR" sz="1800" dirty="0" smtClean="0"/>
              <a:t>In this approach, we reuse the CSD starting indices for DBW80 as much as possible and minimize the collision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/>
              <a:t>The maximum number of DRUs which have the same CSD index is 2 and </a:t>
            </a:r>
            <a:r>
              <a:rPr lang="en-US" altLang="ko-KR" sz="1800" dirty="0" smtClean="0"/>
              <a:t>4 </a:t>
            </a:r>
            <a:r>
              <a:rPr lang="en-US" altLang="ko-KR" sz="1800" dirty="0"/>
              <a:t>for </a:t>
            </a:r>
            <a:r>
              <a:rPr lang="en-US" altLang="ko-KR" sz="1800" dirty="0" err="1"/>
              <a:t>Nss</a:t>
            </a:r>
            <a:r>
              <a:rPr lang="en-US" altLang="ko-KR" sz="1800" dirty="0"/>
              <a:t>=1 and </a:t>
            </a:r>
            <a:r>
              <a:rPr lang="en-US" altLang="ko-KR" sz="1800" dirty="0" err="1"/>
              <a:t>Nss</a:t>
            </a:r>
            <a:r>
              <a:rPr lang="en-US" altLang="ko-KR" sz="1800" dirty="0"/>
              <a:t>=2, respectively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1848"/>
              </p:ext>
            </p:extLst>
          </p:nvPr>
        </p:nvGraphicFramePr>
        <p:xfrm>
          <a:off x="1752600" y="3404379"/>
          <a:ext cx="499515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532335134"/>
                    </a:ext>
                  </a:extLst>
                </a:gridCol>
                <a:gridCol w="3090154">
                  <a:extLst>
                    <a:ext uri="{9D8B030D-6E8A-4147-A177-3AD203B41FA5}">
                      <a16:colId xmlns:a16="http://schemas.microsoft.com/office/drawing/2014/main" val="4120223815"/>
                    </a:ext>
                  </a:extLst>
                </a:gridCol>
              </a:tblGrid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 size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CSD starting</a:t>
                      </a:r>
                      <a:r>
                        <a:rPr lang="en-US" altLang="ko-KR" sz="1200" baseline="0" dirty="0" smtClean="0"/>
                        <a:t> index for DBW60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591093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DRU52,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=1:12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{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1,</a:t>
                      </a:r>
                      <a:r>
                        <a:rPr lang="en-US" altLang="ko-KR" sz="1200" u="sng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,2,</a:t>
                      </a:r>
                      <a:r>
                        <a:rPr lang="en-US" altLang="ko-KR" sz="1200" u="sng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,3,</a:t>
                      </a:r>
                      <a:r>
                        <a:rPr lang="en-US" altLang="ko-KR" sz="1200" u="sng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,4,</a:t>
                      </a:r>
                      <a:r>
                        <a:rPr lang="en-US" altLang="ko-KR" sz="1200" u="sng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altLang="ko-KR" sz="120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162741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DRU106,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{  </a:t>
                      </a:r>
                      <a:r>
                        <a:rPr lang="en-US" altLang="ko-KR" sz="1200" u="none" dirty="0" smtClean="0"/>
                        <a:t>1,  </a:t>
                      </a:r>
                      <a:r>
                        <a:rPr lang="en-US" altLang="ko-KR" sz="1200" u="none" baseline="0" dirty="0" smtClean="0"/>
                        <a:t> </a:t>
                      </a:r>
                      <a:r>
                        <a:rPr lang="en-US" altLang="ko-KR" sz="1200" u="none" dirty="0" smtClean="0"/>
                        <a:t>2</a:t>
                      </a:r>
                      <a:r>
                        <a:rPr lang="en-US" altLang="ko-KR" sz="1200" dirty="0" smtClean="0"/>
                        <a:t>,   3,   4,</a:t>
                      </a:r>
                      <a:r>
                        <a:rPr lang="en-US" altLang="ko-KR" sz="1200" baseline="0" dirty="0" smtClean="0"/>
                        <a:t>   </a:t>
                      </a:r>
                      <a:r>
                        <a:rPr lang="en-US" altLang="ko-KR" sz="1200" u="sng" baseline="0" dirty="0" smtClean="0"/>
                        <a:t>5</a:t>
                      </a:r>
                      <a:r>
                        <a:rPr lang="en-US" altLang="ko-KR" sz="1200" u="sng" dirty="0" smtClean="0"/>
                        <a:t>,  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606465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DRU242,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</a:t>
                      </a:r>
                      <a:r>
                        <a:rPr lang="en-US" altLang="ko-KR" sz="1200" u="none" dirty="0" smtClean="0"/>
                        <a:t>{     2,         </a:t>
                      </a:r>
                      <a:r>
                        <a:rPr lang="en-US" altLang="ko-KR" sz="1200" dirty="0" smtClean="0"/>
                        <a:t>4,        </a:t>
                      </a:r>
                      <a:r>
                        <a:rPr lang="en-US" altLang="ko-KR" sz="1200" u="sng" dirty="0" smtClean="0"/>
                        <a:t>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80013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78234" y="3447871"/>
            <a:ext cx="1908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CSD indices in red are modified values</a:t>
            </a:r>
          </a:p>
          <a:p>
            <a:endParaRPr lang="en-US" altLang="ko-KR" dirty="0"/>
          </a:p>
          <a:p>
            <a:r>
              <a:rPr lang="en-US" altLang="ko-KR" dirty="0"/>
              <a:t>Underlined </a:t>
            </a:r>
            <a:r>
              <a:rPr lang="en-US" altLang="ko-KR" dirty="0" smtClean="0"/>
              <a:t>indices </a:t>
            </a:r>
            <a:r>
              <a:rPr lang="en-US" altLang="ko-KR" dirty="0"/>
              <a:t>have collision with other </a:t>
            </a:r>
            <a:r>
              <a:rPr lang="en-US" altLang="ko-KR" dirty="0" smtClean="0"/>
              <a:t>DRUs for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=1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77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CSD Starting Index for DBW60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further reduce the collision of the CSD index between DRUs for </a:t>
            </a:r>
            <a:r>
              <a:rPr lang="en-US" altLang="ko-KR" sz="2000" dirty="0" err="1" smtClean="0"/>
              <a:t>Nss</a:t>
            </a:r>
            <a:r>
              <a:rPr lang="en-US" altLang="ko-KR" sz="2000" dirty="0" smtClean="0"/>
              <a:t>=2, we can modify CSD starting indices for some 52 DRUs (Option 3)</a:t>
            </a:r>
          </a:p>
          <a:p>
            <a:pPr lvl="1"/>
            <a:r>
              <a:rPr lang="en-US" altLang="ko-KR" sz="1800" dirty="0" smtClean="0"/>
              <a:t>In this approach, we still reuse the CSD starting indices for DBW80 as much as possible and minimize the collision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maximum number of DRUs which have the same CSD index is 2 </a:t>
            </a:r>
            <a:r>
              <a:rPr lang="en-US" altLang="ko-KR" sz="1800" dirty="0"/>
              <a:t>and 3 for </a:t>
            </a:r>
            <a:r>
              <a:rPr lang="en-US" altLang="ko-KR" sz="1800" dirty="0" err="1"/>
              <a:t>Nss</a:t>
            </a:r>
            <a:r>
              <a:rPr lang="en-US" altLang="ko-KR" sz="1800" dirty="0"/>
              <a:t>=1 and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=2, respectively</a:t>
            </a:r>
          </a:p>
          <a:p>
            <a:pPr lvl="1"/>
            <a:r>
              <a:rPr lang="en-US" altLang="ko-KR" sz="1800" dirty="0" smtClean="0"/>
              <a:t>This approach also has no collision for 242 DRUs</a:t>
            </a:r>
          </a:p>
          <a:p>
            <a:r>
              <a:rPr lang="en-US" altLang="ko-KR" sz="2000" dirty="0" smtClean="0"/>
              <a:t>Option 1 is sufficient for AGC as shown in [</a:t>
            </a:r>
            <a:r>
              <a:rPr lang="en-US" altLang="ko-KR" sz="2000" dirty="0"/>
              <a:t>1] and it </a:t>
            </a:r>
            <a:r>
              <a:rPr lang="en-US" altLang="ko-KR" sz="2000" dirty="0" smtClean="0"/>
              <a:t>is preferable in terms of implementation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78234" y="3445622"/>
            <a:ext cx="1908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CSD indices in red are modified values</a:t>
            </a:r>
          </a:p>
          <a:p>
            <a:endParaRPr lang="en-US" altLang="ko-KR" dirty="0"/>
          </a:p>
          <a:p>
            <a:r>
              <a:rPr lang="en-US" altLang="ko-KR" dirty="0"/>
              <a:t>Underlined </a:t>
            </a:r>
            <a:r>
              <a:rPr lang="en-US" altLang="ko-KR" dirty="0" smtClean="0"/>
              <a:t>indices </a:t>
            </a:r>
            <a:r>
              <a:rPr lang="en-US" altLang="ko-KR" dirty="0"/>
              <a:t>have collision with other </a:t>
            </a:r>
            <a:r>
              <a:rPr lang="en-US" altLang="ko-KR" dirty="0" smtClean="0"/>
              <a:t>DRUs for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=1</a:t>
            </a:r>
            <a:endParaRPr lang="ko-KR" alt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456211"/>
              </p:ext>
            </p:extLst>
          </p:nvPr>
        </p:nvGraphicFramePr>
        <p:xfrm>
          <a:off x="1752600" y="3402874"/>
          <a:ext cx="499515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532335134"/>
                    </a:ext>
                  </a:extLst>
                </a:gridCol>
                <a:gridCol w="3090154">
                  <a:extLst>
                    <a:ext uri="{9D8B030D-6E8A-4147-A177-3AD203B41FA5}">
                      <a16:colId xmlns:a16="http://schemas.microsoft.com/office/drawing/2014/main" val="4120223815"/>
                    </a:ext>
                  </a:extLst>
                </a:gridCol>
              </a:tblGrid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 size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CSD starting</a:t>
                      </a:r>
                      <a:r>
                        <a:rPr lang="en-US" altLang="ko-KR" sz="1200" baseline="0" dirty="0" smtClean="0"/>
                        <a:t> index for DBW60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591093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DRU52,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=1:12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{</a:t>
                      </a:r>
                      <a:r>
                        <a:rPr lang="en-US" altLang="ko-KR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,2,</a:t>
                      </a:r>
                      <a:r>
                        <a:rPr lang="en-US" altLang="ko-KR" sz="1200" u="sng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,4,</a:t>
                      </a:r>
                      <a:r>
                        <a:rPr lang="en-US" altLang="ko-KR" sz="12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u="sng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162741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DRU106,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{  </a:t>
                      </a:r>
                      <a:r>
                        <a:rPr lang="en-US" altLang="ko-KR" sz="1200" u="sng" dirty="0" smtClean="0"/>
                        <a:t>1</a:t>
                      </a:r>
                      <a:r>
                        <a:rPr lang="en-US" altLang="ko-KR" sz="1200" u="none" dirty="0" smtClean="0"/>
                        <a:t>,  </a:t>
                      </a:r>
                      <a:r>
                        <a:rPr lang="en-US" altLang="ko-KR" sz="1200" u="none" baseline="0" dirty="0" smtClean="0"/>
                        <a:t> </a:t>
                      </a:r>
                      <a:r>
                        <a:rPr lang="en-US" altLang="ko-KR" sz="1200" u="none" dirty="0" smtClean="0"/>
                        <a:t>2</a:t>
                      </a:r>
                      <a:r>
                        <a:rPr lang="en-US" altLang="ko-KR" sz="1200" dirty="0" smtClean="0"/>
                        <a:t>,   </a:t>
                      </a:r>
                      <a:r>
                        <a:rPr lang="en-US" altLang="ko-KR" sz="1200" u="sng" dirty="0" smtClean="0"/>
                        <a:t>3</a:t>
                      </a:r>
                      <a:r>
                        <a:rPr lang="en-US" altLang="ko-KR" sz="1200" dirty="0" smtClean="0"/>
                        <a:t>,   4,</a:t>
                      </a:r>
                      <a:r>
                        <a:rPr lang="en-US" altLang="ko-KR" sz="1200" baseline="0" dirty="0" smtClean="0"/>
                        <a:t>   </a:t>
                      </a:r>
                      <a:r>
                        <a:rPr lang="en-US" altLang="ko-KR" sz="1200" u="sng" baseline="0" dirty="0" smtClean="0"/>
                        <a:t>5</a:t>
                      </a:r>
                      <a:r>
                        <a:rPr lang="en-US" altLang="ko-KR" sz="1200" u="none" dirty="0" smtClean="0"/>
                        <a:t>,  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606465"/>
                  </a:ext>
                </a:extLst>
              </a:tr>
              <a:tr h="1865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DRU242, </a:t>
                      </a:r>
                      <a:r>
                        <a:rPr lang="en-US" altLang="ko-KR" sz="1200" i="1" dirty="0" err="1" smtClean="0"/>
                        <a:t>i</a:t>
                      </a:r>
                      <a:r>
                        <a:rPr lang="en-US" altLang="ko-KR" sz="1200" dirty="0" smtClean="0"/>
                        <a:t>=1:3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200" dirty="0" smtClean="0"/>
                        <a:t>     </a:t>
                      </a:r>
                      <a:r>
                        <a:rPr lang="en-US" altLang="ko-KR" sz="1200" u="none" dirty="0" smtClean="0"/>
                        <a:t>{     2,         </a:t>
                      </a:r>
                      <a:r>
                        <a:rPr lang="en-US" altLang="ko-KR" sz="1200" dirty="0" smtClean="0"/>
                        <a:t>4</a:t>
                      </a:r>
                      <a:r>
                        <a:rPr lang="en-US" altLang="ko-KR" sz="1200" u="none" dirty="0" smtClean="0"/>
                        <a:t>,        6</a:t>
                      </a:r>
                      <a:r>
                        <a:rPr lang="en-US" altLang="ko-KR" sz="1200" dirty="0" smtClean="0"/>
                        <a:t>}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80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8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PS160 and RU Allocation S</a:t>
            </a:r>
            <a:r>
              <a:rPr lang="en-US" altLang="ko-KR" dirty="0" smtClean="0"/>
              <a:t>ubfields</a:t>
            </a:r>
            <a:br>
              <a:rPr lang="en-US" altLang="ko-KR" dirty="0" smtClean="0"/>
            </a:br>
            <a:r>
              <a:rPr lang="en-US" altLang="ko-KR" dirty="0" smtClean="0"/>
              <a:t>for DBW60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The following table describes encoding of the PS160 and RU allocation subfields in a UHR variant User Info field for DBW80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564895"/>
            <a:ext cx="4876800" cy="353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74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PS160 and RU Allocation Subfields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DBW60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modify the table 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the previous slide for DBW60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While we </a:t>
            </a:r>
            <a:r>
              <a:rPr lang="en-US" altLang="ko-KR" sz="1800" dirty="0"/>
              <a:t>can also consider modifying the PHY DRU index </a:t>
            </a:r>
            <a:r>
              <a:rPr lang="en-US" altLang="ko-KR" sz="1800" dirty="0" smtClean="0"/>
              <a:t>based</a:t>
            </a:r>
            <a:r>
              <a:rPr lang="ko-KR" altLang="en-US" sz="1800" dirty="0" smtClean="0"/>
              <a:t> </a:t>
            </a:r>
            <a:r>
              <a:rPr lang="en-US" altLang="ko-KR" sz="1800" smtClean="0"/>
              <a:t>on</a:t>
            </a:r>
            <a:r>
              <a:rPr lang="en-US" altLang="ko-KR" sz="1800" smtClean="0"/>
              <a:t> </a:t>
            </a:r>
            <a:r>
              <a:rPr lang="en-US" altLang="ko-KR" sz="1800" dirty="0"/>
              <a:t>the number of DRUs for DBW60 in each 80 MHz frequency </a:t>
            </a:r>
            <a:r>
              <a:rPr lang="en-US" altLang="ko-KR" sz="1800" dirty="0" err="1" smtClean="0"/>
              <a:t>subblock</a:t>
            </a:r>
            <a:r>
              <a:rPr lang="en-US" altLang="ko-KR" sz="1800" dirty="0" smtClean="0"/>
              <a:t>, we prefer to keep the values as in the DBW80 design for consistency and simple implementation </a:t>
            </a:r>
            <a:endParaRPr lang="en-US" altLang="ko-KR" sz="1800" dirty="0"/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843766"/>
              </p:ext>
            </p:extLst>
          </p:nvPr>
        </p:nvGraphicFramePr>
        <p:xfrm>
          <a:off x="1562100" y="2129825"/>
          <a:ext cx="6096000" cy="2941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8282562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372692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062523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4312186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2468318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925888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4263761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43969180"/>
                    </a:ext>
                  </a:extLst>
                </a:gridCol>
              </a:tblGrid>
              <a:tr h="840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PS160 subfield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B0 of the RU Allocation subfield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B7-B1 of the RU Allocation subfield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Bandwidth (MHz)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 Size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 </a:t>
                      </a:r>
                      <a:r>
                        <a:rPr lang="en-US" sz="900" dirty="0" smtClean="0">
                          <a:effectLst/>
                        </a:rPr>
                        <a:t>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80MHz frequency </a:t>
                      </a:r>
                      <a:r>
                        <a:rPr lang="en-US" sz="900" dirty="0" err="1">
                          <a:effectLst/>
                        </a:rPr>
                        <a:t>subblock</a:t>
                      </a:r>
                      <a:r>
                        <a:rPr lang="en-US" sz="900" dirty="0">
                          <a:effectLst/>
                        </a:rPr>
                        <a:t> index (l)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PHY DRU index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1315753"/>
                  </a:ext>
                </a:extLst>
              </a:tr>
              <a:tr h="210094">
                <a:tc rowSpan="7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0-3: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80 MHz frequency </a:t>
                      </a:r>
                      <a:r>
                        <a:rPr lang="en-US" sz="900" dirty="0" err="1">
                          <a:effectLst/>
                        </a:rPr>
                        <a:t>subblock</a:t>
                      </a:r>
                      <a:r>
                        <a:rPr lang="en-US" sz="900" dirty="0">
                          <a:effectLst/>
                        </a:rPr>
                        <a:t> where the DRU is located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 rowSpan="7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0-36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2805436"/>
                  </a:ext>
                </a:extLst>
              </a:tr>
              <a:tr h="42018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37-48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80, 160, or 320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DRU1 to </a:t>
                      </a:r>
                      <a:r>
                        <a:rPr lang="en-US" sz="900" dirty="0" smtClean="0">
                          <a:effectLst/>
                        </a:rPr>
                        <a:t>DRU12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</a:rPr>
                        <a:t>N</a:t>
                      </a:r>
                      <a:endParaRPr lang="ko-KR" sz="900" i="1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16x</a:t>
                      </a:r>
                      <a:r>
                        <a:rPr lang="en-US" sz="900" i="1" dirty="0" smtClean="0">
                          <a:effectLst/>
                        </a:rPr>
                        <a:t>N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+ DRU 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3532386"/>
                  </a:ext>
                </a:extLst>
              </a:tr>
              <a:tr h="2100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49-52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7747568"/>
                  </a:ext>
                </a:extLst>
              </a:tr>
              <a:tr h="42018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53-58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80, 160, or 320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106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DRU1 to </a:t>
                      </a:r>
                      <a:r>
                        <a:rPr lang="en-US" sz="900" dirty="0" smtClean="0">
                          <a:effectLst/>
                        </a:rPr>
                        <a:t>DRU6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</a:rPr>
                        <a:t>N</a:t>
                      </a:r>
                      <a:endParaRPr lang="ko-KR" sz="900" i="1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</a:t>
                      </a:r>
                      <a:r>
                        <a:rPr lang="en-US" sz="900" dirty="0" smtClean="0">
                          <a:effectLst/>
                        </a:rPr>
                        <a:t>x</a:t>
                      </a:r>
                      <a:r>
                        <a:rPr lang="en-US" sz="900" i="1" dirty="0" smtClean="0">
                          <a:effectLst/>
                        </a:rPr>
                        <a:t>N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+ DRU 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494353"/>
                  </a:ext>
                </a:extLst>
              </a:tr>
              <a:tr h="2100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59-60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7429060"/>
                  </a:ext>
                </a:extLst>
              </a:tr>
              <a:tr h="42018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61-63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80, 160, or 320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242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DRU1 to </a:t>
                      </a:r>
                      <a:r>
                        <a:rPr lang="en-US" sz="900" dirty="0" smtClean="0">
                          <a:effectLst/>
                        </a:rPr>
                        <a:t>DRU3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1" dirty="0">
                          <a:effectLst/>
                        </a:rPr>
                        <a:t>N</a:t>
                      </a:r>
                      <a:endParaRPr lang="ko-KR" sz="900" b="0" i="1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</a:t>
                      </a:r>
                      <a:r>
                        <a:rPr lang="en-US" sz="900" dirty="0" smtClean="0">
                          <a:effectLst/>
                        </a:rPr>
                        <a:t>x</a:t>
                      </a:r>
                      <a:r>
                        <a:rPr lang="en-US" sz="900" i="1" dirty="0" smtClean="0">
                          <a:effectLst/>
                        </a:rPr>
                        <a:t>N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+ DRU 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1487499"/>
                  </a:ext>
                </a:extLst>
              </a:tr>
              <a:tr h="2100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64-127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0231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2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Constant </a:t>
            </a:r>
            <a:r>
              <a:rPr lang="en-US" altLang="ko-KR" dirty="0" smtClean="0"/>
              <a:t>Shift Value in Wide Bandwidth for DBW60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following table describes </a:t>
            </a:r>
            <a:r>
              <a:rPr lang="en-US" altLang="ko-KR" sz="2000" dirty="0" smtClean="0"/>
              <a:t>constant </a:t>
            </a:r>
            <a:r>
              <a:rPr lang="en-US" altLang="ko-KR" sz="2000" dirty="0"/>
              <a:t>shift value for DRU on a frequency </a:t>
            </a:r>
            <a:r>
              <a:rPr lang="en-US" altLang="ko-KR" sz="2000" dirty="0" err="1"/>
              <a:t>subblock</a:t>
            </a:r>
            <a:r>
              <a:rPr lang="en-US" altLang="ko-KR" sz="2000" dirty="0"/>
              <a:t> of wide bandwidth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DBW60, we can just use the constant shift value defined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in the 80 MHz frequency </a:t>
            </a:r>
            <a:r>
              <a:rPr lang="en-US" altLang="ko-KR" sz="2000" dirty="0" err="1" smtClean="0"/>
              <a:t>subblock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DBW60 is defined in an 80 MHz frequency </a:t>
            </a:r>
            <a:r>
              <a:rPr lang="en-US" altLang="ko-KR" sz="1800" dirty="0" err="1" smtClean="0"/>
              <a:t>subblock</a:t>
            </a:r>
            <a:r>
              <a:rPr lang="en-US" altLang="ko-KR" sz="1800" dirty="0" smtClean="0"/>
              <a:t> where the last 20 MHz is punctured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576" y="2438400"/>
            <a:ext cx="4248787" cy="23179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4724400"/>
            <a:ext cx="792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Constant shift values defined in 20 / 40 / 80 MHz frequency </a:t>
            </a:r>
            <a:r>
              <a:rPr lang="en-US" altLang="ko-KR" dirty="0" err="1" smtClean="0"/>
              <a:t>subblocks</a:t>
            </a:r>
            <a:r>
              <a:rPr lang="en-US" altLang="ko-KR" dirty="0" smtClean="0"/>
              <a:t> are used for DBW20 / DBW40 / DBW80, respectively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86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support </a:t>
            </a:r>
            <a:r>
              <a:rPr lang="en-US" altLang="ko-KR" sz="2000" dirty="0"/>
              <a:t>to add the following table for encoding of the PS160 and RU allocation subfields in a UHR variant User Info field for </a:t>
            </a:r>
            <a:r>
              <a:rPr lang="en-US" altLang="ko-KR" sz="2000" dirty="0" smtClean="0"/>
              <a:t>DBW60</a:t>
            </a:r>
            <a:r>
              <a:rPr lang="ko-KR" altLang="en-US" sz="2000" dirty="0" smtClean="0"/>
              <a:t> </a:t>
            </a:r>
            <a:r>
              <a:rPr lang="en-US" altLang="ko-KR" sz="2000" dirty="0"/>
              <a:t>to the 11bn SFD?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678643"/>
              </p:ext>
            </p:extLst>
          </p:nvPr>
        </p:nvGraphicFramePr>
        <p:xfrm>
          <a:off x="1562100" y="2819400"/>
          <a:ext cx="6096000" cy="2941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8282562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372692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062523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4312186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2468318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925888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4263761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43969180"/>
                    </a:ext>
                  </a:extLst>
                </a:gridCol>
              </a:tblGrid>
              <a:tr h="840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PS160 subfield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B0 of the RU Allocation subfield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B7-B1 of the RU Allocation subfield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Bandwidth (MHz)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 Size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 </a:t>
                      </a:r>
                      <a:r>
                        <a:rPr lang="en-US" sz="900" dirty="0" smtClean="0">
                          <a:effectLst/>
                        </a:rPr>
                        <a:t>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80MHz frequency </a:t>
                      </a:r>
                      <a:r>
                        <a:rPr lang="en-US" sz="900" dirty="0" err="1">
                          <a:effectLst/>
                        </a:rPr>
                        <a:t>subblock</a:t>
                      </a:r>
                      <a:r>
                        <a:rPr lang="en-US" sz="900" dirty="0">
                          <a:effectLst/>
                        </a:rPr>
                        <a:t> index (l)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PHY DRU index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1315753"/>
                  </a:ext>
                </a:extLst>
              </a:tr>
              <a:tr h="210094">
                <a:tc rowSpan="7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0-3: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80 MHz frequency </a:t>
                      </a:r>
                      <a:r>
                        <a:rPr lang="en-US" sz="900" dirty="0" err="1">
                          <a:effectLst/>
                        </a:rPr>
                        <a:t>subblock</a:t>
                      </a:r>
                      <a:r>
                        <a:rPr lang="en-US" sz="900" dirty="0">
                          <a:effectLst/>
                        </a:rPr>
                        <a:t> where the DRU is located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 rowSpan="7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0-36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2805436"/>
                  </a:ext>
                </a:extLst>
              </a:tr>
              <a:tr h="42018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37-48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80, 160, or 320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DRU1 to </a:t>
                      </a:r>
                      <a:r>
                        <a:rPr lang="en-US" sz="900" dirty="0" smtClean="0">
                          <a:effectLst/>
                        </a:rPr>
                        <a:t>DRU12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</a:rPr>
                        <a:t>N</a:t>
                      </a:r>
                      <a:endParaRPr lang="ko-KR" sz="900" i="1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16x</a:t>
                      </a:r>
                      <a:r>
                        <a:rPr lang="en-US" sz="900" i="1" dirty="0" smtClean="0">
                          <a:effectLst/>
                        </a:rPr>
                        <a:t>N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+ DRU 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3532386"/>
                  </a:ext>
                </a:extLst>
              </a:tr>
              <a:tr h="2100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49-52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7747568"/>
                  </a:ext>
                </a:extLst>
              </a:tr>
              <a:tr h="42018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53-58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80, 160, or 320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106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DRU1 to </a:t>
                      </a:r>
                      <a:r>
                        <a:rPr lang="en-US" sz="900" dirty="0" smtClean="0">
                          <a:effectLst/>
                        </a:rPr>
                        <a:t>DRU6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</a:rPr>
                        <a:t>N</a:t>
                      </a:r>
                      <a:endParaRPr lang="ko-KR" sz="900" i="1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</a:t>
                      </a:r>
                      <a:r>
                        <a:rPr lang="en-US" sz="900" dirty="0" smtClean="0">
                          <a:effectLst/>
                        </a:rPr>
                        <a:t>x</a:t>
                      </a:r>
                      <a:r>
                        <a:rPr lang="en-US" sz="900" i="1" dirty="0" smtClean="0">
                          <a:effectLst/>
                        </a:rPr>
                        <a:t>N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+ DRU 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494353"/>
                  </a:ext>
                </a:extLst>
              </a:tr>
              <a:tr h="2100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59-60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7429060"/>
                  </a:ext>
                </a:extLst>
              </a:tr>
              <a:tr h="42018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61-63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80, 160, or 320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242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DRU1 to </a:t>
                      </a:r>
                      <a:r>
                        <a:rPr lang="en-US" sz="900" dirty="0" smtClean="0">
                          <a:effectLst/>
                        </a:rPr>
                        <a:t>DRU3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1" dirty="0">
                          <a:effectLst/>
                        </a:rPr>
                        <a:t>N</a:t>
                      </a:r>
                      <a:endParaRPr lang="ko-KR" sz="900" b="0" i="1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</a:t>
                      </a:r>
                      <a:r>
                        <a:rPr lang="en-US" sz="900" dirty="0" smtClean="0">
                          <a:effectLst/>
                        </a:rPr>
                        <a:t>x</a:t>
                      </a:r>
                      <a:r>
                        <a:rPr lang="en-US" sz="900" i="1" dirty="0" smtClean="0">
                          <a:effectLst/>
                        </a:rPr>
                        <a:t>N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+ DRU index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1487499"/>
                  </a:ext>
                </a:extLst>
              </a:tr>
              <a:tr h="2100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64-127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Reserved</a:t>
                      </a:r>
                      <a:endParaRPr lang="ko-KR" sz="9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Reserved</a:t>
                      </a:r>
                      <a:endParaRPr lang="ko-KR" sz="9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0231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23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355491</TotalTime>
  <Words>1066</Words>
  <Application>Microsoft Office PowerPoint</Application>
  <PresentationFormat>화면 슬라이드 쇼(4:3)</PresentationFormat>
  <Paragraphs>263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굴림</vt:lpstr>
      <vt:lpstr>맑은 고딕</vt:lpstr>
      <vt:lpstr>맑은 고딕</vt:lpstr>
      <vt:lpstr>Arial</vt:lpstr>
      <vt:lpstr>Times New Roman</vt:lpstr>
      <vt:lpstr>802-11-Submission</vt:lpstr>
      <vt:lpstr>Open Issues for 60 MHz DBW</vt:lpstr>
      <vt:lpstr>Introduction</vt:lpstr>
      <vt:lpstr>CSD Starting Index for DBW60 (1/3)</vt:lpstr>
      <vt:lpstr>CSD Starting Index for DBW60 (2/3)</vt:lpstr>
      <vt:lpstr>CSD Starting Index for DBW60 (3/3)</vt:lpstr>
      <vt:lpstr>PS160 and RU Allocation Subfields for DBW60 (1/2)</vt:lpstr>
      <vt:lpstr>PS160 and RU Allocation Subfields for DBW60 (2/2)</vt:lpstr>
      <vt:lpstr>Constant Shift Value in Wide Bandwidth for DBW60</vt:lpstr>
      <vt:lpstr>Straw Poll #1</vt:lpstr>
      <vt:lpstr>Straw Poll #2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7610</cp:revision>
  <cp:lastPrinted>2019-01-10T23:08:02Z</cp:lastPrinted>
  <dcterms:created xsi:type="dcterms:W3CDTF">2007-05-21T21:00:37Z</dcterms:created>
  <dcterms:modified xsi:type="dcterms:W3CDTF">2025-03-08T01:27:38Z</dcterms:modified>
</cp:coreProperties>
</file>