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70" r:id="rId2"/>
    <p:sldId id="4994" r:id="rId3"/>
    <p:sldId id="5000" r:id="rId4"/>
    <p:sldId id="5008" r:id="rId5"/>
    <p:sldId id="5009" r:id="rId6"/>
    <p:sldId id="5001" r:id="rId7"/>
    <p:sldId id="5010" r:id="rId8"/>
    <p:sldId id="5006" r:id="rId9"/>
    <p:sldId id="5011" r:id="rId10"/>
    <p:sldId id="5012" r:id="rId11"/>
    <p:sldId id="5002" r:id="rId12"/>
    <p:sldId id="5003" r:id="rId13"/>
    <p:sldId id="5004" r:id="rId14"/>
    <p:sldId id="5015" r:id="rId15"/>
    <p:sldId id="4998" r:id="rId16"/>
    <p:sldId id="4971" r:id="rId17"/>
    <p:sldId id="4972"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894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3484" autoAdjust="0"/>
  </p:normalViewPr>
  <p:slideViewPr>
    <p:cSldViewPr>
      <p:cViewPr varScale="1">
        <p:scale>
          <a:sx n="125" d="100"/>
          <a:sy n="125" d="100"/>
        </p:scale>
        <p:origin x="330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3" d="100"/>
          <a:sy n="93" d="100"/>
        </p:scale>
        <p:origin x="6187" y="8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593344" y="6475413"/>
            <a:ext cx="950581" cy="184666"/>
          </a:xfrm>
          <a:ln/>
        </p:spPr>
        <p:txBody>
          <a:bodyPr/>
          <a:lstStyle>
            <a:lvl1pPr>
              <a:defRPr/>
            </a:lvl1pPr>
          </a:lstStyle>
          <a:p>
            <a:pPr>
              <a:defRPr/>
            </a:pPr>
            <a:r>
              <a:rPr lang="en-US" altLang="ko-KR" dirty="0"/>
              <a:t>xxx,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2025</a:t>
            </a:r>
          </a:p>
        </p:txBody>
      </p:sp>
      <p:sp>
        <p:nvSpPr>
          <p:cNvPr id="1029"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xxx,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802.11-25/0358r0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58209"/>
            <a:ext cx="8523287" cy="819506"/>
          </a:xfrm>
        </p:spPr>
        <p:txBody>
          <a:bodyPr/>
          <a:lstStyle/>
          <a:p>
            <a:pPr marR="0" lvl="0">
              <a:spcBef>
                <a:spcPts val="0"/>
              </a:spcBef>
              <a:spcAft>
                <a:spcPts val="0"/>
              </a:spcAft>
            </a:pPr>
            <a:r>
              <a:rPr lang="en-US" dirty="0">
                <a:effectLst/>
                <a:ea typeface="Times New Roman" panose="02020603050405020304" pitchFamily="18" charset="0"/>
                <a:cs typeface="Calibri" panose="020F0502020204030204" pitchFamily="34" charset="0"/>
              </a:rPr>
              <a:t>Open Topics for DRU on 60MHz</a:t>
            </a:r>
            <a:endParaRPr lang="en-US" dirty="0">
              <a:effectLst/>
              <a:ea typeface="DengXian" panose="02010600030101010101" pitchFamily="2" charset="-122"/>
              <a:cs typeface="Calibri" panose="020F0502020204030204" pitchFamily="34" charset="0"/>
            </a:endParaRPr>
          </a:p>
        </p:txBody>
      </p:sp>
      <p:sp>
        <p:nvSpPr>
          <p:cNvPr id="4" name="Date Placeholder 3"/>
          <p:cNvSpPr>
            <a:spLocks noGrp="1"/>
          </p:cNvSpPr>
          <p:nvPr>
            <p:ph type="dt" sz="half" idx="2"/>
          </p:nvPr>
        </p:nvSpPr>
        <p:spPr>
          <a:xfrm>
            <a:off x="914400" y="314271"/>
            <a:ext cx="1239763" cy="276999"/>
          </a:xfrm>
        </p:spPr>
        <p:txBody>
          <a:bodyPr/>
          <a:lstStyle/>
          <a:p>
            <a:pPr>
              <a:defRPr/>
            </a:pPr>
            <a:r>
              <a:rPr lang="en-US" dirty="0"/>
              <a:t>March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88379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2025-03-08</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Footer Placeholder 4"/>
          <p:cNvSpPr>
            <a:spLocks noGrp="1"/>
          </p:cNvSpPr>
          <p:nvPr>
            <p:ph type="ftr" sz="quarter" idx="11"/>
          </p:nvPr>
        </p:nvSpPr>
        <p:spPr>
          <a:xfrm>
            <a:off x="6698868" y="6475413"/>
            <a:ext cx="1845057" cy="184666"/>
          </a:xfrm>
        </p:spPr>
        <p:txBody>
          <a:bodyPr/>
          <a:lstStyle/>
          <a:p>
            <a:pPr>
              <a:defRPr/>
            </a:pPr>
            <a:r>
              <a:rPr lang="en-US" altLang="ko-KR" dirty="0"/>
              <a:t>Shengquan Hu, Mediatek Inc.</a:t>
            </a:r>
          </a:p>
        </p:txBody>
      </p:sp>
      <p:graphicFrame>
        <p:nvGraphicFramePr>
          <p:cNvPr id="10" name="Table 9"/>
          <p:cNvGraphicFramePr>
            <a:graphicFrameLocks noGrp="1"/>
          </p:cNvGraphicFramePr>
          <p:nvPr>
            <p:extLst>
              <p:ext uri="{D42A27DB-BD31-4B8C-83A1-F6EECF244321}">
                <p14:modId xmlns:p14="http://schemas.microsoft.com/office/powerpoint/2010/main" val="786490974"/>
              </p:ext>
            </p:extLst>
          </p:nvPr>
        </p:nvGraphicFramePr>
        <p:xfrm>
          <a:off x="990600" y="2895600"/>
          <a:ext cx="7391400" cy="181810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Shengquan 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Shengquan.hu@mediatek.com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Jianhan.liu@mediatek.com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0886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Performance Comparison of Power Measurement Accuracy</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8" name="Picture 7">
            <a:extLst>
              <a:ext uri="{FF2B5EF4-FFF2-40B4-BE49-F238E27FC236}">
                <a16:creationId xmlns:a16="http://schemas.microsoft.com/office/drawing/2014/main" id="{E39860BD-26C5-774A-BB83-7371E456E4E6}"/>
              </a:ext>
            </a:extLst>
          </p:cNvPr>
          <p:cNvPicPr>
            <a:picLocks noChangeAspect="1"/>
          </p:cNvPicPr>
          <p:nvPr/>
        </p:nvPicPr>
        <p:blipFill>
          <a:blip r:embed="rId2"/>
          <a:stretch>
            <a:fillRect/>
          </a:stretch>
        </p:blipFill>
        <p:spPr>
          <a:xfrm>
            <a:off x="1309172" y="2590800"/>
            <a:ext cx="6188368" cy="3955769"/>
          </a:xfrm>
          <a:prstGeom prst="rect">
            <a:avLst/>
          </a:prstGeom>
        </p:spPr>
      </p:pic>
      <p:sp>
        <p:nvSpPr>
          <p:cNvPr id="12" name="Content Placeholder 2">
            <a:extLst>
              <a:ext uri="{FF2B5EF4-FFF2-40B4-BE49-F238E27FC236}">
                <a16:creationId xmlns:a16="http://schemas.microsoft.com/office/drawing/2014/main" id="{72DCFDAA-17F2-48B8-B945-E3963CFA97B0}"/>
              </a:ext>
            </a:extLst>
          </p:cNvPr>
          <p:cNvSpPr>
            <a:spLocks noGrp="1"/>
          </p:cNvSpPr>
          <p:nvPr>
            <p:ph idx="1"/>
          </p:nvPr>
        </p:nvSpPr>
        <p:spPr>
          <a:xfrm>
            <a:off x="661902" y="1066560"/>
            <a:ext cx="7636319" cy="1319452"/>
          </a:xfrm>
        </p:spPr>
        <p:txBody>
          <a:bodyPr/>
          <a:lstStyle/>
          <a:p>
            <a:pPr>
              <a:buFont typeface="Arial" panose="020B0604020202020204" pitchFamily="34" charset="0"/>
              <a:buChar char="•"/>
            </a:pPr>
            <a:r>
              <a:rPr lang="en-US" sz="1200" dirty="0"/>
              <a:t>DBW60, D-NLOS</a:t>
            </a:r>
          </a:p>
          <a:p>
            <a:pPr>
              <a:buFont typeface="Arial" panose="020B0604020202020204" pitchFamily="34" charset="0"/>
              <a:buChar char="•"/>
            </a:pPr>
            <a:r>
              <a:rPr lang="en-US" sz="1200" dirty="0">
                <a:latin typeface="Times New Roman" panose="02020603050405020304" pitchFamily="18" charset="0"/>
                <a:ea typeface="SimSun" panose="02010600030101010101" pitchFamily="2" charset="-122"/>
              </a:rPr>
              <a:t>12xDRU52, 2ss (could be considered as worst case)</a:t>
            </a:r>
          </a:p>
          <a:p>
            <a:pPr>
              <a:buFont typeface="Arial" panose="020B0604020202020204" pitchFamily="34" charset="0"/>
              <a:buChar char="•"/>
            </a:pPr>
            <a:r>
              <a:rPr lang="en-US" sz="1200" dirty="0">
                <a:latin typeface="Times New Roman" panose="02020603050405020304" pitchFamily="18" charset="0"/>
                <a:ea typeface="SimSun" panose="02010600030101010101" pitchFamily="2" charset="-122"/>
              </a:rPr>
              <a:t>Random phase and random delay [-0.4,+0.4]us from each STA</a:t>
            </a:r>
          </a:p>
          <a:p>
            <a:pPr>
              <a:buFont typeface="Arial" panose="020B0604020202020204" pitchFamily="34" charset="0"/>
              <a:buChar char="•"/>
            </a:pPr>
            <a:r>
              <a:rPr lang="en-US" sz="1200" b="1" dirty="0">
                <a:latin typeface="Times New Roman" panose="02020603050405020304" pitchFamily="18" charset="0"/>
                <a:ea typeface="SimSun" panose="02010600030101010101" pitchFamily="2" charset="-122"/>
              </a:rPr>
              <a:t>Observation</a:t>
            </a:r>
            <a:r>
              <a:rPr lang="en-US" sz="1200" dirty="0">
                <a:latin typeface="Times New Roman" panose="02020603050405020304" pitchFamily="18" charset="0"/>
                <a:ea typeface="SimSun" panose="02010600030101010101" pitchFamily="2" charset="-122"/>
              </a:rPr>
              <a:t>:</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Reused &amp; modified CSD start index assignments achieve similar power measurement accuracy, couldn’t see the notable benefit of modified CSD start index assignment</a:t>
            </a:r>
          </a:p>
        </p:txBody>
      </p:sp>
    </p:spTree>
    <p:extLst>
      <p:ext uri="{BB962C8B-B14F-4D97-AF65-F5344CB8AC3E}">
        <p14:creationId xmlns:p14="http://schemas.microsoft.com/office/powerpoint/2010/main" val="646164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A6E8544-5A84-282D-B0C5-2AEFE1513A67}"/>
              </a:ext>
            </a:extLst>
          </p:cNvPr>
          <p:cNvPicPr>
            <a:picLocks noChangeAspect="1"/>
          </p:cNvPicPr>
          <p:nvPr/>
        </p:nvPicPr>
        <p:blipFill>
          <a:blip r:embed="rId2"/>
          <a:stretch>
            <a:fillRect/>
          </a:stretch>
        </p:blipFill>
        <p:spPr>
          <a:xfrm>
            <a:off x="1934853" y="1470838"/>
            <a:ext cx="6019800" cy="417222"/>
          </a:xfrm>
          <a:prstGeom prst="rect">
            <a:avLst/>
          </a:prstGeom>
        </p:spPr>
      </p:pic>
      <p:sp>
        <p:nvSpPr>
          <p:cNvPr id="2" name="Title 1"/>
          <p:cNvSpPr>
            <a:spLocks noGrp="1"/>
          </p:cNvSpPr>
          <p:nvPr>
            <p:ph type="title"/>
          </p:nvPr>
        </p:nvSpPr>
        <p:spPr>
          <a:xfrm>
            <a:off x="-76200" y="600740"/>
            <a:ext cx="9220200" cy="466060"/>
          </a:xfrm>
        </p:spPr>
        <p:txBody>
          <a:bodyPr/>
          <a:lstStyle/>
          <a:p>
            <a:r>
              <a:rPr lang="en-US" sz="2000" dirty="0"/>
              <a:t>Constant Shift Value for 60MHz DRU on a Frequency Subblock of Wide BW</a:t>
            </a:r>
          </a:p>
        </p:txBody>
      </p:sp>
      <p:sp>
        <p:nvSpPr>
          <p:cNvPr id="3" name="Content Placeholder 2"/>
          <p:cNvSpPr>
            <a:spLocks noGrp="1"/>
          </p:cNvSpPr>
          <p:nvPr>
            <p:ph idx="1"/>
          </p:nvPr>
        </p:nvSpPr>
        <p:spPr>
          <a:xfrm>
            <a:off x="679129" y="1061517"/>
            <a:ext cx="7483919" cy="533401"/>
          </a:xfrm>
        </p:spPr>
        <p:txBody>
          <a:bodyPr/>
          <a:lstStyle/>
          <a:p>
            <a:pPr>
              <a:buFont typeface="Arial" panose="020B0604020202020204" pitchFamily="34" charset="0"/>
              <a:buChar char="•"/>
            </a:pPr>
            <a:r>
              <a:rPr lang="en-US" sz="1400" b="1" dirty="0"/>
              <a:t>RECAP: </a:t>
            </a:r>
            <a:r>
              <a:rPr lang="en-US" sz="1400" dirty="0"/>
              <a:t>For DBW20/40/80, when a DRU is distributed over a frequency subblock of wider BW PPDU, the DRU subcarrier indices are defined as below [1]:</a:t>
            </a:r>
          </a:p>
          <a:p>
            <a:pPr marL="0" indent="0">
              <a:buNone/>
            </a:pPr>
            <a:r>
              <a:rPr lang="en-US" sz="1400" dirty="0"/>
              <a:t> </a:t>
            </a:r>
            <a:endParaRPr lang="en-US" sz="1400" dirty="0">
              <a:latin typeface="Times New Roman" panose="02020603050405020304" pitchFamily="18" charset="0"/>
              <a:ea typeface="SimSun" panose="02010600030101010101" pitchFamily="2" charset="-122"/>
            </a:endParaRP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9" name="Content Placeholder 2">
            <a:extLst>
              <a:ext uri="{FF2B5EF4-FFF2-40B4-BE49-F238E27FC236}">
                <a16:creationId xmlns:a16="http://schemas.microsoft.com/office/drawing/2014/main" id="{1B229AC8-5254-249D-517D-2FA9395874FF}"/>
              </a:ext>
            </a:extLst>
          </p:cNvPr>
          <p:cNvSpPr txBox="1">
            <a:spLocks/>
          </p:cNvSpPr>
          <p:nvPr/>
        </p:nvSpPr>
        <p:spPr bwMode="auto">
          <a:xfrm>
            <a:off x="1971923" y="1937098"/>
            <a:ext cx="7483919" cy="27542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1100" kern="0" dirty="0" err="1"/>
              <a:t>K</a:t>
            </a:r>
            <a:r>
              <a:rPr lang="en-US" sz="1100" kern="0" baseline="-25000" dirty="0" err="1"/>
              <a:t>shift</a:t>
            </a:r>
            <a:r>
              <a:rPr lang="en-US" sz="1100" kern="0" dirty="0"/>
              <a:t>(l) is the constant shift value for the l-</a:t>
            </a:r>
            <a:r>
              <a:rPr lang="en-US" sz="1100" kern="0" dirty="0" err="1"/>
              <a:t>th</a:t>
            </a:r>
            <a:r>
              <a:rPr lang="en-US" sz="1100" kern="0" dirty="0"/>
              <a:t> frequency subblock of 20/40/80 MHz within CBW80/160/320</a:t>
            </a:r>
          </a:p>
          <a:p>
            <a:pPr marL="0" indent="0">
              <a:buNone/>
            </a:pPr>
            <a:r>
              <a:rPr lang="en-US" sz="1100" kern="0" dirty="0"/>
              <a:t> </a:t>
            </a:r>
            <a:endParaRPr lang="en-US" sz="1100" kern="0" dirty="0">
              <a:latin typeface="Times New Roman" panose="02020603050405020304" pitchFamily="18" charset="0"/>
              <a:ea typeface="SimSun" panose="02010600030101010101" pitchFamily="2" charset="-122"/>
            </a:endParaRPr>
          </a:p>
        </p:txBody>
      </p:sp>
      <p:pic>
        <p:nvPicPr>
          <p:cNvPr id="11" name="Picture 10">
            <a:extLst>
              <a:ext uri="{FF2B5EF4-FFF2-40B4-BE49-F238E27FC236}">
                <a16:creationId xmlns:a16="http://schemas.microsoft.com/office/drawing/2014/main" id="{FF6C8031-3255-7F87-E2BE-0F00F9CDA344}"/>
              </a:ext>
            </a:extLst>
          </p:cNvPr>
          <p:cNvPicPr>
            <a:picLocks noChangeAspect="1"/>
          </p:cNvPicPr>
          <p:nvPr/>
        </p:nvPicPr>
        <p:blipFill>
          <a:blip r:embed="rId3"/>
          <a:stretch>
            <a:fillRect/>
          </a:stretch>
        </p:blipFill>
        <p:spPr>
          <a:xfrm>
            <a:off x="742601" y="3156704"/>
            <a:ext cx="3886200" cy="2171150"/>
          </a:xfrm>
          <a:prstGeom prst="rect">
            <a:avLst/>
          </a:prstGeom>
        </p:spPr>
      </p:pic>
      <p:sp>
        <p:nvSpPr>
          <p:cNvPr id="12" name="Content Placeholder 2">
            <a:extLst>
              <a:ext uri="{FF2B5EF4-FFF2-40B4-BE49-F238E27FC236}">
                <a16:creationId xmlns:a16="http://schemas.microsoft.com/office/drawing/2014/main" id="{E96CB4E4-1402-8E5A-E472-F387DC41AFE6}"/>
              </a:ext>
            </a:extLst>
          </p:cNvPr>
          <p:cNvSpPr txBox="1">
            <a:spLocks/>
          </p:cNvSpPr>
          <p:nvPr/>
        </p:nvSpPr>
        <p:spPr bwMode="auto">
          <a:xfrm>
            <a:off x="715169" y="5648446"/>
            <a:ext cx="8320087" cy="5334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1400" kern="0" dirty="0"/>
              <a:t>Since DBW60 can be considered as 60MHz subblock within 80MHz with the highest 20MHz unallocated, thus, we </a:t>
            </a:r>
            <a:r>
              <a:rPr lang="en-US" sz="1400" b="1" kern="0" dirty="0"/>
              <a:t>propose to reuse the DBW80 constant shift values</a:t>
            </a:r>
          </a:p>
          <a:p>
            <a:pPr marL="0" indent="0">
              <a:buFontTx/>
              <a:buNone/>
            </a:pPr>
            <a:r>
              <a:rPr lang="en-US" sz="1400" kern="0" dirty="0"/>
              <a:t> </a:t>
            </a:r>
            <a:endParaRPr lang="en-US" sz="1400" kern="0" dirty="0">
              <a:latin typeface="Times New Roman" panose="02020603050405020304" pitchFamily="18" charset="0"/>
              <a:ea typeface="SimSun" panose="02010600030101010101" pitchFamily="2" charset="-122"/>
            </a:endParaRPr>
          </a:p>
        </p:txBody>
      </p:sp>
      <p:sp>
        <p:nvSpPr>
          <p:cNvPr id="13" name="Rectangle 12">
            <a:extLst>
              <a:ext uri="{FF2B5EF4-FFF2-40B4-BE49-F238E27FC236}">
                <a16:creationId xmlns:a16="http://schemas.microsoft.com/office/drawing/2014/main" id="{4189299A-6A19-8012-D84E-7C8045494F73}"/>
              </a:ext>
            </a:extLst>
          </p:cNvPr>
          <p:cNvSpPr/>
          <p:nvPr/>
        </p:nvSpPr>
        <p:spPr bwMode="auto">
          <a:xfrm>
            <a:off x="1235361" y="4915563"/>
            <a:ext cx="2895600" cy="365808"/>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rapezoid 13">
            <a:extLst>
              <a:ext uri="{FF2B5EF4-FFF2-40B4-BE49-F238E27FC236}">
                <a16:creationId xmlns:a16="http://schemas.microsoft.com/office/drawing/2014/main" id="{456FDC58-C1D0-2C31-A24E-5E4A4CBBA4FE}"/>
              </a:ext>
            </a:extLst>
          </p:cNvPr>
          <p:cNvSpPr/>
          <p:nvPr/>
        </p:nvSpPr>
        <p:spPr>
          <a:xfrm>
            <a:off x="5436290" y="3733068"/>
            <a:ext cx="1679575" cy="260350"/>
          </a:xfrm>
          <a:prstGeom prst="trapezoid">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1</a:t>
            </a:r>
            <a:r>
              <a:rPr lang="en-US" sz="800" baseline="30000" dirty="0">
                <a:solidFill>
                  <a:schemeClr val="tx1"/>
                </a:solidFill>
              </a:rPr>
              <a:t>st</a:t>
            </a:r>
            <a:r>
              <a:rPr lang="en-US" sz="800" dirty="0">
                <a:solidFill>
                  <a:schemeClr val="tx1"/>
                </a:solidFill>
              </a:rPr>
              <a:t> 80MHz</a:t>
            </a:r>
          </a:p>
        </p:txBody>
      </p:sp>
      <p:sp>
        <p:nvSpPr>
          <p:cNvPr id="15" name="Trapezoid 14">
            <a:extLst>
              <a:ext uri="{FF2B5EF4-FFF2-40B4-BE49-F238E27FC236}">
                <a16:creationId xmlns:a16="http://schemas.microsoft.com/office/drawing/2014/main" id="{0ADD722D-8506-8AB4-7C6E-C8FFC8378325}"/>
              </a:ext>
            </a:extLst>
          </p:cNvPr>
          <p:cNvSpPr/>
          <p:nvPr/>
        </p:nvSpPr>
        <p:spPr>
          <a:xfrm>
            <a:off x="7268266" y="3733068"/>
            <a:ext cx="1587481" cy="260350"/>
          </a:xfrm>
          <a:prstGeom prst="trapezoid">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2</a:t>
            </a:r>
            <a:r>
              <a:rPr lang="en-US" sz="800" baseline="30000" dirty="0">
                <a:solidFill>
                  <a:schemeClr val="tx1"/>
                </a:solidFill>
              </a:rPr>
              <a:t>nd</a:t>
            </a:r>
            <a:r>
              <a:rPr lang="en-US" sz="800" dirty="0">
                <a:solidFill>
                  <a:schemeClr val="tx1"/>
                </a:solidFill>
              </a:rPr>
              <a:t> 80MHz</a:t>
            </a:r>
          </a:p>
        </p:txBody>
      </p:sp>
      <p:cxnSp>
        <p:nvCxnSpPr>
          <p:cNvPr id="16" name="Straight Arrow Connector 15">
            <a:extLst>
              <a:ext uri="{FF2B5EF4-FFF2-40B4-BE49-F238E27FC236}">
                <a16:creationId xmlns:a16="http://schemas.microsoft.com/office/drawing/2014/main" id="{C2DA8B81-9126-3F67-AB26-4670AA71AD7D}"/>
              </a:ext>
            </a:extLst>
          </p:cNvPr>
          <p:cNvCxnSpPr/>
          <p:nvPr/>
        </p:nvCxnSpPr>
        <p:spPr>
          <a:xfrm flipV="1">
            <a:off x="7185716" y="3510818"/>
            <a:ext cx="0" cy="7048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E290696-BD8B-B807-4A9E-5094305D6546}"/>
              </a:ext>
            </a:extLst>
          </p:cNvPr>
          <p:cNvSpPr txBox="1"/>
          <p:nvPr/>
        </p:nvSpPr>
        <p:spPr>
          <a:xfrm>
            <a:off x="5203579" y="3566805"/>
            <a:ext cx="423514" cy="215444"/>
          </a:xfrm>
          <a:prstGeom prst="rect">
            <a:avLst/>
          </a:prstGeom>
          <a:noFill/>
        </p:spPr>
        <p:txBody>
          <a:bodyPr wrap="none" rtlCol="0">
            <a:spAutoFit/>
          </a:bodyPr>
          <a:lstStyle/>
          <a:p>
            <a:r>
              <a:rPr lang="en-US" sz="800" dirty="0">
                <a:solidFill>
                  <a:schemeClr val="accent1">
                    <a:lumMod val="75000"/>
                  </a:schemeClr>
                </a:solidFill>
              </a:rPr>
              <a:t>-1012</a:t>
            </a:r>
          </a:p>
        </p:txBody>
      </p:sp>
      <p:sp>
        <p:nvSpPr>
          <p:cNvPr id="18" name="TextBox 17">
            <a:extLst>
              <a:ext uri="{FF2B5EF4-FFF2-40B4-BE49-F238E27FC236}">
                <a16:creationId xmlns:a16="http://schemas.microsoft.com/office/drawing/2014/main" id="{74C8204A-BEDF-9148-9F06-8001555CC725}"/>
              </a:ext>
            </a:extLst>
          </p:cNvPr>
          <p:cNvSpPr txBox="1"/>
          <p:nvPr/>
        </p:nvSpPr>
        <p:spPr>
          <a:xfrm>
            <a:off x="7198414" y="3566805"/>
            <a:ext cx="287258" cy="215444"/>
          </a:xfrm>
          <a:prstGeom prst="rect">
            <a:avLst/>
          </a:prstGeom>
          <a:noFill/>
        </p:spPr>
        <p:txBody>
          <a:bodyPr wrap="none" rtlCol="0">
            <a:spAutoFit/>
          </a:bodyPr>
          <a:lstStyle/>
          <a:p>
            <a:r>
              <a:rPr lang="en-US" sz="800" dirty="0">
                <a:solidFill>
                  <a:schemeClr val="accent1">
                    <a:lumMod val="75000"/>
                  </a:schemeClr>
                </a:solidFill>
              </a:rPr>
              <a:t>12</a:t>
            </a:r>
          </a:p>
        </p:txBody>
      </p:sp>
      <p:sp>
        <p:nvSpPr>
          <p:cNvPr id="19" name="Trapezoid 18">
            <a:extLst>
              <a:ext uri="{FF2B5EF4-FFF2-40B4-BE49-F238E27FC236}">
                <a16:creationId xmlns:a16="http://schemas.microsoft.com/office/drawing/2014/main" id="{A401EC02-ADA6-8DF5-4AB8-9FE28336B2B9}"/>
              </a:ext>
            </a:extLst>
          </p:cNvPr>
          <p:cNvSpPr/>
          <p:nvPr/>
        </p:nvSpPr>
        <p:spPr>
          <a:xfrm>
            <a:off x="6366568" y="4808191"/>
            <a:ext cx="1587481" cy="213561"/>
          </a:xfrm>
          <a:prstGeom prst="trapezoi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rapezoid 19">
            <a:extLst>
              <a:ext uri="{FF2B5EF4-FFF2-40B4-BE49-F238E27FC236}">
                <a16:creationId xmlns:a16="http://schemas.microsoft.com/office/drawing/2014/main" id="{353A8CD4-EC4F-FC89-6745-F0790AC89CEA}"/>
              </a:ext>
            </a:extLst>
          </p:cNvPr>
          <p:cNvSpPr/>
          <p:nvPr/>
        </p:nvSpPr>
        <p:spPr>
          <a:xfrm>
            <a:off x="6277651" y="4808190"/>
            <a:ext cx="1274778" cy="213561"/>
          </a:xfrm>
          <a:prstGeom prst="trapezoid">
            <a:avLst/>
          </a:prstGeom>
          <a:pattFill prst="dkVert">
            <a:fgClr>
              <a:schemeClr val="accent2">
                <a:lumMod val="20000"/>
                <a:lumOff val="80000"/>
              </a:schemeClr>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7EDFE97E-63D2-9588-6432-41EAF57E3735}"/>
              </a:ext>
            </a:extLst>
          </p:cNvPr>
          <p:cNvCxnSpPr>
            <a:cxnSpLocks/>
          </p:cNvCxnSpPr>
          <p:nvPr/>
        </p:nvCxnSpPr>
        <p:spPr>
          <a:xfrm>
            <a:off x="6233216" y="4701408"/>
            <a:ext cx="0" cy="374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C4D7943-C519-61C7-1D59-DC6E8F7541FB}"/>
              </a:ext>
            </a:extLst>
          </p:cNvPr>
          <p:cNvCxnSpPr>
            <a:cxnSpLocks/>
          </p:cNvCxnSpPr>
          <p:nvPr/>
        </p:nvCxnSpPr>
        <p:spPr>
          <a:xfrm>
            <a:off x="8042966" y="4704618"/>
            <a:ext cx="0" cy="374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9DD2E8C-7729-014E-1C7B-49F8562393A3}"/>
              </a:ext>
            </a:extLst>
          </p:cNvPr>
          <p:cNvCxnSpPr>
            <a:cxnSpLocks/>
          </p:cNvCxnSpPr>
          <p:nvPr/>
        </p:nvCxnSpPr>
        <p:spPr>
          <a:xfrm>
            <a:off x="7611169" y="4727645"/>
            <a:ext cx="0" cy="374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B2C70F4-5F5B-1B8F-8EC1-C4525DC1B699}"/>
              </a:ext>
            </a:extLst>
          </p:cNvPr>
          <p:cNvSpPr txBox="1"/>
          <p:nvPr/>
        </p:nvSpPr>
        <p:spPr>
          <a:xfrm>
            <a:off x="6001437" y="5005203"/>
            <a:ext cx="298467" cy="192770"/>
          </a:xfrm>
          <a:prstGeom prst="rect">
            <a:avLst/>
          </a:prstGeom>
        </p:spPr>
        <p:txBody>
          <a:bodyPr wrap="none" lIns="0" tIns="0" rIns="0" bIns="0" rtlCol="0">
            <a:noAutofit/>
          </a:bodyPr>
          <a:lstStyle/>
          <a:p>
            <a:r>
              <a:rPr lang="en-US" sz="1000" dirty="0">
                <a:solidFill>
                  <a:schemeClr val="accent1">
                    <a:lumMod val="75000"/>
                  </a:schemeClr>
                </a:solidFill>
              </a:rPr>
              <a:t>-500</a:t>
            </a:r>
          </a:p>
        </p:txBody>
      </p:sp>
      <p:sp>
        <p:nvSpPr>
          <p:cNvPr id="27" name="TextBox 26">
            <a:extLst>
              <a:ext uri="{FF2B5EF4-FFF2-40B4-BE49-F238E27FC236}">
                <a16:creationId xmlns:a16="http://schemas.microsoft.com/office/drawing/2014/main" id="{5013D194-6491-4A58-99DA-9662278523C9}"/>
              </a:ext>
            </a:extLst>
          </p:cNvPr>
          <p:cNvSpPr txBox="1"/>
          <p:nvPr/>
        </p:nvSpPr>
        <p:spPr>
          <a:xfrm>
            <a:off x="7954049" y="5092705"/>
            <a:ext cx="298467" cy="213561"/>
          </a:xfrm>
          <a:prstGeom prst="rect">
            <a:avLst/>
          </a:prstGeom>
        </p:spPr>
        <p:txBody>
          <a:bodyPr wrap="none" lIns="0" tIns="0" rIns="0" bIns="0" rtlCol="0">
            <a:noAutofit/>
          </a:bodyPr>
          <a:lstStyle/>
          <a:p>
            <a:r>
              <a:rPr lang="en-US" sz="1000" dirty="0">
                <a:solidFill>
                  <a:schemeClr val="accent1">
                    <a:lumMod val="75000"/>
                  </a:schemeClr>
                </a:solidFill>
              </a:rPr>
              <a:t>500</a:t>
            </a:r>
          </a:p>
        </p:txBody>
      </p:sp>
      <p:cxnSp>
        <p:nvCxnSpPr>
          <p:cNvPr id="28" name="Straight Arrow Connector 27">
            <a:extLst>
              <a:ext uri="{FF2B5EF4-FFF2-40B4-BE49-F238E27FC236}">
                <a16:creationId xmlns:a16="http://schemas.microsoft.com/office/drawing/2014/main" id="{07B12424-33C0-FD9C-71E4-CBA1BB98F90B}"/>
              </a:ext>
            </a:extLst>
          </p:cNvPr>
          <p:cNvCxnSpPr>
            <a:cxnSpLocks/>
          </p:cNvCxnSpPr>
          <p:nvPr/>
        </p:nvCxnSpPr>
        <p:spPr>
          <a:xfrm flipV="1">
            <a:off x="6233216" y="5102295"/>
            <a:ext cx="1365251" cy="514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113CFBDA-F3E3-685B-1A0D-A8EBCA43633A}"/>
              </a:ext>
            </a:extLst>
          </p:cNvPr>
          <p:cNvSpPr txBox="1"/>
          <p:nvPr/>
        </p:nvSpPr>
        <p:spPr>
          <a:xfrm>
            <a:off x="6382890" y="5094766"/>
            <a:ext cx="995287" cy="129882"/>
          </a:xfrm>
          <a:prstGeom prst="rect">
            <a:avLst/>
          </a:prstGeom>
        </p:spPr>
        <p:txBody>
          <a:bodyPr wrap="none" lIns="0" tIns="0" rIns="0" bIns="0" rtlCol="0">
            <a:noAutofit/>
          </a:bodyPr>
          <a:lstStyle/>
          <a:p>
            <a:pPr algn="ctr"/>
            <a:r>
              <a:rPr lang="en-US" sz="900" dirty="0"/>
              <a:t>DBW60</a:t>
            </a:r>
          </a:p>
        </p:txBody>
      </p:sp>
      <p:cxnSp>
        <p:nvCxnSpPr>
          <p:cNvPr id="30" name="Straight Arrow Connector 29">
            <a:extLst>
              <a:ext uri="{FF2B5EF4-FFF2-40B4-BE49-F238E27FC236}">
                <a16:creationId xmlns:a16="http://schemas.microsoft.com/office/drawing/2014/main" id="{93F2BD07-8109-E1CA-C179-6B5B5D69AB97}"/>
              </a:ext>
            </a:extLst>
          </p:cNvPr>
          <p:cNvCxnSpPr/>
          <p:nvPr/>
        </p:nvCxnSpPr>
        <p:spPr>
          <a:xfrm>
            <a:off x="6210972" y="5314894"/>
            <a:ext cx="189231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1E45A81-E74A-BC6F-B50B-E3B6910B5225}"/>
              </a:ext>
            </a:extLst>
          </p:cNvPr>
          <p:cNvSpPr txBox="1"/>
          <p:nvPr/>
        </p:nvSpPr>
        <p:spPr>
          <a:xfrm>
            <a:off x="6491673" y="5301989"/>
            <a:ext cx="1248383" cy="213561"/>
          </a:xfrm>
          <a:prstGeom prst="rect">
            <a:avLst/>
          </a:prstGeom>
        </p:spPr>
        <p:txBody>
          <a:bodyPr wrap="none" lIns="0" tIns="0" rIns="0" bIns="0" rtlCol="0">
            <a:noAutofit/>
          </a:bodyPr>
          <a:lstStyle/>
          <a:p>
            <a:r>
              <a:rPr lang="en-US" sz="900" dirty="0">
                <a:solidFill>
                  <a:schemeClr val="accent1">
                    <a:lumMod val="75000"/>
                  </a:schemeClr>
                </a:solidFill>
              </a:rPr>
              <a:t>80MHz RRU996 range</a:t>
            </a:r>
          </a:p>
        </p:txBody>
      </p:sp>
      <p:cxnSp>
        <p:nvCxnSpPr>
          <p:cNvPr id="32" name="Straight Arrow Connector 31">
            <a:extLst>
              <a:ext uri="{FF2B5EF4-FFF2-40B4-BE49-F238E27FC236}">
                <a16:creationId xmlns:a16="http://schemas.microsoft.com/office/drawing/2014/main" id="{B4BE0637-6002-926E-777F-7E91B56B036B}"/>
              </a:ext>
            </a:extLst>
          </p:cNvPr>
          <p:cNvCxnSpPr>
            <a:cxnSpLocks/>
          </p:cNvCxnSpPr>
          <p:nvPr/>
        </p:nvCxnSpPr>
        <p:spPr>
          <a:xfrm flipH="1" flipV="1">
            <a:off x="5436290" y="4013851"/>
            <a:ext cx="774682" cy="687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10130DD-B2E0-1B40-312A-908CDAE877D7}"/>
              </a:ext>
            </a:extLst>
          </p:cNvPr>
          <p:cNvCxnSpPr>
            <a:cxnSpLocks/>
          </p:cNvCxnSpPr>
          <p:nvPr/>
        </p:nvCxnSpPr>
        <p:spPr>
          <a:xfrm flipV="1">
            <a:off x="6220614" y="4006951"/>
            <a:ext cx="1047652" cy="700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D0094AE-CBD1-1EE8-AFA9-4D58C1A70D9D}"/>
              </a:ext>
            </a:extLst>
          </p:cNvPr>
          <p:cNvSpPr txBox="1"/>
          <p:nvPr/>
        </p:nvSpPr>
        <p:spPr>
          <a:xfrm>
            <a:off x="1175339" y="4857446"/>
            <a:ext cx="548548" cy="215444"/>
          </a:xfrm>
          <a:prstGeom prst="rect">
            <a:avLst/>
          </a:prstGeom>
          <a:noFill/>
        </p:spPr>
        <p:txBody>
          <a:bodyPr wrap="none" rtlCol="0">
            <a:spAutoFit/>
          </a:bodyPr>
          <a:lstStyle/>
          <a:p>
            <a:r>
              <a:rPr lang="en-US" sz="800" dirty="0">
                <a:solidFill>
                  <a:schemeClr val="accent2"/>
                </a:solidFill>
              </a:rPr>
              <a:t>60MHz, </a:t>
            </a:r>
          </a:p>
        </p:txBody>
      </p:sp>
      <p:cxnSp>
        <p:nvCxnSpPr>
          <p:cNvPr id="48" name="Straight Arrow Connector 47">
            <a:extLst>
              <a:ext uri="{FF2B5EF4-FFF2-40B4-BE49-F238E27FC236}">
                <a16:creationId xmlns:a16="http://schemas.microsoft.com/office/drawing/2014/main" id="{5C447568-AA81-BF81-38E3-CD26443BE743}"/>
              </a:ext>
            </a:extLst>
          </p:cNvPr>
          <p:cNvCxnSpPr/>
          <p:nvPr/>
        </p:nvCxnSpPr>
        <p:spPr bwMode="auto">
          <a:xfrm flipH="1" flipV="1">
            <a:off x="2484088" y="5301691"/>
            <a:ext cx="381000" cy="695553"/>
          </a:xfrm>
          <a:prstGeom prst="straightConnector1">
            <a:avLst/>
          </a:prstGeom>
          <a:solidFill>
            <a:schemeClr val="accent1"/>
          </a:solidFill>
          <a:ln w="6350" cap="flat" cmpd="sng" algn="ctr">
            <a:solidFill>
              <a:schemeClr val="accent3">
                <a:lumMod val="65000"/>
              </a:schemeClr>
            </a:solidFill>
            <a:prstDash val="solid"/>
            <a:round/>
            <a:headEnd type="none" w="sm" len="sm"/>
            <a:tailEnd type="triangle"/>
          </a:ln>
          <a:effectLst/>
        </p:spPr>
      </p:cxnSp>
      <p:sp>
        <p:nvSpPr>
          <p:cNvPr id="49" name="TextBox 48">
            <a:extLst>
              <a:ext uri="{FF2B5EF4-FFF2-40B4-BE49-F238E27FC236}">
                <a16:creationId xmlns:a16="http://schemas.microsoft.com/office/drawing/2014/main" id="{D2BFBA71-CF29-2782-EE8A-276A6147D457}"/>
              </a:ext>
            </a:extLst>
          </p:cNvPr>
          <p:cNvSpPr txBox="1"/>
          <p:nvPr/>
        </p:nvSpPr>
        <p:spPr>
          <a:xfrm>
            <a:off x="5203579" y="3238936"/>
            <a:ext cx="2909771" cy="246221"/>
          </a:xfrm>
          <a:prstGeom prst="rect">
            <a:avLst/>
          </a:prstGeom>
          <a:noFill/>
        </p:spPr>
        <p:txBody>
          <a:bodyPr wrap="none" rtlCol="0">
            <a:spAutoFit/>
          </a:bodyPr>
          <a:lstStyle/>
          <a:p>
            <a:r>
              <a:rPr lang="en-US" sz="1000" b="1" dirty="0"/>
              <a:t>Example Illustration of 60MHz DRU in CBW160 </a:t>
            </a:r>
          </a:p>
        </p:txBody>
      </p:sp>
      <p:sp>
        <p:nvSpPr>
          <p:cNvPr id="6" name="Content Placeholder 2">
            <a:extLst>
              <a:ext uri="{FF2B5EF4-FFF2-40B4-BE49-F238E27FC236}">
                <a16:creationId xmlns:a16="http://schemas.microsoft.com/office/drawing/2014/main" id="{84C25C14-D7AD-86AA-791B-E37E1B26A818}"/>
              </a:ext>
            </a:extLst>
          </p:cNvPr>
          <p:cNvSpPr txBox="1">
            <a:spLocks/>
          </p:cNvSpPr>
          <p:nvPr/>
        </p:nvSpPr>
        <p:spPr bwMode="auto">
          <a:xfrm>
            <a:off x="679129" y="2599260"/>
            <a:ext cx="7483919" cy="3474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1400" b="1" kern="0" dirty="0"/>
              <a:t>Propose for DBW60: </a:t>
            </a:r>
            <a:r>
              <a:rPr lang="en-US" sz="1400" kern="0" dirty="0"/>
              <a:t>reuse the DBW80 constant shift values</a:t>
            </a:r>
          </a:p>
          <a:p>
            <a:pPr marL="0" indent="0">
              <a:buFontTx/>
              <a:buNone/>
            </a:pPr>
            <a:r>
              <a:rPr lang="en-US" sz="1400" kern="0" dirty="0"/>
              <a:t> </a:t>
            </a:r>
            <a:endParaRPr lang="en-US" sz="1400" kern="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86363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Recap: RU Allocation Subfield for DBW80</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dirty="0"/>
              <a:t>The mapping of DRU index (correspond to DRU tone plan table for DBW20/40/80) to PHY DRU index is defined in [1] for DBW20/40/80</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The RU Allocation subfield for DBW80 is defined as below [1]:</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8" name="Picture 7">
            <a:extLst>
              <a:ext uri="{FF2B5EF4-FFF2-40B4-BE49-F238E27FC236}">
                <a16:creationId xmlns:a16="http://schemas.microsoft.com/office/drawing/2014/main" id="{CF6B547C-9C5D-94D8-8EA0-5CF9DC315156}"/>
              </a:ext>
            </a:extLst>
          </p:cNvPr>
          <p:cNvPicPr>
            <a:picLocks noChangeAspect="1"/>
          </p:cNvPicPr>
          <p:nvPr/>
        </p:nvPicPr>
        <p:blipFill>
          <a:blip r:embed="rId2"/>
          <a:stretch>
            <a:fillRect/>
          </a:stretch>
        </p:blipFill>
        <p:spPr>
          <a:xfrm>
            <a:off x="2057400" y="2286000"/>
            <a:ext cx="4114800" cy="2939143"/>
          </a:xfrm>
          <a:prstGeom prst="rect">
            <a:avLst/>
          </a:prstGeom>
        </p:spPr>
      </p:pic>
    </p:spTree>
    <p:extLst>
      <p:ext uri="{BB962C8B-B14F-4D97-AF65-F5344CB8AC3E}">
        <p14:creationId xmlns:p14="http://schemas.microsoft.com/office/powerpoint/2010/main" val="601362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Proposal of RU Allocation Subfield for DBW60</a:t>
            </a:r>
          </a:p>
        </p:txBody>
      </p:sp>
      <p:sp>
        <p:nvSpPr>
          <p:cNvPr id="3" name="Content Placeholder 2"/>
          <p:cNvSpPr>
            <a:spLocks noGrp="1"/>
          </p:cNvSpPr>
          <p:nvPr>
            <p:ph idx="1"/>
          </p:nvPr>
        </p:nvSpPr>
        <p:spPr>
          <a:xfrm>
            <a:off x="669481" y="1142999"/>
            <a:ext cx="8153400" cy="533401"/>
          </a:xfrm>
        </p:spPr>
        <p:txBody>
          <a:bodyPr/>
          <a:lstStyle/>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DBW60 DRU RU Allocation preserves the same hierarchical structure as DBW80 except that the DRUs corresponding to the highest 20MHz (logically) are not used. The following illustrates an example of PHY DRU index for DBW60 in CBW160: </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8" name="Content Placeholder 2">
            <a:extLst>
              <a:ext uri="{FF2B5EF4-FFF2-40B4-BE49-F238E27FC236}">
                <a16:creationId xmlns:a16="http://schemas.microsoft.com/office/drawing/2014/main" id="{05762BA1-831C-65CE-C4DC-8F83C49AE9FB}"/>
              </a:ext>
            </a:extLst>
          </p:cNvPr>
          <p:cNvSpPr txBox="1">
            <a:spLocks/>
          </p:cNvSpPr>
          <p:nvPr/>
        </p:nvSpPr>
        <p:spPr bwMode="auto">
          <a:xfrm>
            <a:off x="696254" y="3545016"/>
            <a:ext cx="8153400" cy="30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1400" kern="0" dirty="0">
                <a:latin typeface="Times New Roman" panose="02020603050405020304" pitchFamily="18" charset="0"/>
                <a:ea typeface="SimSun" panose="02010600030101010101" pitchFamily="2" charset="-122"/>
              </a:rPr>
              <a:t>DBW60 RU Allocation Subfield can be defined as below with minor modifications from DBW80 in [1]:</a:t>
            </a:r>
          </a:p>
        </p:txBody>
      </p:sp>
      <p:graphicFrame>
        <p:nvGraphicFramePr>
          <p:cNvPr id="10" name="Table 9">
            <a:extLst>
              <a:ext uri="{FF2B5EF4-FFF2-40B4-BE49-F238E27FC236}">
                <a16:creationId xmlns:a16="http://schemas.microsoft.com/office/drawing/2014/main" id="{B8B1A5B7-2EE4-23C6-3A31-29C80BF4C094}"/>
              </a:ext>
            </a:extLst>
          </p:cNvPr>
          <p:cNvGraphicFramePr>
            <a:graphicFrameLocks noGrp="1"/>
          </p:cNvGraphicFramePr>
          <p:nvPr>
            <p:extLst>
              <p:ext uri="{D42A27DB-BD31-4B8C-83A1-F6EECF244321}">
                <p14:modId xmlns:p14="http://schemas.microsoft.com/office/powerpoint/2010/main" val="4257242209"/>
              </p:ext>
            </p:extLst>
          </p:nvPr>
        </p:nvGraphicFramePr>
        <p:xfrm>
          <a:off x="760413" y="2259489"/>
          <a:ext cx="8229599" cy="533400"/>
        </p:xfrm>
        <a:graphic>
          <a:graphicData uri="http://schemas.openxmlformats.org/drawingml/2006/table">
            <a:tbl>
              <a:tblPr>
                <a:tableStyleId>{5C22544A-7EE6-4342-B048-85BDC9FD1C3A}</a:tableStyleId>
              </a:tblPr>
              <a:tblGrid>
                <a:gridCol w="390623">
                  <a:extLst>
                    <a:ext uri="{9D8B030D-6E8A-4147-A177-3AD203B41FA5}">
                      <a16:colId xmlns:a16="http://schemas.microsoft.com/office/drawing/2014/main" val="4262264863"/>
                    </a:ext>
                  </a:extLst>
                </a:gridCol>
                <a:gridCol w="244968">
                  <a:extLst>
                    <a:ext uri="{9D8B030D-6E8A-4147-A177-3AD203B41FA5}">
                      <a16:colId xmlns:a16="http://schemas.microsoft.com/office/drawing/2014/main" val="3405635540"/>
                    </a:ext>
                  </a:extLst>
                </a:gridCol>
                <a:gridCol w="244968">
                  <a:extLst>
                    <a:ext uri="{9D8B030D-6E8A-4147-A177-3AD203B41FA5}">
                      <a16:colId xmlns:a16="http://schemas.microsoft.com/office/drawing/2014/main" val="2506499667"/>
                    </a:ext>
                  </a:extLst>
                </a:gridCol>
                <a:gridCol w="244968">
                  <a:extLst>
                    <a:ext uri="{9D8B030D-6E8A-4147-A177-3AD203B41FA5}">
                      <a16:colId xmlns:a16="http://schemas.microsoft.com/office/drawing/2014/main" val="2585462359"/>
                    </a:ext>
                  </a:extLst>
                </a:gridCol>
                <a:gridCol w="244968">
                  <a:extLst>
                    <a:ext uri="{9D8B030D-6E8A-4147-A177-3AD203B41FA5}">
                      <a16:colId xmlns:a16="http://schemas.microsoft.com/office/drawing/2014/main" val="1868084431"/>
                    </a:ext>
                  </a:extLst>
                </a:gridCol>
                <a:gridCol w="244968">
                  <a:extLst>
                    <a:ext uri="{9D8B030D-6E8A-4147-A177-3AD203B41FA5}">
                      <a16:colId xmlns:a16="http://schemas.microsoft.com/office/drawing/2014/main" val="236877454"/>
                    </a:ext>
                  </a:extLst>
                </a:gridCol>
                <a:gridCol w="244968">
                  <a:extLst>
                    <a:ext uri="{9D8B030D-6E8A-4147-A177-3AD203B41FA5}">
                      <a16:colId xmlns:a16="http://schemas.microsoft.com/office/drawing/2014/main" val="823588473"/>
                    </a:ext>
                  </a:extLst>
                </a:gridCol>
                <a:gridCol w="244968">
                  <a:extLst>
                    <a:ext uri="{9D8B030D-6E8A-4147-A177-3AD203B41FA5}">
                      <a16:colId xmlns:a16="http://schemas.microsoft.com/office/drawing/2014/main" val="2748391452"/>
                    </a:ext>
                  </a:extLst>
                </a:gridCol>
                <a:gridCol w="244968">
                  <a:extLst>
                    <a:ext uri="{9D8B030D-6E8A-4147-A177-3AD203B41FA5}">
                      <a16:colId xmlns:a16="http://schemas.microsoft.com/office/drawing/2014/main" val="1810492053"/>
                    </a:ext>
                  </a:extLst>
                </a:gridCol>
                <a:gridCol w="244968">
                  <a:extLst>
                    <a:ext uri="{9D8B030D-6E8A-4147-A177-3AD203B41FA5}">
                      <a16:colId xmlns:a16="http://schemas.microsoft.com/office/drawing/2014/main" val="558040092"/>
                    </a:ext>
                  </a:extLst>
                </a:gridCol>
                <a:gridCol w="244968">
                  <a:extLst>
                    <a:ext uri="{9D8B030D-6E8A-4147-A177-3AD203B41FA5}">
                      <a16:colId xmlns:a16="http://schemas.microsoft.com/office/drawing/2014/main" val="3611884859"/>
                    </a:ext>
                  </a:extLst>
                </a:gridCol>
                <a:gridCol w="244968">
                  <a:extLst>
                    <a:ext uri="{9D8B030D-6E8A-4147-A177-3AD203B41FA5}">
                      <a16:colId xmlns:a16="http://schemas.microsoft.com/office/drawing/2014/main" val="433534542"/>
                    </a:ext>
                  </a:extLst>
                </a:gridCol>
                <a:gridCol w="244968">
                  <a:extLst>
                    <a:ext uri="{9D8B030D-6E8A-4147-A177-3AD203B41FA5}">
                      <a16:colId xmlns:a16="http://schemas.microsoft.com/office/drawing/2014/main" val="1636907761"/>
                    </a:ext>
                  </a:extLst>
                </a:gridCol>
                <a:gridCol w="244968">
                  <a:extLst>
                    <a:ext uri="{9D8B030D-6E8A-4147-A177-3AD203B41FA5}">
                      <a16:colId xmlns:a16="http://schemas.microsoft.com/office/drawing/2014/main" val="3958644913"/>
                    </a:ext>
                  </a:extLst>
                </a:gridCol>
                <a:gridCol w="244968">
                  <a:extLst>
                    <a:ext uri="{9D8B030D-6E8A-4147-A177-3AD203B41FA5}">
                      <a16:colId xmlns:a16="http://schemas.microsoft.com/office/drawing/2014/main" val="3521039818"/>
                    </a:ext>
                  </a:extLst>
                </a:gridCol>
                <a:gridCol w="244968">
                  <a:extLst>
                    <a:ext uri="{9D8B030D-6E8A-4147-A177-3AD203B41FA5}">
                      <a16:colId xmlns:a16="http://schemas.microsoft.com/office/drawing/2014/main" val="1929942472"/>
                    </a:ext>
                  </a:extLst>
                </a:gridCol>
                <a:gridCol w="244968">
                  <a:extLst>
                    <a:ext uri="{9D8B030D-6E8A-4147-A177-3AD203B41FA5}">
                      <a16:colId xmlns:a16="http://schemas.microsoft.com/office/drawing/2014/main" val="3593166745"/>
                    </a:ext>
                  </a:extLst>
                </a:gridCol>
                <a:gridCol w="244968">
                  <a:extLst>
                    <a:ext uri="{9D8B030D-6E8A-4147-A177-3AD203B41FA5}">
                      <a16:colId xmlns:a16="http://schemas.microsoft.com/office/drawing/2014/main" val="378432981"/>
                    </a:ext>
                  </a:extLst>
                </a:gridCol>
                <a:gridCol w="244968">
                  <a:extLst>
                    <a:ext uri="{9D8B030D-6E8A-4147-A177-3AD203B41FA5}">
                      <a16:colId xmlns:a16="http://schemas.microsoft.com/office/drawing/2014/main" val="2238607557"/>
                    </a:ext>
                  </a:extLst>
                </a:gridCol>
                <a:gridCol w="244968">
                  <a:extLst>
                    <a:ext uri="{9D8B030D-6E8A-4147-A177-3AD203B41FA5}">
                      <a16:colId xmlns:a16="http://schemas.microsoft.com/office/drawing/2014/main" val="2111582990"/>
                    </a:ext>
                  </a:extLst>
                </a:gridCol>
                <a:gridCol w="244968">
                  <a:extLst>
                    <a:ext uri="{9D8B030D-6E8A-4147-A177-3AD203B41FA5}">
                      <a16:colId xmlns:a16="http://schemas.microsoft.com/office/drawing/2014/main" val="1569988250"/>
                    </a:ext>
                  </a:extLst>
                </a:gridCol>
                <a:gridCol w="244968">
                  <a:extLst>
                    <a:ext uri="{9D8B030D-6E8A-4147-A177-3AD203B41FA5}">
                      <a16:colId xmlns:a16="http://schemas.microsoft.com/office/drawing/2014/main" val="78020705"/>
                    </a:ext>
                  </a:extLst>
                </a:gridCol>
                <a:gridCol w="244968">
                  <a:extLst>
                    <a:ext uri="{9D8B030D-6E8A-4147-A177-3AD203B41FA5}">
                      <a16:colId xmlns:a16="http://schemas.microsoft.com/office/drawing/2014/main" val="1471338410"/>
                    </a:ext>
                  </a:extLst>
                </a:gridCol>
                <a:gridCol w="244968">
                  <a:extLst>
                    <a:ext uri="{9D8B030D-6E8A-4147-A177-3AD203B41FA5}">
                      <a16:colId xmlns:a16="http://schemas.microsoft.com/office/drawing/2014/main" val="426605027"/>
                    </a:ext>
                  </a:extLst>
                </a:gridCol>
                <a:gridCol w="244968">
                  <a:extLst>
                    <a:ext uri="{9D8B030D-6E8A-4147-A177-3AD203B41FA5}">
                      <a16:colId xmlns:a16="http://schemas.microsoft.com/office/drawing/2014/main" val="1153939974"/>
                    </a:ext>
                  </a:extLst>
                </a:gridCol>
                <a:gridCol w="244968">
                  <a:extLst>
                    <a:ext uri="{9D8B030D-6E8A-4147-A177-3AD203B41FA5}">
                      <a16:colId xmlns:a16="http://schemas.microsoft.com/office/drawing/2014/main" val="3587399248"/>
                    </a:ext>
                  </a:extLst>
                </a:gridCol>
                <a:gridCol w="244968">
                  <a:extLst>
                    <a:ext uri="{9D8B030D-6E8A-4147-A177-3AD203B41FA5}">
                      <a16:colId xmlns:a16="http://schemas.microsoft.com/office/drawing/2014/main" val="3023836725"/>
                    </a:ext>
                  </a:extLst>
                </a:gridCol>
                <a:gridCol w="244968">
                  <a:extLst>
                    <a:ext uri="{9D8B030D-6E8A-4147-A177-3AD203B41FA5}">
                      <a16:colId xmlns:a16="http://schemas.microsoft.com/office/drawing/2014/main" val="1692572592"/>
                    </a:ext>
                  </a:extLst>
                </a:gridCol>
                <a:gridCol w="244968">
                  <a:extLst>
                    <a:ext uri="{9D8B030D-6E8A-4147-A177-3AD203B41FA5}">
                      <a16:colId xmlns:a16="http://schemas.microsoft.com/office/drawing/2014/main" val="415831088"/>
                    </a:ext>
                  </a:extLst>
                </a:gridCol>
                <a:gridCol w="244968">
                  <a:extLst>
                    <a:ext uri="{9D8B030D-6E8A-4147-A177-3AD203B41FA5}">
                      <a16:colId xmlns:a16="http://schemas.microsoft.com/office/drawing/2014/main" val="3920208406"/>
                    </a:ext>
                  </a:extLst>
                </a:gridCol>
                <a:gridCol w="244968">
                  <a:extLst>
                    <a:ext uri="{9D8B030D-6E8A-4147-A177-3AD203B41FA5}">
                      <a16:colId xmlns:a16="http://schemas.microsoft.com/office/drawing/2014/main" val="554997143"/>
                    </a:ext>
                  </a:extLst>
                </a:gridCol>
                <a:gridCol w="244968">
                  <a:extLst>
                    <a:ext uri="{9D8B030D-6E8A-4147-A177-3AD203B41FA5}">
                      <a16:colId xmlns:a16="http://schemas.microsoft.com/office/drawing/2014/main" val="2876709753"/>
                    </a:ext>
                  </a:extLst>
                </a:gridCol>
                <a:gridCol w="244968">
                  <a:extLst>
                    <a:ext uri="{9D8B030D-6E8A-4147-A177-3AD203B41FA5}">
                      <a16:colId xmlns:a16="http://schemas.microsoft.com/office/drawing/2014/main" val="1994973118"/>
                    </a:ext>
                  </a:extLst>
                </a:gridCol>
              </a:tblGrid>
              <a:tr h="175364">
                <a:tc>
                  <a:txBody>
                    <a:bodyPr/>
                    <a:lstStyle/>
                    <a:p>
                      <a:pPr algn="l" fontAlgn="b"/>
                      <a:r>
                        <a:rPr lang="en-US" sz="800" b="1" u="none" strike="noStrike" dirty="0">
                          <a:effectLst/>
                        </a:rPr>
                        <a:t>DRU52</a:t>
                      </a:r>
                      <a:endParaRPr lang="en-US" sz="800" b="1" i="0" u="none" strike="noStrike" dirty="0">
                        <a:solidFill>
                          <a:srgbClr val="000000"/>
                        </a:solidFill>
                        <a:effectLst/>
                        <a:latin typeface="Calibri" panose="020F0502020204030204" pitchFamily="34" charset="0"/>
                      </a:endParaRPr>
                    </a:p>
                  </a:txBody>
                  <a:tcPr marL="3752" marR="3752" marT="3752" marB="0" anchor="ctr">
                    <a:lnR w="6350" cap="flat" cmpd="sng" algn="ctr">
                      <a:solidFill>
                        <a:schemeClr val="tx1"/>
                      </a:solidFill>
                      <a:prstDash val="solid"/>
                      <a:round/>
                      <a:headEnd type="none" w="med" len="med"/>
                      <a:tailEnd type="none" w="med" len="med"/>
                    </a:lnR>
                  </a:tcPr>
                </a:tc>
                <a:tc>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12</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solidFill>
                            <a:schemeClr val="bg1">
                              <a:lumMod val="75000"/>
                            </a:schemeClr>
                          </a:solidFill>
                          <a:effectLst/>
                        </a:rPr>
                        <a:t>13</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14</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15</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16</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17</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18</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19</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20</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21</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22</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23</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24</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25</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26</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27</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28</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solidFill>
                            <a:schemeClr val="bg1">
                              <a:lumMod val="75000"/>
                            </a:schemeClr>
                          </a:solidFill>
                          <a:effectLst/>
                        </a:rPr>
                        <a:t>29</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30</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31</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solidFill>
                            <a:schemeClr val="bg1">
                              <a:lumMod val="75000"/>
                            </a:schemeClr>
                          </a:solidFill>
                          <a:effectLst/>
                        </a:rPr>
                        <a:t>32</a:t>
                      </a:r>
                      <a:endParaRPr lang="en-US" sz="800" b="0" i="0" u="none" strike="noStrike">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2317603"/>
                  </a:ext>
                </a:extLst>
              </a:tr>
              <a:tr h="175364">
                <a:tc>
                  <a:txBody>
                    <a:bodyPr/>
                    <a:lstStyle/>
                    <a:p>
                      <a:pPr algn="l" fontAlgn="b"/>
                      <a:r>
                        <a:rPr lang="en-US" sz="800" b="1" u="none" strike="noStrike" dirty="0">
                          <a:effectLst/>
                        </a:rPr>
                        <a:t>DRU106</a:t>
                      </a:r>
                      <a:endParaRPr lang="en-US" sz="800" b="1" i="0" u="none" strike="noStrike" dirty="0">
                        <a:solidFill>
                          <a:srgbClr val="000000"/>
                        </a:solidFill>
                        <a:effectLst/>
                        <a:latin typeface="Calibri" panose="020F0502020204030204" pitchFamily="34" charset="0"/>
                      </a:endParaRPr>
                    </a:p>
                  </a:txBody>
                  <a:tcPr marL="3752" marR="3752" marT="3752" marB="0" anchor="ctr">
                    <a:lnR w="6350" cap="flat" cmpd="sng" algn="ctr">
                      <a:solidFill>
                        <a:schemeClr val="tx1"/>
                      </a:solidFill>
                      <a:prstDash val="solid"/>
                      <a:round/>
                      <a:headEnd type="none" w="med" len="med"/>
                      <a:tailEnd type="none" w="med" len="med"/>
                    </a:lnR>
                  </a:tcPr>
                </a:tc>
                <a:tc gridSpan="2">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7</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8</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12</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13</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14</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15</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16</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5819779"/>
                  </a:ext>
                </a:extLst>
              </a:tr>
              <a:tr h="182672">
                <a:tc>
                  <a:txBody>
                    <a:bodyPr/>
                    <a:lstStyle/>
                    <a:p>
                      <a:pPr algn="l" fontAlgn="b"/>
                      <a:r>
                        <a:rPr lang="en-US" sz="800" b="1" u="none" strike="noStrike" dirty="0">
                          <a:effectLst/>
                        </a:rPr>
                        <a:t>DRU242</a:t>
                      </a:r>
                      <a:endParaRPr lang="en-US" sz="800" b="1" i="0" u="none" strike="noStrike" dirty="0">
                        <a:solidFill>
                          <a:srgbClr val="000000"/>
                        </a:solidFill>
                        <a:effectLst/>
                        <a:latin typeface="Calibri" panose="020F0502020204030204" pitchFamily="34" charset="0"/>
                      </a:endParaRPr>
                    </a:p>
                  </a:txBody>
                  <a:tcPr marL="3752" marR="3752" marT="3752" marB="0" anchor="ctr">
                    <a:lnR w="6350" cap="flat" cmpd="sng" algn="ctr">
                      <a:solidFill>
                        <a:schemeClr val="tx1"/>
                      </a:solidFill>
                      <a:prstDash val="solid"/>
                      <a:round/>
                      <a:headEnd type="none" w="med" len="med"/>
                      <a:tailEnd type="none" w="med" len="med"/>
                    </a:lnR>
                  </a:tcPr>
                </a:tc>
                <a:tc gridSpan="4">
                  <a:txBody>
                    <a:bodyPr/>
                    <a:lstStyle/>
                    <a:p>
                      <a:pPr algn="ctr" fontAlgn="ctr"/>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3</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solidFill>
                            <a:schemeClr val="bg1">
                              <a:lumMod val="75000"/>
                            </a:schemeClr>
                          </a:solidFill>
                          <a:effectLst/>
                        </a:rPr>
                        <a:t>4</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5</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6</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7</a:t>
                      </a:r>
                      <a:endParaRPr lang="en-US" sz="800" b="0" i="0" u="none" strike="noStrike" dirty="0">
                        <a:solidFill>
                          <a:srgbClr val="000000"/>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solidFill>
                            <a:schemeClr val="bg1">
                              <a:lumMod val="75000"/>
                            </a:schemeClr>
                          </a:solidFill>
                          <a:effectLst/>
                        </a:rPr>
                        <a:t>8</a:t>
                      </a:r>
                      <a:endParaRPr lang="en-US" sz="800" b="0" i="0" u="none" strike="noStrike" dirty="0">
                        <a:solidFill>
                          <a:schemeClr val="bg1">
                            <a:lumMod val="75000"/>
                          </a:schemeClr>
                        </a:solidFill>
                        <a:effectLst/>
                        <a:latin typeface="Calibri" panose="020F0502020204030204" pitchFamily="34" charset="0"/>
                      </a:endParaRPr>
                    </a:p>
                  </a:txBody>
                  <a:tcPr marL="3752" marR="3752" marT="375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1343139"/>
                  </a:ext>
                </a:extLst>
              </a:tr>
            </a:tbl>
          </a:graphicData>
        </a:graphic>
      </p:graphicFrame>
      <p:graphicFrame>
        <p:nvGraphicFramePr>
          <p:cNvPr id="11" name="Table 10">
            <a:extLst>
              <a:ext uri="{FF2B5EF4-FFF2-40B4-BE49-F238E27FC236}">
                <a16:creationId xmlns:a16="http://schemas.microsoft.com/office/drawing/2014/main" id="{7EEB8156-B1F2-93EC-9DE4-426142D7DAE9}"/>
              </a:ext>
            </a:extLst>
          </p:cNvPr>
          <p:cNvGraphicFramePr>
            <a:graphicFrameLocks noGrp="1"/>
          </p:cNvGraphicFramePr>
          <p:nvPr>
            <p:extLst>
              <p:ext uri="{D42A27DB-BD31-4B8C-83A1-F6EECF244321}">
                <p14:modId xmlns:p14="http://schemas.microsoft.com/office/powerpoint/2010/main" val="847466942"/>
              </p:ext>
            </p:extLst>
          </p:nvPr>
        </p:nvGraphicFramePr>
        <p:xfrm>
          <a:off x="859893" y="3978880"/>
          <a:ext cx="7901706" cy="2278380"/>
        </p:xfrm>
        <a:graphic>
          <a:graphicData uri="http://schemas.openxmlformats.org/drawingml/2006/table">
            <a:tbl>
              <a:tblPr>
                <a:tableStyleId>{5C22544A-7EE6-4342-B048-85BDC9FD1C3A}</a:tableStyleId>
              </a:tblPr>
              <a:tblGrid>
                <a:gridCol w="811264">
                  <a:extLst>
                    <a:ext uri="{9D8B030D-6E8A-4147-A177-3AD203B41FA5}">
                      <a16:colId xmlns:a16="http://schemas.microsoft.com/office/drawing/2014/main" val="2715097510"/>
                    </a:ext>
                  </a:extLst>
                </a:gridCol>
                <a:gridCol w="600336">
                  <a:extLst>
                    <a:ext uri="{9D8B030D-6E8A-4147-A177-3AD203B41FA5}">
                      <a16:colId xmlns:a16="http://schemas.microsoft.com/office/drawing/2014/main" val="2246823946"/>
                    </a:ext>
                  </a:extLst>
                </a:gridCol>
                <a:gridCol w="1135769">
                  <a:extLst>
                    <a:ext uri="{9D8B030D-6E8A-4147-A177-3AD203B41FA5}">
                      <a16:colId xmlns:a16="http://schemas.microsoft.com/office/drawing/2014/main" val="3538576997"/>
                    </a:ext>
                  </a:extLst>
                </a:gridCol>
                <a:gridCol w="1135769">
                  <a:extLst>
                    <a:ext uri="{9D8B030D-6E8A-4147-A177-3AD203B41FA5}">
                      <a16:colId xmlns:a16="http://schemas.microsoft.com/office/drawing/2014/main" val="1317868912"/>
                    </a:ext>
                  </a:extLst>
                </a:gridCol>
                <a:gridCol w="1054642">
                  <a:extLst>
                    <a:ext uri="{9D8B030D-6E8A-4147-A177-3AD203B41FA5}">
                      <a16:colId xmlns:a16="http://schemas.microsoft.com/office/drawing/2014/main" val="1216601557"/>
                    </a:ext>
                  </a:extLst>
                </a:gridCol>
                <a:gridCol w="1054642">
                  <a:extLst>
                    <a:ext uri="{9D8B030D-6E8A-4147-A177-3AD203B41FA5}">
                      <a16:colId xmlns:a16="http://schemas.microsoft.com/office/drawing/2014/main" val="3485803902"/>
                    </a:ext>
                  </a:extLst>
                </a:gridCol>
                <a:gridCol w="1054642">
                  <a:extLst>
                    <a:ext uri="{9D8B030D-6E8A-4147-A177-3AD203B41FA5}">
                      <a16:colId xmlns:a16="http://schemas.microsoft.com/office/drawing/2014/main" val="733080945"/>
                    </a:ext>
                  </a:extLst>
                </a:gridCol>
                <a:gridCol w="1054642">
                  <a:extLst>
                    <a:ext uri="{9D8B030D-6E8A-4147-A177-3AD203B41FA5}">
                      <a16:colId xmlns:a16="http://schemas.microsoft.com/office/drawing/2014/main" val="2483424562"/>
                    </a:ext>
                  </a:extLst>
                </a:gridCol>
              </a:tblGrid>
              <a:tr h="152400">
                <a:tc gridSpan="8">
                  <a:txBody>
                    <a:bodyPr/>
                    <a:lstStyle/>
                    <a:p>
                      <a:pPr algn="ctr" fontAlgn="ctr"/>
                      <a:r>
                        <a:rPr lang="en-US" sz="900" b="1" u="none" strike="noStrike" dirty="0">
                          <a:effectLst/>
                        </a:rPr>
                        <a:t>Encoding of the PS160 and RU Allocation subfields in an UHR variant User Info field for DBW 60MHz</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8827716"/>
                  </a:ext>
                </a:extLst>
              </a:tr>
              <a:tr h="762000">
                <a:tc>
                  <a:txBody>
                    <a:bodyPr/>
                    <a:lstStyle/>
                    <a:p>
                      <a:pPr algn="ctr" fontAlgn="ctr"/>
                      <a:r>
                        <a:rPr lang="en-US" sz="900" b="1" u="none" strike="noStrike">
                          <a:effectLst/>
                        </a:rPr>
                        <a:t>PS160 subfield</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B0 of the RU Allocation subfield</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B7-B1 of the RU Allocation subfield</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Bandwidth (MHz)</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DRU Size</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DRU index</a:t>
                      </a:r>
                      <a:br>
                        <a:rPr lang="en-US" sz="900" b="1" u="none" strike="noStrike" dirty="0">
                          <a:effectLst/>
                        </a:rPr>
                      </a:br>
                      <a:r>
                        <a:rPr lang="en-US" sz="900" b="1" u="none" strike="noStrike" dirty="0">
                          <a:effectLst/>
                        </a:rPr>
                        <a:t>(corresponding to DBW60 tone plan Table)</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80MHz frequency subblock index (l)</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PHY DRU index</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7229390"/>
                  </a:ext>
                </a:extLst>
              </a:tr>
              <a:tr h="0">
                <a:tc rowSpan="8" gridSpan="2">
                  <a:txBody>
                    <a:bodyPr/>
                    <a:lstStyle/>
                    <a:p>
                      <a:pPr algn="ctr" fontAlgn="ctr"/>
                      <a:r>
                        <a:rPr lang="en-US" sz="900" u="none" strike="noStrike">
                          <a:effectLst/>
                        </a:rPr>
                        <a:t>0-3:</a:t>
                      </a:r>
                      <a:br>
                        <a:rPr lang="en-US" sz="900" u="none" strike="noStrike">
                          <a:effectLst/>
                        </a:rPr>
                      </a:br>
                      <a:r>
                        <a:rPr lang="en-US" sz="900" u="none" strike="noStrike">
                          <a:effectLst/>
                        </a:rPr>
                        <a:t>80 MHz frequency subblock where the DRU is located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8" hMerge="1">
                  <a:txBody>
                    <a:bodyPr/>
                    <a:lstStyle/>
                    <a:p>
                      <a:endParaRPr lang="en-US"/>
                    </a:p>
                  </a:txBody>
                  <a:tcPr/>
                </a:tc>
                <a:tc>
                  <a:txBody>
                    <a:bodyPr/>
                    <a:lstStyle/>
                    <a:p>
                      <a:pPr algn="ctr" fontAlgn="ctr"/>
                      <a:r>
                        <a:rPr lang="en-US" sz="900" u="none" strike="noStrike" dirty="0">
                          <a:effectLst/>
                        </a:rPr>
                        <a:t>0-36</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Reserved</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Reserved</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010957"/>
                  </a:ext>
                </a:extLst>
              </a:tr>
              <a:tr h="3048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37-48</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80, 160, or 320</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DRU1 to DRU12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N</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16xN + DRU index</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411906"/>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49-52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3867292"/>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53-58</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80, 160, or 320</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DRU1 to DRU6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N</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8xN + DRU index</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2722821"/>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59, 60</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3212534"/>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61-63</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80, 160, or 320</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r>
                        <a:rPr lang="en-US" sz="900" u="none" strike="noStrike">
                          <a:effectLst/>
                        </a:rPr>
                        <a:t>242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DRU1 to DRU3</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N</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4xN + DRU index</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7313938"/>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64</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453006"/>
                  </a:ext>
                </a:extLst>
              </a:tr>
              <a:tr h="152400">
                <a:tc gridSpan="2" vMerge="1">
                  <a:txBody>
                    <a:bodyPr/>
                    <a:lstStyle/>
                    <a:p>
                      <a:endParaRPr lang="en-US"/>
                    </a:p>
                  </a:txBody>
                  <a:tcPr/>
                </a:tc>
                <a:tc hMerge="1" vMerge="1">
                  <a:txBody>
                    <a:bodyPr/>
                    <a:lstStyle/>
                    <a:p>
                      <a:endParaRPr lang="en-US"/>
                    </a:p>
                  </a:txBody>
                  <a:tcPr/>
                </a:tc>
                <a:tc>
                  <a:txBody>
                    <a:bodyPr/>
                    <a:lstStyle/>
                    <a:p>
                      <a:pPr algn="ctr" fontAlgn="ctr"/>
                      <a:r>
                        <a:rPr lang="en-US" sz="900" u="none" strike="noStrike">
                          <a:effectLst/>
                        </a:rPr>
                        <a:t>65-127</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Reserved</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Reserved</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8534139"/>
                  </a:ext>
                </a:extLst>
              </a:tr>
            </a:tbl>
          </a:graphicData>
        </a:graphic>
      </p:graphicFrame>
      <p:cxnSp>
        <p:nvCxnSpPr>
          <p:cNvPr id="9" name="Straight Arrow Connector 8">
            <a:extLst>
              <a:ext uri="{FF2B5EF4-FFF2-40B4-BE49-F238E27FC236}">
                <a16:creationId xmlns:a16="http://schemas.microsoft.com/office/drawing/2014/main" id="{D3CC0459-1A14-86F7-C579-BD5E6195F800}"/>
              </a:ext>
            </a:extLst>
          </p:cNvPr>
          <p:cNvCxnSpPr>
            <a:cxnSpLocks/>
          </p:cNvCxnSpPr>
          <p:nvPr/>
        </p:nvCxnSpPr>
        <p:spPr bwMode="auto">
          <a:xfrm>
            <a:off x="1143000" y="2155074"/>
            <a:ext cx="3933725" cy="0"/>
          </a:xfrm>
          <a:prstGeom prst="straightConnector1">
            <a:avLst/>
          </a:prstGeom>
          <a:solidFill>
            <a:schemeClr val="accent1"/>
          </a:solidFill>
          <a:ln w="6350" cap="flat" cmpd="sng" algn="ctr">
            <a:solidFill>
              <a:schemeClr val="tx1"/>
            </a:solidFill>
            <a:prstDash val="solid"/>
            <a:round/>
            <a:headEnd type="triangle"/>
            <a:tailEnd type="triangle"/>
          </a:ln>
          <a:effectLst/>
        </p:spPr>
      </p:cxnSp>
      <p:cxnSp>
        <p:nvCxnSpPr>
          <p:cNvPr id="12" name="Straight Arrow Connector 11">
            <a:extLst>
              <a:ext uri="{FF2B5EF4-FFF2-40B4-BE49-F238E27FC236}">
                <a16:creationId xmlns:a16="http://schemas.microsoft.com/office/drawing/2014/main" id="{F1245ADE-0948-4D2C-6B2B-660F4158B0C1}"/>
              </a:ext>
            </a:extLst>
          </p:cNvPr>
          <p:cNvCxnSpPr/>
          <p:nvPr/>
        </p:nvCxnSpPr>
        <p:spPr bwMode="auto">
          <a:xfrm>
            <a:off x="5076725" y="2155074"/>
            <a:ext cx="3962400" cy="0"/>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8E6F8497-414E-99BC-B998-48589B9BFB42}"/>
              </a:ext>
            </a:extLst>
          </p:cNvPr>
          <p:cNvSpPr txBox="1"/>
          <p:nvPr/>
        </p:nvSpPr>
        <p:spPr>
          <a:xfrm>
            <a:off x="2743200" y="1950202"/>
            <a:ext cx="1016625" cy="230832"/>
          </a:xfrm>
          <a:prstGeom prst="rect">
            <a:avLst/>
          </a:prstGeom>
          <a:noFill/>
        </p:spPr>
        <p:txBody>
          <a:bodyPr wrap="none" rtlCol="0">
            <a:spAutoFit/>
          </a:bodyPr>
          <a:lstStyle/>
          <a:p>
            <a:r>
              <a:rPr lang="en-US" sz="900" dirty="0"/>
              <a:t>(1</a:t>
            </a:r>
            <a:r>
              <a:rPr lang="en-US" sz="900" baseline="30000" dirty="0"/>
              <a:t>st</a:t>
            </a:r>
            <a:r>
              <a:rPr lang="en-US" sz="900" dirty="0"/>
              <a:t> 80MHz, N=0)</a:t>
            </a:r>
          </a:p>
        </p:txBody>
      </p:sp>
      <p:sp>
        <p:nvSpPr>
          <p:cNvPr id="15" name="TextBox 14">
            <a:extLst>
              <a:ext uri="{FF2B5EF4-FFF2-40B4-BE49-F238E27FC236}">
                <a16:creationId xmlns:a16="http://schemas.microsoft.com/office/drawing/2014/main" id="{64F3A2EA-6E88-E200-09BC-4C0149C194D2}"/>
              </a:ext>
            </a:extLst>
          </p:cNvPr>
          <p:cNvSpPr txBox="1"/>
          <p:nvPr/>
        </p:nvSpPr>
        <p:spPr>
          <a:xfrm>
            <a:off x="6676925" y="1950202"/>
            <a:ext cx="1080745" cy="230832"/>
          </a:xfrm>
          <a:prstGeom prst="rect">
            <a:avLst/>
          </a:prstGeom>
          <a:noFill/>
        </p:spPr>
        <p:txBody>
          <a:bodyPr wrap="none" rtlCol="0">
            <a:spAutoFit/>
          </a:bodyPr>
          <a:lstStyle/>
          <a:p>
            <a:r>
              <a:rPr lang="en-US" sz="900" dirty="0"/>
              <a:t>(2</a:t>
            </a:r>
            <a:r>
              <a:rPr lang="en-US" sz="900" baseline="30000" dirty="0"/>
              <a:t>nd</a:t>
            </a:r>
            <a:r>
              <a:rPr lang="en-US" sz="900" dirty="0"/>
              <a:t> 80MHz, N=1)</a:t>
            </a:r>
          </a:p>
        </p:txBody>
      </p:sp>
      <p:sp>
        <p:nvSpPr>
          <p:cNvPr id="16" name="Left Brace 15">
            <a:extLst>
              <a:ext uri="{FF2B5EF4-FFF2-40B4-BE49-F238E27FC236}">
                <a16:creationId xmlns:a16="http://schemas.microsoft.com/office/drawing/2014/main" id="{87F5C39F-BFE8-0BDD-EF69-B614A62CA5E0}"/>
              </a:ext>
            </a:extLst>
          </p:cNvPr>
          <p:cNvSpPr/>
          <p:nvPr/>
        </p:nvSpPr>
        <p:spPr bwMode="auto">
          <a:xfrm rot="16200000">
            <a:off x="2511486" y="1439036"/>
            <a:ext cx="158628" cy="2895601"/>
          </a:xfrm>
          <a:prstGeom prst="leftBrace">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Left Brace 16">
            <a:extLst>
              <a:ext uri="{FF2B5EF4-FFF2-40B4-BE49-F238E27FC236}">
                <a16:creationId xmlns:a16="http://schemas.microsoft.com/office/drawing/2014/main" id="{61A2C5C9-5DFC-2AE2-37AC-7006C7F57C43}"/>
              </a:ext>
            </a:extLst>
          </p:cNvPr>
          <p:cNvSpPr/>
          <p:nvPr/>
        </p:nvSpPr>
        <p:spPr bwMode="auto">
          <a:xfrm rot="16200000">
            <a:off x="4987192" y="-734195"/>
            <a:ext cx="158629" cy="7847014"/>
          </a:xfrm>
          <a:prstGeom prst="leftBrace">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7A71C375-F616-F00F-BC5E-3575A6776308}"/>
              </a:ext>
            </a:extLst>
          </p:cNvPr>
          <p:cNvSpPr txBox="1"/>
          <p:nvPr/>
        </p:nvSpPr>
        <p:spPr>
          <a:xfrm>
            <a:off x="2204316" y="2889735"/>
            <a:ext cx="772969" cy="246221"/>
          </a:xfrm>
          <a:prstGeom prst="rect">
            <a:avLst/>
          </a:prstGeom>
          <a:noFill/>
        </p:spPr>
        <p:txBody>
          <a:bodyPr wrap="none" rtlCol="0">
            <a:spAutoFit/>
          </a:bodyPr>
          <a:lstStyle/>
          <a:p>
            <a:r>
              <a:rPr lang="en-US" sz="1000" dirty="0"/>
              <a:t>DRU index</a:t>
            </a:r>
          </a:p>
        </p:txBody>
      </p:sp>
      <p:sp>
        <p:nvSpPr>
          <p:cNvPr id="19" name="TextBox 18">
            <a:extLst>
              <a:ext uri="{FF2B5EF4-FFF2-40B4-BE49-F238E27FC236}">
                <a16:creationId xmlns:a16="http://schemas.microsoft.com/office/drawing/2014/main" id="{CDB473EF-9D2A-EA9F-9C02-BA901E3E6C20}"/>
              </a:ext>
            </a:extLst>
          </p:cNvPr>
          <p:cNvSpPr txBox="1"/>
          <p:nvPr/>
        </p:nvSpPr>
        <p:spPr>
          <a:xfrm>
            <a:off x="4680021" y="3210049"/>
            <a:ext cx="1061509" cy="246221"/>
          </a:xfrm>
          <a:prstGeom prst="rect">
            <a:avLst/>
          </a:prstGeom>
          <a:noFill/>
        </p:spPr>
        <p:txBody>
          <a:bodyPr wrap="none" rtlCol="0">
            <a:spAutoFit/>
          </a:bodyPr>
          <a:lstStyle/>
          <a:p>
            <a:r>
              <a:rPr lang="en-US" sz="1000" dirty="0"/>
              <a:t>PHY DRU index</a:t>
            </a:r>
          </a:p>
        </p:txBody>
      </p:sp>
    </p:spTree>
    <p:extLst>
      <p:ext uri="{BB962C8B-B14F-4D97-AF65-F5344CB8AC3E}">
        <p14:creationId xmlns:p14="http://schemas.microsoft.com/office/powerpoint/2010/main" val="2562405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00740"/>
            <a:ext cx="7772400" cy="609600"/>
          </a:xfrm>
        </p:spPr>
        <p:txBody>
          <a:bodyPr/>
          <a:lstStyle/>
          <a:p>
            <a:r>
              <a:rPr lang="en-US" dirty="0"/>
              <a:t>Summary</a:t>
            </a:r>
          </a:p>
        </p:txBody>
      </p:sp>
      <p:sp>
        <p:nvSpPr>
          <p:cNvPr id="3" name="Content Placeholder 2"/>
          <p:cNvSpPr>
            <a:spLocks noGrp="1"/>
          </p:cNvSpPr>
          <p:nvPr>
            <p:ph idx="1"/>
          </p:nvPr>
        </p:nvSpPr>
        <p:spPr>
          <a:xfrm>
            <a:off x="685800" y="1210340"/>
            <a:ext cx="7772400" cy="4495800"/>
          </a:xfrm>
        </p:spPr>
        <p:txBody>
          <a:bodyPr/>
          <a:lstStyle/>
          <a:p>
            <a:r>
              <a:rPr lang="en-US" sz="1800" dirty="0"/>
              <a:t>Four remaining topics for DBW60 DRU are discussed &amp; addressed in this contribution:</a:t>
            </a:r>
          </a:p>
          <a:p>
            <a:pPr lvl="1"/>
            <a:r>
              <a:rPr lang="en-US" dirty="0"/>
              <a:t>Occupied STF tones for 60MHz DRU are the same as that of </a:t>
            </a:r>
            <a:r>
              <a:rPr lang="en-US" b="1" dirty="0"/>
              <a:t>MRU(484+242) </a:t>
            </a:r>
            <a:r>
              <a:rPr lang="en-US" dirty="0"/>
              <a:t>corresponding to DBW60 within the PPDU BW</a:t>
            </a:r>
          </a:p>
          <a:p>
            <a:pPr lvl="1"/>
            <a:r>
              <a:rPr lang="en-US" b="1" dirty="0"/>
              <a:t>Reusing</a:t>
            </a:r>
            <a:r>
              <a:rPr lang="en-US" dirty="0"/>
              <a:t> DBW80 CSD start index assignment </a:t>
            </a:r>
            <a:r>
              <a:rPr lang="en-US" b="1" dirty="0"/>
              <a:t>without changes </a:t>
            </a:r>
            <a:r>
              <a:rPr lang="en-US" dirty="0"/>
              <a:t>for DBW60, simpler &amp; implementation friendly</a:t>
            </a:r>
          </a:p>
          <a:p>
            <a:pPr lvl="1"/>
            <a:r>
              <a:rPr lang="en-US" b="1" dirty="0"/>
              <a:t>Reusing</a:t>
            </a:r>
            <a:r>
              <a:rPr lang="en-US" dirty="0"/>
              <a:t> the same constant shift values for DRU on 80MHz frequency subblock of wide BW for DRU on 60MHz frequency subblock</a:t>
            </a:r>
          </a:p>
          <a:p>
            <a:pPr lvl="1"/>
            <a:r>
              <a:rPr lang="en-US" dirty="0"/>
              <a:t>RU Allocation subfield for DBW60 is based on RU Allocation subfield for DBW80 with minor modifications</a:t>
            </a:r>
          </a:p>
          <a:p>
            <a:pPr lvl="1"/>
            <a:endParaRPr lang="en-US" dirty="0">
              <a:latin typeface="Times New Roman" panose="02020603050405020304" pitchFamily="18" charset="0"/>
              <a:ea typeface="SimSun" panose="02010600030101010101" pitchFamily="2" charset="-122"/>
            </a:endParaRPr>
          </a:p>
          <a:p>
            <a:pPr marL="0" indent="0">
              <a:buNone/>
            </a:pPr>
            <a:endParaRPr lang="en-US" sz="1800" dirty="0">
              <a:latin typeface="Times New Roman" panose="02020603050405020304" pitchFamily="18" charset="0"/>
              <a:ea typeface="SimSun" panose="02010600030101010101" pitchFamily="2" charset="-122"/>
            </a:endParaRP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spTree>
    <p:extLst>
      <p:ext uri="{BB962C8B-B14F-4D97-AF65-F5344CB8AC3E}">
        <p14:creationId xmlns:p14="http://schemas.microsoft.com/office/powerpoint/2010/main" val="263772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4883"/>
          </a:xfrm>
        </p:spPr>
        <p:txBody>
          <a:bodyPr/>
          <a:lstStyle/>
          <a:p>
            <a:r>
              <a:rPr lang="en-US" altLang="zh-TW" dirty="0"/>
              <a:t>Reference</a:t>
            </a:r>
            <a:endParaRPr lang="en-US" dirty="0"/>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8" name="Date Placeholder 3">
            <a:extLst>
              <a:ext uri="{FF2B5EF4-FFF2-40B4-BE49-F238E27FC236}">
                <a16:creationId xmlns:a16="http://schemas.microsoft.com/office/drawing/2014/main" id="{CDB06A7D-7429-4DAB-A39D-B320A5608111}"/>
              </a:ext>
            </a:extLst>
          </p:cNvPr>
          <p:cNvSpPr>
            <a:spLocks noGrp="1"/>
          </p:cNvSpPr>
          <p:nvPr>
            <p:ph type="dt" sz="half" idx="2"/>
          </p:nvPr>
        </p:nvSpPr>
        <p:spPr>
          <a:xfrm>
            <a:off x="914400" y="314271"/>
            <a:ext cx="1182055" cy="276999"/>
          </a:xfrm>
        </p:spPr>
        <p:txBody>
          <a:bodyPr/>
          <a:lstStyle/>
          <a:p>
            <a:pPr>
              <a:defRPr/>
            </a:pPr>
            <a:r>
              <a:rPr lang="en-US" dirty="0"/>
              <a:t>March 2025</a:t>
            </a:r>
          </a:p>
        </p:txBody>
      </p:sp>
      <p:sp>
        <p:nvSpPr>
          <p:cNvPr id="3" name="TextBox 2">
            <a:extLst>
              <a:ext uri="{FF2B5EF4-FFF2-40B4-BE49-F238E27FC236}">
                <a16:creationId xmlns:a16="http://schemas.microsoft.com/office/drawing/2014/main" id="{95AEF4C1-5E31-E06D-B5FB-2047275CBA96}"/>
              </a:ext>
            </a:extLst>
          </p:cNvPr>
          <p:cNvSpPr txBox="1"/>
          <p:nvPr/>
        </p:nvSpPr>
        <p:spPr>
          <a:xfrm>
            <a:off x="445923" y="1676400"/>
            <a:ext cx="8252153" cy="3887516"/>
          </a:xfrm>
          <a:prstGeom prst="rect">
            <a:avLst/>
          </a:prstGeom>
        </p:spPr>
        <p:txBody>
          <a:bodyPr wrap="square" lIns="0" tIns="0" rIns="0" bIns="0" rtlCol="0">
            <a:noAutofit/>
          </a:bodyPr>
          <a:lstStyle/>
          <a:p>
            <a:r>
              <a:rPr lang="en-US" sz="1600" dirty="0"/>
              <a:t>[1]. Draft IEEE P802.11bn D0.1</a:t>
            </a:r>
          </a:p>
          <a:p>
            <a:r>
              <a:rPr lang="en-US" sz="1600" dirty="0"/>
              <a:t>[2]. 11-25-0359-00-00bn-open-issues-for-dbw60, LGE</a:t>
            </a:r>
          </a:p>
          <a:p>
            <a:br>
              <a:rPr lang="en-US" sz="1600" dirty="0"/>
            </a:br>
            <a:endParaRPr lang="en-US"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001564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4883"/>
          </a:xfrm>
        </p:spPr>
        <p:txBody>
          <a:bodyPr/>
          <a:lstStyle/>
          <a:p>
            <a:r>
              <a:rPr lang="en-US" dirty="0"/>
              <a:t>SP#1</a:t>
            </a:r>
          </a:p>
        </p:txBody>
      </p:sp>
      <p:sp>
        <p:nvSpPr>
          <p:cNvPr id="3" name="Content Placeholder 2"/>
          <p:cNvSpPr>
            <a:spLocks noGrp="1"/>
          </p:cNvSpPr>
          <p:nvPr>
            <p:ph idx="1"/>
          </p:nvPr>
        </p:nvSpPr>
        <p:spPr>
          <a:xfrm>
            <a:off x="685800" y="1066800"/>
            <a:ext cx="8382000" cy="1752600"/>
          </a:xfrm>
        </p:spPr>
        <p:txBody>
          <a:bodyPr/>
          <a:lstStyle/>
          <a:p>
            <a:pPr marL="0" indent="0">
              <a:spcBef>
                <a:spcPts val="0"/>
              </a:spcBef>
              <a:spcAft>
                <a:spcPts val="0"/>
              </a:spcAft>
              <a:buNone/>
              <a:tabLst>
                <a:tab pos="457200" algn="l"/>
              </a:tabLst>
            </a:pPr>
            <a:r>
              <a:rPr lang="en-US" sz="1800" dirty="0">
                <a:effectLst/>
                <a:ea typeface="DengXian" panose="02010600030101010101" pitchFamily="2" charset="-122"/>
                <a:cs typeface="Calibri" panose="020F0502020204030204" pitchFamily="34" charset="0"/>
              </a:rPr>
              <a:t>Do you agree to include the following text to the 11bn SFD?</a:t>
            </a:r>
          </a:p>
          <a:p>
            <a:pPr marL="685800" lvl="1">
              <a:spcBef>
                <a:spcPts val="0"/>
              </a:spcBef>
              <a:spcAft>
                <a:spcPts val="0"/>
              </a:spcAft>
              <a:buFont typeface="Arial" panose="020B0604020202020204" pitchFamily="34" charset="0"/>
              <a:buChar char="•"/>
              <a:tabLst>
                <a:tab pos="457200" algn="l"/>
              </a:tabLst>
            </a:pPr>
            <a:r>
              <a:rPr lang="en-US" dirty="0">
                <a:ea typeface="SimSun" panose="02010600030101010101" pitchFamily="2" charset="-122"/>
              </a:rPr>
              <a:t>the occupied STFs tones of UHR-STF for DRU on DBW60 are the same as that of the largest MRU (i.e. 484+242) corresponding to the distribution BW 60MHz within the PPDU BW</a:t>
            </a:r>
          </a:p>
          <a:p>
            <a:pPr marL="0" marR="0" lvl="0" indent="0">
              <a:spcBef>
                <a:spcPts val="0"/>
              </a:spcBef>
              <a:spcAft>
                <a:spcPts val="0"/>
              </a:spcAft>
              <a:buNone/>
              <a:tabLst>
                <a:tab pos="457200" algn="l"/>
              </a:tabLst>
            </a:pPr>
            <a:endParaRPr lang="en-US" sz="1800" dirty="0">
              <a:effectLst/>
              <a:ea typeface="DengXian" panose="02010600030101010101" pitchFamily="2" charset="-122"/>
              <a:cs typeface="Times New Roman" panose="02020603050405020304" pitchFamily="18" charset="0"/>
            </a:endParaRPr>
          </a:p>
          <a:p>
            <a:pPr marL="0" indent="0">
              <a:buNone/>
            </a:pPr>
            <a:endParaRPr lang="en-US" sz="1800" dirty="0"/>
          </a:p>
          <a:p>
            <a:pPr marL="457200" lvl="1" indent="0">
              <a:buNone/>
            </a:pPr>
            <a:endParaRPr lang="en-US" dirty="0"/>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8" name="Date Placeholder 3">
            <a:extLst>
              <a:ext uri="{FF2B5EF4-FFF2-40B4-BE49-F238E27FC236}">
                <a16:creationId xmlns:a16="http://schemas.microsoft.com/office/drawing/2014/main" id="{CDB06A7D-7429-4DAB-A39D-B320A5608111}"/>
              </a:ext>
            </a:extLst>
          </p:cNvPr>
          <p:cNvSpPr>
            <a:spLocks noGrp="1"/>
          </p:cNvSpPr>
          <p:nvPr>
            <p:ph type="dt" sz="half" idx="2"/>
          </p:nvPr>
        </p:nvSpPr>
        <p:spPr>
          <a:xfrm>
            <a:off x="914400" y="314271"/>
            <a:ext cx="1182055" cy="276999"/>
          </a:xfrm>
        </p:spPr>
        <p:txBody>
          <a:bodyPr/>
          <a:lstStyle/>
          <a:p>
            <a:pPr>
              <a:defRPr/>
            </a:pPr>
            <a:r>
              <a:rPr lang="en-US" dirty="0"/>
              <a:t>March 2025</a:t>
            </a:r>
          </a:p>
        </p:txBody>
      </p:sp>
    </p:spTree>
    <p:extLst>
      <p:ext uri="{BB962C8B-B14F-4D97-AF65-F5344CB8AC3E}">
        <p14:creationId xmlns:p14="http://schemas.microsoft.com/office/powerpoint/2010/main" val="352215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4883"/>
          </a:xfrm>
        </p:spPr>
        <p:txBody>
          <a:bodyPr/>
          <a:lstStyle/>
          <a:p>
            <a:r>
              <a:rPr lang="en-US" dirty="0"/>
              <a:t>SP#2</a:t>
            </a:r>
          </a:p>
        </p:txBody>
      </p:sp>
      <p:sp>
        <p:nvSpPr>
          <p:cNvPr id="3" name="Content Placeholder 2"/>
          <p:cNvSpPr>
            <a:spLocks noGrp="1"/>
          </p:cNvSpPr>
          <p:nvPr>
            <p:ph idx="1"/>
          </p:nvPr>
        </p:nvSpPr>
        <p:spPr>
          <a:xfrm>
            <a:off x="685800" y="1096562"/>
            <a:ext cx="8382000" cy="656038"/>
          </a:xfrm>
        </p:spPr>
        <p:txBody>
          <a:bodyPr/>
          <a:lstStyle/>
          <a:p>
            <a:pPr marL="0" indent="0">
              <a:spcBef>
                <a:spcPts val="0"/>
              </a:spcBef>
              <a:spcAft>
                <a:spcPts val="0"/>
              </a:spcAft>
              <a:buNone/>
              <a:tabLst>
                <a:tab pos="457200" algn="l"/>
              </a:tabLst>
            </a:pPr>
            <a:r>
              <a:rPr lang="en-US" sz="1800" dirty="0">
                <a:effectLst/>
                <a:ea typeface="DengXian" panose="02010600030101010101" pitchFamily="2" charset="-122"/>
                <a:cs typeface="Calibri" panose="020F0502020204030204" pitchFamily="34" charset="0"/>
              </a:rPr>
              <a:t>Do you agree to include the following text to the 11bn SFD?</a:t>
            </a:r>
          </a:p>
          <a:p>
            <a:pPr lvl="1" indent="-342900">
              <a:spcBef>
                <a:spcPts val="0"/>
              </a:spcBef>
              <a:spcAft>
                <a:spcPts val="0"/>
              </a:spcAft>
              <a:buFont typeface="Arial" panose="020B0604020202020204" pitchFamily="34" charset="0"/>
              <a:buChar char="•"/>
              <a:tabLst>
                <a:tab pos="457200" algn="l"/>
              </a:tabLst>
            </a:pPr>
            <a:r>
              <a:rPr lang="en-US" sz="1600" dirty="0">
                <a:effectLst/>
                <a:latin typeface="Calibri" panose="020F0502020204030204" pitchFamily="34" charset="0"/>
                <a:ea typeface="DengXian" panose="02010600030101010101" pitchFamily="2" charset="-122"/>
                <a:cs typeface="Times New Roman" panose="02020603050405020304" pitchFamily="18" charset="0"/>
              </a:rPr>
              <a:t>DRU CSD start index assignment for DBW60 is defined as below?</a:t>
            </a:r>
          </a:p>
          <a:p>
            <a:pPr marL="0" indent="0">
              <a:buNone/>
            </a:pPr>
            <a:endParaRPr lang="en-US" sz="1800" dirty="0"/>
          </a:p>
          <a:p>
            <a:pPr marL="457200" lvl="1" indent="0">
              <a:buNone/>
            </a:pPr>
            <a:endParaRPr lang="en-US" dirty="0"/>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8" name="Date Placeholder 3">
            <a:extLst>
              <a:ext uri="{FF2B5EF4-FFF2-40B4-BE49-F238E27FC236}">
                <a16:creationId xmlns:a16="http://schemas.microsoft.com/office/drawing/2014/main" id="{CDB06A7D-7429-4DAB-A39D-B320A5608111}"/>
              </a:ext>
            </a:extLst>
          </p:cNvPr>
          <p:cNvSpPr>
            <a:spLocks noGrp="1"/>
          </p:cNvSpPr>
          <p:nvPr>
            <p:ph type="dt" sz="half" idx="2"/>
          </p:nvPr>
        </p:nvSpPr>
        <p:spPr>
          <a:xfrm>
            <a:off x="914400" y="314271"/>
            <a:ext cx="1182055" cy="276999"/>
          </a:xfrm>
        </p:spPr>
        <p:txBody>
          <a:bodyPr/>
          <a:lstStyle/>
          <a:p>
            <a:pPr>
              <a:defRPr/>
            </a:pPr>
            <a:r>
              <a:rPr lang="en-US" dirty="0"/>
              <a:t>March 2025</a:t>
            </a:r>
          </a:p>
        </p:txBody>
      </p:sp>
      <p:graphicFrame>
        <p:nvGraphicFramePr>
          <p:cNvPr id="6" name="표 11">
            <a:extLst>
              <a:ext uri="{FF2B5EF4-FFF2-40B4-BE49-F238E27FC236}">
                <a16:creationId xmlns:a16="http://schemas.microsoft.com/office/drawing/2014/main" id="{1034D50D-4391-7417-0E25-DB937B26A987}"/>
              </a:ext>
            </a:extLst>
          </p:cNvPr>
          <p:cNvGraphicFramePr>
            <a:graphicFrameLocks noGrp="1"/>
          </p:cNvGraphicFramePr>
          <p:nvPr>
            <p:extLst>
              <p:ext uri="{D42A27DB-BD31-4B8C-83A1-F6EECF244321}">
                <p14:modId xmlns:p14="http://schemas.microsoft.com/office/powerpoint/2010/main" val="753789962"/>
              </p:ext>
            </p:extLst>
          </p:nvPr>
        </p:nvGraphicFramePr>
        <p:xfrm>
          <a:off x="2169346" y="1981200"/>
          <a:ext cx="4351284" cy="975360"/>
        </p:xfrm>
        <a:graphic>
          <a:graphicData uri="http://schemas.openxmlformats.org/drawingml/2006/table">
            <a:tbl>
              <a:tblPr firstRow="1" bandRow="1">
                <a:tableStyleId>{5940675A-B579-460E-94D1-54222C63F5DA}</a:tableStyleId>
              </a:tblPr>
              <a:tblGrid>
                <a:gridCol w="1562000">
                  <a:extLst>
                    <a:ext uri="{9D8B030D-6E8A-4147-A177-3AD203B41FA5}">
                      <a16:colId xmlns:a16="http://schemas.microsoft.com/office/drawing/2014/main" val="1532335134"/>
                    </a:ext>
                  </a:extLst>
                </a:gridCol>
                <a:gridCol w="2789284">
                  <a:extLst>
                    <a:ext uri="{9D8B030D-6E8A-4147-A177-3AD203B41FA5}">
                      <a16:colId xmlns:a16="http://schemas.microsoft.com/office/drawing/2014/main" val="4120223815"/>
                    </a:ext>
                  </a:extLst>
                </a:gridCol>
              </a:tblGrid>
              <a:tr h="190500">
                <a:tc>
                  <a:txBody>
                    <a:bodyPr/>
                    <a:lstStyle/>
                    <a:p>
                      <a:pPr algn="ctr" latinLnBrk="1"/>
                      <a:r>
                        <a:rPr lang="en-US" altLang="ko-KR" sz="1000" u="none" dirty="0"/>
                        <a:t>DRU size</a:t>
                      </a:r>
                      <a:endParaRPr lang="ko-KR" altLang="en-US" sz="1000" u="none" dirty="0"/>
                    </a:p>
                  </a:txBody>
                  <a:tcPr/>
                </a:tc>
                <a:tc>
                  <a:txBody>
                    <a:bodyPr/>
                    <a:lstStyle/>
                    <a:p>
                      <a:pPr algn="ctr" latinLnBrk="1"/>
                      <a:r>
                        <a:rPr lang="en-US" altLang="ko-KR" sz="1000" u="none" dirty="0"/>
                        <a:t>CSD starting</a:t>
                      </a:r>
                      <a:r>
                        <a:rPr lang="en-US" altLang="ko-KR" sz="1000" u="none" baseline="0" dirty="0"/>
                        <a:t> index for DBW60</a:t>
                      </a:r>
                      <a:endParaRPr lang="ko-KR" altLang="en-US" sz="1000" u="none" dirty="0"/>
                    </a:p>
                  </a:txBody>
                  <a:tcPr/>
                </a:tc>
                <a:extLst>
                  <a:ext uri="{0D108BD9-81ED-4DB2-BD59-A6C34878D82A}">
                    <a16:rowId xmlns:a16="http://schemas.microsoft.com/office/drawing/2014/main" val="1400591093"/>
                  </a:ext>
                </a:extLst>
              </a:tr>
              <a:tr h="190500">
                <a:tc>
                  <a:txBody>
                    <a:bodyPr/>
                    <a:lstStyle/>
                    <a:p>
                      <a:pPr algn="ctr" latinLnBrk="1"/>
                      <a:r>
                        <a:rPr lang="en-US" altLang="ko-KR" sz="1000" u="none" dirty="0"/>
                        <a:t>DRU52, </a:t>
                      </a:r>
                      <a:r>
                        <a:rPr lang="en-US" altLang="ko-KR" sz="1000" i="1" u="none" dirty="0" err="1"/>
                        <a:t>i</a:t>
                      </a:r>
                      <a:r>
                        <a:rPr lang="en-US" altLang="ko-KR" sz="1000" u="none" dirty="0"/>
                        <a:t>=1:12</a:t>
                      </a:r>
                      <a:endParaRPr lang="ko-KR" altLang="en-US" sz="1000" u="none" dirty="0"/>
                    </a:p>
                  </a:txBody>
                  <a:tcPr/>
                </a:tc>
                <a:tc>
                  <a:txBody>
                    <a:bodyPr/>
                    <a:lstStyle/>
                    <a:p>
                      <a:pPr algn="just" latinLnBrk="1"/>
                      <a:r>
                        <a:rPr lang="en-US" altLang="ko-KR" sz="1000" u="none" dirty="0"/>
                        <a:t>     {</a:t>
                      </a:r>
                      <a:r>
                        <a:rPr lang="en-US" altLang="ko-KR" sz="1000" u="none" dirty="0">
                          <a:solidFill>
                            <a:schemeClr val="tx2"/>
                          </a:solidFill>
                        </a:rPr>
                        <a:t>1, 5, 2, 6, 3, 7, 4, 8, </a:t>
                      </a:r>
                      <a:r>
                        <a:rPr lang="en-US" altLang="ko-KR" sz="1000" b="0" u="none" dirty="0">
                          <a:solidFill>
                            <a:schemeClr val="tx1"/>
                          </a:solidFill>
                        </a:rPr>
                        <a:t>1, 5, 2, 6</a:t>
                      </a:r>
                      <a:r>
                        <a:rPr lang="en-US" altLang="ko-KR" sz="1000" u="none" dirty="0"/>
                        <a:t>}</a:t>
                      </a:r>
                      <a:endParaRPr lang="ko-KR" altLang="en-US" sz="1000" u="none" dirty="0"/>
                    </a:p>
                  </a:txBody>
                  <a:tcPr/>
                </a:tc>
                <a:extLst>
                  <a:ext uri="{0D108BD9-81ED-4DB2-BD59-A6C34878D82A}">
                    <a16:rowId xmlns:a16="http://schemas.microsoft.com/office/drawing/2014/main" val="1330162741"/>
                  </a:ext>
                </a:extLst>
              </a:tr>
              <a:tr h="190500">
                <a:tc>
                  <a:txBody>
                    <a:bodyPr/>
                    <a:lstStyle/>
                    <a:p>
                      <a:pPr algn="ctr" latinLnBrk="1"/>
                      <a:r>
                        <a:rPr lang="en-US" altLang="ko-KR" sz="1000" u="none" dirty="0"/>
                        <a:t>DRU106, </a:t>
                      </a:r>
                      <a:r>
                        <a:rPr lang="en-US" altLang="ko-KR" sz="1000" i="1" u="none" dirty="0" err="1"/>
                        <a:t>i</a:t>
                      </a:r>
                      <a:r>
                        <a:rPr lang="en-US" altLang="ko-KR" sz="1000" u="none" dirty="0"/>
                        <a:t>=1:6</a:t>
                      </a:r>
                      <a:endParaRPr lang="ko-KR" altLang="en-US" sz="1000" u="none" dirty="0"/>
                    </a:p>
                  </a:txBody>
                  <a:tcPr/>
                </a:tc>
                <a:tc>
                  <a:txBody>
                    <a:bodyPr/>
                    <a:lstStyle/>
                    <a:p>
                      <a:pPr algn="just" latinLnBrk="1"/>
                      <a:r>
                        <a:rPr lang="en-US" altLang="ko-KR" sz="1000" u="none" dirty="0"/>
                        <a:t>     {  1,  </a:t>
                      </a:r>
                      <a:r>
                        <a:rPr lang="en-US" altLang="ko-KR" sz="1000" u="none" baseline="0" dirty="0"/>
                        <a:t> </a:t>
                      </a:r>
                      <a:r>
                        <a:rPr lang="en-US" altLang="ko-KR" sz="1000" u="none" dirty="0"/>
                        <a:t>2,   3,   4,</a:t>
                      </a:r>
                      <a:r>
                        <a:rPr lang="en-US" altLang="ko-KR" sz="1000" u="none" baseline="0" dirty="0"/>
                        <a:t>   5</a:t>
                      </a:r>
                      <a:r>
                        <a:rPr lang="en-US" altLang="ko-KR" sz="1000" u="none" dirty="0"/>
                        <a:t>,  6}</a:t>
                      </a:r>
                      <a:endParaRPr lang="ko-KR" altLang="en-US" sz="1000" u="none" dirty="0"/>
                    </a:p>
                  </a:txBody>
                  <a:tcPr/>
                </a:tc>
                <a:extLst>
                  <a:ext uri="{0D108BD9-81ED-4DB2-BD59-A6C34878D82A}">
                    <a16:rowId xmlns:a16="http://schemas.microsoft.com/office/drawing/2014/main" val="3203606465"/>
                  </a:ext>
                </a:extLst>
              </a:tr>
              <a:tr h="190500">
                <a:tc>
                  <a:txBody>
                    <a:bodyPr/>
                    <a:lstStyle/>
                    <a:p>
                      <a:pPr algn="ctr" latinLnBrk="1"/>
                      <a:r>
                        <a:rPr lang="en-US" altLang="ko-KR" sz="1000" u="none" dirty="0"/>
                        <a:t>DRU242, </a:t>
                      </a:r>
                      <a:r>
                        <a:rPr lang="en-US" altLang="ko-KR" sz="1000" i="1" u="none" dirty="0" err="1"/>
                        <a:t>i</a:t>
                      </a:r>
                      <a:r>
                        <a:rPr lang="en-US" altLang="ko-KR" sz="1000" u="none" dirty="0"/>
                        <a:t>=1:3</a:t>
                      </a:r>
                      <a:endParaRPr lang="ko-KR" altLang="en-US" sz="1000" u="none" dirty="0"/>
                    </a:p>
                  </a:txBody>
                  <a:tcPr/>
                </a:tc>
                <a:tc>
                  <a:txBody>
                    <a:bodyPr/>
                    <a:lstStyle/>
                    <a:p>
                      <a:pPr algn="just" latinLnBrk="1"/>
                      <a:r>
                        <a:rPr lang="en-US" altLang="ko-KR" sz="1000" u="none" dirty="0"/>
                        <a:t>     {     2,         4,        6}</a:t>
                      </a:r>
                      <a:endParaRPr lang="ko-KR" altLang="en-US" sz="1000" u="none" dirty="0"/>
                    </a:p>
                  </a:txBody>
                  <a:tcPr/>
                </a:tc>
                <a:extLst>
                  <a:ext uri="{0D108BD9-81ED-4DB2-BD59-A6C34878D82A}">
                    <a16:rowId xmlns:a16="http://schemas.microsoft.com/office/drawing/2014/main" val="3966800136"/>
                  </a:ext>
                </a:extLst>
              </a:tr>
            </a:tbl>
          </a:graphicData>
        </a:graphic>
      </p:graphicFrame>
    </p:spTree>
    <p:extLst>
      <p:ext uri="{BB962C8B-B14F-4D97-AF65-F5344CB8AC3E}">
        <p14:creationId xmlns:p14="http://schemas.microsoft.com/office/powerpoint/2010/main" val="302995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00740"/>
            <a:ext cx="7772400" cy="609600"/>
          </a:xfrm>
        </p:spPr>
        <p:txBody>
          <a:bodyPr/>
          <a:lstStyle/>
          <a:p>
            <a:r>
              <a:rPr lang="en-US" dirty="0"/>
              <a:t>Introduction</a:t>
            </a:r>
          </a:p>
        </p:txBody>
      </p:sp>
      <p:sp>
        <p:nvSpPr>
          <p:cNvPr id="3" name="Content Placeholder 2"/>
          <p:cNvSpPr>
            <a:spLocks noGrp="1"/>
          </p:cNvSpPr>
          <p:nvPr>
            <p:ph idx="1"/>
          </p:nvPr>
        </p:nvSpPr>
        <p:spPr>
          <a:xfrm>
            <a:off x="685800" y="1210340"/>
            <a:ext cx="7772400" cy="4495800"/>
          </a:xfrm>
        </p:spPr>
        <p:txBody>
          <a:bodyPr/>
          <a:lstStyle/>
          <a:p>
            <a:r>
              <a:rPr lang="en-US" dirty="0"/>
              <a:t>The following SPs &amp; motions have been passed for DRU on DBW60:</a:t>
            </a:r>
          </a:p>
          <a:p>
            <a:pPr lvl="1"/>
            <a:r>
              <a:rPr lang="en-US" dirty="0">
                <a:latin typeface="Times New Roman" panose="02020603050405020304" pitchFamily="18" charset="0"/>
                <a:ea typeface="SimSun" panose="02010600030101010101" pitchFamily="2" charset="-122"/>
              </a:rPr>
              <a:t>Tone plan</a:t>
            </a:r>
          </a:p>
          <a:p>
            <a:pPr lvl="1"/>
            <a:r>
              <a:rPr lang="en-US" dirty="0">
                <a:latin typeface="Times New Roman" panose="02020603050405020304" pitchFamily="18" charset="0"/>
                <a:ea typeface="SimSun" panose="02010600030101010101" pitchFamily="2" charset="-122"/>
              </a:rPr>
              <a:t>Pilot tone index</a:t>
            </a:r>
          </a:p>
          <a:p>
            <a:pPr lvl="1"/>
            <a:r>
              <a:rPr lang="en-US" dirty="0">
                <a:latin typeface="Times New Roman" panose="02020603050405020304" pitchFamily="18" charset="0"/>
                <a:ea typeface="SimSun" panose="02010600030101010101" pitchFamily="2" charset="-122"/>
              </a:rPr>
              <a:t>Signaling</a:t>
            </a:r>
          </a:p>
          <a:p>
            <a:pPr lvl="1"/>
            <a:endParaRPr lang="en-US" dirty="0">
              <a:latin typeface="Times New Roman" panose="02020603050405020304" pitchFamily="18" charset="0"/>
              <a:ea typeface="SimSun" panose="02010600030101010101" pitchFamily="2" charset="-122"/>
            </a:endParaRPr>
          </a:p>
          <a:p>
            <a:r>
              <a:rPr lang="en-US" dirty="0">
                <a:latin typeface="Times New Roman" panose="02020603050405020304" pitchFamily="18" charset="0"/>
                <a:ea typeface="SimSun" panose="02010600030101010101" pitchFamily="2" charset="-122"/>
              </a:rPr>
              <a:t>In this contribution, we will discuss the following open topics:</a:t>
            </a:r>
          </a:p>
          <a:p>
            <a:pPr lvl="1"/>
            <a:r>
              <a:rPr lang="en-US" dirty="0">
                <a:latin typeface="Times New Roman" panose="02020603050405020304" pitchFamily="18" charset="0"/>
                <a:ea typeface="SimSun" panose="02010600030101010101" pitchFamily="2" charset="-122"/>
              </a:rPr>
              <a:t>DRU UHR-STF transmission for DBW60</a:t>
            </a:r>
          </a:p>
          <a:p>
            <a:pPr lvl="1"/>
            <a:r>
              <a:rPr lang="en-US" dirty="0">
                <a:latin typeface="Times New Roman" panose="02020603050405020304" pitchFamily="18" charset="0"/>
                <a:ea typeface="SimSun" panose="02010600030101010101" pitchFamily="2" charset="-122"/>
              </a:rPr>
              <a:t>Global CSD start index assignment for DBW60</a:t>
            </a:r>
          </a:p>
          <a:p>
            <a:pPr lvl="1"/>
            <a:r>
              <a:rPr lang="en-US" dirty="0">
                <a:latin typeface="Times New Roman" panose="02020603050405020304" pitchFamily="18" charset="0"/>
                <a:ea typeface="SimSun" panose="02010600030101010101" pitchFamily="2" charset="-122"/>
              </a:rPr>
              <a:t>Constant shift value for 60MHz DRU on frequency subblock of wide BW</a:t>
            </a:r>
          </a:p>
          <a:p>
            <a:pPr lvl="1"/>
            <a:r>
              <a:rPr lang="en-US" dirty="0">
                <a:latin typeface="Times New Roman" panose="02020603050405020304" pitchFamily="18" charset="0"/>
                <a:ea typeface="SimSun" panose="02010600030101010101" pitchFamily="2" charset="-122"/>
              </a:rPr>
              <a:t>RU Allocation subfield design for DBW60</a:t>
            </a:r>
          </a:p>
          <a:p>
            <a:endParaRPr lang="en-US" dirty="0">
              <a:latin typeface="Times New Roman" panose="02020603050405020304" pitchFamily="18" charset="0"/>
              <a:ea typeface="SimSun" panose="02010600030101010101" pitchFamily="2" charset="-122"/>
            </a:endParaRP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spTree>
    <p:extLst>
      <p:ext uri="{BB962C8B-B14F-4D97-AF65-F5344CB8AC3E}">
        <p14:creationId xmlns:p14="http://schemas.microsoft.com/office/powerpoint/2010/main" val="32566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00740"/>
            <a:ext cx="7772400" cy="466060"/>
          </a:xfrm>
        </p:spPr>
        <p:txBody>
          <a:bodyPr/>
          <a:lstStyle/>
          <a:p>
            <a:r>
              <a:rPr lang="en-US" dirty="0"/>
              <a:t>DRU UHR-STF Transmission for DBW60</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b="1" dirty="0">
                <a:latin typeface="Times New Roman" panose="02020603050405020304" pitchFamily="18" charset="0"/>
                <a:ea typeface="SimSun" panose="02010600030101010101" pitchFamily="2" charset="-122"/>
              </a:rPr>
              <a:t>RECAP</a:t>
            </a:r>
            <a:r>
              <a:rPr lang="en-US" sz="1400" dirty="0">
                <a:latin typeface="Times New Roman" panose="02020603050405020304" pitchFamily="18" charset="0"/>
                <a:ea typeface="SimSun" panose="02010600030101010101" pitchFamily="2" charset="-122"/>
              </a:rPr>
              <a:t>: DRU UHR-STF transmission for DBW20/40/80 in [1]:</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The same UHR-STF sequences are used in UHR TB PPDUs for both UHR DRU and UHR RRU.</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The PPDU BW determines which UHR-STF sequence is used</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For a DRU with a given DBW, </a:t>
            </a:r>
            <a:r>
              <a:rPr lang="en-US" sz="1200" u="sng" dirty="0">
                <a:latin typeface="Times New Roman" panose="02020603050405020304" pitchFamily="18" charset="0"/>
                <a:ea typeface="SimSun" panose="02010600030101010101" pitchFamily="2" charset="-122"/>
              </a:rPr>
              <a:t>the occupied STFs tones are the same as that of the </a:t>
            </a:r>
            <a:r>
              <a:rPr lang="en-US" sz="1200" b="1" u="sng" dirty="0">
                <a:latin typeface="Times New Roman" panose="02020603050405020304" pitchFamily="18" charset="0"/>
                <a:ea typeface="SimSun" panose="02010600030101010101" pitchFamily="2" charset="-122"/>
              </a:rPr>
              <a:t>largest RRU </a:t>
            </a:r>
            <a:r>
              <a:rPr lang="en-US" sz="1200" u="sng" dirty="0">
                <a:latin typeface="Times New Roman" panose="02020603050405020304" pitchFamily="18" charset="0"/>
                <a:ea typeface="SimSun" panose="02010600030101010101" pitchFamily="2" charset="-122"/>
              </a:rPr>
              <a:t>corresponding to the distribution BW within the PPDU BW</a:t>
            </a:r>
          </a:p>
          <a:p>
            <a:pPr lvl="1">
              <a:buFont typeface="Courier New" panose="02070309020205020404" pitchFamily="49" charset="0"/>
              <a:buChar char="o"/>
            </a:pPr>
            <a:endParaRPr lang="en-US" sz="120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400" b="1" dirty="0">
                <a:latin typeface="Times New Roman" panose="02020603050405020304" pitchFamily="18" charset="0"/>
                <a:ea typeface="SimSun" panose="02010600030101010101" pitchFamily="2" charset="-122"/>
              </a:rPr>
              <a:t>Propose</a:t>
            </a:r>
            <a:r>
              <a:rPr lang="en-US" sz="1400" dirty="0">
                <a:latin typeface="Times New Roman" panose="02020603050405020304" pitchFamily="18" charset="0"/>
                <a:ea typeface="SimSun" panose="02010600030101010101" pitchFamily="2" charset="-122"/>
              </a:rPr>
              <a:t>:  DRU UHR-STF transmission for DBW60:</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Follow the same methodology as for DBW20/40/80</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For DBW60, the occupied STFs tones are the same as that of the </a:t>
            </a:r>
            <a:r>
              <a:rPr lang="en-US" sz="1200" b="1" dirty="0">
                <a:latin typeface="Times New Roman" panose="02020603050405020304" pitchFamily="18" charset="0"/>
                <a:ea typeface="SimSun" panose="02010600030101010101" pitchFamily="2" charset="-122"/>
              </a:rPr>
              <a:t>largest</a:t>
            </a:r>
            <a:r>
              <a:rPr lang="en-US" sz="1200" dirty="0">
                <a:latin typeface="Times New Roman" panose="02020603050405020304" pitchFamily="18" charset="0"/>
                <a:ea typeface="SimSun" panose="02010600030101010101" pitchFamily="2" charset="-122"/>
              </a:rPr>
              <a:t> </a:t>
            </a:r>
            <a:r>
              <a:rPr lang="en-US" sz="1200" b="1" dirty="0">
                <a:latin typeface="Times New Roman" panose="02020603050405020304" pitchFamily="18" charset="0"/>
                <a:ea typeface="SimSun" panose="02010600030101010101" pitchFamily="2" charset="-122"/>
              </a:rPr>
              <a:t>RRU/MRU (i.e. 484+242) </a:t>
            </a:r>
            <a:r>
              <a:rPr lang="en-US" sz="1200" dirty="0">
                <a:latin typeface="Times New Roman" panose="02020603050405020304" pitchFamily="18" charset="0"/>
                <a:ea typeface="SimSun" panose="02010600030101010101" pitchFamily="2" charset="-122"/>
              </a:rPr>
              <a:t>corresponding to the distribution BW 60MHz within the PPDU BW</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6" name="Picture 5">
            <a:extLst>
              <a:ext uri="{FF2B5EF4-FFF2-40B4-BE49-F238E27FC236}">
                <a16:creationId xmlns:a16="http://schemas.microsoft.com/office/drawing/2014/main" id="{085E276D-47B5-F3B0-1526-0FAA62B775ED}"/>
              </a:ext>
            </a:extLst>
          </p:cNvPr>
          <p:cNvPicPr>
            <a:picLocks noChangeAspect="1"/>
          </p:cNvPicPr>
          <p:nvPr/>
        </p:nvPicPr>
        <p:blipFill>
          <a:blip r:embed="rId2"/>
          <a:stretch>
            <a:fillRect/>
          </a:stretch>
        </p:blipFill>
        <p:spPr>
          <a:xfrm>
            <a:off x="2438400" y="3810000"/>
            <a:ext cx="3278938" cy="1760148"/>
          </a:xfrm>
          <a:prstGeom prst="rect">
            <a:avLst/>
          </a:prstGeom>
        </p:spPr>
      </p:pic>
      <p:sp>
        <p:nvSpPr>
          <p:cNvPr id="8" name="Left Brace 7">
            <a:extLst>
              <a:ext uri="{FF2B5EF4-FFF2-40B4-BE49-F238E27FC236}">
                <a16:creationId xmlns:a16="http://schemas.microsoft.com/office/drawing/2014/main" id="{BF93293A-5A8D-EEBD-0CEB-74270E3A5370}"/>
              </a:ext>
            </a:extLst>
          </p:cNvPr>
          <p:cNvSpPr/>
          <p:nvPr/>
        </p:nvSpPr>
        <p:spPr bwMode="auto">
          <a:xfrm rot="16200000">
            <a:off x="4105472" y="4870449"/>
            <a:ext cx="247257" cy="16002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9F156C6C-EC62-8C9C-6455-83B9656FB6F3}"/>
              </a:ext>
            </a:extLst>
          </p:cNvPr>
          <p:cNvSpPr txBox="1"/>
          <p:nvPr/>
        </p:nvSpPr>
        <p:spPr>
          <a:xfrm>
            <a:off x="3912473" y="5759945"/>
            <a:ext cx="697627" cy="276999"/>
          </a:xfrm>
          <a:prstGeom prst="rect">
            <a:avLst/>
          </a:prstGeom>
          <a:noFill/>
        </p:spPr>
        <p:txBody>
          <a:bodyPr wrap="none" rtlCol="0">
            <a:spAutoFit/>
          </a:bodyPr>
          <a:lstStyle/>
          <a:p>
            <a:r>
              <a:rPr lang="en-US" dirty="0"/>
              <a:t>DBW60</a:t>
            </a:r>
          </a:p>
        </p:txBody>
      </p:sp>
    </p:spTree>
    <p:extLst>
      <p:ext uri="{BB962C8B-B14F-4D97-AF65-F5344CB8AC3E}">
        <p14:creationId xmlns:p14="http://schemas.microsoft.com/office/powerpoint/2010/main" val="8286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Performance of Power Measurement for DBW60</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dirty="0"/>
              <a:t>3 DRU242 on DBW60, 1ss, D-NLOS</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Random phase and random delay [-0.4,+0.4]us from each STA</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9" name="TextBox 8">
            <a:extLst>
              <a:ext uri="{FF2B5EF4-FFF2-40B4-BE49-F238E27FC236}">
                <a16:creationId xmlns:a16="http://schemas.microsoft.com/office/drawing/2014/main" id="{A312AECF-9915-639C-D1CB-AA4B5CDD3D46}"/>
              </a:ext>
            </a:extLst>
          </p:cNvPr>
          <p:cNvSpPr txBox="1"/>
          <p:nvPr/>
        </p:nvSpPr>
        <p:spPr>
          <a:xfrm>
            <a:off x="5334000" y="2362200"/>
            <a:ext cx="3048000" cy="1015663"/>
          </a:xfrm>
          <a:prstGeom prst="rect">
            <a:avLst/>
          </a:prstGeom>
          <a:noFill/>
        </p:spPr>
        <p:txBody>
          <a:bodyPr wrap="square" rtlCol="0">
            <a:spAutoFit/>
          </a:bodyPr>
          <a:lstStyle/>
          <a:p>
            <a:r>
              <a:rPr lang="en-US" dirty="0"/>
              <a:t>Comparing to use all the STF tones within DBW60, using the range of MRU(484+242) has two STF tones less, however, it achieves almost same power measurement accuracy as using all the STF tones in range of [-500:253]</a:t>
            </a:r>
          </a:p>
        </p:txBody>
      </p:sp>
      <p:pic>
        <p:nvPicPr>
          <p:cNvPr id="11" name="Picture 10">
            <a:extLst>
              <a:ext uri="{FF2B5EF4-FFF2-40B4-BE49-F238E27FC236}">
                <a16:creationId xmlns:a16="http://schemas.microsoft.com/office/drawing/2014/main" id="{E8C58E29-1F7C-6CCA-3962-E3997F9A11D3}"/>
              </a:ext>
            </a:extLst>
          </p:cNvPr>
          <p:cNvPicPr>
            <a:picLocks noChangeAspect="1"/>
          </p:cNvPicPr>
          <p:nvPr/>
        </p:nvPicPr>
        <p:blipFill>
          <a:blip r:embed="rId2"/>
          <a:stretch>
            <a:fillRect/>
          </a:stretch>
        </p:blipFill>
        <p:spPr>
          <a:xfrm>
            <a:off x="492246" y="1864835"/>
            <a:ext cx="4958030" cy="3824766"/>
          </a:xfrm>
          <a:prstGeom prst="rect">
            <a:avLst/>
          </a:prstGeom>
        </p:spPr>
      </p:pic>
    </p:spTree>
    <p:extLst>
      <p:ext uri="{BB962C8B-B14F-4D97-AF65-F5344CB8AC3E}">
        <p14:creationId xmlns:p14="http://schemas.microsoft.com/office/powerpoint/2010/main" val="209052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60MHz DRU UHR-STF for 160/320 PPDU BW</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160/320MHz UHR-STF sequence is used for 60MHz DRU in frequency subblock of BW160/320, respectively</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The occupied STF tones are the same as that of MRU(484+242) corresponding to the DBW60 within 160/320MHz</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6" name="Picture 5">
            <a:extLst>
              <a:ext uri="{FF2B5EF4-FFF2-40B4-BE49-F238E27FC236}">
                <a16:creationId xmlns:a16="http://schemas.microsoft.com/office/drawing/2014/main" id="{31DE74C8-3C74-C0F4-AED1-E4D3E658FC38}"/>
              </a:ext>
            </a:extLst>
          </p:cNvPr>
          <p:cNvPicPr>
            <a:picLocks noChangeAspect="1"/>
          </p:cNvPicPr>
          <p:nvPr/>
        </p:nvPicPr>
        <p:blipFill>
          <a:blip r:embed="rId2"/>
          <a:stretch>
            <a:fillRect/>
          </a:stretch>
        </p:blipFill>
        <p:spPr>
          <a:xfrm>
            <a:off x="954311" y="2819400"/>
            <a:ext cx="3356594" cy="2226044"/>
          </a:xfrm>
          <a:prstGeom prst="rect">
            <a:avLst/>
          </a:prstGeom>
        </p:spPr>
      </p:pic>
      <p:pic>
        <p:nvPicPr>
          <p:cNvPr id="8" name="Picture 7">
            <a:extLst>
              <a:ext uri="{FF2B5EF4-FFF2-40B4-BE49-F238E27FC236}">
                <a16:creationId xmlns:a16="http://schemas.microsoft.com/office/drawing/2014/main" id="{F15D7D3F-E32A-6E37-3034-D9FFE328835E}"/>
              </a:ext>
            </a:extLst>
          </p:cNvPr>
          <p:cNvPicPr>
            <a:picLocks noChangeAspect="1"/>
          </p:cNvPicPr>
          <p:nvPr/>
        </p:nvPicPr>
        <p:blipFill>
          <a:blip r:embed="rId3"/>
          <a:stretch>
            <a:fillRect/>
          </a:stretch>
        </p:blipFill>
        <p:spPr>
          <a:xfrm>
            <a:off x="5664962" y="2604701"/>
            <a:ext cx="2809557" cy="3276600"/>
          </a:xfrm>
          <a:prstGeom prst="rect">
            <a:avLst/>
          </a:prstGeom>
        </p:spPr>
      </p:pic>
      <p:sp>
        <p:nvSpPr>
          <p:cNvPr id="9" name="Rectangle 8">
            <a:extLst>
              <a:ext uri="{FF2B5EF4-FFF2-40B4-BE49-F238E27FC236}">
                <a16:creationId xmlns:a16="http://schemas.microsoft.com/office/drawing/2014/main" id="{81FC2D04-AE2C-6C2B-88E2-5D04EC63BE37}"/>
              </a:ext>
            </a:extLst>
          </p:cNvPr>
          <p:cNvSpPr/>
          <p:nvPr/>
        </p:nvSpPr>
        <p:spPr bwMode="auto">
          <a:xfrm>
            <a:off x="1560419" y="3937001"/>
            <a:ext cx="2750486" cy="253999"/>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1C1AFFF3-8D45-BEA2-151A-683342E06E83}"/>
              </a:ext>
            </a:extLst>
          </p:cNvPr>
          <p:cNvSpPr/>
          <p:nvPr/>
        </p:nvSpPr>
        <p:spPr bwMode="auto">
          <a:xfrm>
            <a:off x="1560419" y="4791446"/>
            <a:ext cx="2750486" cy="253999"/>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361090B3-8028-28A7-CB5B-7FA65687882D}"/>
              </a:ext>
            </a:extLst>
          </p:cNvPr>
          <p:cNvSpPr/>
          <p:nvPr/>
        </p:nvSpPr>
        <p:spPr bwMode="auto">
          <a:xfrm>
            <a:off x="6164312" y="3519102"/>
            <a:ext cx="2310207" cy="190499"/>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8BB19E08-6775-6220-555B-E54944BDED83}"/>
              </a:ext>
            </a:extLst>
          </p:cNvPr>
          <p:cNvSpPr/>
          <p:nvPr/>
        </p:nvSpPr>
        <p:spPr bwMode="auto">
          <a:xfrm>
            <a:off x="6164312" y="4243001"/>
            <a:ext cx="2310207" cy="190500"/>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63D92CA6-39F3-913A-462F-538B35B952FC}"/>
              </a:ext>
            </a:extLst>
          </p:cNvPr>
          <p:cNvSpPr/>
          <p:nvPr/>
        </p:nvSpPr>
        <p:spPr bwMode="auto">
          <a:xfrm>
            <a:off x="6164312" y="4966901"/>
            <a:ext cx="2310207" cy="190499"/>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ACB1811D-83A4-5D3A-D126-AC972D01562C}"/>
              </a:ext>
            </a:extLst>
          </p:cNvPr>
          <p:cNvSpPr/>
          <p:nvPr/>
        </p:nvSpPr>
        <p:spPr bwMode="auto">
          <a:xfrm>
            <a:off x="6162073" y="5690800"/>
            <a:ext cx="2310207" cy="190499"/>
          </a:xfrm>
          <a:prstGeom prst="rect">
            <a:avLst/>
          </a:prstGeom>
          <a:noFill/>
          <a:ln w="190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0B05988C-A0AB-C4C9-5631-03DFEB77BE28}"/>
              </a:ext>
            </a:extLst>
          </p:cNvPr>
          <p:cNvSpPr txBox="1"/>
          <p:nvPr/>
        </p:nvSpPr>
        <p:spPr>
          <a:xfrm>
            <a:off x="669481" y="2466202"/>
            <a:ext cx="3405548" cy="276999"/>
          </a:xfrm>
          <a:prstGeom prst="rect">
            <a:avLst/>
          </a:prstGeom>
          <a:noFill/>
        </p:spPr>
        <p:txBody>
          <a:bodyPr wrap="none" rtlCol="0">
            <a:spAutoFit/>
          </a:bodyPr>
          <a:lstStyle/>
          <a:p>
            <a:r>
              <a:rPr lang="en-US" b="1" dirty="0"/>
              <a:t>60MHz DRU in freq. subblock of 160MHz PPDU</a:t>
            </a:r>
          </a:p>
        </p:txBody>
      </p:sp>
      <p:sp>
        <p:nvSpPr>
          <p:cNvPr id="16" name="TextBox 15">
            <a:extLst>
              <a:ext uri="{FF2B5EF4-FFF2-40B4-BE49-F238E27FC236}">
                <a16:creationId xmlns:a16="http://schemas.microsoft.com/office/drawing/2014/main" id="{C34FF06A-B900-AFD9-0DC6-0C5EEB2430DC}"/>
              </a:ext>
            </a:extLst>
          </p:cNvPr>
          <p:cNvSpPr txBox="1"/>
          <p:nvPr/>
        </p:nvSpPr>
        <p:spPr>
          <a:xfrm>
            <a:off x="5334000" y="2255244"/>
            <a:ext cx="3405548" cy="276999"/>
          </a:xfrm>
          <a:prstGeom prst="rect">
            <a:avLst/>
          </a:prstGeom>
          <a:noFill/>
        </p:spPr>
        <p:txBody>
          <a:bodyPr wrap="none" rtlCol="0">
            <a:spAutoFit/>
          </a:bodyPr>
          <a:lstStyle/>
          <a:p>
            <a:r>
              <a:rPr lang="en-US" b="1" dirty="0"/>
              <a:t>60MHz DRU in freq. subblock of 320MHz PPDU</a:t>
            </a:r>
          </a:p>
        </p:txBody>
      </p:sp>
    </p:spTree>
    <p:extLst>
      <p:ext uri="{BB962C8B-B14F-4D97-AF65-F5344CB8AC3E}">
        <p14:creationId xmlns:p14="http://schemas.microsoft.com/office/powerpoint/2010/main" val="1645112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0740"/>
            <a:ext cx="8670481" cy="466060"/>
          </a:xfrm>
        </p:spPr>
        <p:txBody>
          <a:bodyPr/>
          <a:lstStyle/>
          <a:p>
            <a:r>
              <a:rPr lang="en-US" sz="2400" dirty="0"/>
              <a:t>Recap: CSD Starting Index Assignment for DRU on 80MHz</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dirty="0"/>
              <a:t>DRU index based CSD start index assignment is defined for DBW20/40/80 in [1]</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CSD starting index assignment for DBW80 is defined as below</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8" name="Picture 7">
            <a:extLst>
              <a:ext uri="{FF2B5EF4-FFF2-40B4-BE49-F238E27FC236}">
                <a16:creationId xmlns:a16="http://schemas.microsoft.com/office/drawing/2014/main" id="{1661B750-3325-F58E-4713-73D58E6988B9}"/>
              </a:ext>
            </a:extLst>
          </p:cNvPr>
          <p:cNvPicPr>
            <a:picLocks noChangeAspect="1"/>
          </p:cNvPicPr>
          <p:nvPr/>
        </p:nvPicPr>
        <p:blipFill>
          <a:blip r:embed="rId2"/>
          <a:stretch>
            <a:fillRect/>
          </a:stretch>
        </p:blipFill>
        <p:spPr>
          <a:xfrm>
            <a:off x="2133600" y="2057400"/>
            <a:ext cx="3429000" cy="1697524"/>
          </a:xfrm>
          <a:prstGeom prst="rect">
            <a:avLst/>
          </a:prstGeom>
        </p:spPr>
      </p:pic>
      <p:graphicFrame>
        <p:nvGraphicFramePr>
          <p:cNvPr id="10" name="Table 9">
            <a:extLst>
              <a:ext uri="{FF2B5EF4-FFF2-40B4-BE49-F238E27FC236}">
                <a16:creationId xmlns:a16="http://schemas.microsoft.com/office/drawing/2014/main" id="{310FD1B8-C315-870A-4BC3-F7675CE51AE3}"/>
              </a:ext>
            </a:extLst>
          </p:cNvPr>
          <p:cNvGraphicFramePr>
            <a:graphicFrameLocks noGrp="1"/>
          </p:cNvGraphicFramePr>
          <p:nvPr>
            <p:extLst>
              <p:ext uri="{D42A27DB-BD31-4B8C-83A1-F6EECF244321}">
                <p14:modId xmlns:p14="http://schemas.microsoft.com/office/powerpoint/2010/main" val="2815762782"/>
              </p:ext>
            </p:extLst>
          </p:nvPr>
        </p:nvGraphicFramePr>
        <p:xfrm>
          <a:off x="1444996" y="4465794"/>
          <a:ext cx="5799984" cy="838200"/>
        </p:xfrm>
        <a:graphic>
          <a:graphicData uri="http://schemas.openxmlformats.org/drawingml/2006/table">
            <a:tbl>
              <a:tblPr>
                <a:tableStyleId>{5C22544A-7EE6-4342-B048-85BDC9FD1C3A}</a:tableStyleId>
              </a:tblPr>
              <a:tblGrid>
                <a:gridCol w="362499">
                  <a:extLst>
                    <a:ext uri="{9D8B030D-6E8A-4147-A177-3AD203B41FA5}">
                      <a16:colId xmlns:a16="http://schemas.microsoft.com/office/drawing/2014/main" val="2221691381"/>
                    </a:ext>
                  </a:extLst>
                </a:gridCol>
                <a:gridCol w="362499">
                  <a:extLst>
                    <a:ext uri="{9D8B030D-6E8A-4147-A177-3AD203B41FA5}">
                      <a16:colId xmlns:a16="http://schemas.microsoft.com/office/drawing/2014/main" val="3686454063"/>
                    </a:ext>
                  </a:extLst>
                </a:gridCol>
                <a:gridCol w="362499">
                  <a:extLst>
                    <a:ext uri="{9D8B030D-6E8A-4147-A177-3AD203B41FA5}">
                      <a16:colId xmlns:a16="http://schemas.microsoft.com/office/drawing/2014/main" val="1138006222"/>
                    </a:ext>
                  </a:extLst>
                </a:gridCol>
                <a:gridCol w="362499">
                  <a:extLst>
                    <a:ext uri="{9D8B030D-6E8A-4147-A177-3AD203B41FA5}">
                      <a16:colId xmlns:a16="http://schemas.microsoft.com/office/drawing/2014/main" val="2921457186"/>
                    </a:ext>
                  </a:extLst>
                </a:gridCol>
                <a:gridCol w="362499">
                  <a:extLst>
                    <a:ext uri="{9D8B030D-6E8A-4147-A177-3AD203B41FA5}">
                      <a16:colId xmlns:a16="http://schemas.microsoft.com/office/drawing/2014/main" val="3478015168"/>
                    </a:ext>
                  </a:extLst>
                </a:gridCol>
                <a:gridCol w="362499">
                  <a:extLst>
                    <a:ext uri="{9D8B030D-6E8A-4147-A177-3AD203B41FA5}">
                      <a16:colId xmlns:a16="http://schemas.microsoft.com/office/drawing/2014/main" val="3287427186"/>
                    </a:ext>
                  </a:extLst>
                </a:gridCol>
                <a:gridCol w="362499">
                  <a:extLst>
                    <a:ext uri="{9D8B030D-6E8A-4147-A177-3AD203B41FA5}">
                      <a16:colId xmlns:a16="http://schemas.microsoft.com/office/drawing/2014/main" val="956271750"/>
                    </a:ext>
                  </a:extLst>
                </a:gridCol>
                <a:gridCol w="362499">
                  <a:extLst>
                    <a:ext uri="{9D8B030D-6E8A-4147-A177-3AD203B41FA5}">
                      <a16:colId xmlns:a16="http://schemas.microsoft.com/office/drawing/2014/main" val="1310470746"/>
                    </a:ext>
                  </a:extLst>
                </a:gridCol>
                <a:gridCol w="362499">
                  <a:extLst>
                    <a:ext uri="{9D8B030D-6E8A-4147-A177-3AD203B41FA5}">
                      <a16:colId xmlns:a16="http://schemas.microsoft.com/office/drawing/2014/main" val="3731058997"/>
                    </a:ext>
                  </a:extLst>
                </a:gridCol>
                <a:gridCol w="362499">
                  <a:extLst>
                    <a:ext uri="{9D8B030D-6E8A-4147-A177-3AD203B41FA5}">
                      <a16:colId xmlns:a16="http://schemas.microsoft.com/office/drawing/2014/main" val="846577386"/>
                    </a:ext>
                  </a:extLst>
                </a:gridCol>
                <a:gridCol w="362499">
                  <a:extLst>
                    <a:ext uri="{9D8B030D-6E8A-4147-A177-3AD203B41FA5}">
                      <a16:colId xmlns:a16="http://schemas.microsoft.com/office/drawing/2014/main" val="1558107445"/>
                    </a:ext>
                  </a:extLst>
                </a:gridCol>
                <a:gridCol w="362499">
                  <a:extLst>
                    <a:ext uri="{9D8B030D-6E8A-4147-A177-3AD203B41FA5}">
                      <a16:colId xmlns:a16="http://schemas.microsoft.com/office/drawing/2014/main" val="3587081713"/>
                    </a:ext>
                  </a:extLst>
                </a:gridCol>
                <a:gridCol w="362499">
                  <a:extLst>
                    <a:ext uri="{9D8B030D-6E8A-4147-A177-3AD203B41FA5}">
                      <a16:colId xmlns:a16="http://schemas.microsoft.com/office/drawing/2014/main" val="927782654"/>
                    </a:ext>
                  </a:extLst>
                </a:gridCol>
                <a:gridCol w="362499">
                  <a:extLst>
                    <a:ext uri="{9D8B030D-6E8A-4147-A177-3AD203B41FA5}">
                      <a16:colId xmlns:a16="http://schemas.microsoft.com/office/drawing/2014/main" val="2208061561"/>
                    </a:ext>
                  </a:extLst>
                </a:gridCol>
                <a:gridCol w="362499">
                  <a:extLst>
                    <a:ext uri="{9D8B030D-6E8A-4147-A177-3AD203B41FA5}">
                      <a16:colId xmlns:a16="http://schemas.microsoft.com/office/drawing/2014/main" val="3381531682"/>
                    </a:ext>
                  </a:extLst>
                </a:gridCol>
                <a:gridCol w="362499">
                  <a:extLst>
                    <a:ext uri="{9D8B030D-6E8A-4147-A177-3AD203B41FA5}">
                      <a16:colId xmlns:a16="http://schemas.microsoft.com/office/drawing/2014/main" val="747062786"/>
                    </a:ext>
                  </a:extLst>
                </a:gridCol>
              </a:tblGrid>
              <a:tr h="206963">
                <a:tc>
                  <a:txBody>
                    <a:bodyPr/>
                    <a:lstStyle/>
                    <a:p>
                      <a:pPr algn="ct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3</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7</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4</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a:effectLst/>
                        </a:rPr>
                        <a:t>8</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8919083"/>
                  </a:ext>
                </a:extLst>
              </a:tr>
              <a:tr h="206963">
                <a:tc gridSpan="2">
                  <a:txBody>
                    <a:bodyPr/>
                    <a:lstStyle/>
                    <a:p>
                      <a:pPr algn="ct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7</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a:effectLst/>
                        </a:rPr>
                        <a:t>8</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985125545"/>
                  </a:ext>
                </a:extLst>
              </a:tr>
              <a:tr h="217311">
                <a:tc gridSpan="4">
                  <a:txBody>
                    <a:bodyPr/>
                    <a:lstStyle/>
                    <a:p>
                      <a:pPr algn="ct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u="none" strike="noStrike">
                          <a:effectLst/>
                        </a:rPr>
                        <a:t>8</a:t>
                      </a:r>
                      <a:endParaRPr lang="en-US" sz="900" b="0" i="0" u="none" strike="noStrike">
                        <a:solidFill>
                          <a:srgbClr val="A6A6A6"/>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0135830"/>
                  </a:ext>
                </a:extLst>
              </a:tr>
              <a:tr h="206963">
                <a:tc gridSpan="8">
                  <a:txBody>
                    <a:bodyPr/>
                    <a:lstStyle/>
                    <a:p>
                      <a:pPr algn="ct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algn="ct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8218351"/>
                  </a:ext>
                </a:extLst>
              </a:tr>
            </a:tbl>
          </a:graphicData>
        </a:graphic>
      </p:graphicFrame>
      <p:sp>
        <p:nvSpPr>
          <p:cNvPr id="11" name="TextBox 10">
            <a:extLst>
              <a:ext uri="{FF2B5EF4-FFF2-40B4-BE49-F238E27FC236}">
                <a16:creationId xmlns:a16="http://schemas.microsoft.com/office/drawing/2014/main" id="{689957CF-41B6-D1DD-1FEB-0AC5DE7B1632}"/>
              </a:ext>
            </a:extLst>
          </p:cNvPr>
          <p:cNvSpPr txBox="1"/>
          <p:nvPr/>
        </p:nvSpPr>
        <p:spPr>
          <a:xfrm>
            <a:off x="867252" y="4465794"/>
            <a:ext cx="543739" cy="230832"/>
          </a:xfrm>
          <a:prstGeom prst="rect">
            <a:avLst/>
          </a:prstGeom>
          <a:noFill/>
        </p:spPr>
        <p:txBody>
          <a:bodyPr wrap="none" rtlCol="0">
            <a:spAutoFit/>
          </a:bodyPr>
          <a:lstStyle/>
          <a:p>
            <a:r>
              <a:rPr lang="en-US" sz="900" dirty="0"/>
              <a:t>DRU52</a:t>
            </a:r>
          </a:p>
        </p:txBody>
      </p:sp>
      <p:sp>
        <p:nvSpPr>
          <p:cNvPr id="12" name="TextBox 11">
            <a:extLst>
              <a:ext uri="{FF2B5EF4-FFF2-40B4-BE49-F238E27FC236}">
                <a16:creationId xmlns:a16="http://schemas.microsoft.com/office/drawing/2014/main" id="{05FE7873-50ED-299F-5E9E-1F3CE5C129B6}"/>
              </a:ext>
            </a:extLst>
          </p:cNvPr>
          <p:cNvSpPr txBox="1"/>
          <p:nvPr/>
        </p:nvSpPr>
        <p:spPr>
          <a:xfrm>
            <a:off x="867252" y="4678846"/>
            <a:ext cx="601447" cy="230832"/>
          </a:xfrm>
          <a:prstGeom prst="rect">
            <a:avLst/>
          </a:prstGeom>
          <a:noFill/>
        </p:spPr>
        <p:txBody>
          <a:bodyPr wrap="none" rtlCol="0">
            <a:spAutoFit/>
          </a:bodyPr>
          <a:lstStyle/>
          <a:p>
            <a:r>
              <a:rPr lang="en-US" sz="900" dirty="0"/>
              <a:t>DRU106</a:t>
            </a:r>
          </a:p>
        </p:txBody>
      </p:sp>
      <p:sp>
        <p:nvSpPr>
          <p:cNvPr id="13" name="TextBox 12">
            <a:extLst>
              <a:ext uri="{FF2B5EF4-FFF2-40B4-BE49-F238E27FC236}">
                <a16:creationId xmlns:a16="http://schemas.microsoft.com/office/drawing/2014/main" id="{27885C0B-9869-82E8-FA40-2E09D72500DC}"/>
              </a:ext>
            </a:extLst>
          </p:cNvPr>
          <p:cNvSpPr txBox="1"/>
          <p:nvPr/>
        </p:nvSpPr>
        <p:spPr>
          <a:xfrm>
            <a:off x="852256" y="4884894"/>
            <a:ext cx="601447" cy="230832"/>
          </a:xfrm>
          <a:prstGeom prst="rect">
            <a:avLst/>
          </a:prstGeom>
          <a:noFill/>
        </p:spPr>
        <p:txBody>
          <a:bodyPr wrap="none" rtlCol="0">
            <a:spAutoFit/>
          </a:bodyPr>
          <a:lstStyle/>
          <a:p>
            <a:r>
              <a:rPr lang="en-US" sz="900" dirty="0"/>
              <a:t>DRU242</a:t>
            </a:r>
          </a:p>
        </p:txBody>
      </p:sp>
      <p:sp>
        <p:nvSpPr>
          <p:cNvPr id="14" name="TextBox 13">
            <a:extLst>
              <a:ext uri="{FF2B5EF4-FFF2-40B4-BE49-F238E27FC236}">
                <a16:creationId xmlns:a16="http://schemas.microsoft.com/office/drawing/2014/main" id="{29DC4EA9-EB74-BD8D-E57B-79E1BA894446}"/>
              </a:ext>
            </a:extLst>
          </p:cNvPr>
          <p:cNvSpPr txBox="1"/>
          <p:nvPr/>
        </p:nvSpPr>
        <p:spPr>
          <a:xfrm>
            <a:off x="871677" y="5076509"/>
            <a:ext cx="601447" cy="230832"/>
          </a:xfrm>
          <a:prstGeom prst="rect">
            <a:avLst/>
          </a:prstGeom>
          <a:noFill/>
        </p:spPr>
        <p:txBody>
          <a:bodyPr wrap="none" rtlCol="0">
            <a:spAutoFit/>
          </a:bodyPr>
          <a:lstStyle/>
          <a:p>
            <a:r>
              <a:rPr lang="en-US" sz="900" dirty="0"/>
              <a:t>DRU484</a:t>
            </a:r>
          </a:p>
        </p:txBody>
      </p:sp>
    </p:spTree>
    <p:extLst>
      <p:ext uri="{BB962C8B-B14F-4D97-AF65-F5344CB8AC3E}">
        <p14:creationId xmlns:p14="http://schemas.microsoft.com/office/powerpoint/2010/main" val="340326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Proposal of CSD Starting Index Assignment for DRU on 60MHz</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400" b="1" dirty="0"/>
              <a:t>Reuse</a:t>
            </a:r>
            <a:r>
              <a:rPr lang="en-US" sz="1400" dirty="0"/>
              <a:t> the DBW80 CSD start index assignment </a:t>
            </a:r>
            <a:r>
              <a:rPr lang="en-US" sz="1400" b="1" dirty="0"/>
              <a:t>without change</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CSD start index for DRU52/106/242 on DBW60 corresponds to the first 60MHz portion of 80MHz</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Simpler, implementation friendly and achieve similar power measurement performance as Ref [2]</a:t>
            </a:r>
          </a:p>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Share the same table as DBW80, no need extra memory for DBW60 CSD table in implementation</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graphicFrame>
        <p:nvGraphicFramePr>
          <p:cNvPr id="6" name="Table 5">
            <a:extLst>
              <a:ext uri="{FF2B5EF4-FFF2-40B4-BE49-F238E27FC236}">
                <a16:creationId xmlns:a16="http://schemas.microsoft.com/office/drawing/2014/main" id="{65703B26-F1CA-D581-C53D-4071F4512382}"/>
              </a:ext>
            </a:extLst>
          </p:cNvPr>
          <p:cNvGraphicFramePr>
            <a:graphicFrameLocks noGrp="1"/>
          </p:cNvGraphicFramePr>
          <p:nvPr>
            <p:extLst>
              <p:ext uri="{D42A27DB-BD31-4B8C-83A1-F6EECF244321}">
                <p14:modId xmlns:p14="http://schemas.microsoft.com/office/powerpoint/2010/main" val="4152832840"/>
              </p:ext>
            </p:extLst>
          </p:nvPr>
        </p:nvGraphicFramePr>
        <p:xfrm>
          <a:off x="1444996" y="3167829"/>
          <a:ext cx="5799984" cy="838200"/>
        </p:xfrm>
        <a:graphic>
          <a:graphicData uri="http://schemas.openxmlformats.org/drawingml/2006/table">
            <a:tbl>
              <a:tblPr>
                <a:tableStyleId>{5C22544A-7EE6-4342-B048-85BDC9FD1C3A}</a:tableStyleId>
              </a:tblPr>
              <a:tblGrid>
                <a:gridCol w="362499">
                  <a:extLst>
                    <a:ext uri="{9D8B030D-6E8A-4147-A177-3AD203B41FA5}">
                      <a16:colId xmlns:a16="http://schemas.microsoft.com/office/drawing/2014/main" val="2221691381"/>
                    </a:ext>
                  </a:extLst>
                </a:gridCol>
                <a:gridCol w="362499">
                  <a:extLst>
                    <a:ext uri="{9D8B030D-6E8A-4147-A177-3AD203B41FA5}">
                      <a16:colId xmlns:a16="http://schemas.microsoft.com/office/drawing/2014/main" val="3686454063"/>
                    </a:ext>
                  </a:extLst>
                </a:gridCol>
                <a:gridCol w="362499">
                  <a:extLst>
                    <a:ext uri="{9D8B030D-6E8A-4147-A177-3AD203B41FA5}">
                      <a16:colId xmlns:a16="http://schemas.microsoft.com/office/drawing/2014/main" val="1138006222"/>
                    </a:ext>
                  </a:extLst>
                </a:gridCol>
                <a:gridCol w="362499">
                  <a:extLst>
                    <a:ext uri="{9D8B030D-6E8A-4147-A177-3AD203B41FA5}">
                      <a16:colId xmlns:a16="http://schemas.microsoft.com/office/drawing/2014/main" val="2921457186"/>
                    </a:ext>
                  </a:extLst>
                </a:gridCol>
                <a:gridCol w="362499">
                  <a:extLst>
                    <a:ext uri="{9D8B030D-6E8A-4147-A177-3AD203B41FA5}">
                      <a16:colId xmlns:a16="http://schemas.microsoft.com/office/drawing/2014/main" val="3478015168"/>
                    </a:ext>
                  </a:extLst>
                </a:gridCol>
                <a:gridCol w="362499">
                  <a:extLst>
                    <a:ext uri="{9D8B030D-6E8A-4147-A177-3AD203B41FA5}">
                      <a16:colId xmlns:a16="http://schemas.microsoft.com/office/drawing/2014/main" val="3287427186"/>
                    </a:ext>
                  </a:extLst>
                </a:gridCol>
                <a:gridCol w="362499">
                  <a:extLst>
                    <a:ext uri="{9D8B030D-6E8A-4147-A177-3AD203B41FA5}">
                      <a16:colId xmlns:a16="http://schemas.microsoft.com/office/drawing/2014/main" val="956271750"/>
                    </a:ext>
                  </a:extLst>
                </a:gridCol>
                <a:gridCol w="362499">
                  <a:extLst>
                    <a:ext uri="{9D8B030D-6E8A-4147-A177-3AD203B41FA5}">
                      <a16:colId xmlns:a16="http://schemas.microsoft.com/office/drawing/2014/main" val="1310470746"/>
                    </a:ext>
                  </a:extLst>
                </a:gridCol>
                <a:gridCol w="362499">
                  <a:extLst>
                    <a:ext uri="{9D8B030D-6E8A-4147-A177-3AD203B41FA5}">
                      <a16:colId xmlns:a16="http://schemas.microsoft.com/office/drawing/2014/main" val="3731058997"/>
                    </a:ext>
                  </a:extLst>
                </a:gridCol>
                <a:gridCol w="362499">
                  <a:extLst>
                    <a:ext uri="{9D8B030D-6E8A-4147-A177-3AD203B41FA5}">
                      <a16:colId xmlns:a16="http://schemas.microsoft.com/office/drawing/2014/main" val="846577386"/>
                    </a:ext>
                  </a:extLst>
                </a:gridCol>
                <a:gridCol w="362499">
                  <a:extLst>
                    <a:ext uri="{9D8B030D-6E8A-4147-A177-3AD203B41FA5}">
                      <a16:colId xmlns:a16="http://schemas.microsoft.com/office/drawing/2014/main" val="1558107445"/>
                    </a:ext>
                  </a:extLst>
                </a:gridCol>
                <a:gridCol w="362499">
                  <a:extLst>
                    <a:ext uri="{9D8B030D-6E8A-4147-A177-3AD203B41FA5}">
                      <a16:colId xmlns:a16="http://schemas.microsoft.com/office/drawing/2014/main" val="3587081713"/>
                    </a:ext>
                  </a:extLst>
                </a:gridCol>
                <a:gridCol w="362499">
                  <a:extLst>
                    <a:ext uri="{9D8B030D-6E8A-4147-A177-3AD203B41FA5}">
                      <a16:colId xmlns:a16="http://schemas.microsoft.com/office/drawing/2014/main" val="927782654"/>
                    </a:ext>
                  </a:extLst>
                </a:gridCol>
                <a:gridCol w="362499">
                  <a:extLst>
                    <a:ext uri="{9D8B030D-6E8A-4147-A177-3AD203B41FA5}">
                      <a16:colId xmlns:a16="http://schemas.microsoft.com/office/drawing/2014/main" val="2208061561"/>
                    </a:ext>
                  </a:extLst>
                </a:gridCol>
                <a:gridCol w="362499">
                  <a:extLst>
                    <a:ext uri="{9D8B030D-6E8A-4147-A177-3AD203B41FA5}">
                      <a16:colId xmlns:a16="http://schemas.microsoft.com/office/drawing/2014/main" val="3381531682"/>
                    </a:ext>
                  </a:extLst>
                </a:gridCol>
                <a:gridCol w="362499">
                  <a:extLst>
                    <a:ext uri="{9D8B030D-6E8A-4147-A177-3AD203B41FA5}">
                      <a16:colId xmlns:a16="http://schemas.microsoft.com/office/drawing/2014/main" val="747062786"/>
                    </a:ext>
                  </a:extLst>
                </a:gridCol>
              </a:tblGrid>
              <a:tr h="206963">
                <a:tc>
                  <a:txBody>
                    <a:bodyPr/>
                    <a:lstStyle/>
                    <a:p>
                      <a:pPr algn="ctr" fontAlgn="ctr"/>
                      <a:r>
                        <a:rPr lang="en-US" sz="900" b="1" u="none" strike="noStrike" dirty="0">
                          <a:effectLst/>
                        </a:rPr>
                        <a:t>1</a:t>
                      </a:r>
                      <a:endParaRPr lang="en-US" sz="900" b="1" i="0" u="none" strike="noStrike" dirty="0">
                        <a:solidFill>
                          <a:srgbClr val="000000"/>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dirty="0">
                          <a:effectLst/>
                        </a:rPr>
                        <a:t>5</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2</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6</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3</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7</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4</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8</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1</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5</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2</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b="1" u="none" strike="noStrike">
                          <a:effectLst/>
                        </a:rPr>
                        <a:t>6</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900" u="none" strike="noStrike" dirty="0">
                          <a:solidFill>
                            <a:schemeClr val="bg1">
                              <a:lumMod val="75000"/>
                            </a:schemeClr>
                          </a:solidFill>
                          <a:effectLst/>
                        </a:rPr>
                        <a:t>3</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900" u="none" strike="noStrike">
                          <a:solidFill>
                            <a:schemeClr val="bg1">
                              <a:lumMod val="75000"/>
                            </a:schemeClr>
                          </a:solidFill>
                          <a:effectLst/>
                        </a:rPr>
                        <a:t>7</a:t>
                      </a:r>
                      <a:endParaRPr lang="en-US" sz="900" b="0" i="0" u="none" strike="noStrike">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900" u="none" strike="noStrike">
                          <a:solidFill>
                            <a:schemeClr val="bg1">
                              <a:lumMod val="75000"/>
                            </a:schemeClr>
                          </a:solidFill>
                          <a:effectLst/>
                        </a:rPr>
                        <a:t>4</a:t>
                      </a:r>
                      <a:endParaRPr lang="en-US" sz="900" b="0" i="0" u="none" strike="noStrike">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sz="900" u="none" strike="noStrike">
                          <a:solidFill>
                            <a:schemeClr val="bg1">
                              <a:lumMod val="75000"/>
                            </a:schemeClr>
                          </a:solidFill>
                          <a:effectLst/>
                        </a:rPr>
                        <a:t>8</a:t>
                      </a:r>
                      <a:endParaRPr lang="en-US" sz="900" b="0" i="0" u="none" strike="noStrike">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8919083"/>
                  </a:ext>
                </a:extLst>
              </a:tr>
              <a:tr h="206963">
                <a:tc gridSpan="2">
                  <a:txBody>
                    <a:bodyPr/>
                    <a:lstStyle/>
                    <a:p>
                      <a:pPr algn="ctr" fontAlgn="ctr"/>
                      <a:r>
                        <a:rPr lang="en-US" sz="900" b="1" u="none" strike="noStrike">
                          <a:effectLst/>
                        </a:rPr>
                        <a:t>1</a:t>
                      </a:r>
                      <a:endParaRPr lang="en-US" sz="900" b="1" i="0" u="none" strike="noStrike">
                        <a:solidFill>
                          <a:srgbClr val="000000"/>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u="none" strike="noStrike" dirty="0">
                          <a:effectLst/>
                        </a:rPr>
                        <a:t>2</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u="none" strike="noStrike" dirty="0">
                          <a:effectLst/>
                        </a:rPr>
                        <a:t>3</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u="none" strike="noStrike" dirty="0">
                          <a:effectLst/>
                        </a:rPr>
                        <a:t>4</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u="none" strike="noStrike">
                          <a:effectLst/>
                        </a:rPr>
                        <a:t>5</a:t>
                      </a:r>
                      <a:endParaRPr lang="en-US" sz="900" b="1"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b="1" u="none" strike="noStrike" dirty="0">
                          <a:effectLst/>
                        </a:rPr>
                        <a:t>6</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900" u="none" strike="noStrike" dirty="0">
                          <a:solidFill>
                            <a:schemeClr val="bg1">
                              <a:lumMod val="75000"/>
                            </a:schemeClr>
                          </a:solidFill>
                          <a:effectLst/>
                        </a:rPr>
                        <a:t>7</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900" u="none" strike="noStrike" dirty="0">
                          <a:solidFill>
                            <a:schemeClr val="bg1">
                              <a:lumMod val="75000"/>
                            </a:schemeClr>
                          </a:solidFill>
                          <a:effectLst/>
                        </a:rPr>
                        <a:t>8</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985125545"/>
                  </a:ext>
                </a:extLst>
              </a:tr>
              <a:tr h="217311">
                <a:tc gridSpan="4">
                  <a:txBody>
                    <a:bodyPr/>
                    <a:lstStyle/>
                    <a:p>
                      <a:pPr algn="ctr" fontAlgn="ctr"/>
                      <a:r>
                        <a:rPr lang="en-US" sz="900" b="1" u="none" strike="noStrike">
                          <a:effectLst/>
                        </a:rPr>
                        <a:t>2</a:t>
                      </a:r>
                      <a:endParaRPr lang="en-US" sz="900" b="1" i="0" u="none" strike="noStrike">
                        <a:solidFill>
                          <a:srgbClr val="000000"/>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b="1" u="none" strike="noStrike" dirty="0">
                          <a:effectLst/>
                        </a:rPr>
                        <a:t>4</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b="1" u="none" strike="noStrike" dirty="0">
                          <a:effectLst/>
                        </a:rPr>
                        <a:t>6</a:t>
                      </a:r>
                      <a:endParaRPr lang="en-US" sz="9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900" u="none" strike="noStrike" dirty="0">
                          <a:solidFill>
                            <a:schemeClr val="bg1">
                              <a:lumMod val="75000"/>
                            </a:schemeClr>
                          </a:solidFill>
                          <a:effectLst/>
                        </a:rPr>
                        <a:t>8</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0135830"/>
                  </a:ext>
                </a:extLst>
              </a:tr>
              <a:tr h="206963">
                <a:tc gridSpan="8">
                  <a:txBody>
                    <a:bodyPr/>
                    <a:lstStyle/>
                    <a:p>
                      <a:pPr algn="ctr" fontAlgn="ctr"/>
                      <a:r>
                        <a:rPr lang="en-US" sz="900" u="none" strike="noStrike" dirty="0">
                          <a:solidFill>
                            <a:schemeClr val="bg1">
                              <a:lumMod val="75000"/>
                            </a:schemeClr>
                          </a:solidFill>
                          <a:effectLst/>
                        </a:rPr>
                        <a:t>3</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algn="ctr" fontAlgn="ctr"/>
                      <a:r>
                        <a:rPr lang="en-US" sz="900" u="none" strike="noStrike" dirty="0">
                          <a:solidFill>
                            <a:schemeClr val="bg1">
                              <a:lumMod val="75000"/>
                            </a:schemeClr>
                          </a:solidFill>
                          <a:effectLst/>
                        </a:rPr>
                        <a:t>7</a:t>
                      </a:r>
                      <a:endParaRPr lang="en-US" sz="900" b="0" i="0" u="none" strike="noStrike" dirty="0">
                        <a:solidFill>
                          <a:schemeClr val="bg1">
                            <a:lumMod val="75000"/>
                          </a:schemeClr>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8218351"/>
                  </a:ext>
                </a:extLst>
              </a:tr>
            </a:tbl>
          </a:graphicData>
        </a:graphic>
      </p:graphicFrame>
      <p:sp>
        <p:nvSpPr>
          <p:cNvPr id="8" name="TextBox 7">
            <a:extLst>
              <a:ext uri="{FF2B5EF4-FFF2-40B4-BE49-F238E27FC236}">
                <a16:creationId xmlns:a16="http://schemas.microsoft.com/office/drawing/2014/main" id="{F2EB9029-2153-AB1E-340B-1D79F5AFCEBA}"/>
              </a:ext>
            </a:extLst>
          </p:cNvPr>
          <p:cNvSpPr txBox="1"/>
          <p:nvPr/>
        </p:nvSpPr>
        <p:spPr>
          <a:xfrm>
            <a:off x="886383" y="3142429"/>
            <a:ext cx="543739" cy="230832"/>
          </a:xfrm>
          <a:prstGeom prst="rect">
            <a:avLst/>
          </a:prstGeom>
          <a:noFill/>
        </p:spPr>
        <p:txBody>
          <a:bodyPr wrap="none" rtlCol="0">
            <a:spAutoFit/>
          </a:bodyPr>
          <a:lstStyle/>
          <a:p>
            <a:r>
              <a:rPr lang="en-US" sz="900" dirty="0"/>
              <a:t>DRU52</a:t>
            </a:r>
          </a:p>
        </p:txBody>
      </p:sp>
      <p:sp>
        <p:nvSpPr>
          <p:cNvPr id="9" name="TextBox 8">
            <a:extLst>
              <a:ext uri="{FF2B5EF4-FFF2-40B4-BE49-F238E27FC236}">
                <a16:creationId xmlns:a16="http://schemas.microsoft.com/office/drawing/2014/main" id="{F29DE1E6-D543-BB90-580E-9B7730886F92}"/>
              </a:ext>
            </a:extLst>
          </p:cNvPr>
          <p:cNvSpPr txBox="1"/>
          <p:nvPr/>
        </p:nvSpPr>
        <p:spPr>
          <a:xfrm>
            <a:off x="886383" y="3355481"/>
            <a:ext cx="601447" cy="230832"/>
          </a:xfrm>
          <a:prstGeom prst="rect">
            <a:avLst/>
          </a:prstGeom>
          <a:noFill/>
        </p:spPr>
        <p:txBody>
          <a:bodyPr wrap="none" rtlCol="0">
            <a:spAutoFit/>
          </a:bodyPr>
          <a:lstStyle/>
          <a:p>
            <a:r>
              <a:rPr lang="en-US" sz="900" dirty="0"/>
              <a:t>DRU106</a:t>
            </a:r>
          </a:p>
        </p:txBody>
      </p:sp>
      <p:sp>
        <p:nvSpPr>
          <p:cNvPr id="10" name="TextBox 9">
            <a:extLst>
              <a:ext uri="{FF2B5EF4-FFF2-40B4-BE49-F238E27FC236}">
                <a16:creationId xmlns:a16="http://schemas.microsoft.com/office/drawing/2014/main" id="{71AC53D2-648D-F50B-79E1-C5D56EC2E861}"/>
              </a:ext>
            </a:extLst>
          </p:cNvPr>
          <p:cNvSpPr txBox="1"/>
          <p:nvPr/>
        </p:nvSpPr>
        <p:spPr>
          <a:xfrm>
            <a:off x="871387" y="3561529"/>
            <a:ext cx="601447" cy="230832"/>
          </a:xfrm>
          <a:prstGeom prst="rect">
            <a:avLst/>
          </a:prstGeom>
          <a:noFill/>
        </p:spPr>
        <p:txBody>
          <a:bodyPr wrap="none" rtlCol="0">
            <a:spAutoFit/>
          </a:bodyPr>
          <a:lstStyle/>
          <a:p>
            <a:r>
              <a:rPr lang="en-US" sz="900" dirty="0"/>
              <a:t>DRU242</a:t>
            </a:r>
          </a:p>
        </p:txBody>
      </p:sp>
      <p:graphicFrame>
        <p:nvGraphicFramePr>
          <p:cNvPr id="12" name="Table 11">
            <a:extLst>
              <a:ext uri="{FF2B5EF4-FFF2-40B4-BE49-F238E27FC236}">
                <a16:creationId xmlns:a16="http://schemas.microsoft.com/office/drawing/2014/main" id="{E056279F-9177-681F-FD7B-C7EB4A1CCD39}"/>
              </a:ext>
            </a:extLst>
          </p:cNvPr>
          <p:cNvGraphicFramePr>
            <a:graphicFrameLocks noGrp="1"/>
          </p:cNvGraphicFramePr>
          <p:nvPr>
            <p:extLst>
              <p:ext uri="{D42A27DB-BD31-4B8C-83A1-F6EECF244321}">
                <p14:modId xmlns:p14="http://schemas.microsoft.com/office/powerpoint/2010/main" val="1567585579"/>
              </p:ext>
            </p:extLst>
          </p:nvPr>
        </p:nvGraphicFramePr>
        <p:xfrm>
          <a:off x="1430122" y="4475006"/>
          <a:ext cx="3644900" cy="731520"/>
        </p:xfrm>
        <a:graphic>
          <a:graphicData uri="http://schemas.openxmlformats.org/drawingml/2006/table">
            <a:tbl>
              <a:tblPr>
                <a:tableStyleId>{5C22544A-7EE6-4342-B048-85BDC9FD1C3A}</a:tableStyleId>
              </a:tblPr>
              <a:tblGrid>
                <a:gridCol w="1270000">
                  <a:extLst>
                    <a:ext uri="{9D8B030D-6E8A-4147-A177-3AD203B41FA5}">
                      <a16:colId xmlns:a16="http://schemas.microsoft.com/office/drawing/2014/main" val="2515046391"/>
                    </a:ext>
                  </a:extLst>
                </a:gridCol>
                <a:gridCol w="2374900">
                  <a:extLst>
                    <a:ext uri="{9D8B030D-6E8A-4147-A177-3AD203B41FA5}">
                      <a16:colId xmlns:a16="http://schemas.microsoft.com/office/drawing/2014/main" val="1388309267"/>
                    </a:ext>
                  </a:extLst>
                </a:gridCol>
              </a:tblGrid>
              <a:tr h="182880">
                <a:tc>
                  <a:txBody>
                    <a:bodyPr/>
                    <a:lstStyle/>
                    <a:p>
                      <a:pPr algn="ctr" fontAlgn="b"/>
                      <a:r>
                        <a:rPr lang="en-US" sz="1100" b="1" u="none" strike="noStrike" dirty="0">
                          <a:effectLst/>
                        </a:rPr>
                        <a:t>DRU size</a:t>
                      </a:r>
                      <a:endParaRPr lang="en-US" sz="1100" b="1" i="0" u="none" strike="noStrike" dirty="0">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100" b="1" u="none" strike="noStrike" dirty="0">
                          <a:effectLst/>
                        </a:rPr>
                        <a:t>CSD starting index for DBW60</a:t>
                      </a:r>
                      <a:endParaRPr lang="en-US" sz="1100" b="1" i="0" u="none" strike="noStrike" dirty="0">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7627451"/>
                  </a:ext>
                </a:extLst>
              </a:tr>
              <a:tr h="182880">
                <a:tc>
                  <a:txBody>
                    <a:bodyPr/>
                    <a:lstStyle/>
                    <a:p>
                      <a:pPr algn="ctr" fontAlgn="b"/>
                      <a:r>
                        <a:rPr lang="en-US" sz="1100" u="none" strike="noStrike">
                          <a:effectLst/>
                        </a:rPr>
                        <a:t>DRU52, i=1:12</a:t>
                      </a:r>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{1,5,2,6,3,7,4,8,1,5,2,6}</a:t>
                      </a:r>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0895710"/>
                  </a:ext>
                </a:extLst>
              </a:tr>
              <a:tr h="182880">
                <a:tc>
                  <a:txBody>
                    <a:bodyPr/>
                    <a:lstStyle/>
                    <a:p>
                      <a:pPr algn="ctr" fontAlgn="b"/>
                      <a:r>
                        <a:rPr lang="en-US" sz="1100" u="none" strike="noStrike">
                          <a:effectLst/>
                        </a:rPr>
                        <a:t>DRU106, i=1:6</a:t>
                      </a:r>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{1,2,3,4,5,6}</a:t>
                      </a:r>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025670"/>
                  </a:ext>
                </a:extLst>
              </a:tr>
              <a:tr h="182880">
                <a:tc>
                  <a:txBody>
                    <a:bodyPr/>
                    <a:lstStyle/>
                    <a:p>
                      <a:pPr algn="ctr" fontAlgn="b"/>
                      <a:r>
                        <a:rPr lang="en-US" sz="1100" u="none" strike="noStrike" dirty="0">
                          <a:effectLst/>
                        </a:rPr>
                        <a:t>DRU242, </a:t>
                      </a:r>
                      <a:r>
                        <a:rPr lang="en-US" sz="1100" u="none" strike="noStrike" dirty="0" err="1">
                          <a:effectLst/>
                        </a:rPr>
                        <a:t>i</a:t>
                      </a:r>
                      <a:r>
                        <a:rPr lang="en-US" sz="1100" u="none" strike="noStrike" dirty="0">
                          <a:effectLst/>
                        </a:rPr>
                        <a:t>=1:3</a:t>
                      </a:r>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{2,4,6}</a:t>
                      </a:r>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0019495"/>
                  </a:ext>
                </a:extLst>
              </a:tr>
            </a:tbl>
          </a:graphicData>
        </a:graphic>
      </p:graphicFrame>
      <p:cxnSp>
        <p:nvCxnSpPr>
          <p:cNvPr id="13" name="Straight Arrow Connector 12">
            <a:extLst>
              <a:ext uri="{FF2B5EF4-FFF2-40B4-BE49-F238E27FC236}">
                <a16:creationId xmlns:a16="http://schemas.microsoft.com/office/drawing/2014/main" id="{22087811-CFC4-1E01-4514-96AB47C05EC5}"/>
              </a:ext>
            </a:extLst>
          </p:cNvPr>
          <p:cNvCxnSpPr/>
          <p:nvPr/>
        </p:nvCxnSpPr>
        <p:spPr bwMode="auto">
          <a:xfrm>
            <a:off x="1430122" y="3078341"/>
            <a:ext cx="4361078" cy="0"/>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57C11B36-7C40-04A0-AD99-60AC333C8027}"/>
              </a:ext>
            </a:extLst>
          </p:cNvPr>
          <p:cNvSpPr txBox="1"/>
          <p:nvPr/>
        </p:nvSpPr>
        <p:spPr>
          <a:xfrm>
            <a:off x="2622361" y="2883508"/>
            <a:ext cx="2702984" cy="246221"/>
          </a:xfrm>
          <a:prstGeom prst="rect">
            <a:avLst/>
          </a:prstGeom>
          <a:noFill/>
        </p:spPr>
        <p:txBody>
          <a:bodyPr wrap="none" rtlCol="0">
            <a:spAutoFit/>
          </a:bodyPr>
          <a:lstStyle/>
          <a:p>
            <a:r>
              <a:rPr lang="en-US" sz="1000" dirty="0"/>
              <a:t>Corresponding to 1</a:t>
            </a:r>
            <a:r>
              <a:rPr lang="en-US" sz="1000" baseline="30000" dirty="0"/>
              <a:t>st</a:t>
            </a:r>
            <a:r>
              <a:rPr lang="en-US" sz="1000" dirty="0"/>
              <a:t> 60MHz portion for DBW60</a:t>
            </a:r>
          </a:p>
        </p:txBody>
      </p:sp>
      <p:cxnSp>
        <p:nvCxnSpPr>
          <p:cNvPr id="15" name="Straight Arrow Connector 14">
            <a:extLst>
              <a:ext uri="{FF2B5EF4-FFF2-40B4-BE49-F238E27FC236}">
                <a16:creationId xmlns:a16="http://schemas.microsoft.com/office/drawing/2014/main" id="{BD8DD7BB-018C-13C3-2398-E7AA18E98B91}"/>
              </a:ext>
            </a:extLst>
          </p:cNvPr>
          <p:cNvCxnSpPr>
            <a:cxnSpLocks/>
          </p:cNvCxnSpPr>
          <p:nvPr/>
        </p:nvCxnSpPr>
        <p:spPr bwMode="auto">
          <a:xfrm>
            <a:off x="1419903" y="2777658"/>
            <a:ext cx="5895297" cy="0"/>
          </a:xfrm>
          <a:prstGeom prst="straightConnector1">
            <a:avLst/>
          </a:prstGeom>
          <a:solidFill>
            <a:schemeClr val="accent1"/>
          </a:solidFill>
          <a:ln w="6350" cap="flat" cmpd="sng" algn="ctr">
            <a:solidFill>
              <a:schemeClr val="tx1"/>
            </a:solidFill>
            <a:prstDash val="solid"/>
            <a:round/>
            <a:headEnd type="triangle"/>
            <a:tailEnd type="triangle"/>
          </a:ln>
          <a:effectLst/>
        </p:spPr>
      </p:cxnSp>
      <p:sp>
        <p:nvSpPr>
          <p:cNvPr id="16" name="TextBox 15">
            <a:extLst>
              <a:ext uri="{FF2B5EF4-FFF2-40B4-BE49-F238E27FC236}">
                <a16:creationId xmlns:a16="http://schemas.microsoft.com/office/drawing/2014/main" id="{500EB144-EEA5-123C-E3EC-48922A7A5BB3}"/>
              </a:ext>
            </a:extLst>
          </p:cNvPr>
          <p:cNvSpPr txBox="1"/>
          <p:nvPr/>
        </p:nvSpPr>
        <p:spPr>
          <a:xfrm>
            <a:off x="3973853" y="2573839"/>
            <a:ext cx="787395" cy="246221"/>
          </a:xfrm>
          <a:prstGeom prst="rect">
            <a:avLst/>
          </a:prstGeom>
          <a:noFill/>
        </p:spPr>
        <p:txBody>
          <a:bodyPr wrap="none" rtlCol="0">
            <a:spAutoFit/>
          </a:bodyPr>
          <a:lstStyle/>
          <a:p>
            <a:r>
              <a:rPr lang="en-US" sz="1000" dirty="0"/>
              <a:t>For 80MHz</a:t>
            </a:r>
          </a:p>
        </p:txBody>
      </p:sp>
    </p:spTree>
    <p:extLst>
      <p:ext uri="{BB962C8B-B14F-4D97-AF65-F5344CB8AC3E}">
        <p14:creationId xmlns:p14="http://schemas.microsoft.com/office/powerpoint/2010/main" val="3028031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Comparison of DRU CSD Start Index Assignment Design Options</a:t>
            </a:r>
          </a:p>
        </p:txBody>
      </p:sp>
      <p:sp>
        <p:nvSpPr>
          <p:cNvPr id="3" name="Content Placeholder 2"/>
          <p:cNvSpPr>
            <a:spLocks noGrp="1"/>
          </p:cNvSpPr>
          <p:nvPr>
            <p:ph idx="1"/>
          </p:nvPr>
        </p:nvSpPr>
        <p:spPr>
          <a:xfrm>
            <a:off x="669481" y="1142999"/>
            <a:ext cx="8153400" cy="533401"/>
          </a:xfrm>
        </p:spPr>
        <p:txBody>
          <a:bodyPr/>
          <a:lstStyle/>
          <a:p>
            <a:pPr>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Contribution [2] proposed to modify the DBW80 CSD starting index table for DRU52 to reduce some CSD collisions:</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graphicFrame>
        <p:nvGraphicFramePr>
          <p:cNvPr id="6" name="표 11">
            <a:extLst>
              <a:ext uri="{FF2B5EF4-FFF2-40B4-BE49-F238E27FC236}">
                <a16:creationId xmlns:a16="http://schemas.microsoft.com/office/drawing/2014/main" id="{3DDC8C8E-18E7-021F-7ACB-EFFC747D3C6C}"/>
              </a:ext>
            </a:extLst>
          </p:cNvPr>
          <p:cNvGraphicFramePr>
            <a:graphicFrameLocks noGrp="1"/>
          </p:cNvGraphicFramePr>
          <p:nvPr>
            <p:extLst>
              <p:ext uri="{D42A27DB-BD31-4B8C-83A1-F6EECF244321}">
                <p14:modId xmlns:p14="http://schemas.microsoft.com/office/powerpoint/2010/main" val="3984510705"/>
              </p:ext>
            </p:extLst>
          </p:nvPr>
        </p:nvGraphicFramePr>
        <p:xfrm>
          <a:off x="5508183" y="1812891"/>
          <a:ext cx="2971800" cy="97536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1532335134"/>
                    </a:ext>
                  </a:extLst>
                </a:gridCol>
                <a:gridCol w="1905000">
                  <a:extLst>
                    <a:ext uri="{9D8B030D-6E8A-4147-A177-3AD203B41FA5}">
                      <a16:colId xmlns:a16="http://schemas.microsoft.com/office/drawing/2014/main" val="4120223815"/>
                    </a:ext>
                  </a:extLst>
                </a:gridCol>
              </a:tblGrid>
              <a:tr h="190500">
                <a:tc>
                  <a:txBody>
                    <a:bodyPr/>
                    <a:lstStyle/>
                    <a:p>
                      <a:pPr algn="ctr" latinLnBrk="1"/>
                      <a:r>
                        <a:rPr lang="en-US" altLang="ko-KR" sz="1000" dirty="0"/>
                        <a:t>DRU size</a:t>
                      </a:r>
                      <a:endParaRPr lang="ko-KR" altLang="en-US" sz="1000" dirty="0"/>
                    </a:p>
                  </a:txBody>
                  <a:tcPr/>
                </a:tc>
                <a:tc>
                  <a:txBody>
                    <a:bodyPr/>
                    <a:lstStyle/>
                    <a:p>
                      <a:pPr algn="ctr" latinLnBrk="1"/>
                      <a:r>
                        <a:rPr lang="en-US" altLang="ko-KR" sz="1000" dirty="0"/>
                        <a:t>CSD starting</a:t>
                      </a:r>
                      <a:r>
                        <a:rPr lang="en-US" altLang="ko-KR" sz="1000" baseline="0" dirty="0"/>
                        <a:t> index for DBW60</a:t>
                      </a:r>
                      <a:endParaRPr lang="ko-KR" altLang="en-US" sz="1000" dirty="0"/>
                    </a:p>
                  </a:txBody>
                  <a:tcPr/>
                </a:tc>
                <a:extLst>
                  <a:ext uri="{0D108BD9-81ED-4DB2-BD59-A6C34878D82A}">
                    <a16:rowId xmlns:a16="http://schemas.microsoft.com/office/drawing/2014/main" val="1400591093"/>
                  </a:ext>
                </a:extLst>
              </a:tr>
              <a:tr h="190500">
                <a:tc>
                  <a:txBody>
                    <a:bodyPr/>
                    <a:lstStyle/>
                    <a:p>
                      <a:pPr algn="ctr" latinLnBrk="1"/>
                      <a:r>
                        <a:rPr lang="en-US" altLang="ko-KR" sz="1000" dirty="0"/>
                        <a:t>DRU52, </a:t>
                      </a:r>
                      <a:r>
                        <a:rPr lang="en-US" altLang="ko-KR" sz="1000" i="1" dirty="0" err="1"/>
                        <a:t>i</a:t>
                      </a:r>
                      <a:r>
                        <a:rPr lang="en-US" altLang="ko-KR" sz="1000" dirty="0"/>
                        <a:t>=1:12</a:t>
                      </a:r>
                      <a:endParaRPr lang="ko-KR" altLang="en-US" sz="1000" dirty="0"/>
                    </a:p>
                  </a:txBody>
                  <a:tcPr/>
                </a:tc>
                <a:tc>
                  <a:txBody>
                    <a:bodyPr/>
                    <a:lstStyle/>
                    <a:p>
                      <a:pPr algn="just" latinLnBrk="1"/>
                      <a:r>
                        <a:rPr lang="en-US" altLang="ko-KR" sz="1000" dirty="0"/>
                        <a:t>     {</a:t>
                      </a:r>
                      <a:r>
                        <a:rPr lang="en-US" altLang="ko-KR" sz="1000" dirty="0">
                          <a:solidFill>
                            <a:schemeClr val="tx2"/>
                          </a:solidFill>
                        </a:rPr>
                        <a:t>1,</a:t>
                      </a:r>
                      <a:r>
                        <a:rPr lang="en-US" altLang="ko-KR" sz="1000" u="sng" dirty="0">
                          <a:solidFill>
                            <a:schemeClr val="tx2"/>
                          </a:solidFill>
                        </a:rPr>
                        <a:t>5</a:t>
                      </a:r>
                      <a:r>
                        <a:rPr lang="en-US" altLang="ko-KR" sz="1000" dirty="0">
                          <a:solidFill>
                            <a:schemeClr val="tx2"/>
                          </a:solidFill>
                        </a:rPr>
                        <a:t>,2,</a:t>
                      </a:r>
                      <a:r>
                        <a:rPr lang="en-US" altLang="ko-KR" sz="1000" u="sng" dirty="0">
                          <a:solidFill>
                            <a:schemeClr val="tx2"/>
                          </a:solidFill>
                        </a:rPr>
                        <a:t>6</a:t>
                      </a:r>
                      <a:r>
                        <a:rPr lang="en-US" altLang="ko-KR" sz="1000" dirty="0">
                          <a:solidFill>
                            <a:schemeClr val="tx2"/>
                          </a:solidFill>
                        </a:rPr>
                        <a:t>,3,</a:t>
                      </a:r>
                      <a:r>
                        <a:rPr lang="en-US" altLang="ko-KR" sz="1000" u="sng" dirty="0">
                          <a:solidFill>
                            <a:schemeClr val="tx2"/>
                          </a:solidFill>
                        </a:rPr>
                        <a:t>7</a:t>
                      </a:r>
                      <a:r>
                        <a:rPr lang="en-US" altLang="ko-KR" sz="1000" dirty="0">
                          <a:solidFill>
                            <a:schemeClr val="tx2"/>
                          </a:solidFill>
                        </a:rPr>
                        <a:t>,4,</a:t>
                      </a:r>
                      <a:r>
                        <a:rPr lang="en-US" altLang="ko-KR" sz="1000" u="sng" dirty="0">
                          <a:solidFill>
                            <a:schemeClr val="tx2"/>
                          </a:solidFill>
                        </a:rPr>
                        <a:t>8</a:t>
                      </a:r>
                      <a:r>
                        <a:rPr lang="en-US" altLang="ko-KR" sz="1000" dirty="0">
                          <a:solidFill>
                            <a:schemeClr val="tx2"/>
                          </a:solidFill>
                        </a:rPr>
                        <a:t>,</a:t>
                      </a:r>
                      <a:r>
                        <a:rPr lang="en-US" altLang="ko-KR" sz="1000" b="1" u="sng" dirty="0">
                          <a:solidFill>
                            <a:srgbClr val="FF0000"/>
                          </a:solidFill>
                        </a:rPr>
                        <a:t>7</a:t>
                      </a:r>
                      <a:r>
                        <a:rPr lang="en-US" altLang="ko-KR" sz="1000" dirty="0">
                          <a:solidFill>
                            <a:schemeClr val="tx2"/>
                          </a:solidFill>
                        </a:rPr>
                        <a:t>,</a:t>
                      </a:r>
                      <a:r>
                        <a:rPr lang="en-US" altLang="ko-KR" sz="1000" u="sng" dirty="0">
                          <a:solidFill>
                            <a:schemeClr val="tx2"/>
                          </a:solidFill>
                        </a:rPr>
                        <a:t>5</a:t>
                      </a:r>
                      <a:r>
                        <a:rPr lang="en-US" altLang="ko-KR" sz="1000" dirty="0">
                          <a:solidFill>
                            <a:schemeClr val="tx2"/>
                          </a:solidFill>
                        </a:rPr>
                        <a:t>,</a:t>
                      </a:r>
                      <a:r>
                        <a:rPr lang="en-US" altLang="ko-KR" sz="1000" b="1" u="sng" dirty="0">
                          <a:solidFill>
                            <a:srgbClr val="FF0000"/>
                          </a:solidFill>
                        </a:rPr>
                        <a:t>8</a:t>
                      </a:r>
                      <a:r>
                        <a:rPr lang="en-US" altLang="ko-KR" sz="1000" dirty="0">
                          <a:solidFill>
                            <a:schemeClr val="tx2"/>
                          </a:solidFill>
                        </a:rPr>
                        <a:t>,</a:t>
                      </a:r>
                      <a:r>
                        <a:rPr lang="en-US" altLang="ko-KR" sz="1000" u="sng" dirty="0">
                          <a:solidFill>
                            <a:schemeClr val="tx2"/>
                          </a:solidFill>
                        </a:rPr>
                        <a:t>6</a:t>
                      </a:r>
                      <a:r>
                        <a:rPr lang="en-US" altLang="ko-KR" sz="1000" dirty="0"/>
                        <a:t>}</a:t>
                      </a:r>
                      <a:endParaRPr lang="ko-KR" altLang="en-US" sz="1000" dirty="0"/>
                    </a:p>
                  </a:txBody>
                  <a:tcPr/>
                </a:tc>
                <a:extLst>
                  <a:ext uri="{0D108BD9-81ED-4DB2-BD59-A6C34878D82A}">
                    <a16:rowId xmlns:a16="http://schemas.microsoft.com/office/drawing/2014/main" val="1330162741"/>
                  </a:ext>
                </a:extLst>
              </a:tr>
              <a:tr h="190500">
                <a:tc>
                  <a:txBody>
                    <a:bodyPr/>
                    <a:lstStyle/>
                    <a:p>
                      <a:pPr algn="ctr" latinLnBrk="1"/>
                      <a:r>
                        <a:rPr lang="en-US" altLang="ko-KR" sz="1000" dirty="0"/>
                        <a:t>DRU106, </a:t>
                      </a:r>
                      <a:r>
                        <a:rPr lang="en-US" altLang="ko-KR" sz="1000" i="1" dirty="0" err="1"/>
                        <a:t>i</a:t>
                      </a:r>
                      <a:r>
                        <a:rPr lang="en-US" altLang="ko-KR" sz="1000" dirty="0"/>
                        <a:t>=1:6</a:t>
                      </a:r>
                      <a:endParaRPr lang="ko-KR" altLang="en-US" sz="1000" dirty="0"/>
                    </a:p>
                  </a:txBody>
                  <a:tcPr/>
                </a:tc>
                <a:tc>
                  <a:txBody>
                    <a:bodyPr/>
                    <a:lstStyle/>
                    <a:p>
                      <a:pPr algn="just" latinLnBrk="1"/>
                      <a:r>
                        <a:rPr lang="en-US" altLang="ko-KR" sz="1000" dirty="0"/>
                        <a:t>     {  </a:t>
                      </a:r>
                      <a:r>
                        <a:rPr lang="en-US" altLang="ko-KR" sz="1000" u="none" dirty="0"/>
                        <a:t>1,  </a:t>
                      </a:r>
                      <a:r>
                        <a:rPr lang="en-US" altLang="ko-KR" sz="1000" u="none" baseline="0" dirty="0"/>
                        <a:t> </a:t>
                      </a:r>
                      <a:r>
                        <a:rPr lang="en-US" altLang="ko-KR" sz="1000" u="none" dirty="0"/>
                        <a:t>2</a:t>
                      </a:r>
                      <a:r>
                        <a:rPr lang="en-US" altLang="ko-KR" sz="1000" dirty="0"/>
                        <a:t>,   3,   4,</a:t>
                      </a:r>
                      <a:r>
                        <a:rPr lang="en-US" altLang="ko-KR" sz="1000" baseline="0" dirty="0"/>
                        <a:t>   </a:t>
                      </a:r>
                      <a:r>
                        <a:rPr lang="en-US" altLang="ko-KR" sz="1000" u="sng" baseline="0" dirty="0"/>
                        <a:t>5</a:t>
                      </a:r>
                      <a:r>
                        <a:rPr lang="en-US" altLang="ko-KR" sz="1000" u="sng" dirty="0"/>
                        <a:t>,  6</a:t>
                      </a:r>
                      <a:r>
                        <a:rPr lang="en-US" altLang="ko-KR" sz="1000" dirty="0"/>
                        <a:t>}</a:t>
                      </a:r>
                      <a:endParaRPr lang="ko-KR" altLang="en-US" sz="1000" dirty="0"/>
                    </a:p>
                  </a:txBody>
                  <a:tcPr/>
                </a:tc>
                <a:extLst>
                  <a:ext uri="{0D108BD9-81ED-4DB2-BD59-A6C34878D82A}">
                    <a16:rowId xmlns:a16="http://schemas.microsoft.com/office/drawing/2014/main" val="3203606465"/>
                  </a:ext>
                </a:extLst>
              </a:tr>
              <a:tr h="190500">
                <a:tc>
                  <a:txBody>
                    <a:bodyPr/>
                    <a:lstStyle/>
                    <a:p>
                      <a:pPr algn="ctr" latinLnBrk="1"/>
                      <a:r>
                        <a:rPr lang="en-US" altLang="ko-KR" sz="1000" dirty="0"/>
                        <a:t>DRU242, </a:t>
                      </a:r>
                      <a:r>
                        <a:rPr lang="en-US" altLang="ko-KR" sz="1000" i="1" dirty="0" err="1"/>
                        <a:t>i</a:t>
                      </a:r>
                      <a:r>
                        <a:rPr lang="en-US" altLang="ko-KR" sz="1000" dirty="0"/>
                        <a:t>=1:3</a:t>
                      </a:r>
                      <a:endParaRPr lang="ko-KR" altLang="en-US" sz="1000" dirty="0"/>
                    </a:p>
                  </a:txBody>
                  <a:tcPr/>
                </a:tc>
                <a:tc>
                  <a:txBody>
                    <a:bodyPr/>
                    <a:lstStyle/>
                    <a:p>
                      <a:pPr algn="just" latinLnBrk="1"/>
                      <a:r>
                        <a:rPr lang="en-US" altLang="ko-KR" sz="1000" dirty="0"/>
                        <a:t>     </a:t>
                      </a:r>
                      <a:r>
                        <a:rPr lang="en-US" altLang="ko-KR" sz="1000" u="none" dirty="0"/>
                        <a:t>{     2,         </a:t>
                      </a:r>
                      <a:r>
                        <a:rPr lang="en-US" altLang="ko-KR" sz="1000" dirty="0"/>
                        <a:t>4,        </a:t>
                      </a:r>
                      <a:r>
                        <a:rPr lang="en-US" altLang="ko-KR" sz="1000" u="sng" dirty="0"/>
                        <a:t>6</a:t>
                      </a:r>
                      <a:r>
                        <a:rPr lang="en-US" altLang="ko-KR" sz="1000" dirty="0"/>
                        <a:t>}</a:t>
                      </a:r>
                      <a:endParaRPr lang="ko-KR" altLang="en-US" sz="1000" dirty="0"/>
                    </a:p>
                  </a:txBody>
                  <a:tcPr/>
                </a:tc>
                <a:extLst>
                  <a:ext uri="{0D108BD9-81ED-4DB2-BD59-A6C34878D82A}">
                    <a16:rowId xmlns:a16="http://schemas.microsoft.com/office/drawing/2014/main" val="3966800136"/>
                  </a:ext>
                </a:extLst>
              </a:tr>
            </a:tbl>
          </a:graphicData>
        </a:graphic>
      </p:graphicFrame>
      <p:sp>
        <p:nvSpPr>
          <p:cNvPr id="8" name="Content Placeholder 2">
            <a:extLst>
              <a:ext uri="{FF2B5EF4-FFF2-40B4-BE49-F238E27FC236}">
                <a16:creationId xmlns:a16="http://schemas.microsoft.com/office/drawing/2014/main" id="{9162BC04-9630-BB52-796C-EF56B768D985}"/>
              </a:ext>
            </a:extLst>
          </p:cNvPr>
          <p:cNvSpPr txBox="1">
            <a:spLocks/>
          </p:cNvSpPr>
          <p:nvPr/>
        </p:nvSpPr>
        <p:spPr bwMode="auto">
          <a:xfrm>
            <a:off x="708336" y="3199508"/>
            <a:ext cx="8153400" cy="5334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1400" kern="0" dirty="0">
                <a:latin typeface="Times New Roman" panose="02020603050405020304" pitchFamily="18" charset="0"/>
                <a:ea typeface="SimSun" panose="02010600030101010101" pitchFamily="2" charset="-122"/>
              </a:rPr>
              <a:t>However, our simulations show that both reused CSD index assignment and modified CSD index assignment achieve almost same power measurement accuracy</a:t>
            </a:r>
          </a:p>
          <a:p>
            <a:pPr>
              <a:buFont typeface="Arial" panose="020B0604020202020204" pitchFamily="34" charset="0"/>
              <a:buChar char="•"/>
            </a:pPr>
            <a:r>
              <a:rPr lang="en-US" sz="1400" kern="0" dirty="0">
                <a:latin typeface="Times New Roman" panose="02020603050405020304" pitchFamily="18" charset="0"/>
                <a:ea typeface="SimSun" panose="02010600030101010101" pitchFamily="2" charset="-122"/>
              </a:rPr>
              <a:t>Following is an example of DRU allocation for power measurement accuracy comparison in the simulations:</a:t>
            </a:r>
          </a:p>
        </p:txBody>
      </p:sp>
      <p:graphicFrame>
        <p:nvGraphicFramePr>
          <p:cNvPr id="9" name="표 11">
            <a:extLst>
              <a:ext uri="{FF2B5EF4-FFF2-40B4-BE49-F238E27FC236}">
                <a16:creationId xmlns:a16="http://schemas.microsoft.com/office/drawing/2014/main" id="{17059613-9922-43CC-9CBB-C567DC47811C}"/>
              </a:ext>
            </a:extLst>
          </p:cNvPr>
          <p:cNvGraphicFramePr>
            <a:graphicFrameLocks noGrp="1"/>
          </p:cNvGraphicFramePr>
          <p:nvPr>
            <p:extLst>
              <p:ext uri="{D42A27DB-BD31-4B8C-83A1-F6EECF244321}">
                <p14:modId xmlns:p14="http://schemas.microsoft.com/office/powerpoint/2010/main" val="3154191632"/>
              </p:ext>
            </p:extLst>
          </p:nvPr>
        </p:nvGraphicFramePr>
        <p:xfrm>
          <a:off x="1240983" y="1812438"/>
          <a:ext cx="2971800" cy="975360"/>
        </p:xfrm>
        <a:graphic>
          <a:graphicData uri="http://schemas.openxmlformats.org/drawingml/2006/table">
            <a:tbl>
              <a:tblPr firstRow="1" bandRow="1">
                <a:tableStyleId>{5940675A-B579-460E-94D1-54222C63F5DA}</a:tableStyleId>
              </a:tblPr>
              <a:tblGrid>
                <a:gridCol w="1066800">
                  <a:extLst>
                    <a:ext uri="{9D8B030D-6E8A-4147-A177-3AD203B41FA5}">
                      <a16:colId xmlns:a16="http://schemas.microsoft.com/office/drawing/2014/main" val="1532335134"/>
                    </a:ext>
                  </a:extLst>
                </a:gridCol>
                <a:gridCol w="1905000">
                  <a:extLst>
                    <a:ext uri="{9D8B030D-6E8A-4147-A177-3AD203B41FA5}">
                      <a16:colId xmlns:a16="http://schemas.microsoft.com/office/drawing/2014/main" val="4120223815"/>
                    </a:ext>
                  </a:extLst>
                </a:gridCol>
              </a:tblGrid>
              <a:tr h="190500">
                <a:tc>
                  <a:txBody>
                    <a:bodyPr/>
                    <a:lstStyle/>
                    <a:p>
                      <a:pPr algn="ctr" latinLnBrk="1"/>
                      <a:r>
                        <a:rPr lang="en-US" altLang="ko-KR" sz="1000" dirty="0"/>
                        <a:t>DRU size</a:t>
                      </a:r>
                      <a:endParaRPr lang="ko-KR" altLang="en-US" sz="1000" dirty="0"/>
                    </a:p>
                  </a:txBody>
                  <a:tcPr/>
                </a:tc>
                <a:tc>
                  <a:txBody>
                    <a:bodyPr/>
                    <a:lstStyle/>
                    <a:p>
                      <a:pPr algn="ctr" latinLnBrk="1"/>
                      <a:r>
                        <a:rPr lang="en-US" altLang="ko-KR" sz="1000" dirty="0"/>
                        <a:t>CSD starting</a:t>
                      </a:r>
                      <a:r>
                        <a:rPr lang="en-US" altLang="ko-KR" sz="1000" baseline="0" dirty="0"/>
                        <a:t> index for DBW60</a:t>
                      </a:r>
                      <a:endParaRPr lang="ko-KR" altLang="en-US" sz="1000" dirty="0"/>
                    </a:p>
                  </a:txBody>
                  <a:tcPr/>
                </a:tc>
                <a:extLst>
                  <a:ext uri="{0D108BD9-81ED-4DB2-BD59-A6C34878D82A}">
                    <a16:rowId xmlns:a16="http://schemas.microsoft.com/office/drawing/2014/main" val="1400591093"/>
                  </a:ext>
                </a:extLst>
              </a:tr>
              <a:tr h="190500">
                <a:tc>
                  <a:txBody>
                    <a:bodyPr/>
                    <a:lstStyle/>
                    <a:p>
                      <a:pPr algn="ctr" latinLnBrk="1"/>
                      <a:r>
                        <a:rPr lang="en-US" altLang="ko-KR" sz="1000" dirty="0"/>
                        <a:t>DRU52, </a:t>
                      </a:r>
                      <a:r>
                        <a:rPr lang="en-US" altLang="ko-KR" sz="1000" i="1" dirty="0" err="1"/>
                        <a:t>i</a:t>
                      </a:r>
                      <a:r>
                        <a:rPr lang="en-US" altLang="ko-KR" sz="1000" dirty="0"/>
                        <a:t>=1:12</a:t>
                      </a:r>
                      <a:endParaRPr lang="ko-KR" altLang="en-US" sz="1000" dirty="0"/>
                    </a:p>
                  </a:txBody>
                  <a:tcPr/>
                </a:tc>
                <a:tc>
                  <a:txBody>
                    <a:bodyPr/>
                    <a:lstStyle/>
                    <a:p>
                      <a:pPr algn="just" latinLnBrk="1"/>
                      <a:r>
                        <a:rPr lang="en-US" altLang="ko-KR" sz="1000" dirty="0"/>
                        <a:t>     {</a:t>
                      </a:r>
                      <a:r>
                        <a:rPr lang="en-US" altLang="ko-KR" sz="1000" u="sng" dirty="0">
                          <a:solidFill>
                            <a:schemeClr val="tx2"/>
                          </a:solidFill>
                        </a:rPr>
                        <a:t>1</a:t>
                      </a:r>
                      <a:r>
                        <a:rPr lang="en-US" altLang="ko-KR" sz="1000" dirty="0">
                          <a:solidFill>
                            <a:schemeClr val="tx2"/>
                          </a:solidFill>
                        </a:rPr>
                        <a:t>,</a:t>
                      </a:r>
                      <a:r>
                        <a:rPr lang="en-US" altLang="ko-KR" sz="1000" u="sng" dirty="0">
                          <a:solidFill>
                            <a:schemeClr val="tx2"/>
                          </a:solidFill>
                        </a:rPr>
                        <a:t>5</a:t>
                      </a:r>
                      <a:r>
                        <a:rPr lang="en-US" altLang="ko-KR" sz="1000" dirty="0">
                          <a:solidFill>
                            <a:schemeClr val="tx2"/>
                          </a:solidFill>
                        </a:rPr>
                        <a:t>,</a:t>
                      </a:r>
                      <a:r>
                        <a:rPr lang="en-US" altLang="ko-KR" sz="1000" u="sng" dirty="0">
                          <a:solidFill>
                            <a:schemeClr val="tx2"/>
                          </a:solidFill>
                        </a:rPr>
                        <a:t>2</a:t>
                      </a:r>
                      <a:r>
                        <a:rPr lang="en-US" altLang="ko-KR" sz="1000" dirty="0">
                          <a:solidFill>
                            <a:schemeClr val="tx2"/>
                          </a:solidFill>
                        </a:rPr>
                        <a:t>,</a:t>
                      </a:r>
                      <a:r>
                        <a:rPr lang="en-US" altLang="ko-KR" sz="1000" u="sng" dirty="0">
                          <a:solidFill>
                            <a:schemeClr val="tx2"/>
                          </a:solidFill>
                        </a:rPr>
                        <a:t>6</a:t>
                      </a:r>
                      <a:r>
                        <a:rPr lang="en-US" altLang="ko-KR" sz="1000" dirty="0">
                          <a:solidFill>
                            <a:schemeClr val="tx2"/>
                          </a:solidFill>
                        </a:rPr>
                        <a:t>,3,</a:t>
                      </a:r>
                      <a:r>
                        <a:rPr lang="en-US" altLang="ko-KR" sz="1000" u="none" dirty="0">
                          <a:solidFill>
                            <a:schemeClr val="tx2"/>
                          </a:solidFill>
                        </a:rPr>
                        <a:t>7</a:t>
                      </a:r>
                      <a:r>
                        <a:rPr lang="en-US" altLang="ko-KR" sz="1000" dirty="0">
                          <a:solidFill>
                            <a:schemeClr val="tx2"/>
                          </a:solidFill>
                        </a:rPr>
                        <a:t>,4,</a:t>
                      </a:r>
                      <a:r>
                        <a:rPr lang="en-US" altLang="ko-KR" sz="1000" u="none" dirty="0">
                          <a:solidFill>
                            <a:schemeClr val="tx2"/>
                          </a:solidFill>
                        </a:rPr>
                        <a:t>8</a:t>
                      </a:r>
                      <a:r>
                        <a:rPr lang="en-US" altLang="ko-KR" sz="1000" dirty="0">
                          <a:solidFill>
                            <a:schemeClr val="tx2"/>
                          </a:solidFill>
                        </a:rPr>
                        <a:t>,</a:t>
                      </a:r>
                      <a:r>
                        <a:rPr lang="en-US" altLang="ko-KR" sz="1000" b="0" u="sng" dirty="0">
                          <a:solidFill>
                            <a:schemeClr val="tx1"/>
                          </a:solidFill>
                        </a:rPr>
                        <a:t>1</a:t>
                      </a:r>
                      <a:r>
                        <a:rPr lang="en-US" altLang="ko-KR" sz="1000" b="0" dirty="0">
                          <a:solidFill>
                            <a:schemeClr val="tx1"/>
                          </a:solidFill>
                        </a:rPr>
                        <a:t>,</a:t>
                      </a:r>
                      <a:r>
                        <a:rPr lang="en-US" altLang="ko-KR" sz="1000" b="0" u="sng" dirty="0">
                          <a:solidFill>
                            <a:schemeClr val="tx1"/>
                          </a:solidFill>
                        </a:rPr>
                        <a:t>5</a:t>
                      </a:r>
                      <a:r>
                        <a:rPr lang="en-US" altLang="ko-KR" sz="1000" b="0" dirty="0">
                          <a:solidFill>
                            <a:schemeClr val="tx1"/>
                          </a:solidFill>
                        </a:rPr>
                        <a:t>,</a:t>
                      </a:r>
                      <a:r>
                        <a:rPr lang="en-US" altLang="ko-KR" sz="1000" b="0" u="sng" dirty="0">
                          <a:solidFill>
                            <a:schemeClr val="tx1"/>
                          </a:solidFill>
                        </a:rPr>
                        <a:t>2</a:t>
                      </a:r>
                      <a:r>
                        <a:rPr lang="en-US" altLang="ko-KR" sz="1000" b="0" dirty="0">
                          <a:solidFill>
                            <a:schemeClr val="tx1"/>
                          </a:solidFill>
                        </a:rPr>
                        <a:t>,</a:t>
                      </a:r>
                      <a:r>
                        <a:rPr lang="en-US" altLang="ko-KR" sz="1000" b="0" u="sng" dirty="0">
                          <a:solidFill>
                            <a:schemeClr val="tx1"/>
                          </a:solidFill>
                        </a:rPr>
                        <a:t>6</a:t>
                      </a:r>
                      <a:r>
                        <a:rPr lang="en-US" altLang="ko-KR" sz="1000" dirty="0"/>
                        <a:t>}</a:t>
                      </a:r>
                      <a:endParaRPr lang="ko-KR" altLang="en-US" sz="1000" dirty="0"/>
                    </a:p>
                  </a:txBody>
                  <a:tcPr/>
                </a:tc>
                <a:extLst>
                  <a:ext uri="{0D108BD9-81ED-4DB2-BD59-A6C34878D82A}">
                    <a16:rowId xmlns:a16="http://schemas.microsoft.com/office/drawing/2014/main" val="1330162741"/>
                  </a:ext>
                </a:extLst>
              </a:tr>
              <a:tr h="190500">
                <a:tc>
                  <a:txBody>
                    <a:bodyPr/>
                    <a:lstStyle/>
                    <a:p>
                      <a:pPr algn="ctr" latinLnBrk="1"/>
                      <a:r>
                        <a:rPr lang="en-US" altLang="ko-KR" sz="1000" dirty="0"/>
                        <a:t>DRU106, </a:t>
                      </a:r>
                      <a:r>
                        <a:rPr lang="en-US" altLang="ko-KR" sz="1000" i="1" dirty="0" err="1"/>
                        <a:t>i</a:t>
                      </a:r>
                      <a:r>
                        <a:rPr lang="en-US" altLang="ko-KR" sz="1000" dirty="0"/>
                        <a:t>=1:6</a:t>
                      </a:r>
                      <a:endParaRPr lang="ko-KR" altLang="en-US" sz="1000" dirty="0"/>
                    </a:p>
                  </a:txBody>
                  <a:tcPr/>
                </a:tc>
                <a:tc>
                  <a:txBody>
                    <a:bodyPr/>
                    <a:lstStyle/>
                    <a:p>
                      <a:pPr algn="just" latinLnBrk="1"/>
                      <a:r>
                        <a:rPr lang="en-US" altLang="ko-KR" sz="1000" dirty="0"/>
                        <a:t>     {  </a:t>
                      </a:r>
                      <a:r>
                        <a:rPr lang="en-US" altLang="ko-KR" sz="1000" u="sng" dirty="0"/>
                        <a:t>1</a:t>
                      </a:r>
                      <a:r>
                        <a:rPr lang="en-US" altLang="ko-KR" sz="1000" u="none" dirty="0"/>
                        <a:t>,  </a:t>
                      </a:r>
                      <a:r>
                        <a:rPr lang="en-US" altLang="ko-KR" sz="1000" u="none" baseline="0" dirty="0"/>
                        <a:t> </a:t>
                      </a:r>
                      <a:r>
                        <a:rPr lang="en-US" altLang="ko-KR" sz="1000" u="sng" dirty="0"/>
                        <a:t>2</a:t>
                      </a:r>
                      <a:r>
                        <a:rPr lang="en-US" altLang="ko-KR" sz="1000" dirty="0"/>
                        <a:t>,   3,   4,</a:t>
                      </a:r>
                      <a:r>
                        <a:rPr lang="en-US" altLang="ko-KR" sz="1000" baseline="0" dirty="0"/>
                        <a:t>   </a:t>
                      </a:r>
                      <a:r>
                        <a:rPr lang="en-US" altLang="ko-KR" sz="1000" u="sng" baseline="0" dirty="0"/>
                        <a:t>5</a:t>
                      </a:r>
                      <a:r>
                        <a:rPr lang="en-US" altLang="ko-KR" sz="1000" u="sng" dirty="0"/>
                        <a:t>,  6</a:t>
                      </a:r>
                      <a:r>
                        <a:rPr lang="en-US" altLang="ko-KR" sz="1000" dirty="0"/>
                        <a:t>}</a:t>
                      </a:r>
                      <a:endParaRPr lang="ko-KR" altLang="en-US" sz="1000" dirty="0"/>
                    </a:p>
                  </a:txBody>
                  <a:tcPr/>
                </a:tc>
                <a:extLst>
                  <a:ext uri="{0D108BD9-81ED-4DB2-BD59-A6C34878D82A}">
                    <a16:rowId xmlns:a16="http://schemas.microsoft.com/office/drawing/2014/main" val="3203606465"/>
                  </a:ext>
                </a:extLst>
              </a:tr>
              <a:tr h="190500">
                <a:tc>
                  <a:txBody>
                    <a:bodyPr/>
                    <a:lstStyle/>
                    <a:p>
                      <a:pPr algn="ctr" latinLnBrk="1"/>
                      <a:r>
                        <a:rPr lang="en-US" altLang="ko-KR" sz="1000" dirty="0"/>
                        <a:t>DRU242, </a:t>
                      </a:r>
                      <a:r>
                        <a:rPr lang="en-US" altLang="ko-KR" sz="1000" i="1" dirty="0" err="1"/>
                        <a:t>i</a:t>
                      </a:r>
                      <a:r>
                        <a:rPr lang="en-US" altLang="ko-KR" sz="1000" dirty="0"/>
                        <a:t>=1:3</a:t>
                      </a:r>
                      <a:endParaRPr lang="ko-KR" altLang="en-US" sz="1000" dirty="0"/>
                    </a:p>
                  </a:txBody>
                  <a:tcPr/>
                </a:tc>
                <a:tc>
                  <a:txBody>
                    <a:bodyPr/>
                    <a:lstStyle/>
                    <a:p>
                      <a:pPr algn="just" latinLnBrk="1"/>
                      <a:r>
                        <a:rPr lang="en-US" altLang="ko-KR" sz="1000" dirty="0"/>
                        <a:t>     </a:t>
                      </a:r>
                      <a:r>
                        <a:rPr lang="en-US" altLang="ko-KR" sz="1000" u="none" dirty="0"/>
                        <a:t>{     </a:t>
                      </a:r>
                      <a:r>
                        <a:rPr lang="en-US" altLang="ko-KR" sz="1000" u="sng" dirty="0"/>
                        <a:t>2</a:t>
                      </a:r>
                      <a:r>
                        <a:rPr lang="en-US" altLang="ko-KR" sz="1000" u="none" dirty="0"/>
                        <a:t>,         </a:t>
                      </a:r>
                      <a:r>
                        <a:rPr lang="en-US" altLang="ko-KR" sz="1000" dirty="0"/>
                        <a:t>4,        </a:t>
                      </a:r>
                      <a:r>
                        <a:rPr lang="en-US" altLang="ko-KR" sz="1000" u="sng" dirty="0"/>
                        <a:t>6</a:t>
                      </a:r>
                      <a:r>
                        <a:rPr lang="en-US" altLang="ko-KR" sz="1000" dirty="0"/>
                        <a:t>}</a:t>
                      </a:r>
                      <a:endParaRPr lang="ko-KR" altLang="en-US" sz="1000" dirty="0"/>
                    </a:p>
                  </a:txBody>
                  <a:tcPr/>
                </a:tc>
                <a:extLst>
                  <a:ext uri="{0D108BD9-81ED-4DB2-BD59-A6C34878D82A}">
                    <a16:rowId xmlns:a16="http://schemas.microsoft.com/office/drawing/2014/main" val="3966800136"/>
                  </a:ext>
                </a:extLst>
              </a:tr>
            </a:tbl>
          </a:graphicData>
        </a:graphic>
      </p:graphicFrame>
      <p:sp>
        <p:nvSpPr>
          <p:cNvPr id="10" name="Arrow: Right 9">
            <a:extLst>
              <a:ext uri="{FF2B5EF4-FFF2-40B4-BE49-F238E27FC236}">
                <a16:creationId xmlns:a16="http://schemas.microsoft.com/office/drawing/2014/main" id="{EA5F26F3-535A-D461-D7E6-8575E3E6793A}"/>
              </a:ext>
            </a:extLst>
          </p:cNvPr>
          <p:cNvSpPr/>
          <p:nvPr/>
        </p:nvSpPr>
        <p:spPr bwMode="auto">
          <a:xfrm>
            <a:off x="4765277" y="2191521"/>
            <a:ext cx="341313" cy="152400"/>
          </a:xfrm>
          <a:prstGeom prst="rightArrow">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aphicFrame>
        <p:nvGraphicFramePr>
          <p:cNvPr id="11" name="Table 10">
            <a:extLst>
              <a:ext uri="{FF2B5EF4-FFF2-40B4-BE49-F238E27FC236}">
                <a16:creationId xmlns:a16="http://schemas.microsoft.com/office/drawing/2014/main" id="{219FCD95-5795-1A29-2361-5CC8F628514E}"/>
              </a:ext>
            </a:extLst>
          </p:cNvPr>
          <p:cNvGraphicFramePr>
            <a:graphicFrameLocks noGrp="1"/>
          </p:cNvGraphicFramePr>
          <p:nvPr>
            <p:extLst>
              <p:ext uri="{D42A27DB-BD31-4B8C-83A1-F6EECF244321}">
                <p14:modId xmlns:p14="http://schemas.microsoft.com/office/powerpoint/2010/main" val="3719231714"/>
              </p:ext>
            </p:extLst>
          </p:nvPr>
        </p:nvGraphicFramePr>
        <p:xfrm>
          <a:off x="708336" y="4934927"/>
          <a:ext cx="3391936" cy="584733"/>
        </p:xfrm>
        <a:graphic>
          <a:graphicData uri="http://schemas.openxmlformats.org/drawingml/2006/table">
            <a:tbl>
              <a:tblPr>
                <a:tableStyleId>{5C22544A-7EE6-4342-B048-85BDC9FD1C3A}</a:tableStyleId>
              </a:tblPr>
              <a:tblGrid>
                <a:gridCol w="211996">
                  <a:extLst>
                    <a:ext uri="{9D8B030D-6E8A-4147-A177-3AD203B41FA5}">
                      <a16:colId xmlns:a16="http://schemas.microsoft.com/office/drawing/2014/main" val="3077819494"/>
                    </a:ext>
                  </a:extLst>
                </a:gridCol>
                <a:gridCol w="211996">
                  <a:extLst>
                    <a:ext uri="{9D8B030D-6E8A-4147-A177-3AD203B41FA5}">
                      <a16:colId xmlns:a16="http://schemas.microsoft.com/office/drawing/2014/main" val="385106545"/>
                    </a:ext>
                  </a:extLst>
                </a:gridCol>
                <a:gridCol w="211996">
                  <a:extLst>
                    <a:ext uri="{9D8B030D-6E8A-4147-A177-3AD203B41FA5}">
                      <a16:colId xmlns:a16="http://schemas.microsoft.com/office/drawing/2014/main" val="2080927831"/>
                    </a:ext>
                  </a:extLst>
                </a:gridCol>
                <a:gridCol w="211996">
                  <a:extLst>
                    <a:ext uri="{9D8B030D-6E8A-4147-A177-3AD203B41FA5}">
                      <a16:colId xmlns:a16="http://schemas.microsoft.com/office/drawing/2014/main" val="2724270128"/>
                    </a:ext>
                  </a:extLst>
                </a:gridCol>
                <a:gridCol w="211996">
                  <a:extLst>
                    <a:ext uri="{9D8B030D-6E8A-4147-A177-3AD203B41FA5}">
                      <a16:colId xmlns:a16="http://schemas.microsoft.com/office/drawing/2014/main" val="1910249362"/>
                    </a:ext>
                  </a:extLst>
                </a:gridCol>
                <a:gridCol w="211996">
                  <a:extLst>
                    <a:ext uri="{9D8B030D-6E8A-4147-A177-3AD203B41FA5}">
                      <a16:colId xmlns:a16="http://schemas.microsoft.com/office/drawing/2014/main" val="3810517003"/>
                    </a:ext>
                  </a:extLst>
                </a:gridCol>
                <a:gridCol w="211996">
                  <a:extLst>
                    <a:ext uri="{9D8B030D-6E8A-4147-A177-3AD203B41FA5}">
                      <a16:colId xmlns:a16="http://schemas.microsoft.com/office/drawing/2014/main" val="1735023185"/>
                    </a:ext>
                  </a:extLst>
                </a:gridCol>
                <a:gridCol w="211996">
                  <a:extLst>
                    <a:ext uri="{9D8B030D-6E8A-4147-A177-3AD203B41FA5}">
                      <a16:colId xmlns:a16="http://schemas.microsoft.com/office/drawing/2014/main" val="3830361873"/>
                    </a:ext>
                  </a:extLst>
                </a:gridCol>
                <a:gridCol w="211996">
                  <a:extLst>
                    <a:ext uri="{9D8B030D-6E8A-4147-A177-3AD203B41FA5}">
                      <a16:colId xmlns:a16="http://schemas.microsoft.com/office/drawing/2014/main" val="1473739032"/>
                    </a:ext>
                  </a:extLst>
                </a:gridCol>
                <a:gridCol w="211996">
                  <a:extLst>
                    <a:ext uri="{9D8B030D-6E8A-4147-A177-3AD203B41FA5}">
                      <a16:colId xmlns:a16="http://schemas.microsoft.com/office/drawing/2014/main" val="469150045"/>
                    </a:ext>
                  </a:extLst>
                </a:gridCol>
                <a:gridCol w="211996">
                  <a:extLst>
                    <a:ext uri="{9D8B030D-6E8A-4147-A177-3AD203B41FA5}">
                      <a16:colId xmlns:a16="http://schemas.microsoft.com/office/drawing/2014/main" val="3055564927"/>
                    </a:ext>
                  </a:extLst>
                </a:gridCol>
                <a:gridCol w="211996">
                  <a:extLst>
                    <a:ext uri="{9D8B030D-6E8A-4147-A177-3AD203B41FA5}">
                      <a16:colId xmlns:a16="http://schemas.microsoft.com/office/drawing/2014/main" val="2143083088"/>
                    </a:ext>
                  </a:extLst>
                </a:gridCol>
                <a:gridCol w="211996">
                  <a:extLst>
                    <a:ext uri="{9D8B030D-6E8A-4147-A177-3AD203B41FA5}">
                      <a16:colId xmlns:a16="http://schemas.microsoft.com/office/drawing/2014/main" val="2524017048"/>
                    </a:ext>
                  </a:extLst>
                </a:gridCol>
                <a:gridCol w="211996">
                  <a:extLst>
                    <a:ext uri="{9D8B030D-6E8A-4147-A177-3AD203B41FA5}">
                      <a16:colId xmlns:a16="http://schemas.microsoft.com/office/drawing/2014/main" val="4185291480"/>
                    </a:ext>
                  </a:extLst>
                </a:gridCol>
                <a:gridCol w="211996">
                  <a:extLst>
                    <a:ext uri="{9D8B030D-6E8A-4147-A177-3AD203B41FA5}">
                      <a16:colId xmlns:a16="http://schemas.microsoft.com/office/drawing/2014/main" val="987693823"/>
                    </a:ext>
                  </a:extLst>
                </a:gridCol>
                <a:gridCol w="211996">
                  <a:extLst>
                    <a:ext uri="{9D8B030D-6E8A-4147-A177-3AD203B41FA5}">
                      <a16:colId xmlns:a16="http://schemas.microsoft.com/office/drawing/2014/main" val="1946776511"/>
                    </a:ext>
                  </a:extLst>
                </a:gridCol>
              </a:tblGrid>
              <a:tr h="191716">
                <a:tc>
                  <a:txBody>
                    <a:bodyPr/>
                    <a:lstStyle/>
                    <a:p>
                      <a:pPr algn="ctr" fontAlgn="ctr"/>
                      <a:r>
                        <a:rPr lang="en-US" sz="800" u="none" strike="noStrike" dirty="0">
                          <a:effectLst/>
                        </a:rPr>
                        <a:t>52</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52</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52</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a:effectLst/>
                        </a:rPr>
                        <a:t>52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52</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solidFill>
                            <a:schemeClr val="bg1">
                              <a:lumMod val="75000"/>
                            </a:schemeClr>
                          </a:solidFill>
                          <a:effectLst/>
                        </a:rPr>
                        <a:t>52</a:t>
                      </a:r>
                      <a:endParaRPr lang="en-US" sz="800" b="0" i="0" u="none" strike="noStrike" dirty="0">
                        <a:solidFill>
                          <a:schemeClr val="bg1">
                            <a:lumMod val="75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800" u="none" strike="noStrike" dirty="0">
                          <a:solidFill>
                            <a:schemeClr val="bg1">
                              <a:lumMod val="75000"/>
                            </a:schemeClr>
                          </a:solidFill>
                          <a:effectLst/>
                        </a:rPr>
                        <a:t>52</a:t>
                      </a:r>
                      <a:endParaRPr lang="en-US" sz="800" b="0" i="0" u="none" strike="noStrike" dirty="0">
                        <a:solidFill>
                          <a:schemeClr val="bg1">
                            <a:lumMod val="75000"/>
                          </a:schemeClr>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800" u="none" strike="noStrike">
                          <a:solidFill>
                            <a:schemeClr val="bg1">
                              <a:lumMod val="75000"/>
                            </a:schemeClr>
                          </a:solidFill>
                          <a:effectLst/>
                        </a:rPr>
                        <a:t>52</a:t>
                      </a:r>
                      <a:endParaRPr lang="en-US" sz="800" b="0" i="0" u="none" strike="noStrike">
                        <a:solidFill>
                          <a:schemeClr val="bg1">
                            <a:lumMod val="75000"/>
                          </a:schemeClr>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800" u="none" strike="noStrike">
                          <a:solidFill>
                            <a:schemeClr val="bg1">
                              <a:lumMod val="75000"/>
                            </a:schemeClr>
                          </a:solidFill>
                          <a:effectLst/>
                        </a:rPr>
                        <a:t>52</a:t>
                      </a:r>
                      <a:endParaRPr lang="en-US" sz="800" b="0" i="0" u="none" strike="noStrike">
                        <a:solidFill>
                          <a:schemeClr val="bg1">
                            <a:lumMod val="75000"/>
                          </a:schemeClr>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8769308"/>
                  </a:ext>
                </a:extLst>
              </a:tr>
              <a:tr h="191716">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effectLst/>
                        </a:rPr>
                        <a:t>106</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106</a:t>
                      </a:r>
                      <a:endParaRPr lang="en-US" sz="800" b="0" i="0" u="none" strike="noStrike" dirty="0">
                        <a:solidFill>
                          <a:schemeClr val="bg1">
                            <a:lumMod val="75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fontAlgn="ctr"/>
                      <a:r>
                        <a:rPr lang="en-US" sz="800" u="none" strike="noStrike" dirty="0">
                          <a:solidFill>
                            <a:schemeClr val="bg1">
                              <a:lumMod val="75000"/>
                            </a:schemeClr>
                          </a:solidFill>
                          <a:effectLst/>
                        </a:rPr>
                        <a:t>106</a:t>
                      </a:r>
                      <a:endParaRPr lang="en-US" sz="800" b="0" i="0" u="none" strike="noStrike" dirty="0">
                        <a:solidFill>
                          <a:schemeClr val="bg1">
                            <a:lumMod val="75000"/>
                          </a:schemeClr>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2278388780"/>
                  </a:ext>
                </a:extLst>
              </a:tr>
              <a:tr h="201301">
                <a:tc gridSpan="4">
                  <a:txBody>
                    <a:bodyPr/>
                    <a:lstStyle/>
                    <a:p>
                      <a:pPr algn="ctr" fontAlgn="ctr"/>
                      <a:r>
                        <a:rPr lang="en-US" sz="800" u="none" strike="noStrike">
                          <a:effectLst/>
                        </a:rPr>
                        <a:t>242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a:effectLst/>
                        </a:rPr>
                        <a:t>242</a:t>
                      </a:r>
                      <a:endParaRPr lang="en-US" sz="800" b="0"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242</a:t>
                      </a:r>
                      <a:endParaRPr lang="en-US" sz="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solidFill>
                            <a:schemeClr val="bg1">
                              <a:lumMod val="75000"/>
                            </a:schemeClr>
                          </a:solidFill>
                          <a:effectLst/>
                        </a:rPr>
                        <a:t>242</a:t>
                      </a:r>
                      <a:endParaRPr lang="en-US" sz="800" b="0" i="0" u="none" strike="noStrike" dirty="0">
                        <a:solidFill>
                          <a:schemeClr val="bg1">
                            <a:lumMod val="75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82068092"/>
                  </a:ext>
                </a:extLst>
              </a:tr>
            </a:tbl>
          </a:graphicData>
        </a:graphic>
      </p:graphicFrame>
      <p:graphicFrame>
        <p:nvGraphicFramePr>
          <p:cNvPr id="12" name="Table 11">
            <a:extLst>
              <a:ext uri="{FF2B5EF4-FFF2-40B4-BE49-F238E27FC236}">
                <a16:creationId xmlns:a16="http://schemas.microsoft.com/office/drawing/2014/main" id="{B9EB28C8-7834-FE7E-80CF-A3CD37523B3F}"/>
              </a:ext>
            </a:extLst>
          </p:cNvPr>
          <p:cNvGraphicFramePr>
            <a:graphicFrameLocks noGrp="1"/>
          </p:cNvGraphicFramePr>
          <p:nvPr>
            <p:extLst>
              <p:ext uri="{D42A27DB-BD31-4B8C-83A1-F6EECF244321}">
                <p14:modId xmlns:p14="http://schemas.microsoft.com/office/powerpoint/2010/main" val="2026563013"/>
              </p:ext>
            </p:extLst>
          </p:nvPr>
        </p:nvGraphicFramePr>
        <p:xfrm>
          <a:off x="5192959" y="4477911"/>
          <a:ext cx="3657595" cy="464820"/>
        </p:xfrm>
        <a:graphic>
          <a:graphicData uri="http://schemas.openxmlformats.org/drawingml/2006/table">
            <a:tbl>
              <a:tblPr>
                <a:tableStyleId>{5C22544A-7EE6-4342-B048-85BDC9FD1C3A}</a:tableStyleId>
              </a:tblPr>
              <a:tblGrid>
                <a:gridCol w="463639">
                  <a:extLst>
                    <a:ext uri="{9D8B030D-6E8A-4147-A177-3AD203B41FA5}">
                      <a16:colId xmlns:a16="http://schemas.microsoft.com/office/drawing/2014/main" val="3608839710"/>
                    </a:ext>
                  </a:extLst>
                </a:gridCol>
                <a:gridCol w="266163">
                  <a:extLst>
                    <a:ext uri="{9D8B030D-6E8A-4147-A177-3AD203B41FA5}">
                      <a16:colId xmlns:a16="http://schemas.microsoft.com/office/drawing/2014/main" val="3874324984"/>
                    </a:ext>
                  </a:extLst>
                </a:gridCol>
                <a:gridCol w="266163">
                  <a:extLst>
                    <a:ext uri="{9D8B030D-6E8A-4147-A177-3AD203B41FA5}">
                      <a16:colId xmlns:a16="http://schemas.microsoft.com/office/drawing/2014/main" val="932634387"/>
                    </a:ext>
                  </a:extLst>
                </a:gridCol>
                <a:gridCol w="266163">
                  <a:extLst>
                    <a:ext uri="{9D8B030D-6E8A-4147-A177-3AD203B41FA5}">
                      <a16:colId xmlns:a16="http://schemas.microsoft.com/office/drawing/2014/main" val="484945305"/>
                    </a:ext>
                  </a:extLst>
                </a:gridCol>
                <a:gridCol w="266163">
                  <a:extLst>
                    <a:ext uri="{9D8B030D-6E8A-4147-A177-3AD203B41FA5}">
                      <a16:colId xmlns:a16="http://schemas.microsoft.com/office/drawing/2014/main" val="2603519164"/>
                    </a:ext>
                  </a:extLst>
                </a:gridCol>
                <a:gridCol w="266163">
                  <a:extLst>
                    <a:ext uri="{9D8B030D-6E8A-4147-A177-3AD203B41FA5}">
                      <a16:colId xmlns:a16="http://schemas.microsoft.com/office/drawing/2014/main" val="1243504119"/>
                    </a:ext>
                  </a:extLst>
                </a:gridCol>
                <a:gridCol w="266163">
                  <a:extLst>
                    <a:ext uri="{9D8B030D-6E8A-4147-A177-3AD203B41FA5}">
                      <a16:colId xmlns:a16="http://schemas.microsoft.com/office/drawing/2014/main" val="3856757433"/>
                    </a:ext>
                  </a:extLst>
                </a:gridCol>
                <a:gridCol w="266163">
                  <a:extLst>
                    <a:ext uri="{9D8B030D-6E8A-4147-A177-3AD203B41FA5}">
                      <a16:colId xmlns:a16="http://schemas.microsoft.com/office/drawing/2014/main" val="4056299488"/>
                    </a:ext>
                  </a:extLst>
                </a:gridCol>
                <a:gridCol w="266163">
                  <a:extLst>
                    <a:ext uri="{9D8B030D-6E8A-4147-A177-3AD203B41FA5}">
                      <a16:colId xmlns:a16="http://schemas.microsoft.com/office/drawing/2014/main" val="98265"/>
                    </a:ext>
                  </a:extLst>
                </a:gridCol>
                <a:gridCol w="266163">
                  <a:extLst>
                    <a:ext uri="{9D8B030D-6E8A-4147-A177-3AD203B41FA5}">
                      <a16:colId xmlns:a16="http://schemas.microsoft.com/office/drawing/2014/main" val="1517171963"/>
                    </a:ext>
                  </a:extLst>
                </a:gridCol>
                <a:gridCol w="266163">
                  <a:extLst>
                    <a:ext uri="{9D8B030D-6E8A-4147-A177-3AD203B41FA5}">
                      <a16:colId xmlns:a16="http://schemas.microsoft.com/office/drawing/2014/main" val="4214059517"/>
                    </a:ext>
                  </a:extLst>
                </a:gridCol>
                <a:gridCol w="266163">
                  <a:extLst>
                    <a:ext uri="{9D8B030D-6E8A-4147-A177-3AD203B41FA5}">
                      <a16:colId xmlns:a16="http://schemas.microsoft.com/office/drawing/2014/main" val="269284858"/>
                    </a:ext>
                  </a:extLst>
                </a:gridCol>
                <a:gridCol w="266163">
                  <a:extLst>
                    <a:ext uri="{9D8B030D-6E8A-4147-A177-3AD203B41FA5}">
                      <a16:colId xmlns:a16="http://schemas.microsoft.com/office/drawing/2014/main" val="3835507525"/>
                    </a:ext>
                  </a:extLst>
                </a:gridCol>
              </a:tblGrid>
              <a:tr h="152400">
                <a:tc>
                  <a:txBody>
                    <a:bodyPr/>
                    <a:lstStyle/>
                    <a:p>
                      <a:pPr algn="ctr" fontAlgn="ctr"/>
                      <a:r>
                        <a:rPr lang="en-US" sz="800" u="none" strike="noStrike">
                          <a:effectLst/>
                        </a:rPr>
                        <a:t>DRU52</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5</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70C0"/>
                    </a:solidFill>
                  </a:tcPr>
                </a:tc>
                <a:tc>
                  <a:txBody>
                    <a:bodyPr/>
                    <a:lstStyle/>
                    <a:p>
                      <a:pPr algn="ctr" fontAlgn="ctr"/>
                      <a:r>
                        <a:rPr lang="en-US" sz="800" u="none" strike="noStrike" dirty="0">
                          <a:effectLst/>
                        </a:rPr>
                        <a:t>5</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70C0"/>
                    </a:solidFill>
                  </a:tcPr>
                </a:tc>
                <a:tc>
                  <a:txBody>
                    <a:bodyPr/>
                    <a:lstStyle/>
                    <a:p>
                      <a:pPr algn="ctr" fontAlgn="ctr"/>
                      <a:r>
                        <a:rPr lang="en-US" sz="800" u="none" strike="noStrike" dirty="0">
                          <a:effectLst/>
                        </a:rPr>
                        <a:t>6</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9635766"/>
                  </a:ext>
                </a:extLst>
              </a:tr>
              <a:tr h="152400">
                <a:tc>
                  <a:txBody>
                    <a:bodyPr/>
                    <a:lstStyle/>
                    <a:p>
                      <a:pPr algn="ctr" fontAlgn="ctr"/>
                      <a:r>
                        <a:rPr lang="en-US" sz="800" u="none" strike="noStrike">
                          <a:effectLst/>
                        </a:rPr>
                        <a:t>DRU106</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gridSpan="2">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c gridSpan="2">
                  <a:txBody>
                    <a:bodyPr/>
                    <a:lstStyle/>
                    <a:p>
                      <a:pPr algn="ctr" fontAlgn="ctr"/>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c gridSpan="2">
                  <a:txBody>
                    <a:bodyPr/>
                    <a:lstStyle/>
                    <a:p>
                      <a:pPr algn="ctr" fontAlgn="ctr"/>
                      <a:r>
                        <a:rPr lang="en-US" sz="800" u="none" strike="noStrike" dirty="0">
                          <a:effectLst/>
                        </a:rPr>
                        <a:t>3</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4</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8967585"/>
                  </a:ext>
                </a:extLst>
              </a:tr>
              <a:tr h="160020">
                <a:tc>
                  <a:txBody>
                    <a:bodyPr/>
                    <a:lstStyle/>
                    <a:p>
                      <a:pPr algn="ctr" fontAlgn="ctr"/>
                      <a:r>
                        <a:rPr lang="en-US" sz="800" u="none" strike="noStrike">
                          <a:effectLst/>
                        </a:rPr>
                        <a:t>DRU242</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gridSpan="4">
                  <a:txBody>
                    <a:bodyPr/>
                    <a:lstStyle/>
                    <a:p>
                      <a:pPr algn="ctr" fontAlgn="ctr"/>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4</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6</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8642075"/>
                  </a:ext>
                </a:extLst>
              </a:tr>
            </a:tbl>
          </a:graphicData>
        </a:graphic>
      </p:graphicFrame>
      <p:graphicFrame>
        <p:nvGraphicFramePr>
          <p:cNvPr id="13" name="Table 12">
            <a:extLst>
              <a:ext uri="{FF2B5EF4-FFF2-40B4-BE49-F238E27FC236}">
                <a16:creationId xmlns:a16="http://schemas.microsoft.com/office/drawing/2014/main" id="{C55F1716-167E-1963-B7A6-5540A00A4EBC}"/>
              </a:ext>
            </a:extLst>
          </p:cNvPr>
          <p:cNvGraphicFramePr>
            <a:graphicFrameLocks noGrp="1"/>
          </p:cNvGraphicFramePr>
          <p:nvPr>
            <p:extLst>
              <p:ext uri="{D42A27DB-BD31-4B8C-83A1-F6EECF244321}">
                <p14:modId xmlns:p14="http://schemas.microsoft.com/office/powerpoint/2010/main" val="1995918968"/>
              </p:ext>
            </p:extLst>
          </p:nvPr>
        </p:nvGraphicFramePr>
        <p:xfrm>
          <a:off x="5165286" y="5482591"/>
          <a:ext cx="3657595" cy="464820"/>
        </p:xfrm>
        <a:graphic>
          <a:graphicData uri="http://schemas.openxmlformats.org/drawingml/2006/table">
            <a:tbl>
              <a:tblPr>
                <a:tableStyleId>{5C22544A-7EE6-4342-B048-85BDC9FD1C3A}</a:tableStyleId>
              </a:tblPr>
              <a:tblGrid>
                <a:gridCol w="463639">
                  <a:extLst>
                    <a:ext uri="{9D8B030D-6E8A-4147-A177-3AD203B41FA5}">
                      <a16:colId xmlns:a16="http://schemas.microsoft.com/office/drawing/2014/main" val="3608839710"/>
                    </a:ext>
                  </a:extLst>
                </a:gridCol>
                <a:gridCol w="266163">
                  <a:extLst>
                    <a:ext uri="{9D8B030D-6E8A-4147-A177-3AD203B41FA5}">
                      <a16:colId xmlns:a16="http://schemas.microsoft.com/office/drawing/2014/main" val="3874324984"/>
                    </a:ext>
                  </a:extLst>
                </a:gridCol>
                <a:gridCol w="266163">
                  <a:extLst>
                    <a:ext uri="{9D8B030D-6E8A-4147-A177-3AD203B41FA5}">
                      <a16:colId xmlns:a16="http://schemas.microsoft.com/office/drawing/2014/main" val="932634387"/>
                    </a:ext>
                  </a:extLst>
                </a:gridCol>
                <a:gridCol w="266163">
                  <a:extLst>
                    <a:ext uri="{9D8B030D-6E8A-4147-A177-3AD203B41FA5}">
                      <a16:colId xmlns:a16="http://schemas.microsoft.com/office/drawing/2014/main" val="484945305"/>
                    </a:ext>
                  </a:extLst>
                </a:gridCol>
                <a:gridCol w="266163">
                  <a:extLst>
                    <a:ext uri="{9D8B030D-6E8A-4147-A177-3AD203B41FA5}">
                      <a16:colId xmlns:a16="http://schemas.microsoft.com/office/drawing/2014/main" val="2603519164"/>
                    </a:ext>
                  </a:extLst>
                </a:gridCol>
                <a:gridCol w="266163">
                  <a:extLst>
                    <a:ext uri="{9D8B030D-6E8A-4147-A177-3AD203B41FA5}">
                      <a16:colId xmlns:a16="http://schemas.microsoft.com/office/drawing/2014/main" val="1243504119"/>
                    </a:ext>
                  </a:extLst>
                </a:gridCol>
                <a:gridCol w="266163">
                  <a:extLst>
                    <a:ext uri="{9D8B030D-6E8A-4147-A177-3AD203B41FA5}">
                      <a16:colId xmlns:a16="http://schemas.microsoft.com/office/drawing/2014/main" val="3856757433"/>
                    </a:ext>
                  </a:extLst>
                </a:gridCol>
                <a:gridCol w="266163">
                  <a:extLst>
                    <a:ext uri="{9D8B030D-6E8A-4147-A177-3AD203B41FA5}">
                      <a16:colId xmlns:a16="http://schemas.microsoft.com/office/drawing/2014/main" val="4056299488"/>
                    </a:ext>
                  </a:extLst>
                </a:gridCol>
                <a:gridCol w="266163">
                  <a:extLst>
                    <a:ext uri="{9D8B030D-6E8A-4147-A177-3AD203B41FA5}">
                      <a16:colId xmlns:a16="http://schemas.microsoft.com/office/drawing/2014/main" val="98265"/>
                    </a:ext>
                  </a:extLst>
                </a:gridCol>
                <a:gridCol w="266163">
                  <a:extLst>
                    <a:ext uri="{9D8B030D-6E8A-4147-A177-3AD203B41FA5}">
                      <a16:colId xmlns:a16="http://schemas.microsoft.com/office/drawing/2014/main" val="1517171963"/>
                    </a:ext>
                  </a:extLst>
                </a:gridCol>
                <a:gridCol w="266163">
                  <a:extLst>
                    <a:ext uri="{9D8B030D-6E8A-4147-A177-3AD203B41FA5}">
                      <a16:colId xmlns:a16="http://schemas.microsoft.com/office/drawing/2014/main" val="4214059517"/>
                    </a:ext>
                  </a:extLst>
                </a:gridCol>
                <a:gridCol w="266163">
                  <a:extLst>
                    <a:ext uri="{9D8B030D-6E8A-4147-A177-3AD203B41FA5}">
                      <a16:colId xmlns:a16="http://schemas.microsoft.com/office/drawing/2014/main" val="269284858"/>
                    </a:ext>
                  </a:extLst>
                </a:gridCol>
                <a:gridCol w="266163">
                  <a:extLst>
                    <a:ext uri="{9D8B030D-6E8A-4147-A177-3AD203B41FA5}">
                      <a16:colId xmlns:a16="http://schemas.microsoft.com/office/drawing/2014/main" val="3835507525"/>
                    </a:ext>
                  </a:extLst>
                </a:gridCol>
              </a:tblGrid>
              <a:tr h="152400">
                <a:tc>
                  <a:txBody>
                    <a:bodyPr/>
                    <a:lstStyle/>
                    <a:p>
                      <a:pPr algn="ctr" fontAlgn="ctr"/>
                      <a:r>
                        <a:rPr lang="en-US" sz="800" u="none" strike="noStrike">
                          <a:effectLst/>
                        </a:rPr>
                        <a:t>DRU52</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5</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7</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5</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8</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800" u="none" strike="noStrike" dirty="0">
                          <a:effectLst/>
                        </a:rPr>
                        <a:t>6</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9635766"/>
                  </a:ext>
                </a:extLst>
              </a:tr>
              <a:tr h="152400">
                <a:tc>
                  <a:txBody>
                    <a:bodyPr/>
                    <a:lstStyle/>
                    <a:p>
                      <a:pPr algn="ctr" fontAlgn="ctr"/>
                      <a:r>
                        <a:rPr lang="en-US" sz="800" u="none" strike="noStrike">
                          <a:effectLst/>
                        </a:rPr>
                        <a:t>DRU106</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gridSpan="2">
                  <a:txBody>
                    <a:bodyPr/>
                    <a:lstStyle/>
                    <a:p>
                      <a:pPr algn="ctr" fontAlgn="ctr"/>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3</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dirty="0">
                          <a:effectLst/>
                        </a:rPr>
                        <a:t>4</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gridSpan="2">
                  <a:txBody>
                    <a:bodyPr/>
                    <a:lstStyle/>
                    <a:p>
                      <a:pPr algn="ctr" fontAlgn="ctr"/>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u="none" strike="noStrike">
                          <a:effectLst/>
                        </a:rPr>
                        <a:t>6</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8967585"/>
                  </a:ext>
                </a:extLst>
              </a:tr>
              <a:tr h="160020">
                <a:tc>
                  <a:txBody>
                    <a:bodyPr/>
                    <a:lstStyle/>
                    <a:p>
                      <a:pPr algn="ctr" fontAlgn="ctr"/>
                      <a:r>
                        <a:rPr lang="en-US" sz="800" u="none" strike="noStrike">
                          <a:effectLst/>
                        </a:rPr>
                        <a:t>DRU242</a:t>
                      </a:r>
                      <a:endParaRPr lang="en-US" sz="800" b="0" i="0" u="none" strike="noStrike">
                        <a:solidFill>
                          <a:srgbClr val="000000"/>
                        </a:solidFill>
                        <a:effectLst/>
                        <a:latin typeface="Calibri" panose="020F0502020204030204" pitchFamily="34" charset="0"/>
                      </a:endParaRPr>
                    </a:p>
                  </a:txBody>
                  <a:tcPr marL="7620" marR="7620" marT="7620" marB="0" anchor="ctr">
                    <a:lnR w="6350" cap="flat" cmpd="sng" algn="ctr">
                      <a:solidFill>
                        <a:schemeClr val="tx1"/>
                      </a:solidFill>
                      <a:prstDash val="solid"/>
                      <a:round/>
                      <a:headEnd type="none" w="med" len="med"/>
                      <a:tailEnd type="none" w="med" len="med"/>
                    </a:lnR>
                  </a:tcPr>
                </a:tc>
                <a:tc gridSpan="4">
                  <a:txBody>
                    <a:bodyPr/>
                    <a:lstStyle/>
                    <a:p>
                      <a:pPr algn="ctr" fontAlgn="ctr"/>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4</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u="none" strike="noStrike" dirty="0">
                          <a:effectLst/>
                        </a:rPr>
                        <a:t>6</a:t>
                      </a:r>
                      <a:endParaRPr lang="en-US" sz="8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8642075"/>
                  </a:ext>
                </a:extLst>
              </a:tr>
            </a:tbl>
          </a:graphicData>
        </a:graphic>
      </p:graphicFrame>
      <p:cxnSp>
        <p:nvCxnSpPr>
          <p:cNvPr id="15" name="Straight Arrow Connector 14">
            <a:extLst>
              <a:ext uri="{FF2B5EF4-FFF2-40B4-BE49-F238E27FC236}">
                <a16:creationId xmlns:a16="http://schemas.microsoft.com/office/drawing/2014/main" id="{ECFC0610-AF39-D0B4-9741-8A864DEC10A9}"/>
              </a:ext>
            </a:extLst>
          </p:cNvPr>
          <p:cNvCxnSpPr/>
          <p:nvPr/>
        </p:nvCxnSpPr>
        <p:spPr bwMode="auto">
          <a:xfrm flipV="1">
            <a:off x="4213536" y="4734586"/>
            <a:ext cx="859981" cy="38100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07E7E773-CBBC-920A-554A-C758CA4498B9}"/>
              </a:ext>
            </a:extLst>
          </p:cNvPr>
          <p:cNvCxnSpPr/>
          <p:nvPr/>
        </p:nvCxnSpPr>
        <p:spPr bwMode="auto">
          <a:xfrm>
            <a:off x="4213536" y="5227293"/>
            <a:ext cx="838350" cy="487708"/>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18" name="TextBox 17">
            <a:extLst>
              <a:ext uri="{FF2B5EF4-FFF2-40B4-BE49-F238E27FC236}">
                <a16:creationId xmlns:a16="http://schemas.microsoft.com/office/drawing/2014/main" id="{C8EC4C35-E129-A388-DA3E-A0FED5258C9B}"/>
              </a:ext>
            </a:extLst>
          </p:cNvPr>
          <p:cNvSpPr txBox="1"/>
          <p:nvPr/>
        </p:nvSpPr>
        <p:spPr>
          <a:xfrm>
            <a:off x="464574" y="4544926"/>
            <a:ext cx="3629520" cy="276999"/>
          </a:xfrm>
          <a:prstGeom prst="rect">
            <a:avLst/>
          </a:prstGeom>
          <a:noFill/>
        </p:spPr>
        <p:txBody>
          <a:bodyPr wrap="none" rtlCol="0">
            <a:spAutoFit/>
          </a:bodyPr>
          <a:lstStyle/>
          <a:p>
            <a:r>
              <a:rPr lang="en-US" b="1" dirty="0"/>
              <a:t>DRU Allocation (logically) for 4xDRU106+4xDRU52</a:t>
            </a:r>
          </a:p>
        </p:txBody>
      </p:sp>
      <p:sp>
        <p:nvSpPr>
          <p:cNvPr id="19" name="TextBox 18">
            <a:extLst>
              <a:ext uri="{FF2B5EF4-FFF2-40B4-BE49-F238E27FC236}">
                <a16:creationId xmlns:a16="http://schemas.microsoft.com/office/drawing/2014/main" id="{DEA5DD1D-EA65-B210-0803-712357CC8FC7}"/>
              </a:ext>
            </a:extLst>
          </p:cNvPr>
          <p:cNvSpPr txBox="1"/>
          <p:nvPr/>
        </p:nvSpPr>
        <p:spPr>
          <a:xfrm>
            <a:off x="5142078" y="4093741"/>
            <a:ext cx="2444452" cy="276999"/>
          </a:xfrm>
          <a:prstGeom prst="rect">
            <a:avLst/>
          </a:prstGeom>
          <a:noFill/>
        </p:spPr>
        <p:txBody>
          <a:bodyPr wrap="none" rtlCol="0">
            <a:spAutoFit/>
          </a:bodyPr>
          <a:lstStyle/>
          <a:p>
            <a:r>
              <a:rPr lang="en-US" b="1" dirty="0"/>
              <a:t>DRU CSD Start Index Assignment</a:t>
            </a:r>
          </a:p>
        </p:txBody>
      </p:sp>
      <p:sp>
        <p:nvSpPr>
          <p:cNvPr id="20" name="TextBox 19">
            <a:extLst>
              <a:ext uri="{FF2B5EF4-FFF2-40B4-BE49-F238E27FC236}">
                <a16:creationId xmlns:a16="http://schemas.microsoft.com/office/drawing/2014/main" id="{FA40191B-9AD9-124E-130C-AD92939CE41E}"/>
              </a:ext>
            </a:extLst>
          </p:cNvPr>
          <p:cNvSpPr txBox="1"/>
          <p:nvPr/>
        </p:nvSpPr>
        <p:spPr>
          <a:xfrm rot="20113632">
            <a:off x="3928888" y="4720741"/>
            <a:ext cx="1204176" cy="246221"/>
          </a:xfrm>
          <a:prstGeom prst="rect">
            <a:avLst/>
          </a:prstGeom>
          <a:noFill/>
        </p:spPr>
        <p:txBody>
          <a:bodyPr wrap="none" rtlCol="0">
            <a:spAutoFit/>
          </a:bodyPr>
          <a:lstStyle/>
          <a:p>
            <a:r>
              <a:rPr lang="en-US" sz="1000" dirty="0"/>
              <a:t>Reused assignment </a:t>
            </a:r>
          </a:p>
        </p:txBody>
      </p:sp>
      <p:sp>
        <p:nvSpPr>
          <p:cNvPr id="21" name="TextBox 20">
            <a:extLst>
              <a:ext uri="{FF2B5EF4-FFF2-40B4-BE49-F238E27FC236}">
                <a16:creationId xmlns:a16="http://schemas.microsoft.com/office/drawing/2014/main" id="{D117B355-C87A-490F-1369-F2ACC1A26DB2}"/>
              </a:ext>
            </a:extLst>
          </p:cNvPr>
          <p:cNvSpPr txBox="1"/>
          <p:nvPr/>
        </p:nvSpPr>
        <p:spPr>
          <a:xfrm rot="1862511">
            <a:off x="4194762" y="5424069"/>
            <a:ext cx="830677" cy="246221"/>
          </a:xfrm>
          <a:prstGeom prst="rect">
            <a:avLst/>
          </a:prstGeom>
          <a:noFill/>
        </p:spPr>
        <p:txBody>
          <a:bodyPr wrap="none" rtlCol="0">
            <a:spAutoFit/>
          </a:bodyPr>
          <a:lstStyle/>
          <a:p>
            <a:r>
              <a:rPr lang="en-US" sz="1000" dirty="0"/>
              <a:t>modified [2]</a:t>
            </a:r>
          </a:p>
        </p:txBody>
      </p:sp>
      <p:sp>
        <p:nvSpPr>
          <p:cNvPr id="22" name="Left Brace 21">
            <a:extLst>
              <a:ext uri="{FF2B5EF4-FFF2-40B4-BE49-F238E27FC236}">
                <a16:creationId xmlns:a16="http://schemas.microsoft.com/office/drawing/2014/main" id="{1839D7C4-B2E6-036C-DE9F-75A0845E06D7}"/>
              </a:ext>
            </a:extLst>
          </p:cNvPr>
          <p:cNvSpPr/>
          <p:nvPr/>
        </p:nvSpPr>
        <p:spPr bwMode="auto">
          <a:xfrm rot="16200000">
            <a:off x="1842296" y="4425335"/>
            <a:ext cx="226003" cy="2493923"/>
          </a:xfrm>
          <a:prstGeom prst="leftBrace">
            <a:avLst/>
          </a:prstGeom>
          <a:no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F599B474-787F-C113-84A0-E9D1E33CE09B}"/>
              </a:ext>
            </a:extLst>
          </p:cNvPr>
          <p:cNvSpPr txBox="1"/>
          <p:nvPr/>
        </p:nvSpPr>
        <p:spPr>
          <a:xfrm>
            <a:off x="1588267" y="5785298"/>
            <a:ext cx="997389" cy="276999"/>
          </a:xfrm>
          <a:prstGeom prst="rect">
            <a:avLst/>
          </a:prstGeom>
          <a:noFill/>
        </p:spPr>
        <p:txBody>
          <a:bodyPr wrap="none" rtlCol="0">
            <a:spAutoFit/>
          </a:bodyPr>
          <a:lstStyle/>
          <a:p>
            <a:r>
              <a:rPr lang="en-US" dirty="0"/>
              <a:t>In 1</a:t>
            </a:r>
            <a:r>
              <a:rPr lang="en-US" baseline="30000" dirty="0"/>
              <a:t>st</a:t>
            </a:r>
            <a:r>
              <a:rPr lang="en-US" dirty="0"/>
              <a:t> 60MHz</a:t>
            </a:r>
          </a:p>
        </p:txBody>
      </p:sp>
      <p:sp>
        <p:nvSpPr>
          <p:cNvPr id="24" name="TextBox 23">
            <a:extLst>
              <a:ext uri="{FF2B5EF4-FFF2-40B4-BE49-F238E27FC236}">
                <a16:creationId xmlns:a16="http://schemas.microsoft.com/office/drawing/2014/main" id="{B3C81332-2643-20E9-DB05-F43FC7C05E69}"/>
              </a:ext>
            </a:extLst>
          </p:cNvPr>
          <p:cNvSpPr txBox="1"/>
          <p:nvPr/>
        </p:nvSpPr>
        <p:spPr>
          <a:xfrm>
            <a:off x="2326727" y="2815652"/>
            <a:ext cx="662361" cy="276999"/>
          </a:xfrm>
          <a:prstGeom prst="rect">
            <a:avLst/>
          </a:prstGeom>
          <a:noFill/>
        </p:spPr>
        <p:txBody>
          <a:bodyPr wrap="none" rtlCol="0">
            <a:spAutoFit/>
          </a:bodyPr>
          <a:lstStyle/>
          <a:p>
            <a:r>
              <a:rPr lang="en-US" b="1" dirty="0"/>
              <a:t>Reused</a:t>
            </a:r>
          </a:p>
        </p:txBody>
      </p:sp>
      <p:sp>
        <p:nvSpPr>
          <p:cNvPr id="25" name="TextBox 24">
            <a:extLst>
              <a:ext uri="{FF2B5EF4-FFF2-40B4-BE49-F238E27FC236}">
                <a16:creationId xmlns:a16="http://schemas.microsoft.com/office/drawing/2014/main" id="{DE9863FC-CC93-6631-A556-5BE605EF281F}"/>
              </a:ext>
            </a:extLst>
          </p:cNvPr>
          <p:cNvSpPr txBox="1"/>
          <p:nvPr/>
        </p:nvSpPr>
        <p:spPr>
          <a:xfrm>
            <a:off x="6703629" y="2775252"/>
            <a:ext cx="784189" cy="276999"/>
          </a:xfrm>
          <a:prstGeom prst="rect">
            <a:avLst/>
          </a:prstGeom>
          <a:noFill/>
        </p:spPr>
        <p:txBody>
          <a:bodyPr wrap="none" rtlCol="0">
            <a:spAutoFit/>
          </a:bodyPr>
          <a:lstStyle/>
          <a:p>
            <a:r>
              <a:rPr lang="en-US" b="1" dirty="0"/>
              <a:t>Modified</a:t>
            </a:r>
          </a:p>
        </p:txBody>
      </p:sp>
      <p:sp>
        <p:nvSpPr>
          <p:cNvPr id="26" name="TextBox 25">
            <a:extLst>
              <a:ext uri="{FF2B5EF4-FFF2-40B4-BE49-F238E27FC236}">
                <a16:creationId xmlns:a16="http://schemas.microsoft.com/office/drawing/2014/main" id="{3103EB87-77DE-3322-D49F-A0579F57B3FD}"/>
              </a:ext>
            </a:extLst>
          </p:cNvPr>
          <p:cNvSpPr txBox="1"/>
          <p:nvPr/>
        </p:nvSpPr>
        <p:spPr>
          <a:xfrm>
            <a:off x="5715000" y="4934927"/>
            <a:ext cx="1957587" cy="246221"/>
          </a:xfrm>
          <a:prstGeom prst="rect">
            <a:avLst/>
          </a:prstGeom>
          <a:noFill/>
        </p:spPr>
        <p:txBody>
          <a:bodyPr wrap="none" rtlCol="0">
            <a:spAutoFit/>
          </a:bodyPr>
          <a:lstStyle/>
          <a:p>
            <a:r>
              <a:rPr lang="en-US" sz="1000" dirty="0"/>
              <a:t>(with CSD collision for 1ss &amp; 2ss)</a:t>
            </a:r>
          </a:p>
        </p:txBody>
      </p:sp>
      <p:sp>
        <p:nvSpPr>
          <p:cNvPr id="27" name="TextBox 26">
            <a:extLst>
              <a:ext uri="{FF2B5EF4-FFF2-40B4-BE49-F238E27FC236}">
                <a16:creationId xmlns:a16="http://schemas.microsoft.com/office/drawing/2014/main" id="{7817C863-AED0-2A53-9259-6C4EE5FDA35D}"/>
              </a:ext>
            </a:extLst>
          </p:cNvPr>
          <p:cNvSpPr txBox="1"/>
          <p:nvPr/>
        </p:nvSpPr>
        <p:spPr>
          <a:xfrm>
            <a:off x="5715000" y="5947411"/>
            <a:ext cx="2674130" cy="246221"/>
          </a:xfrm>
          <a:prstGeom prst="rect">
            <a:avLst/>
          </a:prstGeom>
          <a:noFill/>
        </p:spPr>
        <p:txBody>
          <a:bodyPr wrap="none" rtlCol="0">
            <a:spAutoFit/>
          </a:bodyPr>
          <a:lstStyle/>
          <a:p>
            <a:r>
              <a:rPr lang="en-US" sz="1000" dirty="0"/>
              <a:t>(no CSD collision for 1ss, with collision for 2ss)</a:t>
            </a:r>
          </a:p>
        </p:txBody>
      </p:sp>
    </p:spTree>
    <p:extLst>
      <p:ext uri="{BB962C8B-B14F-4D97-AF65-F5344CB8AC3E}">
        <p14:creationId xmlns:p14="http://schemas.microsoft.com/office/powerpoint/2010/main" val="628592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0740"/>
            <a:ext cx="9220200" cy="466060"/>
          </a:xfrm>
        </p:spPr>
        <p:txBody>
          <a:bodyPr/>
          <a:lstStyle/>
          <a:p>
            <a:r>
              <a:rPr lang="en-US" sz="2000" dirty="0"/>
              <a:t>Performance Comparison of Power Measurement Accuracy</a:t>
            </a:r>
          </a:p>
        </p:txBody>
      </p:sp>
      <p:sp>
        <p:nvSpPr>
          <p:cNvPr id="3" name="Content Placeholder 2"/>
          <p:cNvSpPr>
            <a:spLocks noGrp="1"/>
          </p:cNvSpPr>
          <p:nvPr>
            <p:ph idx="1"/>
          </p:nvPr>
        </p:nvSpPr>
        <p:spPr>
          <a:xfrm>
            <a:off x="669481" y="1142999"/>
            <a:ext cx="8153400" cy="4875213"/>
          </a:xfrm>
        </p:spPr>
        <p:txBody>
          <a:bodyPr/>
          <a:lstStyle/>
          <a:p>
            <a:pPr>
              <a:buFont typeface="Arial" panose="020B0604020202020204" pitchFamily="34" charset="0"/>
              <a:buChar char="•"/>
            </a:pPr>
            <a:r>
              <a:rPr lang="en-US" sz="1200" dirty="0"/>
              <a:t>DBW60, D-NLOS</a:t>
            </a:r>
          </a:p>
          <a:p>
            <a:pPr>
              <a:buFont typeface="Arial" panose="020B0604020202020204" pitchFamily="34" charset="0"/>
              <a:buChar char="•"/>
            </a:pPr>
            <a:r>
              <a:rPr lang="en-US" sz="1200" dirty="0">
                <a:latin typeface="Times New Roman" panose="02020603050405020304" pitchFamily="18" charset="0"/>
                <a:ea typeface="SimSun" panose="02010600030101010101" pitchFamily="2" charset="-122"/>
              </a:rPr>
              <a:t>4 DRU106 and 4 DRU52</a:t>
            </a:r>
          </a:p>
          <a:p>
            <a:pPr>
              <a:buFont typeface="Arial" panose="020B0604020202020204" pitchFamily="34" charset="0"/>
              <a:buChar char="•"/>
            </a:pPr>
            <a:r>
              <a:rPr lang="en-US" sz="1200" dirty="0">
                <a:latin typeface="Times New Roman" panose="02020603050405020304" pitchFamily="18" charset="0"/>
                <a:ea typeface="SimSun" panose="02010600030101010101" pitchFamily="2" charset="-122"/>
              </a:rPr>
              <a:t>1ss &amp; 2ss</a:t>
            </a:r>
          </a:p>
          <a:p>
            <a:pPr>
              <a:buFont typeface="Arial" panose="020B0604020202020204" pitchFamily="34" charset="0"/>
              <a:buChar char="•"/>
            </a:pPr>
            <a:r>
              <a:rPr lang="en-US" sz="1200" dirty="0">
                <a:latin typeface="Times New Roman" panose="02020603050405020304" pitchFamily="18" charset="0"/>
                <a:ea typeface="SimSun" panose="02010600030101010101" pitchFamily="2" charset="-122"/>
              </a:rPr>
              <a:t>Random phase and random delay [-0.4,+0.4]us from each STA</a:t>
            </a:r>
          </a:p>
          <a:p>
            <a:pPr>
              <a:buFont typeface="Arial" panose="020B0604020202020204" pitchFamily="34" charset="0"/>
              <a:buChar char="•"/>
            </a:pPr>
            <a:r>
              <a:rPr lang="en-US" sz="1200" b="1" dirty="0">
                <a:latin typeface="Times New Roman" panose="02020603050405020304" pitchFamily="18" charset="0"/>
                <a:ea typeface="SimSun" panose="02010600030101010101" pitchFamily="2" charset="-122"/>
              </a:rPr>
              <a:t>Observation</a:t>
            </a:r>
            <a:r>
              <a:rPr lang="en-US" sz="1200" dirty="0">
                <a:latin typeface="Times New Roman" panose="02020603050405020304" pitchFamily="18" charset="0"/>
                <a:ea typeface="SimSun" panose="02010600030101010101" pitchFamily="2" charset="-122"/>
              </a:rPr>
              <a:t>:</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Reused &amp; modified CSD start index assignments achieve similar power measurement accuracy</a:t>
            </a:r>
          </a:p>
          <a:p>
            <a:pPr lvl="1">
              <a:buFont typeface="Courier New" panose="02070309020205020404" pitchFamily="49" charset="0"/>
              <a:buChar char="o"/>
            </a:pPr>
            <a:r>
              <a:rPr lang="en-US" sz="1200" dirty="0">
                <a:latin typeface="Times New Roman" panose="02020603050405020304" pitchFamily="18" charset="0"/>
                <a:ea typeface="SimSun" panose="02010600030101010101" pitchFamily="2" charset="-122"/>
              </a:rPr>
              <a:t>Both achieves compatible power measurement accuracy as MU-MIMO on RRU</a:t>
            </a:r>
          </a:p>
        </p:txBody>
      </p:sp>
      <p:sp>
        <p:nvSpPr>
          <p:cNvPr id="4" name="Footer Placeholder 3"/>
          <p:cNvSpPr>
            <a:spLocks noGrp="1"/>
          </p:cNvSpPr>
          <p:nvPr>
            <p:ph type="ftr" sz="quarter" idx="11"/>
          </p:nvPr>
        </p:nvSpPr>
        <p:spPr>
          <a:xfrm>
            <a:off x="6698868" y="6475413"/>
            <a:ext cx="1845057" cy="184666"/>
          </a:xfrm>
        </p:spPr>
        <p:txBody>
          <a:bodyPr/>
          <a:lstStyle/>
          <a:p>
            <a:pPr>
              <a:defRPr/>
            </a:pPr>
            <a:r>
              <a:rPr lang="en-US" altLang="ko-KR" dirty="0"/>
              <a:t>Shengquan Hu, </a:t>
            </a:r>
            <a:r>
              <a:rPr lang="en-US" altLang="ko-KR" dirty="0" err="1"/>
              <a:t>Mediatek</a:t>
            </a:r>
            <a:r>
              <a:rPr lang="en-US" altLang="ko-KR" dirty="0"/>
              <a:t> Inc.</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7" name="Date Placeholder 3"/>
          <p:cNvSpPr>
            <a:spLocks noGrp="1"/>
          </p:cNvSpPr>
          <p:nvPr>
            <p:ph type="dt" sz="half" idx="2"/>
          </p:nvPr>
        </p:nvSpPr>
        <p:spPr>
          <a:xfrm>
            <a:off x="696913" y="332601"/>
            <a:ext cx="1182055" cy="276999"/>
          </a:xfrm>
        </p:spPr>
        <p:txBody>
          <a:bodyPr/>
          <a:lstStyle/>
          <a:p>
            <a:pPr>
              <a:defRPr/>
            </a:pPr>
            <a:r>
              <a:rPr lang="en-US" dirty="0"/>
              <a:t>March 2025</a:t>
            </a:r>
          </a:p>
        </p:txBody>
      </p:sp>
      <p:pic>
        <p:nvPicPr>
          <p:cNvPr id="8" name="Picture 7">
            <a:extLst>
              <a:ext uri="{FF2B5EF4-FFF2-40B4-BE49-F238E27FC236}">
                <a16:creationId xmlns:a16="http://schemas.microsoft.com/office/drawing/2014/main" id="{14EA8473-B2AB-2EE4-7785-7B4948CBA59D}"/>
              </a:ext>
            </a:extLst>
          </p:cNvPr>
          <p:cNvPicPr>
            <a:picLocks noChangeAspect="1"/>
          </p:cNvPicPr>
          <p:nvPr/>
        </p:nvPicPr>
        <p:blipFill>
          <a:blip r:embed="rId2"/>
          <a:stretch>
            <a:fillRect/>
          </a:stretch>
        </p:blipFill>
        <p:spPr>
          <a:xfrm>
            <a:off x="20595" y="3018150"/>
            <a:ext cx="4947883" cy="3349699"/>
          </a:xfrm>
          <a:prstGeom prst="rect">
            <a:avLst/>
          </a:prstGeom>
        </p:spPr>
      </p:pic>
      <p:pic>
        <p:nvPicPr>
          <p:cNvPr id="10" name="Picture 9">
            <a:extLst>
              <a:ext uri="{FF2B5EF4-FFF2-40B4-BE49-F238E27FC236}">
                <a16:creationId xmlns:a16="http://schemas.microsoft.com/office/drawing/2014/main" id="{B85B7751-F3A3-2A53-C91A-1155114AFD30}"/>
              </a:ext>
            </a:extLst>
          </p:cNvPr>
          <p:cNvPicPr>
            <a:picLocks noChangeAspect="1"/>
          </p:cNvPicPr>
          <p:nvPr/>
        </p:nvPicPr>
        <p:blipFill>
          <a:blip r:embed="rId3"/>
          <a:stretch>
            <a:fillRect/>
          </a:stretch>
        </p:blipFill>
        <p:spPr>
          <a:xfrm>
            <a:off x="4515144" y="3018150"/>
            <a:ext cx="4784708" cy="3382650"/>
          </a:xfrm>
          <a:prstGeom prst="rect">
            <a:avLst/>
          </a:prstGeom>
        </p:spPr>
      </p:pic>
      <p:sp>
        <p:nvSpPr>
          <p:cNvPr id="6" name="TextBox 5">
            <a:extLst>
              <a:ext uri="{FF2B5EF4-FFF2-40B4-BE49-F238E27FC236}">
                <a16:creationId xmlns:a16="http://schemas.microsoft.com/office/drawing/2014/main" id="{2A89DEAE-C11C-1B26-AD68-DD5E362A3579}"/>
              </a:ext>
            </a:extLst>
          </p:cNvPr>
          <p:cNvSpPr txBox="1"/>
          <p:nvPr/>
        </p:nvSpPr>
        <p:spPr>
          <a:xfrm>
            <a:off x="3200400" y="4703346"/>
            <a:ext cx="415498" cy="307777"/>
          </a:xfrm>
          <a:prstGeom prst="rect">
            <a:avLst/>
          </a:prstGeom>
          <a:noFill/>
        </p:spPr>
        <p:txBody>
          <a:bodyPr wrap="none" rtlCol="0">
            <a:spAutoFit/>
          </a:bodyPr>
          <a:lstStyle/>
          <a:p>
            <a:r>
              <a:rPr lang="en-US" sz="1400" b="1" dirty="0"/>
              <a:t>1ss</a:t>
            </a:r>
          </a:p>
        </p:txBody>
      </p:sp>
      <p:sp>
        <p:nvSpPr>
          <p:cNvPr id="9" name="TextBox 8">
            <a:extLst>
              <a:ext uri="{FF2B5EF4-FFF2-40B4-BE49-F238E27FC236}">
                <a16:creationId xmlns:a16="http://schemas.microsoft.com/office/drawing/2014/main" id="{B584ED84-FEC5-A668-A6AA-942D0458E1B9}"/>
              </a:ext>
            </a:extLst>
          </p:cNvPr>
          <p:cNvSpPr txBox="1"/>
          <p:nvPr/>
        </p:nvSpPr>
        <p:spPr>
          <a:xfrm>
            <a:off x="7583867" y="4707465"/>
            <a:ext cx="415498" cy="307777"/>
          </a:xfrm>
          <a:prstGeom prst="rect">
            <a:avLst/>
          </a:prstGeom>
          <a:noFill/>
        </p:spPr>
        <p:txBody>
          <a:bodyPr wrap="none" rtlCol="0">
            <a:spAutoFit/>
          </a:bodyPr>
          <a:lstStyle/>
          <a:p>
            <a:r>
              <a:rPr lang="en-US" sz="1400" b="1" dirty="0"/>
              <a:t>2ss</a:t>
            </a:r>
          </a:p>
        </p:txBody>
      </p:sp>
    </p:spTree>
    <p:extLst>
      <p:ext uri="{BB962C8B-B14F-4D97-AF65-F5344CB8AC3E}">
        <p14:creationId xmlns:p14="http://schemas.microsoft.com/office/powerpoint/2010/main" val="29112057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135208</TotalTime>
  <Words>1864</Words>
  <Application>Microsoft Office PowerPoint</Application>
  <PresentationFormat>On-screen Show (4:3)</PresentationFormat>
  <Paragraphs>474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Times New Roman</vt:lpstr>
      <vt:lpstr>802-11-Submission</vt:lpstr>
      <vt:lpstr>Open Topics for DRU on 60MHz</vt:lpstr>
      <vt:lpstr>Introduction</vt:lpstr>
      <vt:lpstr>DRU UHR-STF Transmission for DBW60</vt:lpstr>
      <vt:lpstr>Performance of Power Measurement for DBW60</vt:lpstr>
      <vt:lpstr>60MHz DRU UHR-STF for 160/320 PPDU BW</vt:lpstr>
      <vt:lpstr>Recap: CSD Starting Index Assignment for DRU on 80MHz</vt:lpstr>
      <vt:lpstr>Proposal of CSD Starting Index Assignment for DRU on 60MHz</vt:lpstr>
      <vt:lpstr>Comparison of DRU CSD Start Index Assignment Design Options</vt:lpstr>
      <vt:lpstr>Performance Comparison of Power Measurement Accuracy</vt:lpstr>
      <vt:lpstr>Performance Comparison of Power Measurement Accuracy</vt:lpstr>
      <vt:lpstr>Constant Shift Value for 60MHz DRU on a Frequency Subblock of Wide BW</vt:lpstr>
      <vt:lpstr>Recap: RU Allocation Subfield for DBW80</vt:lpstr>
      <vt:lpstr>Proposal of RU Allocation Subfield for DBW60</vt:lpstr>
      <vt:lpstr>Summary</vt:lpstr>
      <vt:lpstr>Reference</vt:lpstr>
      <vt:lpstr>SP#1</vt:lpstr>
      <vt:lpstr>SP#2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Shengquan Hu</cp:lastModifiedBy>
  <cp:revision>1264</cp:revision>
  <cp:lastPrinted>1998-02-10T13:28:06Z</cp:lastPrinted>
  <dcterms:created xsi:type="dcterms:W3CDTF">2007-05-21T21:00:37Z</dcterms:created>
  <dcterms:modified xsi:type="dcterms:W3CDTF">2025-03-08T20:48:24Z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2022-11-28T23:02:32Z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594ac713-ed2d-4529-ace9-aee2509cd8c0</vt:lpwstr>
  </property>
  <property fmtid="{D5CDD505-2E9C-101B-9397-08002B2CF9AE}" pid="9" name="MSIP_Label_83bcef13-7cac-433f-ba1d-47a323951816_ContentBits">
    <vt:lpwstr>0</vt:lpwstr>
  </property>
</Properties>
</file>