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340" r:id="rId3"/>
    <p:sldId id="341" r:id="rId4"/>
    <p:sldId id="363" r:id="rId5"/>
    <p:sldId id="358" r:id="rId6"/>
    <p:sldId id="359" r:id="rId7"/>
    <p:sldId id="360" r:id="rId8"/>
    <p:sldId id="361" r:id="rId9"/>
    <p:sldId id="364" r:id="rId10"/>
    <p:sldId id="365" r:id="rId11"/>
    <p:sldId id="366" r:id="rId12"/>
    <p:sldId id="368" r:id="rId13"/>
    <p:sldId id="369" r:id="rId14"/>
    <p:sldId id="370" r:id="rId15"/>
    <p:sldId id="35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 id="2" name="Shimi Shilo (TRC)" initials="SS(" lastIdx="1" clrIdx="1">
    <p:extLst>
      <p:ext uri="{19B8F6BF-5375-455C-9EA6-DF929625EA0E}">
        <p15:presenceInfo xmlns:p15="http://schemas.microsoft.com/office/powerpoint/2012/main" userId="S-1-5-21-147214757-305610072-1517763936-462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99"/>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69" d="100"/>
          <a:sy n="69" d="100"/>
        </p:scale>
        <p:origin x="1184" y="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36"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624151" y="332601"/>
            <a:ext cx="282135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802.11-25/0354r0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dirty="0"/>
              <a:t>March 2025</a:t>
            </a:r>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Genadiy Tsodik,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w="9525">
            <a:noFill/>
            <a:miter lim="800000"/>
            <a:headEnd/>
            <a:tailEnd/>
          </a:ln>
          <a:effectLst/>
        </p:spPr>
        <p:txBody>
          <a:bodyPr vert="horz" wrap="square" lIns="92075" tIns="46038" rIns="92075" bIns="46038" numCol="1" anchor="ctr" anchorCtr="0" compatLnSpc="1">
            <a:prstTxWarp prst="textNoShape">
              <a:avLst/>
            </a:prstTxWarp>
          </a:bodyPr>
          <a:lstStyle/>
          <a:p>
            <a:pPr eaLnBrk="1" hangingPunct="1">
              <a:lnSpc>
                <a:spcPct val="120000"/>
              </a:lnSpc>
            </a:pPr>
            <a:r>
              <a:rPr lang="en-US" dirty="0"/>
              <a:t>Transmit Constellation Error for Additional MCSs</a:t>
            </a:r>
            <a:endParaRPr lang="en-US" sz="2800" dirty="0">
              <a:solidFill>
                <a:schemeClr val="tx1"/>
              </a:solidFill>
            </a:endParaRPr>
          </a:p>
        </p:txBody>
      </p:sp>
      <p:sp>
        <p:nvSpPr>
          <p:cNvPr id="30726" name="Rectangle 6"/>
          <p:cNvSpPr>
            <a:spLocks noGrp="1" noChangeArrowheads="1"/>
          </p:cNvSpPr>
          <p:nvPr>
            <p:ph type="body" idx="1"/>
          </p:nvPr>
        </p:nvSpPr>
        <p:spPr>
          <a:xfrm>
            <a:off x="609599" y="1676400"/>
            <a:ext cx="7772400" cy="381000"/>
          </a:xfrm>
          <a:noFill/>
          <a:ln/>
        </p:spPr>
        <p:txBody>
          <a:bodyPr/>
          <a:lstStyle/>
          <a:p>
            <a:pPr algn="ctr">
              <a:buFontTx/>
              <a:buNone/>
            </a:pPr>
            <a:r>
              <a:rPr lang="en-US" sz="2000" dirty="0"/>
              <a:t>Date:</a:t>
            </a:r>
            <a:r>
              <a:rPr lang="en-US" sz="2000" b="0" dirty="0"/>
              <a:t> 2025-03-08</a:t>
            </a:r>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918955583"/>
              </p:ext>
            </p:extLst>
          </p:nvPr>
        </p:nvGraphicFramePr>
        <p:xfrm>
          <a:off x="647700" y="2819400"/>
          <a:ext cx="8115299" cy="2687320"/>
        </p:xfrm>
        <a:graphic>
          <a:graphicData uri="http://schemas.openxmlformats.org/drawingml/2006/table">
            <a:tbl>
              <a:tblPr firstRow="1" bandRow="1">
                <a:tableStyleId>{5940675A-B579-460E-94D1-54222C63F5DA}</a:tableStyleId>
              </a:tblPr>
              <a:tblGrid>
                <a:gridCol w="1786143">
                  <a:extLst>
                    <a:ext uri="{9D8B030D-6E8A-4147-A177-3AD203B41FA5}">
                      <a16:colId xmlns:a16="http://schemas.microsoft.com/office/drawing/2014/main" val="20000"/>
                    </a:ext>
                  </a:extLst>
                </a:gridCol>
                <a:gridCol w="1444446">
                  <a:extLst>
                    <a:ext uri="{9D8B030D-6E8A-4147-A177-3AD203B41FA5}">
                      <a16:colId xmlns:a16="http://schemas.microsoft.com/office/drawing/2014/main" val="20001"/>
                    </a:ext>
                  </a:extLst>
                </a:gridCol>
                <a:gridCol w="1615293">
                  <a:extLst>
                    <a:ext uri="{9D8B030D-6E8A-4147-A177-3AD203B41FA5}">
                      <a16:colId xmlns:a16="http://schemas.microsoft.com/office/drawing/2014/main" val="20002"/>
                    </a:ext>
                  </a:extLst>
                </a:gridCol>
                <a:gridCol w="978495">
                  <a:extLst>
                    <a:ext uri="{9D8B030D-6E8A-4147-A177-3AD203B41FA5}">
                      <a16:colId xmlns:a16="http://schemas.microsoft.com/office/drawing/2014/main" val="20003"/>
                    </a:ext>
                  </a:extLst>
                </a:gridCol>
                <a:gridCol w="2290922">
                  <a:extLst>
                    <a:ext uri="{9D8B030D-6E8A-4147-A177-3AD203B41FA5}">
                      <a16:colId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185420">
                <a:tc>
                  <a:txBody>
                    <a:bodyPr/>
                    <a:lstStyle/>
                    <a:p>
                      <a:pPr algn="ctr"/>
                      <a:r>
                        <a:rPr lang="en-US" altLang="zh-CN" sz="1400" dirty="0"/>
                        <a:t>Genadiy Tsodik</a:t>
                      </a:r>
                    </a:p>
                  </a:txBody>
                  <a:tcPr anchor="ctr"/>
                </a:tc>
                <a:tc rowSpan="7">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9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Genadiy.tsodik@huawei.com</a:t>
                      </a:r>
                      <a:endParaRPr lang="zh-CN" altLang="en-US" sz="1400" dirty="0"/>
                    </a:p>
                  </a:txBody>
                  <a:tcPr anchor="ctr"/>
                </a:tc>
                <a:extLst>
                  <a:ext uri="{0D108BD9-81ED-4DB2-BD59-A6C34878D82A}">
                    <a16:rowId xmlns:a16="http://schemas.microsoft.com/office/drawing/2014/main" val="10001"/>
                  </a:ext>
                </a:extLst>
              </a:tr>
              <a:tr h="185420">
                <a:tc>
                  <a:txBody>
                    <a:bodyPr/>
                    <a:lstStyle/>
                    <a:p>
                      <a:pPr algn="ctr"/>
                      <a:r>
                        <a:rPr lang="en-US" altLang="zh-CN" sz="1400" dirty="0"/>
                        <a:t>Shimi Shilo</a:t>
                      </a:r>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84478803"/>
                  </a:ext>
                </a:extLst>
              </a:tr>
              <a:tr h="18542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kern="1200" dirty="0">
                          <a:solidFill>
                            <a:schemeClr val="tx1"/>
                          </a:solidFill>
                          <a:latin typeface="+mn-lt"/>
                          <a:ea typeface="+mn-ea"/>
                          <a:cs typeface="+mn-cs"/>
                        </a:rPr>
                        <a:t>Oded Redlich</a:t>
                      </a:r>
                      <a:endParaRPr lang="zh-CN" altLang="en-US" sz="1400" kern="1200" dirty="0">
                        <a:solidFill>
                          <a:schemeClr val="tx1"/>
                        </a:solidFill>
                        <a:latin typeface="+mn-lt"/>
                        <a:ea typeface="+mn-ea"/>
                        <a:cs typeface="+mn-cs"/>
                      </a:endParaRPr>
                    </a:p>
                  </a:txBody>
                  <a:tcPr anchor="ctr"/>
                </a:tc>
                <a:tc v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200" kern="1200" dirty="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2"/>
                  </a:ext>
                </a:extLst>
              </a:tr>
              <a:tr h="185420">
                <a:tc>
                  <a:txBody>
                    <a:bodyPr/>
                    <a:lstStyle/>
                    <a:p>
                      <a:pPr marL="0" algn="ctr" defTabSz="457200" rtl="0" eaLnBrk="1" latinLnBrk="0" hangingPunct="1"/>
                      <a:r>
                        <a:rPr lang="en-US" altLang="zh-CN" sz="1400" kern="1200" dirty="0">
                          <a:solidFill>
                            <a:schemeClr val="tx1"/>
                          </a:solidFill>
                          <a:latin typeface="+mn-lt"/>
                          <a:ea typeface="+mn-ea"/>
                          <a:cs typeface="+mn-cs"/>
                        </a:rPr>
                        <a:t>Rani Keren</a:t>
                      </a:r>
                      <a:endParaRPr lang="zh-CN" altLang="en-US" sz="1400" kern="1200" dirty="0">
                        <a:solidFill>
                          <a:schemeClr val="tx1"/>
                        </a:solidFill>
                        <a:latin typeface="+mn-lt"/>
                        <a:ea typeface="+mn-ea"/>
                        <a:cs typeface="+mn-cs"/>
                      </a:endParaRPr>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520264678"/>
                  </a:ext>
                </a:extLst>
              </a:tr>
              <a:tr h="185420">
                <a:tc>
                  <a:txBody>
                    <a:bodyPr/>
                    <a:lstStyle/>
                    <a:p>
                      <a:endParaRPr lang="en-US"/>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123602544"/>
                  </a:ext>
                </a:extLst>
              </a:tr>
              <a:tr h="185420">
                <a:tc>
                  <a:txBody>
                    <a:bodyPr/>
                    <a:lstStyle/>
                    <a:p>
                      <a:endParaRPr lang="en-US" dirty="0"/>
                    </a:p>
                  </a:txBody>
                  <a:tcPr anchor="ctr"/>
                </a:tc>
                <a:tc vMerge="1">
                  <a:txBody>
                    <a:bodyPr/>
                    <a:lstStyle/>
                    <a:p>
                      <a:endParaRPr lang="en-US"/>
                    </a:p>
                  </a:txBody>
                  <a:tcP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3066549201"/>
                  </a:ext>
                </a:extLst>
              </a:tr>
              <a:tr h="185420">
                <a:tc>
                  <a:txBody>
                    <a:bodyPr/>
                    <a:lstStyle/>
                    <a:p>
                      <a:endParaRPr lang="en-US" dirty="0"/>
                    </a:p>
                  </a:txBody>
                  <a:tcPr anchor="ctr"/>
                </a:tc>
                <a:tc vMerge="1">
                  <a:txBody>
                    <a:bodyPr/>
                    <a:lstStyle/>
                    <a:p>
                      <a:endParaRPr lang="zh-CN" altLang="en-US" dirty="0"/>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In case of 16QAM 2/3 Tx EVM of -18dB provides a gain of 0.3dB compared to Tx EVM of -17dB</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Performance in AWGN channel</a:t>
            </a:r>
            <a:endParaRPr lang="zh-CN" altLang="en-US" kern="0" dirty="0"/>
          </a:p>
        </p:txBody>
      </p:sp>
      <p:pic>
        <p:nvPicPr>
          <p:cNvPr id="2" name="Picture 1">
            <a:extLst>
              <a:ext uri="{FF2B5EF4-FFF2-40B4-BE49-F238E27FC236}">
                <a16:creationId xmlns:a16="http://schemas.microsoft.com/office/drawing/2014/main" id="{EE413988-E353-4533-A416-3BC6599A3FCD}"/>
              </a:ext>
            </a:extLst>
          </p:cNvPr>
          <p:cNvPicPr>
            <a:picLocks noChangeAspect="1"/>
          </p:cNvPicPr>
          <p:nvPr/>
        </p:nvPicPr>
        <p:blipFill>
          <a:blip r:embed="rId2"/>
          <a:stretch>
            <a:fillRect/>
          </a:stretch>
        </p:blipFill>
        <p:spPr>
          <a:xfrm>
            <a:off x="1956952" y="2116281"/>
            <a:ext cx="5611092" cy="4208319"/>
          </a:xfrm>
          <a:prstGeom prst="rect">
            <a:avLst/>
          </a:prstGeom>
        </p:spPr>
      </p:pic>
    </p:spTree>
    <p:extLst>
      <p:ext uri="{BB962C8B-B14F-4D97-AF65-F5344CB8AC3E}">
        <p14:creationId xmlns:p14="http://schemas.microsoft.com/office/powerpoint/2010/main" val="2278810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In case of 16QAM 5/6 and 256QAM 2/3 better Tx EVM provides a very small performance gain of ~0.1dB </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11</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Performance in AWGN channel</a:t>
            </a:r>
            <a:endParaRPr lang="zh-CN" altLang="en-US" kern="0" dirty="0"/>
          </a:p>
        </p:txBody>
      </p:sp>
      <p:pic>
        <p:nvPicPr>
          <p:cNvPr id="6" name="Picture 5">
            <a:extLst>
              <a:ext uri="{FF2B5EF4-FFF2-40B4-BE49-F238E27FC236}">
                <a16:creationId xmlns:a16="http://schemas.microsoft.com/office/drawing/2014/main" id="{312788C2-C5DE-4834-A595-24B100EB032D}"/>
              </a:ext>
            </a:extLst>
          </p:cNvPr>
          <p:cNvPicPr>
            <a:picLocks noChangeAspect="1"/>
          </p:cNvPicPr>
          <p:nvPr/>
        </p:nvPicPr>
        <p:blipFill>
          <a:blip r:embed="rId2"/>
          <a:stretch>
            <a:fillRect/>
          </a:stretch>
        </p:blipFill>
        <p:spPr>
          <a:xfrm>
            <a:off x="176397" y="2438400"/>
            <a:ext cx="4732683" cy="3549513"/>
          </a:xfrm>
          <a:prstGeom prst="rect">
            <a:avLst/>
          </a:prstGeom>
        </p:spPr>
      </p:pic>
      <p:pic>
        <p:nvPicPr>
          <p:cNvPr id="8" name="Picture 7">
            <a:extLst>
              <a:ext uri="{FF2B5EF4-FFF2-40B4-BE49-F238E27FC236}">
                <a16:creationId xmlns:a16="http://schemas.microsoft.com/office/drawing/2014/main" id="{C7543C94-40B3-4925-B704-E99FE060E0FB}"/>
              </a:ext>
            </a:extLst>
          </p:cNvPr>
          <p:cNvPicPr>
            <a:picLocks noChangeAspect="1"/>
          </p:cNvPicPr>
          <p:nvPr/>
        </p:nvPicPr>
        <p:blipFill>
          <a:blip r:embed="rId3"/>
          <a:stretch>
            <a:fillRect/>
          </a:stretch>
        </p:blipFill>
        <p:spPr>
          <a:xfrm>
            <a:off x="4686299" y="2452935"/>
            <a:ext cx="4599098" cy="3449324"/>
          </a:xfrm>
          <a:prstGeom prst="rect">
            <a:avLst/>
          </a:prstGeom>
        </p:spPr>
      </p:pic>
    </p:spTree>
    <p:extLst>
      <p:ext uri="{BB962C8B-B14F-4D97-AF65-F5344CB8AC3E}">
        <p14:creationId xmlns:p14="http://schemas.microsoft.com/office/powerpoint/2010/main" val="2331027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200"/>
              </a:spcBef>
              <a:spcAft>
                <a:spcPts val="0"/>
              </a:spcAft>
            </a:pPr>
            <a:r>
              <a:rPr lang="en-US" sz="1800" dirty="0"/>
              <a:t>We added a transmit phase noise as defined in WLAN performance criteria document to check the impact on the performance</a:t>
            </a:r>
          </a:p>
          <a:p>
            <a:pPr>
              <a:spcBef>
                <a:spcPts val="1200"/>
              </a:spcBef>
              <a:spcAft>
                <a:spcPts val="0"/>
              </a:spcAft>
            </a:pPr>
            <a:r>
              <a:rPr lang="en-US" sz="1800" dirty="0"/>
              <a:t>As we see on the figure below, phase noise cause negligible degradation compared to Tx EVM caused by PA nonlinearity</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12</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a:latin typeface="FrutigerNext LT Medium" pitchFamily="34" charset="0"/>
              </a:rPr>
              <a:t>Phase Noise Impact</a:t>
            </a:r>
            <a:endParaRPr lang="zh-CN" altLang="en-US" kern="0" dirty="0"/>
          </a:p>
        </p:txBody>
      </p:sp>
      <p:pic>
        <p:nvPicPr>
          <p:cNvPr id="4" name="Picture 3">
            <a:extLst>
              <a:ext uri="{FF2B5EF4-FFF2-40B4-BE49-F238E27FC236}">
                <a16:creationId xmlns:a16="http://schemas.microsoft.com/office/drawing/2014/main" id="{FEB082FD-81A2-400E-ADEE-293A66BE5A3E}"/>
              </a:ext>
            </a:extLst>
          </p:cNvPr>
          <p:cNvPicPr>
            <a:picLocks noChangeAspect="1"/>
          </p:cNvPicPr>
          <p:nvPr/>
        </p:nvPicPr>
        <p:blipFill>
          <a:blip r:embed="rId2"/>
          <a:stretch>
            <a:fillRect/>
          </a:stretch>
        </p:blipFill>
        <p:spPr>
          <a:xfrm>
            <a:off x="2147455" y="2853079"/>
            <a:ext cx="4849091" cy="3636818"/>
          </a:xfrm>
          <a:prstGeom prst="rect">
            <a:avLst/>
          </a:prstGeom>
        </p:spPr>
      </p:pic>
    </p:spTree>
    <p:extLst>
      <p:ext uri="{BB962C8B-B14F-4D97-AF65-F5344CB8AC3E}">
        <p14:creationId xmlns:p14="http://schemas.microsoft.com/office/powerpoint/2010/main" val="2650020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800" y="1447799"/>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We studied the transmit constellation error requirements for the new MCSs incorporated in 802.11bn</a:t>
            </a:r>
          </a:p>
          <a:p>
            <a:pPr>
              <a:spcBef>
                <a:spcPts val="2400"/>
              </a:spcBef>
              <a:spcAft>
                <a:spcPts val="0"/>
              </a:spcAft>
            </a:pPr>
            <a:r>
              <a:rPr lang="en-US" sz="1800" dirty="0"/>
              <a:t>Based on the simulation results (with AWGN and </a:t>
            </a:r>
            <a:r>
              <a:rPr lang="en-US" sz="1800" dirty="0" err="1"/>
              <a:t>TGnD</a:t>
            </a:r>
            <a:r>
              <a:rPr lang="en-US" sz="1800" dirty="0"/>
              <a:t> channels) we propose to define the next transmit constellation error values for the UHR MU PPDU (will be added to the “Allowed relative constellation error versus constellation size and coding rate” table in 802.11bn)</a:t>
            </a:r>
          </a:p>
          <a:p>
            <a:pPr>
              <a:spcBef>
                <a:spcPts val="2400"/>
              </a:spcBef>
              <a:spcAft>
                <a:spcPts val="0"/>
              </a:spcAft>
            </a:pPr>
            <a:r>
              <a:rPr lang="en-US" sz="1800" dirty="0"/>
              <a:t>Same results are shown in </a:t>
            </a:r>
            <a:r>
              <a:rPr lang="en-US" sz="1800" dirty="0" smtClean="0"/>
              <a:t>[</a:t>
            </a:r>
            <a:r>
              <a:rPr lang="en-US" sz="1800" dirty="0"/>
              <a:t>1] </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13</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Summary</a:t>
            </a:r>
            <a:endParaRPr lang="zh-CN" altLang="en-US" kern="0" dirty="0"/>
          </a:p>
        </p:txBody>
      </p:sp>
      <p:graphicFrame>
        <p:nvGraphicFramePr>
          <p:cNvPr id="2" name="Table 1">
            <a:extLst>
              <a:ext uri="{FF2B5EF4-FFF2-40B4-BE49-F238E27FC236}">
                <a16:creationId xmlns:a16="http://schemas.microsoft.com/office/drawing/2014/main" id="{C81B25AD-588A-49F4-85EC-EEF41BAE583C}"/>
              </a:ext>
            </a:extLst>
          </p:cNvPr>
          <p:cNvGraphicFramePr>
            <a:graphicFrameLocks noGrp="1"/>
          </p:cNvGraphicFramePr>
          <p:nvPr>
            <p:extLst>
              <p:ext uri="{D42A27DB-BD31-4B8C-83A1-F6EECF244321}">
                <p14:modId xmlns:p14="http://schemas.microsoft.com/office/powerpoint/2010/main" val="1188766455"/>
              </p:ext>
            </p:extLst>
          </p:nvPr>
        </p:nvGraphicFramePr>
        <p:xfrm>
          <a:off x="1562100" y="4318000"/>
          <a:ext cx="6096000" cy="185420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131599981"/>
                    </a:ext>
                  </a:extLst>
                </a:gridCol>
                <a:gridCol w="3962400">
                  <a:extLst>
                    <a:ext uri="{9D8B030D-6E8A-4147-A177-3AD203B41FA5}">
                      <a16:colId xmlns:a16="http://schemas.microsoft.com/office/drawing/2014/main" val="1198762978"/>
                    </a:ext>
                  </a:extLst>
                </a:gridCol>
              </a:tblGrid>
              <a:tr h="370840">
                <a:tc>
                  <a:txBody>
                    <a:bodyPr/>
                    <a:lstStyle/>
                    <a:p>
                      <a:pPr algn="ctr"/>
                      <a:r>
                        <a:rPr lang="en-US" dirty="0"/>
                        <a:t>MCS</a:t>
                      </a:r>
                    </a:p>
                  </a:txBody>
                  <a:tcPr>
                    <a:solidFill>
                      <a:schemeClr val="bg2"/>
                    </a:solidFill>
                  </a:tcPr>
                </a:tc>
                <a:tc>
                  <a:txBody>
                    <a:bodyPr/>
                    <a:lstStyle/>
                    <a:p>
                      <a:pPr algn="ctr"/>
                      <a:r>
                        <a:rPr lang="en-US" dirty="0"/>
                        <a:t>Transmit Constellation Error</a:t>
                      </a:r>
                    </a:p>
                  </a:txBody>
                  <a:tcPr>
                    <a:solidFill>
                      <a:schemeClr val="bg2"/>
                    </a:solidFill>
                  </a:tcPr>
                </a:tc>
                <a:extLst>
                  <a:ext uri="{0D108BD9-81ED-4DB2-BD59-A6C34878D82A}">
                    <a16:rowId xmlns:a16="http://schemas.microsoft.com/office/drawing/2014/main" val="3042940705"/>
                  </a:ext>
                </a:extLst>
              </a:tr>
              <a:tr h="370840">
                <a:tc>
                  <a:txBody>
                    <a:bodyPr/>
                    <a:lstStyle/>
                    <a:p>
                      <a:pPr algn="ctr"/>
                      <a:r>
                        <a:rPr lang="en-US" dirty="0"/>
                        <a:t>QPSK 2/3</a:t>
                      </a:r>
                    </a:p>
                  </a:txBody>
                  <a:tcPr>
                    <a:solidFill>
                      <a:schemeClr val="bg2">
                        <a:lumMod val="40000"/>
                        <a:lumOff val="60000"/>
                      </a:schemeClr>
                    </a:solidFill>
                  </a:tcPr>
                </a:tc>
                <a:tc>
                  <a:txBody>
                    <a:bodyPr/>
                    <a:lstStyle/>
                    <a:p>
                      <a:pPr algn="ctr"/>
                      <a:r>
                        <a:rPr lang="en-US" dirty="0"/>
                        <a:t>-12dB</a:t>
                      </a:r>
                    </a:p>
                  </a:txBody>
                  <a:tcPr>
                    <a:solidFill>
                      <a:schemeClr val="bg2">
                        <a:lumMod val="40000"/>
                        <a:lumOff val="60000"/>
                      </a:schemeClr>
                    </a:solidFill>
                  </a:tcPr>
                </a:tc>
                <a:extLst>
                  <a:ext uri="{0D108BD9-81ED-4DB2-BD59-A6C34878D82A}">
                    <a16:rowId xmlns:a16="http://schemas.microsoft.com/office/drawing/2014/main" val="1518243589"/>
                  </a:ext>
                </a:extLst>
              </a:tr>
              <a:tr h="370840">
                <a:tc>
                  <a:txBody>
                    <a:bodyPr/>
                    <a:lstStyle/>
                    <a:p>
                      <a:pPr algn="ctr"/>
                      <a:r>
                        <a:rPr lang="en-US" dirty="0"/>
                        <a:t>16QAM 2/3</a:t>
                      </a:r>
                    </a:p>
                  </a:txBody>
                  <a:tcPr>
                    <a:solidFill>
                      <a:schemeClr val="bg2">
                        <a:lumMod val="40000"/>
                        <a:lumOff val="60000"/>
                      </a:schemeClr>
                    </a:solidFill>
                  </a:tcPr>
                </a:tc>
                <a:tc>
                  <a:txBody>
                    <a:bodyPr/>
                    <a:lstStyle/>
                    <a:p>
                      <a:pPr algn="ctr"/>
                      <a:r>
                        <a:rPr lang="en-US" dirty="0"/>
                        <a:t>-18dB</a:t>
                      </a:r>
                    </a:p>
                  </a:txBody>
                  <a:tcPr>
                    <a:solidFill>
                      <a:schemeClr val="bg2">
                        <a:lumMod val="40000"/>
                        <a:lumOff val="60000"/>
                      </a:schemeClr>
                    </a:solidFill>
                  </a:tcPr>
                </a:tc>
                <a:extLst>
                  <a:ext uri="{0D108BD9-81ED-4DB2-BD59-A6C34878D82A}">
                    <a16:rowId xmlns:a16="http://schemas.microsoft.com/office/drawing/2014/main" val="736767330"/>
                  </a:ext>
                </a:extLst>
              </a:tr>
              <a:tr h="370840">
                <a:tc>
                  <a:txBody>
                    <a:bodyPr/>
                    <a:lstStyle/>
                    <a:p>
                      <a:pPr algn="ctr"/>
                      <a:r>
                        <a:rPr lang="en-US" dirty="0"/>
                        <a:t>16QAM 5/6</a:t>
                      </a:r>
                    </a:p>
                  </a:txBody>
                  <a:tcPr>
                    <a:solidFill>
                      <a:schemeClr val="bg2">
                        <a:lumMod val="40000"/>
                        <a:lumOff val="60000"/>
                      </a:schemeClr>
                    </a:solidFill>
                  </a:tcPr>
                </a:tc>
                <a:tc>
                  <a:txBody>
                    <a:bodyPr/>
                    <a:lstStyle/>
                    <a:p>
                      <a:pPr algn="ctr"/>
                      <a:r>
                        <a:rPr lang="en-US" dirty="0"/>
                        <a:t>-20dB</a:t>
                      </a:r>
                    </a:p>
                  </a:txBody>
                  <a:tcPr>
                    <a:solidFill>
                      <a:schemeClr val="bg2">
                        <a:lumMod val="40000"/>
                        <a:lumOff val="60000"/>
                      </a:schemeClr>
                    </a:solidFill>
                  </a:tcPr>
                </a:tc>
                <a:extLst>
                  <a:ext uri="{0D108BD9-81ED-4DB2-BD59-A6C34878D82A}">
                    <a16:rowId xmlns:a16="http://schemas.microsoft.com/office/drawing/2014/main" val="559811613"/>
                  </a:ext>
                </a:extLst>
              </a:tr>
              <a:tr h="370840">
                <a:tc>
                  <a:txBody>
                    <a:bodyPr/>
                    <a:lstStyle/>
                    <a:p>
                      <a:pPr algn="ctr"/>
                      <a:r>
                        <a:rPr lang="en-US" dirty="0"/>
                        <a:t>256QAM 2/3</a:t>
                      </a:r>
                    </a:p>
                  </a:txBody>
                  <a:tcPr>
                    <a:solidFill>
                      <a:schemeClr val="bg2">
                        <a:lumMod val="40000"/>
                        <a:lumOff val="60000"/>
                      </a:schemeClr>
                    </a:solidFill>
                  </a:tcPr>
                </a:tc>
                <a:tc>
                  <a:txBody>
                    <a:bodyPr/>
                    <a:lstStyle/>
                    <a:p>
                      <a:pPr algn="ctr"/>
                      <a:r>
                        <a:rPr lang="en-US" dirty="0"/>
                        <a:t>-29dB</a:t>
                      </a:r>
                    </a:p>
                  </a:txBody>
                  <a:tcPr>
                    <a:solidFill>
                      <a:schemeClr val="bg2">
                        <a:lumMod val="40000"/>
                        <a:lumOff val="60000"/>
                      </a:schemeClr>
                    </a:solidFill>
                  </a:tcPr>
                </a:tc>
                <a:extLst>
                  <a:ext uri="{0D108BD9-81ED-4DB2-BD59-A6C34878D82A}">
                    <a16:rowId xmlns:a16="http://schemas.microsoft.com/office/drawing/2014/main" val="1818336115"/>
                  </a:ext>
                </a:extLst>
              </a:tr>
            </a:tbl>
          </a:graphicData>
        </a:graphic>
      </p:graphicFrame>
    </p:spTree>
    <p:extLst>
      <p:ext uri="{BB962C8B-B14F-4D97-AF65-F5344CB8AC3E}">
        <p14:creationId xmlns:p14="http://schemas.microsoft.com/office/powerpoint/2010/main" val="356101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800" y="1447799"/>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spcBef>
                <a:spcPts val="2400"/>
              </a:spcBef>
              <a:spcAft>
                <a:spcPts val="0"/>
              </a:spcAft>
              <a:buNone/>
            </a:pPr>
            <a:r>
              <a:rPr lang="en-US" sz="1800" dirty="0"/>
              <a:t>[1] 11-25/392r0 Transmit and Receive Specifications for New MCS in 11bn,  Alice Chen, et. Al (Qualcomm)</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14</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References</a:t>
            </a:r>
            <a:endParaRPr lang="zh-CN" altLang="en-US" kern="0" dirty="0"/>
          </a:p>
        </p:txBody>
      </p:sp>
    </p:spTree>
    <p:extLst>
      <p:ext uri="{BB962C8B-B14F-4D97-AF65-F5344CB8AC3E}">
        <p14:creationId xmlns:p14="http://schemas.microsoft.com/office/powerpoint/2010/main" val="2902509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1"/>
            <a:ext cx="8001001" cy="1905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zh-CN" sz="2000" dirty="0"/>
              <a:t>Do you support the </a:t>
            </a:r>
            <a:r>
              <a:rPr lang="en-US" altLang="zh-CN" sz="2000" dirty="0" smtClean="0"/>
              <a:t>following:</a:t>
            </a:r>
            <a:endParaRPr lang="en-US" altLang="zh-CN" sz="2000" dirty="0"/>
          </a:p>
          <a:p>
            <a:pPr lvl="1"/>
            <a:r>
              <a:rPr lang="en-US" altLang="zh-CN" dirty="0"/>
              <a:t>Transmit Constellation Error required values for the new MCSs 17, 19, 20 and 23 (QPSK 2/3, 16QAM 2/3, 16QAM 5/6 and 256QAM 2/3)</a:t>
            </a:r>
            <a:r>
              <a:rPr lang="he-IL" altLang="zh-CN" dirty="0"/>
              <a:t> </a:t>
            </a:r>
            <a:r>
              <a:rPr lang="en-US" altLang="zh-CN" dirty="0"/>
              <a:t>for the UHR MU PPDU will be:</a:t>
            </a:r>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r>
              <a:rPr lang="en-US" dirty="0"/>
              <a:t>Supporting </a:t>
            </a:r>
            <a:r>
              <a:rPr lang="en-US" dirty="0" smtClean="0"/>
              <a:t>docs: </a:t>
            </a:r>
            <a:r>
              <a:rPr lang="en-US" dirty="0"/>
              <a:t>11-25/354r0, 11-25/392r0</a:t>
            </a:r>
            <a:endParaRPr lang="en-US" altLang="zh-CN" sz="1600" dirty="0"/>
          </a:p>
          <a:p>
            <a:pPr marL="857250" lvl="2" indent="0">
              <a:buNone/>
            </a:pPr>
            <a:endParaRPr lang="en-US" sz="1600" dirty="0"/>
          </a:p>
          <a:p>
            <a:pPr marL="857250" lvl="2" indent="0">
              <a:buNone/>
            </a:pPr>
            <a:endParaRPr lang="en-US" sz="1600" dirty="0"/>
          </a:p>
          <a:p>
            <a:pPr marL="114300" indent="0">
              <a:buNone/>
            </a:pPr>
            <a:r>
              <a:rPr lang="en-US" sz="1600" dirty="0" smtClean="0"/>
              <a:t> </a:t>
            </a:r>
            <a:endParaRPr lang="en-US" sz="1600" dirty="0"/>
          </a:p>
          <a:p>
            <a:pPr marL="857250" lvl="2" indent="0">
              <a:buNone/>
            </a:pPr>
            <a:endParaRPr lang="en-US" sz="14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15</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Straw Poll #1</a:t>
            </a:r>
            <a:endParaRPr lang="zh-CN" altLang="en-US" kern="0" dirty="0"/>
          </a:p>
        </p:txBody>
      </p:sp>
      <p:graphicFrame>
        <p:nvGraphicFramePr>
          <p:cNvPr id="6" name="Table 5">
            <a:extLst>
              <a:ext uri="{FF2B5EF4-FFF2-40B4-BE49-F238E27FC236}">
                <a16:creationId xmlns:a16="http://schemas.microsoft.com/office/drawing/2014/main" id="{7EB7A8B6-8961-4ED1-97E6-8A5594CB9D27}"/>
              </a:ext>
            </a:extLst>
          </p:cNvPr>
          <p:cNvGraphicFramePr>
            <a:graphicFrameLocks noGrp="1"/>
          </p:cNvGraphicFramePr>
          <p:nvPr>
            <p:extLst>
              <p:ext uri="{D42A27DB-BD31-4B8C-83A1-F6EECF244321}">
                <p14:modId xmlns:p14="http://schemas.microsoft.com/office/powerpoint/2010/main" val="1051818179"/>
              </p:ext>
            </p:extLst>
          </p:nvPr>
        </p:nvGraphicFramePr>
        <p:xfrm>
          <a:off x="1524000" y="2971800"/>
          <a:ext cx="6096000" cy="185420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131599981"/>
                    </a:ext>
                  </a:extLst>
                </a:gridCol>
                <a:gridCol w="3962400">
                  <a:extLst>
                    <a:ext uri="{9D8B030D-6E8A-4147-A177-3AD203B41FA5}">
                      <a16:colId xmlns:a16="http://schemas.microsoft.com/office/drawing/2014/main" val="1198762978"/>
                    </a:ext>
                  </a:extLst>
                </a:gridCol>
              </a:tblGrid>
              <a:tr h="370840">
                <a:tc>
                  <a:txBody>
                    <a:bodyPr/>
                    <a:lstStyle/>
                    <a:p>
                      <a:pPr algn="ctr"/>
                      <a:r>
                        <a:rPr lang="en-US" dirty="0"/>
                        <a:t>MCS</a:t>
                      </a:r>
                    </a:p>
                  </a:txBody>
                  <a:tcPr>
                    <a:solidFill>
                      <a:schemeClr val="bg2"/>
                    </a:solidFill>
                  </a:tcPr>
                </a:tc>
                <a:tc>
                  <a:txBody>
                    <a:bodyPr/>
                    <a:lstStyle/>
                    <a:p>
                      <a:pPr algn="ctr"/>
                      <a:r>
                        <a:rPr lang="en-US" dirty="0"/>
                        <a:t>Transmit Constellation Error</a:t>
                      </a:r>
                    </a:p>
                  </a:txBody>
                  <a:tcPr>
                    <a:solidFill>
                      <a:schemeClr val="bg2"/>
                    </a:solidFill>
                  </a:tcPr>
                </a:tc>
                <a:extLst>
                  <a:ext uri="{0D108BD9-81ED-4DB2-BD59-A6C34878D82A}">
                    <a16:rowId xmlns:a16="http://schemas.microsoft.com/office/drawing/2014/main" val="3042940705"/>
                  </a:ext>
                </a:extLst>
              </a:tr>
              <a:tr h="370840">
                <a:tc>
                  <a:txBody>
                    <a:bodyPr/>
                    <a:lstStyle/>
                    <a:p>
                      <a:pPr algn="ctr"/>
                      <a:r>
                        <a:rPr lang="en-US" dirty="0"/>
                        <a:t>QPSK 2/3</a:t>
                      </a:r>
                    </a:p>
                  </a:txBody>
                  <a:tcPr>
                    <a:solidFill>
                      <a:schemeClr val="bg2">
                        <a:lumMod val="40000"/>
                        <a:lumOff val="60000"/>
                      </a:schemeClr>
                    </a:solidFill>
                  </a:tcPr>
                </a:tc>
                <a:tc>
                  <a:txBody>
                    <a:bodyPr/>
                    <a:lstStyle/>
                    <a:p>
                      <a:pPr algn="ctr"/>
                      <a:r>
                        <a:rPr lang="en-US" dirty="0"/>
                        <a:t>-12dB</a:t>
                      </a:r>
                    </a:p>
                  </a:txBody>
                  <a:tcPr>
                    <a:solidFill>
                      <a:schemeClr val="bg2">
                        <a:lumMod val="40000"/>
                        <a:lumOff val="60000"/>
                      </a:schemeClr>
                    </a:solidFill>
                  </a:tcPr>
                </a:tc>
                <a:extLst>
                  <a:ext uri="{0D108BD9-81ED-4DB2-BD59-A6C34878D82A}">
                    <a16:rowId xmlns:a16="http://schemas.microsoft.com/office/drawing/2014/main" val="1518243589"/>
                  </a:ext>
                </a:extLst>
              </a:tr>
              <a:tr h="370840">
                <a:tc>
                  <a:txBody>
                    <a:bodyPr/>
                    <a:lstStyle/>
                    <a:p>
                      <a:pPr algn="ctr"/>
                      <a:r>
                        <a:rPr lang="en-US" dirty="0"/>
                        <a:t>16QAM 2/3</a:t>
                      </a:r>
                    </a:p>
                  </a:txBody>
                  <a:tcPr>
                    <a:solidFill>
                      <a:schemeClr val="bg2">
                        <a:lumMod val="40000"/>
                        <a:lumOff val="60000"/>
                      </a:schemeClr>
                    </a:solidFill>
                  </a:tcPr>
                </a:tc>
                <a:tc>
                  <a:txBody>
                    <a:bodyPr/>
                    <a:lstStyle/>
                    <a:p>
                      <a:pPr algn="ctr"/>
                      <a:r>
                        <a:rPr lang="en-US" dirty="0"/>
                        <a:t>-18dB</a:t>
                      </a:r>
                    </a:p>
                  </a:txBody>
                  <a:tcPr>
                    <a:solidFill>
                      <a:schemeClr val="bg2">
                        <a:lumMod val="40000"/>
                        <a:lumOff val="60000"/>
                      </a:schemeClr>
                    </a:solidFill>
                  </a:tcPr>
                </a:tc>
                <a:extLst>
                  <a:ext uri="{0D108BD9-81ED-4DB2-BD59-A6C34878D82A}">
                    <a16:rowId xmlns:a16="http://schemas.microsoft.com/office/drawing/2014/main" val="736767330"/>
                  </a:ext>
                </a:extLst>
              </a:tr>
              <a:tr h="370840">
                <a:tc>
                  <a:txBody>
                    <a:bodyPr/>
                    <a:lstStyle/>
                    <a:p>
                      <a:pPr algn="ctr"/>
                      <a:r>
                        <a:rPr lang="en-US" dirty="0"/>
                        <a:t>16QAM 5/6</a:t>
                      </a:r>
                    </a:p>
                  </a:txBody>
                  <a:tcPr>
                    <a:solidFill>
                      <a:schemeClr val="bg2">
                        <a:lumMod val="40000"/>
                        <a:lumOff val="60000"/>
                      </a:schemeClr>
                    </a:solidFill>
                  </a:tcPr>
                </a:tc>
                <a:tc>
                  <a:txBody>
                    <a:bodyPr/>
                    <a:lstStyle/>
                    <a:p>
                      <a:pPr algn="ctr"/>
                      <a:r>
                        <a:rPr lang="en-US" dirty="0"/>
                        <a:t>-20dB</a:t>
                      </a:r>
                    </a:p>
                  </a:txBody>
                  <a:tcPr>
                    <a:solidFill>
                      <a:schemeClr val="bg2">
                        <a:lumMod val="40000"/>
                        <a:lumOff val="60000"/>
                      </a:schemeClr>
                    </a:solidFill>
                  </a:tcPr>
                </a:tc>
                <a:extLst>
                  <a:ext uri="{0D108BD9-81ED-4DB2-BD59-A6C34878D82A}">
                    <a16:rowId xmlns:a16="http://schemas.microsoft.com/office/drawing/2014/main" val="559811613"/>
                  </a:ext>
                </a:extLst>
              </a:tr>
              <a:tr h="370840">
                <a:tc>
                  <a:txBody>
                    <a:bodyPr/>
                    <a:lstStyle/>
                    <a:p>
                      <a:pPr algn="ctr"/>
                      <a:r>
                        <a:rPr lang="en-US" dirty="0"/>
                        <a:t>256QAM 2/3</a:t>
                      </a:r>
                    </a:p>
                  </a:txBody>
                  <a:tcPr>
                    <a:solidFill>
                      <a:schemeClr val="bg2">
                        <a:lumMod val="40000"/>
                        <a:lumOff val="60000"/>
                      </a:schemeClr>
                    </a:solidFill>
                  </a:tcPr>
                </a:tc>
                <a:tc>
                  <a:txBody>
                    <a:bodyPr/>
                    <a:lstStyle/>
                    <a:p>
                      <a:pPr algn="ctr"/>
                      <a:r>
                        <a:rPr lang="en-US" dirty="0"/>
                        <a:t>-29dB</a:t>
                      </a:r>
                    </a:p>
                  </a:txBody>
                  <a:tcPr>
                    <a:solidFill>
                      <a:schemeClr val="bg2">
                        <a:lumMod val="40000"/>
                        <a:lumOff val="60000"/>
                      </a:schemeClr>
                    </a:solidFill>
                  </a:tcPr>
                </a:tc>
                <a:extLst>
                  <a:ext uri="{0D108BD9-81ED-4DB2-BD59-A6C34878D82A}">
                    <a16:rowId xmlns:a16="http://schemas.microsoft.com/office/drawing/2014/main" val="1818336115"/>
                  </a:ext>
                </a:extLst>
              </a:tr>
            </a:tbl>
          </a:graphicData>
        </a:graphic>
      </p:graphicFrame>
    </p:spTree>
    <p:extLst>
      <p:ext uri="{BB962C8B-B14F-4D97-AF65-F5344CB8AC3E}">
        <p14:creationId xmlns:p14="http://schemas.microsoft.com/office/powerpoint/2010/main" val="2957554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802.11bn defined four new MCS values to improve the throughput of single stream transmissions</a:t>
            </a:r>
          </a:p>
          <a:p>
            <a:pPr>
              <a:spcBef>
                <a:spcPts val="2400"/>
              </a:spcBef>
              <a:spcAft>
                <a:spcPts val="0"/>
              </a:spcAft>
            </a:pPr>
            <a:r>
              <a:rPr lang="en-US" sz="1800" dirty="0"/>
              <a:t>We need to define all the relevant specification parameters for the new MCSs  </a:t>
            </a:r>
          </a:p>
          <a:p>
            <a:pPr>
              <a:spcBef>
                <a:spcPts val="2400"/>
              </a:spcBef>
              <a:spcAft>
                <a:spcPts val="0"/>
              </a:spcAft>
            </a:pPr>
            <a:r>
              <a:rPr lang="en-US" sz="1800" dirty="0"/>
              <a:t>In this contribution we present an analysis of the corresponding transmit constellation error and propose new values to be added to the 802.11bn spec</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2</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latin typeface="FrutigerNext LT Medium" pitchFamily="34" charset="0"/>
              </a:rPr>
              <a:t>Introduction</a:t>
            </a:r>
            <a:endParaRPr lang="zh-CN" altLang="en-US" kern="0" dirty="0"/>
          </a:p>
        </p:txBody>
      </p:sp>
    </p:spTree>
    <p:extLst>
      <p:ext uri="{BB962C8B-B14F-4D97-AF65-F5344CB8AC3E}">
        <p14:creationId xmlns:p14="http://schemas.microsoft.com/office/powerpoint/2010/main" val="379788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2624" y="1438274"/>
            <a:ext cx="8080376"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600"/>
              </a:spcBef>
              <a:spcAft>
                <a:spcPts val="0"/>
              </a:spcAft>
            </a:pPr>
            <a:r>
              <a:rPr lang="en-US" sz="1800" dirty="0"/>
              <a:t>Transmit Constellation Error is defined in 802.11be in “Table 36-65—Allowed relative constellation error versus constellation size and coding rate”</a:t>
            </a:r>
          </a:p>
          <a:p>
            <a:pPr>
              <a:spcBef>
                <a:spcPts val="600"/>
              </a:spcBef>
              <a:spcAft>
                <a:spcPts val="0"/>
              </a:spcAft>
            </a:pPr>
            <a:r>
              <a:rPr lang="en-US" sz="1800" dirty="0"/>
              <a:t>We assume that the allowed constellation error of each new MCS is expected to be within the range of the constellation errors of MCSs corresponding to two closest PHY bit rates (next higher and lower)</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3</a:t>
            </a:fld>
            <a:endParaRPr lang="en-US"/>
          </a:p>
        </p:txBody>
      </p:sp>
      <p:sp>
        <p:nvSpPr>
          <p:cNvPr id="5" name="标题 3"/>
          <p:cNvSpPr txBox="1">
            <a:spLocks/>
          </p:cNvSpPr>
          <p:nvPr/>
        </p:nvSpPr>
        <p:spPr bwMode="auto">
          <a:xfrm>
            <a:off x="685800" y="685800"/>
            <a:ext cx="78486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Candidate Transmit Constellation Error</a:t>
            </a:r>
            <a:endParaRPr lang="zh-CN" altLang="en-US" kern="0" dirty="0"/>
          </a:p>
        </p:txBody>
      </p:sp>
      <p:grpSp>
        <p:nvGrpSpPr>
          <p:cNvPr id="11" name="Group 10">
            <a:extLst>
              <a:ext uri="{FF2B5EF4-FFF2-40B4-BE49-F238E27FC236}">
                <a16:creationId xmlns:a16="http://schemas.microsoft.com/office/drawing/2014/main" id="{026F5F19-5C40-4E74-9E8D-5613AF01BFEC}"/>
              </a:ext>
            </a:extLst>
          </p:cNvPr>
          <p:cNvGrpSpPr/>
          <p:nvPr/>
        </p:nvGrpSpPr>
        <p:grpSpPr>
          <a:xfrm>
            <a:off x="2629692" y="2974439"/>
            <a:ext cx="3881440" cy="3343977"/>
            <a:chOff x="2806121" y="2974439"/>
            <a:chExt cx="3528582" cy="3343977"/>
          </a:xfrm>
        </p:grpSpPr>
        <p:pic>
          <p:nvPicPr>
            <p:cNvPr id="9" name="Picture 8">
              <a:extLst>
                <a:ext uri="{FF2B5EF4-FFF2-40B4-BE49-F238E27FC236}">
                  <a16:creationId xmlns:a16="http://schemas.microsoft.com/office/drawing/2014/main" id="{78B66E91-065B-47B0-AAF9-1078D12F0634}"/>
                </a:ext>
              </a:extLst>
            </p:cNvPr>
            <p:cNvPicPr>
              <a:picLocks noChangeAspect="1"/>
            </p:cNvPicPr>
            <p:nvPr/>
          </p:nvPicPr>
          <p:blipFill>
            <a:blip r:embed="rId2"/>
            <a:stretch>
              <a:fillRect/>
            </a:stretch>
          </p:blipFill>
          <p:spPr>
            <a:xfrm>
              <a:off x="2809295" y="4501982"/>
              <a:ext cx="3525408" cy="1816434"/>
            </a:xfrm>
            <a:prstGeom prst="rect">
              <a:avLst/>
            </a:prstGeom>
          </p:spPr>
        </p:pic>
        <p:pic>
          <p:nvPicPr>
            <p:cNvPr id="10" name="Picture 9">
              <a:extLst>
                <a:ext uri="{FF2B5EF4-FFF2-40B4-BE49-F238E27FC236}">
                  <a16:creationId xmlns:a16="http://schemas.microsoft.com/office/drawing/2014/main" id="{F3C29DD6-4431-4600-A76E-4181786C0702}"/>
                </a:ext>
              </a:extLst>
            </p:cNvPr>
            <p:cNvPicPr>
              <a:picLocks noChangeAspect="1"/>
            </p:cNvPicPr>
            <p:nvPr/>
          </p:nvPicPr>
          <p:blipFill>
            <a:blip r:embed="rId3"/>
            <a:stretch>
              <a:fillRect/>
            </a:stretch>
          </p:blipFill>
          <p:spPr>
            <a:xfrm>
              <a:off x="2806121" y="2974439"/>
              <a:ext cx="3525408" cy="1549935"/>
            </a:xfrm>
            <a:prstGeom prst="rect">
              <a:avLst/>
            </a:prstGeom>
          </p:spPr>
        </p:pic>
      </p:grpSp>
    </p:spTree>
    <p:extLst>
      <p:ext uri="{BB962C8B-B14F-4D97-AF65-F5344CB8AC3E}">
        <p14:creationId xmlns:p14="http://schemas.microsoft.com/office/powerpoint/2010/main" val="142106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1200"/>
              </a:spcBef>
              <a:spcAft>
                <a:spcPts val="0"/>
              </a:spcAft>
            </a:pPr>
            <a:r>
              <a:rPr lang="en-US" sz="1800" dirty="0"/>
              <a:t>We checked the sensitivity level degradation caused by the transmit constellation error at the existing MCS</a:t>
            </a:r>
          </a:p>
          <a:p>
            <a:pPr>
              <a:spcBef>
                <a:spcPts val="1200"/>
              </a:spcBef>
              <a:spcAft>
                <a:spcPts val="0"/>
              </a:spcAft>
            </a:pPr>
            <a:r>
              <a:rPr lang="en-US" sz="1800" dirty="0"/>
              <a:t>We can see that both for QPSK ½ and </a:t>
            </a:r>
            <a:br>
              <a:rPr lang="en-US" sz="1800" dirty="0"/>
            </a:br>
            <a:r>
              <a:rPr lang="en-US" sz="1800" dirty="0"/>
              <a:t>16QAM ¾ Tx EVM defined by spec </a:t>
            </a:r>
            <a:br>
              <a:rPr lang="en-US" sz="1800" dirty="0"/>
            </a:br>
            <a:r>
              <a:rPr lang="en-US" sz="1800" dirty="0"/>
              <a:t>leads to ~1dB degradation @10% PER</a:t>
            </a:r>
          </a:p>
          <a:p>
            <a:pPr>
              <a:spcBef>
                <a:spcPts val="1200"/>
              </a:spcBef>
              <a:spcAft>
                <a:spcPts val="0"/>
              </a:spcAft>
            </a:pPr>
            <a:r>
              <a:rPr lang="en-US" sz="1800" dirty="0"/>
              <a:t>Thus in order to define the requirements </a:t>
            </a:r>
            <a:br>
              <a:rPr lang="en-US" sz="1800" dirty="0"/>
            </a:br>
            <a:r>
              <a:rPr lang="en-US" sz="1800" dirty="0"/>
              <a:t>for new MCSs we performed the next </a:t>
            </a:r>
            <a:br>
              <a:rPr lang="en-US" sz="1800" dirty="0"/>
            </a:br>
            <a:r>
              <a:rPr lang="en-US" sz="1800" dirty="0"/>
              <a:t>steps:</a:t>
            </a:r>
          </a:p>
          <a:p>
            <a:pPr lvl="1">
              <a:spcBef>
                <a:spcPts val="1200"/>
              </a:spcBef>
              <a:spcAft>
                <a:spcPts val="0"/>
              </a:spcAft>
            </a:pPr>
            <a:r>
              <a:rPr lang="en-US" sz="1200" dirty="0"/>
              <a:t>Check sensitivity level of SISO transmission of the new </a:t>
            </a:r>
            <a:br>
              <a:rPr lang="en-US" sz="1200" dirty="0"/>
            </a:br>
            <a:r>
              <a:rPr lang="en-US" sz="1200" dirty="0"/>
              <a:t>MCS in </a:t>
            </a:r>
            <a:r>
              <a:rPr lang="en-US" sz="1200" dirty="0" err="1"/>
              <a:t>TGnD</a:t>
            </a:r>
            <a:r>
              <a:rPr lang="en-US" sz="1200" dirty="0"/>
              <a:t> channel with no impairments</a:t>
            </a:r>
          </a:p>
          <a:p>
            <a:pPr lvl="1">
              <a:spcBef>
                <a:spcPts val="1200"/>
              </a:spcBef>
              <a:spcAft>
                <a:spcPts val="0"/>
              </a:spcAft>
            </a:pPr>
            <a:r>
              <a:rPr lang="en-US" sz="1200" dirty="0"/>
              <a:t>Check sensitivity degradation with transmit constellation </a:t>
            </a:r>
            <a:br>
              <a:rPr lang="en-US" sz="1200" dirty="0"/>
            </a:br>
            <a:r>
              <a:rPr lang="en-US" sz="1200" dirty="0"/>
              <a:t>error within the range [TxEVM</a:t>
            </a:r>
            <a:r>
              <a:rPr lang="en-US" sz="1200" baseline="-25000" dirty="0"/>
              <a:t>0</a:t>
            </a:r>
            <a:r>
              <a:rPr lang="en-US" sz="1200" dirty="0"/>
              <a:t>, TxEVM</a:t>
            </a:r>
            <a:r>
              <a:rPr lang="en-US" sz="1200" baseline="-25000" dirty="0"/>
              <a:t>1</a:t>
            </a:r>
            <a:r>
              <a:rPr lang="en-US" sz="1200" dirty="0"/>
              <a:t>], where TxEVM</a:t>
            </a:r>
            <a:r>
              <a:rPr lang="en-US" sz="1200" baseline="-25000" dirty="0"/>
              <a:t>0 </a:t>
            </a:r>
            <a:r>
              <a:rPr lang="en-US" sz="1200" dirty="0"/>
              <a:t> </a:t>
            </a:r>
            <a:br>
              <a:rPr lang="en-US" sz="1200" dirty="0"/>
            </a:br>
            <a:r>
              <a:rPr lang="en-US" sz="1200" dirty="0"/>
              <a:t>and TxEVM</a:t>
            </a:r>
            <a:r>
              <a:rPr lang="en-US" sz="1200" baseline="-25000" dirty="0"/>
              <a:t>1 </a:t>
            </a:r>
            <a:r>
              <a:rPr lang="en-US" sz="1200" dirty="0"/>
              <a:t>are the requirements for MCSs corresponding to </a:t>
            </a:r>
            <a:br>
              <a:rPr lang="en-US" sz="1200" dirty="0"/>
            </a:br>
            <a:r>
              <a:rPr lang="en-US" sz="1200" dirty="0"/>
              <a:t>lower and higher bit rate compared to tested MCS, respectively (Tx EVM is created using the Rapp PA model)</a:t>
            </a:r>
          </a:p>
          <a:p>
            <a:pPr lvl="1">
              <a:spcBef>
                <a:spcPts val="1200"/>
              </a:spcBef>
              <a:spcAft>
                <a:spcPts val="0"/>
              </a:spcAft>
            </a:pPr>
            <a:r>
              <a:rPr lang="en-US" sz="1200" dirty="0"/>
              <a:t>Select transmit constellation error that leads to sensitivity degradation lower than or equal to 1dB</a:t>
            </a:r>
          </a:p>
          <a:p>
            <a:pPr>
              <a:spcBef>
                <a:spcPts val="1200"/>
              </a:spcBef>
              <a:spcAft>
                <a:spcPts val="0"/>
              </a:spcAft>
            </a:pPr>
            <a:r>
              <a:rPr lang="en-US" sz="1800" dirty="0"/>
              <a:t>In the next slides we present simulation results and propose transmit constellation error requirements for all new MCSs</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4</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Analysis Principle and Criteria</a:t>
            </a:r>
            <a:endParaRPr lang="zh-CN" altLang="en-US" kern="0" dirty="0"/>
          </a:p>
        </p:txBody>
      </p:sp>
      <p:pic>
        <p:nvPicPr>
          <p:cNvPr id="23" name="Picture 22">
            <a:extLst>
              <a:ext uri="{FF2B5EF4-FFF2-40B4-BE49-F238E27FC236}">
                <a16:creationId xmlns:a16="http://schemas.microsoft.com/office/drawing/2014/main" id="{B4553F39-EAED-43D8-865B-702171E6B314}"/>
              </a:ext>
            </a:extLst>
          </p:cNvPr>
          <p:cNvPicPr>
            <a:picLocks noChangeAspect="1"/>
          </p:cNvPicPr>
          <p:nvPr/>
        </p:nvPicPr>
        <p:blipFill>
          <a:blip r:embed="rId2"/>
          <a:stretch>
            <a:fillRect/>
          </a:stretch>
        </p:blipFill>
        <p:spPr>
          <a:xfrm>
            <a:off x="4998203" y="1786292"/>
            <a:ext cx="4408265" cy="3306198"/>
          </a:xfrm>
          <a:prstGeom prst="rect">
            <a:avLst/>
          </a:prstGeom>
        </p:spPr>
      </p:pic>
      <p:cxnSp>
        <p:nvCxnSpPr>
          <p:cNvPr id="24" name="Straight Arrow Connector 23">
            <a:extLst>
              <a:ext uri="{FF2B5EF4-FFF2-40B4-BE49-F238E27FC236}">
                <a16:creationId xmlns:a16="http://schemas.microsoft.com/office/drawing/2014/main" id="{BDBE31FA-8BEC-443A-8814-3C49150C57FA}"/>
              </a:ext>
            </a:extLst>
          </p:cNvPr>
          <p:cNvCxnSpPr/>
          <p:nvPr/>
        </p:nvCxnSpPr>
        <p:spPr bwMode="auto">
          <a:xfrm>
            <a:off x="6577464" y="2909450"/>
            <a:ext cx="207818"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5" name="Straight Arrow Connector 24">
            <a:extLst>
              <a:ext uri="{FF2B5EF4-FFF2-40B4-BE49-F238E27FC236}">
                <a16:creationId xmlns:a16="http://schemas.microsoft.com/office/drawing/2014/main" id="{E19DFFC5-30F9-4BF9-B46F-19172769B677}"/>
              </a:ext>
            </a:extLst>
          </p:cNvPr>
          <p:cNvCxnSpPr/>
          <p:nvPr/>
        </p:nvCxnSpPr>
        <p:spPr bwMode="auto">
          <a:xfrm>
            <a:off x="8215764" y="2909450"/>
            <a:ext cx="207818"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6" name="Straight Connector 25">
            <a:extLst>
              <a:ext uri="{FF2B5EF4-FFF2-40B4-BE49-F238E27FC236}">
                <a16:creationId xmlns:a16="http://schemas.microsoft.com/office/drawing/2014/main" id="{376A1854-D253-4C45-9346-F5D883730B26}"/>
              </a:ext>
            </a:extLst>
          </p:cNvPr>
          <p:cNvCxnSpPr>
            <a:cxnSpLocks/>
          </p:cNvCxnSpPr>
          <p:nvPr/>
        </p:nvCxnSpPr>
        <p:spPr bwMode="auto">
          <a:xfrm flipV="1">
            <a:off x="6692279" y="2513210"/>
            <a:ext cx="218123" cy="33528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7" name="Straight Connector 26">
            <a:extLst>
              <a:ext uri="{FF2B5EF4-FFF2-40B4-BE49-F238E27FC236}">
                <a16:creationId xmlns:a16="http://schemas.microsoft.com/office/drawing/2014/main" id="{E88123CB-9105-46A2-959C-C8A5F766D35A}"/>
              </a:ext>
            </a:extLst>
          </p:cNvPr>
          <p:cNvCxnSpPr>
            <a:cxnSpLocks/>
          </p:cNvCxnSpPr>
          <p:nvPr/>
        </p:nvCxnSpPr>
        <p:spPr bwMode="auto">
          <a:xfrm flipH="1" flipV="1">
            <a:off x="7917891" y="2513210"/>
            <a:ext cx="346364" cy="33528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TextBox 27">
            <a:extLst>
              <a:ext uri="{FF2B5EF4-FFF2-40B4-BE49-F238E27FC236}">
                <a16:creationId xmlns:a16="http://schemas.microsoft.com/office/drawing/2014/main" id="{BD74D0CB-895A-49BA-A63B-691D24478DA4}"/>
              </a:ext>
            </a:extLst>
          </p:cNvPr>
          <p:cNvSpPr txBox="1"/>
          <p:nvPr/>
        </p:nvSpPr>
        <p:spPr>
          <a:xfrm>
            <a:off x="6755500" y="2286000"/>
            <a:ext cx="505966" cy="304699"/>
          </a:xfrm>
          <a:prstGeom prst="rect">
            <a:avLst/>
          </a:prstGeom>
          <a:noFill/>
        </p:spPr>
        <p:txBody>
          <a:bodyPr wrap="none" rtlCol="0">
            <a:spAutoFit/>
          </a:bodyPr>
          <a:lstStyle/>
          <a:p>
            <a:r>
              <a:rPr lang="en-US" dirty="0"/>
              <a:t>1.1dB</a:t>
            </a:r>
          </a:p>
        </p:txBody>
      </p:sp>
      <p:sp>
        <p:nvSpPr>
          <p:cNvPr id="29" name="TextBox 28">
            <a:extLst>
              <a:ext uri="{FF2B5EF4-FFF2-40B4-BE49-F238E27FC236}">
                <a16:creationId xmlns:a16="http://schemas.microsoft.com/office/drawing/2014/main" id="{6CBC001F-33F6-4434-A43A-72F2EEE0E349}"/>
              </a:ext>
            </a:extLst>
          </p:cNvPr>
          <p:cNvSpPr txBox="1"/>
          <p:nvPr/>
        </p:nvSpPr>
        <p:spPr>
          <a:xfrm>
            <a:off x="7548496" y="2286000"/>
            <a:ext cx="401042" cy="304699"/>
          </a:xfrm>
          <a:prstGeom prst="rect">
            <a:avLst/>
          </a:prstGeom>
          <a:noFill/>
        </p:spPr>
        <p:txBody>
          <a:bodyPr wrap="none" rtlCol="0">
            <a:spAutoFit/>
          </a:bodyPr>
          <a:lstStyle/>
          <a:p>
            <a:r>
              <a:rPr lang="en-US" dirty="0"/>
              <a:t>1dB</a:t>
            </a:r>
          </a:p>
        </p:txBody>
      </p:sp>
    </p:spTree>
    <p:extLst>
      <p:ext uri="{BB962C8B-B14F-4D97-AF65-F5344CB8AC3E}">
        <p14:creationId xmlns:p14="http://schemas.microsoft.com/office/powerpoint/2010/main" val="3597677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Current Transmit Constellation Error for QPSK ½ and QPSK ¾ are -10dB and -13dB, respectively</a:t>
            </a:r>
          </a:p>
          <a:p>
            <a:pPr>
              <a:spcBef>
                <a:spcPts val="2400"/>
              </a:spcBef>
              <a:spcAft>
                <a:spcPts val="0"/>
              </a:spcAft>
            </a:pPr>
            <a:r>
              <a:rPr lang="en-US" sz="1800" dirty="0"/>
              <a:t>Transmit Constellation Error of -11dB and -12dB imply similar degradation of ~0.9dB @10% PER</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5</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QPSK 2/3</a:t>
            </a:r>
            <a:endParaRPr lang="zh-CN" altLang="en-US" kern="0" dirty="0"/>
          </a:p>
        </p:txBody>
      </p:sp>
      <p:pic>
        <p:nvPicPr>
          <p:cNvPr id="10" name="Picture 9">
            <a:extLst>
              <a:ext uri="{FF2B5EF4-FFF2-40B4-BE49-F238E27FC236}">
                <a16:creationId xmlns:a16="http://schemas.microsoft.com/office/drawing/2014/main" id="{6CB2816D-C18D-4CF3-8F06-564B8C163D25}"/>
              </a:ext>
            </a:extLst>
          </p:cNvPr>
          <p:cNvPicPr>
            <a:picLocks noChangeAspect="1"/>
          </p:cNvPicPr>
          <p:nvPr/>
        </p:nvPicPr>
        <p:blipFill>
          <a:blip r:embed="rId2"/>
          <a:stretch>
            <a:fillRect/>
          </a:stretch>
        </p:blipFill>
        <p:spPr>
          <a:xfrm>
            <a:off x="4504264" y="2895601"/>
            <a:ext cx="4849091" cy="3636818"/>
          </a:xfrm>
          <a:prstGeom prst="rect">
            <a:avLst/>
          </a:prstGeom>
        </p:spPr>
      </p:pic>
      <p:pic>
        <p:nvPicPr>
          <p:cNvPr id="12" name="Picture 11">
            <a:extLst>
              <a:ext uri="{FF2B5EF4-FFF2-40B4-BE49-F238E27FC236}">
                <a16:creationId xmlns:a16="http://schemas.microsoft.com/office/drawing/2014/main" id="{03EF84CE-C07F-4719-BD2B-CAF0EB765291}"/>
              </a:ext>
            </a:extLst>
          </p:cNvPr>
          <p:cNvPicPr>
            <a:picLocks noChangeAspect="1"/>
          </p:cNvPicPr>
          <p:nvPr/>
        </p:nvPicPr>
        <p:blipFill>
          <a:blip r:embed="rId3"/>
          <a:stretch>
            <a:fillRect/>
          </a:stretch>
        </p:blipFill>
        <p:spPr>
          <a:xfrm>
            <a:off x="228600" y="2893522"/>
            <a:ext cx="4849092" cy="3636818"/>
          </a:xfrm>
          <a:prstGeom prst="rect">
            <a:avLst/>
          </a:prstGeom>
        </p:spPr>
      </p:pic>
    </p:spTree>
    <p:extLst>
      <p:ext uri="{BB962C8B-B14F-4D97-AF65-F5344CB8AC3E}">
        <p14:creationId xmlns:p14="http://schemas.microsoft.com/office/powerpoint/2010/main" val="256964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Current Transmit Constellation Error for 16QAM ½ and 16QAM ¾ are </a:t>
            </a:r>
            <a:br>
              <a:rPr lang="en-US" sz="1800" dirty="0"/>
            </a:br>
            <a:r>
              <a:rPr lang="en-US" sz="1800" dirty="0"/>
              <a:t>-16dB and -19dB respectively</a:t>
            </a:r>
          </a:p>
          <a:p>
            <a:pPr>
              <a:spcBef>
                <a:spcPts val="2400"/>
              </a:spcBef>
              <a:spcAft>
                <a:spcPts val="0"/>
              </a:spcAft>
            </a:pPr>
            <a:r>
              <a:rPr lang="en-US" sz="1800" dirty="0"/>
              <a:t>Transmit Constellation Error of -18dB and -19dB imply degradation of </a:t>
            </a:r>
            <a:br>
              <a:rPr lang="en-US" sz="1800" dirty="0"/>
            </a:br>
            <a:r>
              <a:rPr lang="en-US" sz="1800" dirty="0"/>
              <a:t>~0.9-1dB @10% PER, while worse Tx EVM leads to degradation of more than 1dB</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16QAM 2/3</a:t>
            </a:r>
            <a:endParaRPr lang="zh-CN" altLang="en-US" kern="0" dirty="0"/>
          </a:p>
        </p:txBody>
      </p:sp>
      <p:pic>
        <p:nvPicPr>
          <p:cNvPr id="2" name="Picture 1">
            <a:extLst>
              <a:ext uri="{FF2B5EF4-FFF2-40B4-BE49-F238E27FC236}">
                <a16:creationId xmlns:a16="http://schemas.microsoft.com/office/drawing/2014/main" id="{51B3FC2B-4BE9-49D2-AD6D-00B367CDFB30}"/>
              </a:ext>
            </a:extLst>
          </p:cNvPr>
          <p:cNvPicPr>
            <a:picLocks noChangeAspect="1"/>
          </p:cNvPicPr>
          <p:nvPr/>
        </p:nvPicPr>
        <p:blipFill>
          <a:blip r:embed="rId2"/>
          <a:stretch>
            <a:fillRect/>
          </a:stretch>
        </p:blipFill>
        <p:spPr>
          <a:xfrm>
            <a:off x="476722" y="3208902"/>
            <a:ext cx="4408265" cy="3306198"/>
          </a:xfrm>
          <a:prstGeom prst="rect">
            <a:avLst/>
          </a:prstGeom>
        </p:spPr>
      </p:pic>
      <p:pic>
        <p:nvPicPr>
          <p:cNvPr id="4" name="Picture 3">
            <a:extLst>
              <a:ext uri="{FF2B5EF4-FFF2-40B4-BE49-F238E27FC236}">
                <a16:creationId xmlns:a16="http://schemas.microsoft.com/office/drawing/2014/main" id="{B6BBB64D-25F1-42F5-8554-BF99F078BC44}"/>
              </a:ext>
            </a:extLst>
          </p:cNvPr>
          <p:cNvPicPr>
            <a:picLocks noChangeAspect="1"/>
          </p:cNvPicPr>
          <p:nvPr/>
        </p:nvPicPr>
        <p:blipFill>
          <a:blip r:embed="rId3"/>
          <a:stretch>
            <a:fillRect/>
          </a:stretch>
        </p:blipFill>
        <p:spPr>
          <a:xfrm>
            <a:off x="4735735" y="3204667"/>
            <a:ext cx="4408265" cy="3306198"/>
          </a:xfrm>
          <a:prstGeom prst="rect">
            <a:avLst/>
          </a:prstGeom>
        </p:spPr>
      </p:pic>
    </p:spTree>
    <p:extLst>
      <p:ext uri="{BB962C8B-B14F-4D97-AF65-F5344CB8AC3E}">
        <p14:creationId xmlns:p14="http://schemas.microsoft.com/office/powerpoint/2010/main" val="2150215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Current Constellation Error for 16QAM ¾ and 64QAM 2/3 are -19dB and -22dB respectively</a:t>
            </a:r>
          </a:p>
          <a:p>
            <a:pPr>
              <a:spcBef>
                <a:spcPts val="2400"/>
              </a:spcBef>
              <a:spcAft>
                <a:spcPts val="0"/>
              </a:spcAft>
            </a:pPr>
            <a:r>
              <a:rPr lang="en-US" sz="1800" dirty="0"/>
              <a:t>Transmit Constellation Error of -21dB and -22dB imply degradation of ~0.5dB @10% PER, while Tx EVM of -20dB leads to degradation of ~0.7dB</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16QAM 5/6</a:t>
            </a:r>
            <a:endParaRPr lang="zh-CN" altLang="en-US" kern="0" dirty="0"/>
          </a:p>
        </p:txBody>
      </p:sp>
      <p:pic>
        <p:nvPicPr>
          <p:cNvPr id="2" name="Picture 1">
            <a:extLst>
              <a:ext uri="{FF2B5EF4-FFF2-40B4-BE49-F238E27FC236}">
                <a16:creationId xmlns:a16="http://schemas.microsoft.com/office/drawing/2014/main" id="{51B3FC2B-4BE9-49D2-AD6D-00B367CDFB30}"/>
              </a:ext>
            </a:extLst>
          </p:cNvPr>
          <p:cNvPicPr>
            <a:picLocks noChangeAspect="1"/>
          </p:cNvPicPr>
          <p:nvPr/>
        </p:nvPicPr>
        <p:blipFill>
          <a:blip r:embed="rId2"/>
          <a:stretch>
            <a:fillRect/>
          </a:stretch>
        </p:blipFill>
        <p:spPr>
          <a:xfrm>
            <a:off x="256309" y="2908069"/>
            <a:ext cx="4849091" cy="3636818"/>
          </a:xfrm>
          <a:prstGeom prst="rect">
            <a:avLst/>
          </a:prstGeom>
        </p:spPr>
      </p:pic>
      <p:pic>
        <p:nvPicPr>
          <p:cNvPr id="7" name="Picture 6">
            <a:extLst>
              <a:ext uri="{FF2B5EF4-FFF2-40B4-BE49-F238E27FC236}">
                <a16:creationId xmlns:a16="http://schemas.microsoft.com/office/drawing/2014/main" id="{045076B3-D9F7-42C8-AB22-7E667775067E}"/>
              </a:ext>
            </a:extLst>
          </p:cNvPr>
          <p:cNvPicPr>
            <a:picLocks noChangeAspect="1"/>
          </p:cNvPicPr>
          <p:nvPr/>
        </p:nvPicPr>
        <p:blipFill>
          <a:blip r:embed="rId3"/>
          <a:stretch>
            <a:fillRect/>
          </a:stretch>
        </p:blipFill>
        <p:spPr>
          <a:xfrm>
            <a:off x="4599709" y="2912226"/>
            <a:ext cx="4849091" cy="3636818"/>
          </a:xfrm>
          <a:prstGeom prst="rect">
            <a:avLst/>
          </a:prstGeom>
        </p:spPr>
      </p:pic>
    </p:spTree>
    <p:extLst>
      <p:ext uri="{BB962C8B-B14F-4D97-AF65-F5344CB8AC3E}">
        <p14:creationId xmlns:p14="http://schemas.microsoft.com/office/powerpoint/2010/main" val="3695974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Current Transmit Constellation Error for 64QAM 5/6 and 256QAM ¾ are </a:t>
            </a:r>
            <a:br>
              <a:rPr lang="en-US" sz="1800" dirty="0"/>
            </a:br>
            <a:r>
              <a:rPr lang="en-US" sz="1800" dirty="0"/>
              <a:t>-27dB and -30dB respectively</a:t>
            </a:r>
          </a:p>
          <a:p>
            <a:pPr>
              <a:spcBef>
                <a:spcPts val="2400"/>
              </a:spcBef>
              <a:spcAft>
                <a:spcPts val="0"/>
              </a:spcAft>
            </a:pPr>
            <a:r>
              <a:rPr lang="en-US" sz="1800" dirty="0"/>
              <a:t>Transmit Constellation Error of -29dB and -30dB imply degradation of </a:t>
            </a:r>
            <a:br>
              <a:rPr lang="en-US" sz="1800" dirty="0"/>
            </a:br>
            <a:r>
              <a:rPr lang="en-US" sz="1800" dirty="0"/>
              <a:t>~0.9-1.1dB @10% PER, while worse Tx EVM leads to degradation of ~1.4dB</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256QAM 2/3</a:t>
            </a:r>
            <a:endParaRPr lang="zh-CN" altLang="en-US" kern="0" dirty="0"/>
          </a:p>
        </p:txBody>
      </p:sp>
      <p:pic>
        <p:nvPicPr>
          <p:cNvPr id="7" name="Picture 6">
            <a:extLst>
              <a:ext uri="{FF2B5EF4-FFF2-40B4-BE49-F238E27FC236}">
                <a16:creationId xmlns:a16="http://schemas.microsoft.com/office/drawing/2014/main" id="{DE65ED23-D0D9-45BC-A245-9CC4D6678298}"/>
              </a:ext>
            </a:extLst>
          </p:cNvPr>
          <p:cNvPicPr>
            <a:picLocks noChangeAspect="1"/>
          </p:cNvPicPr>
          <p:nvPr/>
        </p:nvPicPr>
        <p:blipFill>
          <a:blip r:embed="rId2"/>
          <a:stretch>
            <a:fillRect/>
          </a:stretch>
        </p:blipFill>
        <p:spPr>
          <a:xfrm>
            <a:off x="4743922" y="3218852"/>
            <a:ext cx="4408265" cy="3306198"/>
          </a:xfrm>
          <a:prstGeom prst="rect">
            <a:avLst/>
          </a:prstGeom>
        </p:spPr>
      </p:pic>
      <p:pic>
        <p:nvPicPr>
          <p:cNvPr id="8" name="Picture 7">
            <a:extLst>
              <a:ext uri="{FF2B5EF4-FFF2-40B4-BE49-F238E27FC236}">
                <a16:creationId xmlns:a16="http://schemas.microsoft.com/office/drawing/2014/main" id="{BB4342DC-9077-4CBD-868E-B33D1C6DE0E6}"/>
              </a:ext>
            </a:extLst>
          </p:cNvPr>
          <p:cNvPicPr>
            <a:picLocks noChangeAspect="1"/>
          </p:cNvPicPr>
          <p:nvPr/>
        </p:nvPicPr>
        <p:blipFill>
          <a:blip r:embed="rId3"/>
          <a:stretch>
            <a:fillRect/>
          </a:stretch>
        </p:blipFill>
        <p:spPr>
          <a:xfrm>
            <a:off x="838200" y="3218852"/>
            <a:ext cx="4251582" cy="3188686"/>
          </a:xfrm>
          <a:prstGeom prst="rect">
            <a:avLst/>
          </a:prstGeom>
        </p:spPr>
      </p:pic>
    </p:spTree>
    <p:extLst>
      <p:ext uri="{BB962C8B-B14F-4D97-AF65-F5344CB8AC3E}">
        <p14:creationId xmlns:p14="http://schemas.microsoft.com/office/powerpoint/2010/main" val="890455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内容占位符 1">
            <a:extLst>
              <a:ext uri="{FF2B5EF4-FFF2-40B4-BE49-F238E27FC236}">
                <a16:creationId xmlns:a16="http://schemas.microsoft.com/office/drawing/2014/main" id="{8F14C422-0918-4A9B-91A6-48C4E0D10BE8}"/>
              </a:ext>
            </a:extLst>
          </p:cNvPr>
          <p:cNvSpPr txBox="1">
            <a:spLocks/>
          </p:cNvSpPr>
          <p:nvPr/>
        </p:nvSpPr>
        <p:spPr bwMode="auto">
          <a:xfrm>
            <a:off x="685799" y="1447800"/>
            <a:ext cx="8001001" cy="4724401"/>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spcBef>
                <a:spcPts val="2400"/>
              </a:spcBef>
              <a:spcAft>
                <a:spcPts val="0"/>
              </a:spcAft>
            </a:pPr>
            <a:r>
              <a:rPr lang="en-US" sz="1800" dirty="0"/>
              <a:t>We checked the performance of new MCSs with Tx EVM values within the range of two closest PHY bit rates</a:t>
            </a:r>
          </a:p>
          <a:p>
            <a:pPr>
              <a:spcBef>
                <a:spcPts val="2400"/>
              </a:spcBef>
              <a:spcAft>
                <a:spcPts val="0"/>
              </a:spcAft>
            </a:pPr>
            <a:r>
              <a:rPr lang="en-US" sz="1800" dirty="0"/>
              <a:t>The tested scenario was AWGN channel and 4096B payload size as defined in the spec</a:t>
            </a:r>
          </a:p>
          <a:p>
            <a:pPr>
              <a:spcBef>
                <a:spcPts val="2400"/>
              </a:spcBef>
              <a:spcAft>
                <a:spcPts val="0"/>
              </a:spcAft>
            </a:pPr>
            <a:r>
              <a:rPr lang="en-US" sz="1800" dirty="0"/>
              <a:t>In case of QPSK 2/3 Tx EVM of </a:t>
            </a:r>
            <a:br>
              <a:rPr lang="en-US" sz="1800" dirty="0"/>
            </a:br>
            <a:r>
              <a:rPr lang="en-US" sz="1800" dirty="0"/>
              <a:t>-12dB provides slightly better</a:t>
            </a:r>
            <a:br>
              <a:rPr lang="en-US" sz="1800" dirty="0"/>
            </a:br>
            <a:r>
              <a:rPr lang="en-US" sz="1800" dirty="0"/>
              <a:t>performance compared to Tx EVM</a:t>
            </a:r>
            <a:br>
              <a:rPr lang="en-US" sz="1800" dirty="0"/>
            </a:br>
            <a:r>
              <a:rPr lang="en-US" sz="1800" dirty="0"/>
              <a:t>of -11dB</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
        <p:nvSpPr>
          <p:cNvPr id="5" name="标题 3"/>
          <p:cNvSpPr txBox="1">
            <a:spLocks/>
          </p:cNvSpPr>
          <p:nvPr/>
        </p:nvSpPr>
        <p:spPr bwMode="auto">
          <a:xfrm>
            <a:off x="685800" y="685800"/>
            <a:ext cx="7772400" cy="450669"/>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altLang="zh-CN" kern="0" dirty="0">
                <a:latin typeface="FrutigerNext LT Medium" pitchFamily="34" charset="0"/>
              </a:rPr>
              <a:t>Performance in AWGN channel</a:t>
            </a:r>
            <a:endParaRPr lang="zh-CN" altLang="en-US" kern="0" dirty="0"/>
          </a:p>
        </p:txBody>
      </p:sp>
      <p:pic>
        <p:nvPicPr>
          <p:cNvPr id="6" name="Picture 5">
            <a:extLst>
              <a:ext uri="{FF2B5EF4-FFF2-40B4-BE49-F238E27FC236}">
                <a16:creationId xmlns:a16="http://schemas.microsoft.com/office/drawing/2014/main" id="{E9FF77CD-9210-43EE-A62D-10279A3F9453}"/>
              </a:ext>
            </a:extLst>
          </p:cNvPr>
          <p:cNvPicPr>
            <a:picLocks noChangeAspect="1"/>
          </p:cNvPicPr>
          <p:nvPr/>
        </p:nvPicPr>
        <p:blipFill>
          <a:blip r:embed="rId2"/>
          <a:stretch>
            <a:fillRect/>
          </a:stretch>
        </p:blipFill>
        <p:spPr>
          <a:xfrm>
            <a:off x="4342350" y="2609063"/>
            <a:ext cx="4954050" cy="3715537"/>
          </a:xfrm>
          <a:prstGeom prst="rect">
            <a:avLst/>
          </a:prstGeom>
        </p:spPr>
      </p:pic>
    </p:spTree>
    <p:extLst>
      <p:ext uri="{BB962C8B-B14F-4D97-AF65-F5344CB8AC3E}">
        <p14:creationId xmlns:p14="http://schemas.microsoft.com/office/powerpoint/2010/main" val="189555266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175515</TotalTime>
  <Words>659</Words>
  <Application>Microsoft Office PowerPoint</Application>
  <PresentationFormat>On-screen Show (4:3)</PresentationFormat>
  <Paragraphs>114</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MS Gothic</vt:lpstr>
      <vt:lpstr>ＭＳ Ｐゴシック</vt:lpstr>
      <vt:lpstr>宋体</vt:lpstr>
      <vt:lpstr>Arial Unicode MS</vt:lpstr>
      <vt:lpstr>FrutigerNext LT Medium</vt:lpstr>
      <vt:lpstr>Times New Roman</vt:lpstr>
      <vt:lpstr>802-11-Submission</vt:lpstr>
      <vt:lpstr>Transmit Constellation Error for Additional MCSs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Ross Jian Yu</dc:creator>
  <cp:lastModifiedBy>Genadiy Tsodik(TRC)</cp:lastModifiedBy>
  <cp:revision>1988</cp:revision>
  <cp:lastPrinted>1998-02-10T13:28:06Z</cp:lastPrinted>
  <dcterms:created xsi:type="dcterms:W3CDTF">2013-11-12T18:41:50Z</dcterms:created>
  <dcterms:modified xsi:type="dcterms:W3CDTF">2025-03-10T12:36:05Z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(3)bElqFjbOwhQiUvfRImr2nP03P5nNmwqbxbCzqHk1CD6OSj6FGYIcW9merwXcOvvuXU9IwzTJ
BpoAqwxTzz6FTQyclUCGUvsWU/XqifJGgedod7AEYBp9BrQlaSV2bRZ++rFwbSQM2/kPkweO
v1fG8e/rLNE9RWeAxkU6IP21gjpseO7skvSkzQrsbXQK6mPnihTRP59j8aLH1Ti/Pispdsit
33iTNaorY9KeB+Fl5o</vt:lpwstr>
  </property>
  <property fmtid="{D5CDD505-2E9C-101B-9397-08002B2CF9AE}" pid="4" name="_2015_ms_pID_7253431">
    <vt:lpwstr>xigtXeuKWX1gDQivRdQQ9cZezfv5IsPZbUqUYpXF624tzNrHJ2ecjM
5///soP4NdfWpv8tIBrYZwj69Eqfay6uJ9jEs9rMxKB9jLAAnBV3pMMQgGoLu8lVFBYKVbjL
aN0UTFboC7TB8Io2s4qkImSvyU4OsVnYNLEOL68YaXJJltIg5e7qzuWEZJDmw6v9LNDG1lUh
dlz8bPfTo1XO90XKKOMBoqMo1cIPPXADn2Tm</vt:lpwstr>
  </property>
  <property fmtid="{D5CDD505-2E9C-101B-9397-08002B2CF9AE}" pid="5" name="_2015_ms_pID_7253432">
    <vt:lpwstr>rNgJHIrgbFV82gVLtSFtY8Y=</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1698054819</vt:lpwstr>
  </property>
</Properties>
</file>