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2" r:id="rId3"/>
    <p:sldId id="316" r:id="rId4"/>
    <p:sldId id="318" r:id="rId5"/>
    <p:sldId id="315" r:id="rId6"/>
    <p:sldId id="320" r:id="rId7"/>
    <p:sldId id="319" r:id="rId8"/>
    <p:sldId id="321" r:id="rId9"/>
    <p:sldId id="268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786FC4-F1FA-4207-947C-3FDB3B1A953F}" v="22" dt="2025-03-11T06:25:46.1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69" autoAdjust="0"/>
  </p:normalViewPr>
  <p:slideViewPr>
    <p:cSldViewPr>
      <p:cViewPr>
        <p:scale>
          <a:sx n="66" d="100"/>
          <a:sy n="66" d="100"/>
        </p:scale>
        <p:origin x="38" y="18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9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802.11-24/127r0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January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January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January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6713" y="698500"/>
            <a:ext cx="6121400" cy="34432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July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6D533E6-E451-4580-E373-47F1EA19F7E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Carlos Aldana, Meta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/>
              <a:t>July 2024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1F1B3E-76FF-E936-3074-951DCDCAE758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Carlos Aldana, Meta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July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6C2F09E-6F06-7E12-9AA4-6E52DCF0C98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Carlos Aldana, Meta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E13C585-EC62-CC24-8385-48408DE4FC9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Carlos Aldana, Meta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554DAA1D-BAFE-3598-AC32-1BA32CB2A87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1424" y="332656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48B3727-1DA9-FD17-6B58-E7552732020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Carlos Aldana, Meta</a:t>
            </a:r>
          </a:p>
        </p:txBody>
      </p:sp>
      <p:sp>
        <p:nvSpPr>
          <p:cNvPr id="11" name="Date Placeholder 1">
            <a:extLst>
              <a:ext uri="{FF2B5EF4-FFF2-40B4-BE49-F238E27FC236}">
                <a16:creationId xmlns:a16="http://schemas.microsoft.com/office/drawing/2014/main" id="{FCCD21FB-6C82-2B15-3EC1-F57CF1C3ACB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1424" y="332656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3EAD71F-6B51-A900-99BB-6E7AAD1C86A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Carlos Aldana, Meta</a:t>
            </a: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B2B4D608-84D2-3254-C1F9-6A499F1744B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1424" y="332656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1424" y="332656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July 2024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ADA65-31EA-FB43-3B49-7E803FB3CA0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Carlos Aldana, Meta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Carlos Aldana, Meta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802.11-25/349r0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5/pub/LB213/LB213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802.15.4ab NB Status Update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dirty="0"/>
              <a:t>March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878619"/>
              </p:ext>
            </p:extLst>
          </p:nvPr>
        </p:nvGraphicFramePr>
        <p:xfrm>
          <a:off x="971550" y="3067050"/>
          <a:ext cx="10174288" cy="244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89272" imgH="2521899" progId="Word.Document.8">
                  <p:embed/>
                </p:oleObj>
              </mc:Choice>
              <mc:Fallback>
                <p:oleObj name="Document" r:id="rId3" imgW="10489272" imgH="252189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067050"/>
                        <a:ext cx="10174288" cy="2443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ußzeilenplatzhalter 5">
            <a:extLst>
              <a:ext uri="{FF2B5EF4-FFF2-40B4-BE49-F238E27FC236}">
                <a16:creationId xmlns:a16="http://schemas.microsoft.com/office/drawing/2014/main" id="{AF12C8B7-AE45-6EDA-992F-BCC248277BDD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Carlos Aldana, Meta Platforms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>
            <a:spLocks noGrp="1"/>
          </p:cNvSpPr>
          <p:nvPr>
            <p:ph type="body" idx="1"/>
          </p:nvPr>
        </p:nvSpPr>
        <p:spPr>
          <a:xfrm>
            <a:off x="1774743" y="1434307"/>
            <a:ext cx="8893257" cy="4868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>
              <a:spcBef>
                <a:spcPts val="0"/>
              </a:spcBef>
              <a:buSzPts val="1400"/>
              <a:buNone/>
            </a:pPr>
            <a:r>
              <a:rPr lang="en-US" sz="1800" dirty="0"/>
              <a:t>NB with 14 dBm EIRP is 15/18/21 dB stronger than 802.11 VLP with 80/160/320 MHz</a:t>
            </a:r>
            <a:endParaRPr dirty="0"/>
          </a:p>
        </p:txBody>
      </p:sp>
      <p:grpSp>
        <p:nvGrpSpPr>
          <p:cNvPr id="109" name="Google Shape;109;p3"/>
          <p:cNvGrpSpPr/>
          <p:nvPr/>
        </p:nvGrpSpPr>
        <p:grpSpPr>
          <a:xfrm>
            <a:off x="1672200" y="2241294"/>
            <a:ext cx="8352928" cy="4129207"/>
            <a:chOff x="323528" y="1544473"/>
            <a:chExt cx="8352928" cy="4129207"/>
          </a:xfrm>
        </p:grpSpPr>
        <p:cxnSp>
          <p:nvCxnSpPr>
            <p:cNvPr id="110" name="Google Shape;110;p3"/>
            <p:cNvCxnSpPr/>
            <p:nvPr/>
          </p:nvCxnSpPr>
          <p:spPr>
            <a:xfrm>
              <a:off x="323528" y="5301208"/>
              <a:ext cx="8352928" cy="0"/>
            </a:xfrm>
            <a:prstGeom prst="straightConnector1">
              <a:avLst/>
            </a:prstGeom>
            <a:solidFill>
              <a:srgbClr val="00B8F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11" name="Google Shape;111;p3"/>
            <p:cNvSpPr/>
            <p:nvPr/>
          </p:nvSpPr>
          <p:spPr>
            <a:xfrm>
              <a:off x="2699793" y="4365104"/>
              <a:ext cx="3744416" cy="936104"/>
            </a:xfrm>
            <a:prstGeom prst="rect">
              <a:avLst/>
            </a:prstGeom>
            <a:solidFill>
              <a:srgbClr val="00B8F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160 MHz</a:t>
              </a:r>
              <a:endParaRPr dirty="0"/>
            </a:p>
            <a:p>
              <a:pPr>
                <a:buSzPts val="1200"/>
              </a:pPr>
              <a:r>
                <a:rPr lang="en-US" sz="1200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802.11</a:t>
              </a:r>
              <a:endParaRPr sz="12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2" name="Google Shape;112;p3"/>
            <p:cNvSpPr txBox="1"/>
            <p:nvPr/>
          </p:nvSpPr>
          <p:spPr>
            <a:xfrm>
              <a:off x="5218115" y="1544473"/>
              <a:ext cx="14681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10 dBm/MHz</a:t>
              </a:r>
              <a:endParaRPr dirty="0"/>
            </a:p>
          </p:txBody>
        </p:sp>
        <p:sp>
          <p:nvSpPr>
            <p:cNvPr id="113" name="Google Shape;113;p3"/>
            <p:cNvSpPr txBox="1"/>
            <p:nvPr/>
          </p:nvSpPr>
          <p:spPr>
            <a:xfrm>
              <a:off x="6068644" y="4121078"/>
              <a:ext cx="14681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-8 dBm/MHz</a:t>
              </a:r>
              <a:endParaRPr dirty="0"/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827589" y="4831211"/>
              <a:ext cx="7488827" cy="465021"/>
            </a:xfrm>
            <a:prstGeom prst="rect">
              <a:avLst/>
            </a:prstGeom>
            <a:solidFill>
              <a:srgbClr val="00B05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320 MHz 802.11</a:t>
              </a:r>
              <a:endParaRPr dirty="0"/>
            </a:p>
          </p:txBody>
        </p:sp>
        <p:sp>
          <p:nvSpPr>
            <p:cNvPr id="115" name="Google Shape;115;p3"/>
            <p:cNvSpPr txBox="1"/>
            <p:nvPr/>
          </p:nvSpPr>
          <p:spPr>
            <a:xfrm>
              <a:off x="6997943" y="4592160"/>
              <a:ext cx="14681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-11 dBm/MHz</a:t>
              </a:r>
              <a:endParaRPr dirty="0"/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3647657" y="3919382"/>
              <a:ext cx="1872208" cy="1379338"/>
            </a:xfrm>
            <a:prstGeom prst="rect">
              <a:avLst/>
            </a:prstGeom>
            <a:solidFill>
              <a:srgbClr val="FFC0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80 MHz 802.11</a:t>
              </a:r>
              <a:endParaRPr dirty="0"/>
            </a:p>
          </p:txBody>
        </p:sp>
        <p:sp>
          <p:nvSpPr>
            <p:cNvPr id="117" name="Google Shape;117;p3"/>
            <p:cNvSpPr txBox="1"/>
            <p:nvPr/>
          </p:nvSpPr>
          <p:spPr>
            <a:xfrm>
              <a:off x="5529823" y="3773780"/>
              <a:ext cx="14681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-5 dBm/MHz</a:t>
              </a:r>
              <a:endParaRPr dirty="0"/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4764299" y="1727855"/>
              <a:ext cx="471421" cy="3579992"/>
            </a:xfrm>
            <a:prstGeom prst="rect">
              <a:avLst/>
            </a:prstGeom>
            <a:solidFill>
              <a:srgbClr val="FF00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NB</a:t>
              </a:r>
              <a:endParaRPr dirty="0"/>
            </a:p>
          </p:txBody>
        </p:sp>
        <p:sp>
          <p:nvSpPr>
            <p:cNvPr id="119" name="Google Shape;119;p3"/>
            <p:cNvSpPr txBox="1"/>
            <p:nvPr/>
          </p:nvSpPr>
          <p:spPr>
            <a:xfrm>
              <a:off x="1837478" y="5396780"/>
              <a:ext cx="6233100" cy="27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>
                <a:buSzPts val="1200"/>
              </a:pPr>
              <a:r>
                <a:rPr lang="en-US" sz="1200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Note that skirts associated with NB spectrum are not shown and affect many 802.11 sub-carriers </a:t>
              </a:r>
              <a:endParaRPr dirty="0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F8522311-FC85-2DEC-CDB0-08C49D9DF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700765"/>
            <a:ext cx="10361084" cy="1065213"/>
          </a:xfrm>
        </p:spPr>
        <p:txBody>
          <a:bodyPr/>
          <a:lstStyle/>
          <a:p>
            <a:r>
              <a:rPr lang="en-US" dirty="0"/>
              <a:t>Background: Europe 6 GHz NB vs 802.11 VLP spectrum</a:t>
            </a:r>
          </a:p>
        </p:txBody>
      </p:sp>
      <p:sp>
        <p:nvSpPr>
          <p:cNvPr id="2" name="Fußzeilenplatzhalter 5">
            <a:extLst>
              <a:ext uri="{FF2B5EF4-FFF2-40B4-BE49-F238E27FC236}">
                <a16:creationId xmlns:a16="http://schemas.microsoft.com/office/drawing/2014/main" id="{4A62E39F-6CD3-4155-F6D1-BE762BD47752}"/>
              </a:ext>
            </a:extLst>
          </p:cNvPr>
          <p:cNvSpPr txBox="1">
            <a:spLocks/>
          </p:cNvSpPr>
          <p:nvPr/>
        </p:nvSpPr>
        <p:spPr>
          <a:xfrm>
            <a:off x="9419250" y="6454643"/>
            <a:ext cx="2293374" cy="23971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/>
                </a:solidFill>
              </a:rPr>
              <a:t>Carlos Aldana, Meta Platforms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EEAD4F5-927A-77D1-1940-9FE7C49A098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5E91EE1B-20C1-C457-A8E9-1B9A1AE67BE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de-DE" dirty="0"/>
              <a:t>March 2025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9BD4C-49CC-CAC5-8545-63FF6036E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Plan for 802.15.4ab using 2.5 MHz wide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C6A62-652F-4F22-580D-687757FB3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Channels 0 to 49 span UNII-3 and channels 50 to 249 span UNII-5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03263-582A-1562-AB0C-06286F50B4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D246A-98B6-FAA0-5EB8-92CD84C74FD2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Carlos Aldana, Meta Platforms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6DC026-9241-8CF2-565E-8A12738900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/>
              <a:t>March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8BCA6C-1632-5F09-039E-38E5198AE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061" y="3108693"/>
            <a:ext cx="11159763" cy="3054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16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0E9C7-725F-232B-A59A-84B304A3C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1CDC5-A951-B3DF-437D-FBE0833D1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LB #207 on Draft 1.0 began on 6/12/24 and results available 7/20/24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1471 comments received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There were 31 comments rejected due to “lack of consensus”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Group decided to reject all NB channel access comments due to “lack of consensus”.  Main concern in comments is lack of a mandatory mechanism.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/>
              <a:t>802.19 voted 11 Y, 10 N on </a:t>
            </a:r>
            <a:r>
              <a:rPr lang="en-US" kern="0" dirty="0" err="1"/>
              <a:t>Coex</a:t>
            </a:r>
            <a:r>
              <a:rPr lang="en-US" kern="0" dirty="0"/>
              <a:t> Assessment document from 802.15.4ab (15-23-452r7)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kern="0" dirty="0"/>
              <a:t>47 comments received</a:t>
            </a:r>
            <a:endParaRPr lang="en-US" dirty="0">
              <a:hlinkClick r:id="rId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LB #213 </a:t>
            </a:r>
            <a:r>
              <a:rPr lang="en-US" dirty="0"/>
              <a:t>(Recirculation) on Draft 2.0 began on 3/4/25 and ends 3/24/25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NB Channel Access text in Draft 1.0 and Draft 2.0 is almost identical.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B99234-DDE4-CA41-D2A2-31CCD14645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E569A8-82B9-3625-7B9F-1627F03DD1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/>
              <a:t>March 2025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9BCE24-45CE-4566-BFE0-777D73ED60D1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Carlos Aldana, Meta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5420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334CF-6872-043C-150B-B05B3AEFA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802.15.4ab Draft 2.0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3E255-5D38-630C-0FB7-118715BDF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1230271" cy="4113213"/>
          </a:xfrm>
        </p:spPr>
        <p:txBody>
          <a:bodyPr/>
          <a:lstStyle/>
          <a:p>
            <a:r>
              <a:rPr lang="en-US" dirty="0"/>
              <a:t>Draft 2.0 published, but coexistence concerns remain in Sections 10.39.8.3 and 10.44.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9A8E4-A88D-945D-72AA-793AB560D6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98E0E0-5986-FC2C-41EC-F3A2D3159B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/>
              <a:t>March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14FC517-4281-8DFE-9B74-C2A5C004CFDB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Carlos Aldana, Meta Platforms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7D62B16-B861-8E11-D7DF-EB9ABF3EA3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786" y="2513363"/>
            <a:ext cx="5013379" cy="339055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6B52D05-C4CE-26D7-36EA-FFE08476BE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5903914"/>
            <a:ext cx="4752528" cy="28595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6BDA0DB-E476-1BE7-14EE-97117FF61D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1291" y="2600102"/>
            <a:ext cx="4752528" cy="3724499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7C43480C-C0E8-85AA-8AED-B7100A4C5106}"/>
              </a:ext>
            </a:extLst>
          </p:cNvPr>
          <p:cNvSpPr/>
          <p:nvPr/>
        </p:nvSpPr>
        <p:spPr bwMode="auto">
          <a:xfrm>
            <a:off x="5087888" y="5589240"/>
            <a:ext cx="216024" cy="219221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4886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4F7F67-AD3A-47E2-EEFC-36CC4A51A4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8C7BB-CDBF-A131-3521-18CBA3CF2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NB Proposal 1: 15-24-407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EA6E1-8392-7F16-0306-D3BE7FB0EC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F9CDC9-2431-94AB-1555-4B3D29BB77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/>
              <a:t>March 2025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C4CA1C-9CC8-54BF-6E7F-B7534FA31AA8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Carlos Aldana, Meta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32D84CF-C973-D9B1-CF37-D30CBF1CFEAB}"/>
              </a:ext>
            </a:extLst>
          </p:cNvPr>
          <p:cNvGrpSpPr/>
          <p:nvPr/>
        </p:nvGrpSpPr>
        <p:grpSpPr>
          <a:xfrm>
            <a:off x="53674" y="2014578"/>
            <a:ext cx="6092068" cy="2828843"/>
            <a:chOff x="2501907" y="1696811"/>
            <a:chExt cx="7023929" cy="325078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E088E20-DF30-A7C4-F7F6-61A00EDD2978}"/>
                </a:ext>
              </a:extLst>
            </p:cNvPr>
            <p:cNvSpPr/>
            <p:nvPr/>
          </p:nvSpPr>
          <p:spPr bwMode="auto">
            <a:xfrm>
              <a:off x="5000483" y="2420888"/>
              <a:ext cx="2290518" cy="670901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Perform CCA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80004CB-6274-C4CB-CA58-9C900B15333C}"/>
                </a:ext>
              </a:extLst>
            </p:cNvPr>
            <p:cNvSpPr/>
            <p:nvPr/>
          </p:nvSpPr>
          <p:spPr bwMode="auto">
            <a:xfrm>
              <a:off x="5319036" y="4005725"/>
              <a:ext cx="1551813" cy="648072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CCA idle?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B9F182B-494F-F345-524A-C4C1F91AC33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94942" y="1696811"/>
              <a:ext cx="0" cy="724077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372CEAC-CE56-51B3-A8C6-A01CF387C9EA}"/>
                </a:ext>
              </a:extLst>
            </p:cNvPr>
            <p:cNvSpPr txBox="1"/>
            <p:nvPr/>
          </p:nvSpPr>
          <p:spPr>
            <a:xfrm>
              <a:off x="4291227" y="3651548"/>
              <a:ext cx="6331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Yes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5A4E35D-489D-9893-5BFA-4C96E677AFE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221502" y="4329761"/>
              <a:ext cx="1097534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4ADAEEF-18B2-2141-69A0-9FE81F1BDC58}"/>
                </a:ext>
              </a:extLst>
            </p:cNvPr>
            <p:cNvSpPr/>
            <p:nvPr/>
          </p:nvSpPr>
          <p:spPr bwMode="auto">
            <a:xfrm>
              <a:off x="2501907" y="3809264"/>
              <a:ext cx="1725902" cy="1065213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Success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C4BF7F88-FBA0-E054-ED2A-29A183C1FD2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2799" y="4341871"/>
              <a:ext cx="912596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8C3A015-27D6-D662-5105-F9004AC1B27D}"/>
                </a:ext>
              </a:extLst>
            </p:cNvPr>
            <p:cNvSpPr txBox="1"/>
            <p:nvPr/>
          </p:nvSpPr>
          <p:spPr>
            <a:xfrm>
              <a:off x="7263858" y="3818233"/>
              <a:ext cx="5613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No</a:t>
              </a: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FB7270D-82D1-F920-6903-9A43532534E6}"/>
                </a:ext>
              </a:extLst>
            </p:cNvPr>
            <p:cNvSpPr/>
            <p:nvPr/>
          </p:nvSpPr>
          <p:spPr bwMode="auto">
            <a:xfrm>
              <a:off x="7799934" y="3882380"/>
              <a:ext cx="1725902" cy="1065213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Failure</a:t>
              </a:r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16F68FA8-7FA6-5344-D85B-F1F6E2A820A5}"/>
                </a:ext>
              </a:extLst>
            </p:cNvPr>
            <p:cNvCxnSpPr>
              <a:cxnSpLocks/>
              <a:endCxn id="8" idx="0"/>
            </p:cNvCxnSpPr>
            <p:nvPr/>
          </p:nvCxnSpPr>
          <p:spPr bwMode="auto">
            <a:xfrm>
              <a:off x="6094942" y="3085187"/>
              <a:ext cx="1" cy="920538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pic>
        <p:nvPicPr>
          <p:cNvPr id="9" name="Picture 8" descr="A graph with red and blue lines&#10;&#10;Description automatically generated">
            <a:extLst>
              <a:ext uri="{FF2B5EF4-FFF2-40B4-BE49-F238E27FC236}">
                <a16:creationId xmlns:a16="http://schemas.microsoft.com/office/drawing/2014/main" id="{25C2D95B-E37D-588E-EC39-12A47348C3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8397" y="1808767"/>
            <a:ext cx="4102190" cy="330113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3AC4C63-58BB-1A04-8000-5C061ABA5B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2841" y="5604545"/>
            <a:ext cx="7943585" cy="72214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EF6E324-F861-1778-8FA7-C525A9FCD88D}"/>
              </a:ext>
            </a:extLst>
          </p:cNvPr>
          <p:cNvSpPr txBox="1"/>
          <p:nvPr/>
        </p:nvSpPr>
        <p:spPr>
          <a:xfrm>
            <a:off x="3879375" y="5023515"/>
            <a:ext cx="3524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EDT can be made dynamic</a:t>
            </a:r>
          </a:p>
        </p:txBody>
      </p:sp>
    </p:spTree>
    <p:extLst>
      <p:ext uri="{BB962C8B-B14F-4D97-AF65-F5344CB8AC3E}">
        <p14:creationId xmlns:p14="http://schemas.microsoft.com/office/powerpoint/2010/main" val="3033812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209AA-6C65-4A21-29A1-706620CA0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NB Proposal 2: 15-25-99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98520D-14AB-A10A-1111-B007708A1A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8C131E-51AF-6467-4749-B34A62BED0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/>
              <a:t>March 2025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C8712B-E69F-8242-289B-18CDFA788FEA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Carlos Aldana, Meta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FCA19E-0DC0-9166-4E29-B495CF8E1FD9}"/>
              </a:ext>
            </a:extLst>
          </p:cNvPr>
          <p:cNvSpPr/>
          <p:nvPr/>
        </p:nvSpPr>
        <p:spPr bwMode="auto">
          <a:xfrm>
            <a:off x="5000483" y="2420888"/>
            <a:ext cx="2290518" cy="67090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Perform CCA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6358CA-930A-4104-0F5F-9744D61978CC}"/>
              </a:ext>
            </a:extLst>
          </p:cNvPr>
          <p:cNvSpPr/>
          <p:nvPr/>
        </p:nvSpPr>
        <p:spPr bwMode="auto">
          <a:xfrm>
            <a:off x="5319036" y="4005725"/>
            <a:ext cx="1551813" cy="6480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CCA idle?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F983A39-6CD6-E440-DCEB-CDD771594E8E}"/>
              </a:ext>
            </a:extLst>
          </p:cNvPr>
          <p:cNvCxnSpPr>
            <a:cxnSpLocks/>
          </p:cNvCxnSpPr>
          <p:nvPr/>
        </p:nvCxnSpPr>
        <p:spPr bwMode="auto">
          <a:xfrm>
            <a:off x="6094942" y="1696811"/>
            <a:ext cx="0" cy="724077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0B3836-7AB0-D46D-156F-4101F860989F}"/>
              </a:ext>
            </a:extLst>
          </p:cNvPr>
          <p:cNvSpPr txBox="1"/>
          <p:nvPr/>
        </p:nvSpPr>
        <p:spPr>
          <a:xfrm>
            <a:off x="9859658" y="3685662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1A2B7AB-AB49-8414-DF12-4A6736ECFC96}"/>
              </a:ext>
            </a:extLst>
          </p:cNvPr>
          <p:cNvSpPr txBox="1"/>
          <p:nvPr/>
        </p:nvSpPr>
        <p:spPr>
          <a:xfrm>
            <a:off x="8671784" y="4749400"/>
            <a:ext cx="633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Yes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9602E8E-8ECF-D2A7-39F1-DB348314861D}"/>
              </a:ext>
            </a:extLst>
          </p:cNvPr>
          <p:cNvCxnSpPr>
            <a:cxnSpLocks/>
          </p:cNvCxnSpPr>
          <p:nvPr/>
        </p:nvCxnSpPr>
        <p:spPr bwMode="auto">
          <a:xfrm flipH="1">
            <a:off x="4221502" y="4329761"/>
            <a:ext cx="1097534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E2AC4A1-3610-08A7-B7F0-8F7FCCE260A7}"/>
              </a:ext>
            </a:extLst>
          </p:cNvPr>
          <p:cNvSpPr/>
          <p:nvPr/>
        </p:nvSpPr>
        <p:spPr bwMode="auto">
          <a:xfrm>
            <a:off x="2501907" y="3809264"/>
            <a:ext cx="1725902" cy="1065213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Success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5CA8722-8CCB-94D7-5635-4C17782D696C}"/>
              </a:ext>
            </a:extLst>
          </p:cNvPr>
          <p:cNvSpPr/>
          <p:nvPr/>
        </p:nvSpPr>
        <p:spPr bwMode="auto">
          <a:xfrm>
            <a:off x="7825395" y="3916495"/>
            <a:ext cx="1725902" cy="8507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Max CCAs reached?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22FA9FB-B232-DB1C-30EC-6B662136E1D8}"/>
              </a:ext>
            </a:extLst>
          </p:cNvPr>
          <p:cNvCxnSpPr>
            <a:cxnSpLocks/>
          </p:cNvCxnSpPr>
          <p:nvPr/>
        </p:nvCxnSpPr>
        <p:spPr bwMode="auto">
          <a:xfrm>
            <a:off x="6912799" y="4341871"/>
            <a:ext cx="91259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4CB94F7A-77E0-C0DB-6B29-B30F8F38FE91}"/>
              </a:ext>
            </a:extLst>
          </p:cNvPr>
          <p:cNvSpPr txBox="1"/>
          <p:nvPr/>
        </p:nvSpPr>
        <p:spPr>
          <a:xfrm>
            <a:off x="7080303" y="3809264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09A11E6-95BC-3748-6B90-648857D59D7C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60496" y="2158543"/>
            <a:ext cx="0" cy="218332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613AF662-81B4-6490-4898-87679AD4AC61}"/>
              </a:ext>
            </a:extLst>
          </p:cNvPr>
          <p:cNvSpPr/>
          <p:nvPr/>
        </p:nvSpPr>
        <p:spPr bwMode="auto">
          <a:xfrm>
            <a:off x="7822263" y="1733167"/>
            <a:ext cx="1725902" cy="85075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Hop and wait M us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BC490D9-4726-D333-0E1C-25006B138BC4}"/>
              </a:ext>
            </a:extLst>
          </p:cNvPr>
          <p:cNvCxnSpPr>
            <a:cxnSpLocks/>
          </p:cNvCxnSpPr>
          <p:nvPr/>
        </p:nvCxnSpPr>
        <p:spPr bwMode="auto">
          <a:xfrm flipH="1">
            <a:off x="6096000" y="2158543"/>
            <a:ext cx="1726263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9B70C6F-D8AA-C6F3-CC92-2DBD78BAEE90}"/>
              </a:ext>
            </a:extLst>
          </p:cNvPr>
          <p:cNvCxnSpPr>
            <a:cxnSpLocks/>
          </p:cNvCxnSpPr>
          <p:nvPr/>
        </p:nvCxnSpPr>
        <p:spPr bwMode="auto">
          <a:xfrm flipH="1">
            <a:off x="9552384" y="2158543"/>
            <a:ext cx="1008112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89FDB69-7E6F-D07F-875F-B944EDE01A18}"/>
              </a:ext>
            </a:extLst>
          </p:cNvPr>
          <p:cNvCxnSpPr>
            <a:stCxn id="26" idx="3"/>
          </p:cNvCxnSpPr>
          <p:nvPr/>
        </p:nvCxnSpPr>
        <p:spPr bwMode="auto">
          <a:xfrm>
            <a:off x="9551297" y="4341871"/>
            <a:ext cx="1009199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AE6C8F2-920E-BF73-ADCB-A670F34858CC}"/>
              </a:ext>
            </a:extLst>
          </p:cNvPr>
          <p:cNvCxnSpPr>
            <a:stCxn id="26" idx="2"/>
          </p:cNvCxnSpPr>
          <p:nvPr/>
        </p:nvCxnSpPr>
        <p:spPr bwMode="auto">
          <a:xfrm flipH="1">
            <a:off x="8685214" y="4767247"/>
            <a:ext cx="3132" cy="3899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CFF42A68-89DA-8A2A-5355-955F5D259015}"/>
              </a:ext>
            </a:extLst>
          </p:cNvPr>
          <p:cNvSpPr/>
          <p:nvPr/>
        </p:nvSpPr>
        <p:spPr bwMode="auto">
          <a:xfrm>
            <a:off x="7784436" y="5157192"/>
            <a:ext cx="1725902" cy="1065213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Failure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FCBC5FD-B426-AB28-1F35-6492A4D25768}"/>
              </a:ext>
            </a:extLst>
          </p:cNvPr>
          <p:cNvCxnSpPr>
            <a:cxnSpLocks/>
            <a:endCxn id="8" idx="0"/>
          </p:cNvCxnSpPr>
          <p:nvPr/>
        </p:nvCxnSpPr>
        <p:spPr bwMode="auto">
          <a:xfrm>
            <a:off x="6094942" y="3085187"/>
            <a:ext cx="1" cy="92053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74C079D2-D450-CDE7-63E6-59245C6659A7}"/>
              </a:ext>
            </a:extLst>
          </p:cNvPr>
          <p:cNvSpPr txBox="1"/>
          <p:nvPr/>
        </p:nvSpPr>
        <p:spPr>
          <a:xfrm>
            <a:off x="4627125" y="3991080"/>
            <a:ext cx="633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72089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C61E0-E5CD-AFF2-C740-FAEB5C2F1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D91EF-68A7-C711-13C1-C58C7E79C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Discussions are ongoing</a:t>
            </a:r>
          </a:p>
          <a:p>
            <a:endParaRPr lang="en-US" dirty="0"/>
          </a:p>
          <a:p>
            <a:r>
              <a:rPr lang="en-US" dirty="0"/>
              <a:t>Resolving NB channel access in this recirc prevents recurring NB channel access related comments at later SA ballot(s) and recirc ballots </a:t>
            </a:r>
          </a:p>
          <a:p>
            <a:endParaRPr lang="en-US" dirty="0"/>
          </a:p>
          <a:p>
            <a:r>
              <a:rPr lang="en-US" dirty="0"/>
              <a:t>A fragmented approach will create interoperability challenges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4C0AE-7639-45FD-8289-70766F5D4E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6B893-B806-3B08-03A3-52694B8AF1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/>
              <a:t>March 2025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057E35-D401-6327-FB3C-791478ED972A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Carlos Aldana, Meta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3591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FF8B-84C9-5FC5-8061-0E734B518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BC3B6-7381-8B3E-E358-25866EFAF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035" y="1628800"/>
            <a:ext cx="1115826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802.11-25/99r0 (</a:t>
            </a:r>
            <a:r>
              <a:rPr lang="en-US" sz="2000" dirty="0"/>
              <a:t>Multiple CCA for NB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)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802.11-25/73r6 (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Possible Next Steps on NB Channel Access (CID 988))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802.11-25/407r7 (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Proposed Resolution for CID 988)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802.11-24/130r0 (Effect of no-LBT NB on 802.11 devices: Part 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802.11-24/148r0 (NB Simulation Results Comparison)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802.11-23/1279r0 (NB with LBT)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802.11-23/1259r1 (Effect of no-LBT NB on 802.11 devices)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802.15-23/243r2 (NB Assisted Data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IEEE 802.15-22/486r5 (Spectrum Sensing Based Deferral (SSBD)) 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802.15-22/381r5 (NBA-UWB MMS Ranging Text Proposal for 15.4ab)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802.15-21/593r2 (More on NBA-MMS)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802.15-21/292r0 (Opportunities for improved UWB/NB coordination)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4F5BA-BBE0-F27C-2207-C15387E36B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55ED4D-A698-3A93-91DF-7C60B8C1B7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/>
              <a:t>March 2025</a:t>
            </a:r>
            <a:endParaRPr lang="en-GB" dirty="0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30960F93-A354-9EA3-4CAB-2DC8230EF35F}"/>
              </a:ext>
            </a:extLst>
          </p:cNvPr>
          <p:cNvSpPr txBox="1">
            <a:spLocks/>
          </p:cNvSpPr>
          <p:nvPr/>
        </p:nvSpPr>
        <p:spPr>
          <a:xfrm>
            <a:off x="9152471" y="6476207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>
                <a:solidFill>
                  <a:schemeClr val="tx1"/>
                </a:solidFill>
              </a:rPr>
              <a:t>Carlos Aldana, Meta Platforms</a:t>
            </a:r>
          </a:p>
        </p:txBody>
      </p:sp>
    </p:spTree>
    <p:extLst>
      <p:ext uri="{BB962C8B-B14F-4D97-AF65-F5344CB8AC3E}">
        <p14:creationId xmlns:p14="http://schemas.microsoft.com/office/powerpoint/2010/main" val="3447109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642</TotalTime>
  <Words>517</Words>
  <Application>Microsoft Office PowerPoint</Application>
  <PresentationFormat>Widescreen</PresentationFormat>
  <Paragraphs>97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Unicode MS</vt:lpstr>
      <vt:lpstr>Times New Roman</vt:lpstr>
      <vt:lpstr>Wingdings</vt:lpstr>
      <vt:lpstr>Office</vt:lpstr>
      <vt:lpstr>Microsoft Word 97 - 2003 Document</vt:lpstr>
      <vt:lpstr>802.15.4ab NB Status Update</vt:lpstr>
      <vt:lpstr>Background: Europe 6 GHz NB vs 802.11 VLP spectrum</vt:lpstr>
      <vt:lpstr>Channel Plan for 802.15.4ab using 2.5 MHz wide channels</vt:lpstr>
      <vt:lpstr>Status</vt:lpstr>
      <vt:lpstr>802.15.4ab Draft 2.0 Update</vt:lpstr>
      <vt:lpstr>Summary of NB Proposal 1: 15-24-407</vt:lpstr>
      <vt:lpstr>Summary of NB Proposal 2: 15-25-99</vt:lpstr>
      <vt:lpstr>Next Steps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/>
  <cp:keywords/>
  <dc:description/>
  <cp:lastModifiedBy>Carlos Aldana</cp:lastModifiedBy>
  <cp:revision>2</cp:revision>
  <cp:lastPrinted>1601-01-01T00:00:00Z</cp:lastPrinted>
  <dcterms:created xsi:type="dcterms:W3CDTF">2024-01-15T14:49:52Z</dcterms:created>
  <dcterms:modified xsi:type="dcterms:W3CDTF">2025-03-11T06:30:07Z</dcterms:modified>
</cp:coreProperties>
</file>