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69" r:id="rId2"/>
    <p:sldId id="650" r:id="rId3"/>
    <p:sldId id="643" r:id="rId4"/>
    <p:sldId id="646" r:id="rId5"/>
    <p:sldId id="664" r:id="rId6"/>
    <p:sldId id="655" r:id="rId7"/>
    <p:sldId id="662" r:id="rId8"/>
    <p:sldId id="652" r:id="rId9"/>
    <p:sldId id="663" r:id="rId10"/>
    <p:sldId id="653" r:id="rId11"/>
    <p:sldId id="645" r:id="rId12"/>
    <p:sldId id="636" r:id="rId13"/>
    <p:sldId id="665" r:id="rId14"/>
    <p:sldId id="661" r:id="rId15"/>
    <p:sldId id="500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iou, Laurent" initials="CL" lastIdx="1" clrIdx="0"/>
  <p:cmAuthor id="2" name="Hanxiao (Tony, CT Lab)" initials="H(CL" lastIdx="3" clrIdx="1"/>
  <p:cmAuthor id="3" name="weijie" initials="weijie" lastIdx="1" clrIdx="2"/>
  <p:cmAuthor id="4" name="Qi Yinan" initials="QY" lastIdx="1" clrIdx="3">
    <p:extLst>
      <p:ext uri="{19B8F6BF-5375-455C-9EA6-DF929625EA0E}">
        <p15:presenceInfo xmlns:p15="http://schemas.microsoft.com/office/powerpoint/2012/main" userId="28a9accb1e342249" providerId="Windows Live"/>
      </p:ext>
    </p:extLst>
  </p:cmAuthor>
  <p:cmAuthor id="5" name="徐伟杰" initials="徐伟杰" lastIdx="3" clrIdx="4">
    <p:extLst>
      <p:ext uri="{19B8F6BF-5375-455C-9EA6-DF929625EA0E}">
        <p15:presenceInfo xmlns:p15="http://schemas.microsoft.com/office/powerpoint/2012/main" userId="S::xuweijie@oppo.com::ce5401eb-1e1c-4103-a2cb-630c8c5122b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6" autoAdjust="0"/>
    <p:restoredTop sz="93875" autoAdjust="0"/>
  </p:normalViewPr>
  <p:slideViewPr>
    <p:cSldViewPr>
      <p:cViewPr varScale="1">
        <p:scale>
          <a:sx n="114" d="100"/>
          <a:sy n="114" d="100"/>
        </p:scale>
        <p:origin x="1548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 dirty="0"/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 dirty="0"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 dirty="0"/>
              <a:t>1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8954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566443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188076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018604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870C1BA4-1CEE-4CD8-8532-343A8D2B3155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745765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2812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19969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6701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56472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40443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766286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 sz="1400" kern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+mn-ea"/>
              <a:cs typeface="+mn-cs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B46C3B-569A-42B4-9985-4ED4A729088E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3895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 dirty="0"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Weijie</a:t>
            </a:r>
            <a:r>
              <a:rPr lang="en-GB" dirty="0"/>
              <a:t> Xu (OPPO)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4610068" y="6475413"/>
            <a:ext cx="64" cy="184666"/>
          </a:xfrm>
        </p:spPr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84724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en-GB" dirty="0" err="1"/>
              <a:t>Zhisong</a:t>
            </a:r>
            <a:r>
              <a:rPr lang="en-GB" dirty="0"/>
              <a:t> </a:t>
            </a:r>
            <a:r>
              <a:rPr lang="en-GB" dirty="0" err="1"/>
              <a:t>Zuo</a:t>
            </a:r>
            <a:r>
              <a:rPr lang="en-GB" dirty="0"/>
              <a:t>(OPPO)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 dirty="0"/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85800"/>
            <a:ext cx="9144000" cy="870323"/>
          </a:xfrm>
          <a:noFill/>
        </p:spPr>
        <p:txBody>
          <a:bodyPr/>
          <a:lstStyle/>
          <a:p>
            <a:r>
              <a:rPr lang="en-US" altLang="zh-CN" dirty="0"/>
              <a:t>Trigger based TDM multiple access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73" name="Rectangle 6"/>
          <p:cNvSpPr>
            <a:spLocks noGrp="1" noChangeArrowheads="1"/>
          </p:cNvSpPr>
          <p:nvPr>
            <p:ph idx="1"/>
          </p:nvPr>
        </p:nvSpPr>
        <p:spPr>
          <a:xfrm>
            <a:off x="723900" y="1600200"/>
            <a:ext cx="7772400" cy="4495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1800" dirty="0"/>
              <a:t>Date:</a:t>
            </a:r>
            <a:r>
              <a:rPr lang="en-US" sz="1800" b="0" dirty="0"/>
              <a:t> 2025-03-06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38200" y="2162576"/>
            <a:ext cx="1368339" cy="25002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</a:t>
            </a:fld>
            <a:endParaRPr lang="en-US" dirty="0"/>
          </a:p>
        </p:txBody>
      </p:sp>
      <p:graphicFrame>
        <p:nvGraphicFramePr>
          <p:cNvPr id="5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9182125"/>
              </p:ext>
            </p:extLst>
          </p:nvPr>
        </p:nvGraphicFramePr>
        <p:xfrm>
          <a:off x="838200" y="2701138"/>
          <a:ext cx="7886702" cy="247906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25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618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5418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9243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2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Chuanfeng He</a:t>
                      </a:r>
                      <a:endParaRPr lang="zh-CN" altLang="en-US" sz="1200" kern="12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OPPO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hechuanfeng@oppo.com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err="1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Weijie</a:t>
                      </a: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Xu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xuweijie@oppo.com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Yinan Qi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v-qiyinan@oppo.com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13824858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7655037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4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457200" algn="ctr">
                        <a:spcAft>
                          <a:spcPts val="1200"/>
                        </a:spcAft>
                      </a:pPr>
                      <a:endParaRPr lang="en-GB" sz="1200" b="1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66089006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4984899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1200" b="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3074825"/>
                  </a:ext>
                </a:extLst>
              </a:tr>
              <a:tr h="2754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i="0" dirty="0">
                        <a:latin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 panose="02020603050405020304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en-US" altLang="zh-CN" sz="1200" dirty="0">
                        <a:latin typeface="+mn-lt"/>
                        <a:ea typeface="Times New Roman" panose="02020603050405020304"/>
                        <a:cs typeface="Arial" panose="020B0604020202020204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7479541"/>
                  </a:ext>
                </a:extLst>
              </a:tr>
            </a:tbl>
          </a:graphicData>
        </a:graphic>
      </p:graphicFrame>
      <p:sp>
        <p:nvSpPr>
          <p:cNvPr id="11" name="Rectangle 1">
            <a:extLst>
              <a:ext uri="{FF2B5EF4-FFF2-40B4-BE49-F238E27FC236}">
                <a16:creationId xmlns:a16="http://schemas.microsoft.com/office/drawing/2014/main" id="{7418231F-1399-42AA-8C68-122438488FA5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0267D32A-FFA2-45AC-BF4C-9CEBFF7D490D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Time synchronization during TDM operation</a:t>
            </a: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55341" cy="34624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STA is able to support AMP TSF, which means it can support TDM multiple access based on its local TSF time.[3]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To address the timing drifting during TDM operation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1: Guard intervals are introduced between adjacent slots to minimize the potential collision due to timing drifting.  It is applicable to active transmitter, since its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maximum clock offset is ± 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ppm</a:t>
            </a:r>
            <a:r>
              <a:rPr lang="en-US" altLang="zh-CN" sz="1800" dirty="0">
                <a:ea typeface="宋体" panose="02010600030101010101" pitchFamily="2" charset="-122"/>
              </a:rPr>
              <a:t>.</a:t>
            </a:r>
            <a:r>
              <a:rPr lang="zh-CN" altLang="en-US" sz="1800" dirty="0">
                <a:ea typeface="宋体" panose="02010600030101010101" pitchFamily="2" charset="-122"/>
              </a:rPr>
              <a:t> 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Option 2: Sync signal at the TDM slot boundaries to align the </a:t>
            </a:r>
            <a:r>
              <a:rPr lang="en-US" altLang="zh-CN" sz="1800" dirty="0"/>
              <a:t>AMP transmission on the</a:t>
            </a:r>
            <a:r>
              <a:rPr lang="en-US" altLang="zh-CN" sz="1800" dirty="0">
                <a:cs typeface="Times New Roman" panose="02020603050405020304" pitchFamily="18" charset="0"/>
              </a:rPr>
              <a:t> TDM</a:t>
            </a:r>
            <a:r>
              <a:rPr lang="en-US" altLang="zh-CN" sz="1800" dirty="0"/>
              <a:t> slots. </a:t>
            </a:r>
            <a:r>
              <a:rPr lang="en-US" altLang="zh-CN" sz="1800" dirty="0">
                <a:cs typeface="Times New Roman" panose="02020603050405020304" pitchFamily="18" charset="0"/>
              </a:rPr>
              <a:t>The Sync signal is used to eliminate timing misalignment due to timing drifting. AMP STAs monitors sync signal of the target TDM slot before UL PPDU transmission.</a:t>
            </a:r>
            <a:r>
              <a:rPr lang="en-US" altLang="zh-CN" sz="1800" dirty="0"/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It is applicable to</a:t>
            </a:r>
            <a:r>
              <a:rPr lang="en-US" altLang="zh-CN" sz="1800" dirty="0"/>
              <a:t> backscatter, since </a:t>
            </a:r>
            <a:r>
              <a:rPr lang="en-US" altLang="zh-CN" sz="1800" dirty="0">
                <a:cs typeface="Times New Roman" panose="02020603050405020304" pitchFamily="18" charset="0"/>
              </a:rPr>
              <a:t>its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maximum clock offset is ± 10</a:t>
            </a:r>
            <a:r>
              <a:rPr lang="en-US" altLang="zh-CN" sz="1800" baseline="300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en-US" altLang="zh-CN" sz="18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 ppm.</a:t>
            </a:r>
            <a:endParaRPr lang="en-US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F1888C09-DB0E-41FF-9E4C-BFD08211F0C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0400" y="4449957"/>
            <a:ext cx="5504387" cy="18972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3926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Summary and proposals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352028" y="1202973"/>
            <a:ext cx="8516144" cy="5324535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In this submission, some details of trigger based TDM multiple access for AMP were discussed.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Slotted TDM resource indicated in AMP trigger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Timestamp definition and indication for AMP TSF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Slot based random access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Empty slots avoidance</a:t>
            </a:r>
            <a:endParaRPr lang="zh-CN" altLang="en-US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Time synchronization during TDM operation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The following are proposed.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2000" dirty="0">
                <a:cs typeface="Times New Roman" panose="02020603050405020304" pitchFamily="18" charset="0"/>
              </a:rPr>
              <a:t>Slotted TDM resource are triggered for the random access of AMP STAs</a:t>
            </a:r>
            <a:r>
              <a:rPr lang="en-US" altLang="zh-CN" sz="2000" dirty="0">
                <a:cs typeface="Times New Roman" panose="02020603050405020304" pitchFamily="18" charset="0"/>
              </a:rPr>
              <a:t>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2000" dirty="0">
                <a:cs typeface="Times New Roman" panose="02020603050405020304" pitchFamily="18" charset="0"/>
              </a:rPr>
              <a:t>TDM resource and timestamp information are </a:t>
            </a:r>
            <a:r>
              <a:rPr lang="en-US" altLang="zh-CN" sz="20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indicated in AMP trigger.</a:t>
            </a: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zh-CN" altLang="en-US" sz="2000" dirty="0">
              <a:solidFill>
                <a:srgbClr val="0000FF"/>
              </a:solidFill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20880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#1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5344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GB" altLang="zh-CN" sz="2400" dirty="0">
                <a:cs typeface="Times New Roman" panose="02020603050405020304" pitchFamily="18" charset="0"/>
              </a:rPr>
              <a:t>Slotted TDM resource can be triggered for multiple access of AMP STAs</a:t>
            </a:r>
            <a:r>
              <a:rPr lang="en-US" altLang="zh-CN" sz="2400" dirty="0">
                <a:cs typeface="Times New Roman" panose="02020603050405020304" pitchFamily="18" charset="0"/>
              </a:rPr>
              <a:t>.</a:t>
            </a:r>
          </a:p>
          <a:p>
            <a:pPr marL="457200" lvl="1" indent="0">
              <a:buNone/>
            </a:pPr>
            <a:endParaRPr lang="en-US" altLang="zh-CN" sz="2400" dirty="0">
              <a:cs typeface="Times New Roman" panose="02020603050405020304" pitchFamily="18" charset="0"/>
            </a:endParaRP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738090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#2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5344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GB" altLang="zh-CN" sz="2400" dirty="0">
                <a:cs typeface="Times New Roman" panose="02020603050405020304" pitchFamily="18" charset="0"/>
              </a:rPr>
              <a:t>AMP STAs apply slot based </a:t>
            </a:r>
            <a:r>
              <a:rPr lang="en-US" altLang="zh-CN" sz="2400" dirty="0">
                <a:cs typeface="Times New Roman" panose="02020603050405020304" pitchFamily="18" charset="0"/>
              </a:rPr>
              <a:t>random access for UL PPDUs transmission.</a:t>
            </a:r>
            <a:endParaRPr lang="zh-CN" altLang="en-US" sz="2400" dirty="0">
              <a:cs typeface="Times New Roman" panose="02020603050405020304" pitchFamily="18" charset="0"/>
            </a:endParaRPr>
          </a:p>
          <a:p>
            <a:pPr lvl="1"/>
            <a:endParaRPr lang="en-US" altLang="zh-CN" sz="2400" dirty="0">
              <a:cs typeface="Times New Roman" panose="02020603050405020304" pitchFamily="18" charset="0"/>
            </a:endParaRP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48197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Straw Poll #3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499B6E8E-88D7-4229-95E3-6CAB69EA2999}"/>
              </a:ext>
            </a:extLst>
          </p:cNvPr>
          <p:cNvSpPr txBox="1">
            <a:spLocks/>
          </p:cNvSpPr>
          <p:nvPr/>
        </p:nvSpPr>
        <p:spPr>
          <a:xfrm>
            <a:off x="609600" y="1676400"/>
            <a:ext cx="8382000" cy="4952998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/>
              <a:t>Do you agree with the following text:</a:t>
            </a:r>
          </a:p>
          <a:p>
            <a:pPr lvl="1"/>
            <a:r>
              <a:rPr lang="en-US" altLang="zh-CN" sz="2400" dirty="0">
                <a:cs typeface="Times New Roman" panose="02020603050405020304" pitchFamily="18" charset="0"/>
              </a:rPr>
              <a:t>AMP trigger indicates TDM resource and timestamp information to AMP STAs.</a:t>
            </a:r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endParaRPr lang="en-US" kern="0" dirty="0"/>
          </a:p>
          <a:p>
            <a:r>
              <a:rPr lang="en-US" kern="0" dirty="0"/>
              <a:t>Yes</a:t>
            </a:r>
          </a:p>
          <a:p>
            <a:r>
              <a:rPr lang="en-US" kern="0" dirty="0"/>
              <a:t>No</a:t>
            </a:r>
          </a:p>
          <a:p>
            <a:r>
              <a:rPr lang="en-US" kern="0" dirty="0"/>
              <a:t>Abstain</a:t>
            </a:r>
          </a:p>
        </p:txBody>
      </p:sp>
    </p:spTree>
    <p:extLst>
      <p:ext uri="{BB962C8B-B14F-4D97-AF65-F5344CB8AC3E}">
        <p14:creationId xmlns:p14="http://schemas.microsoft.com/office/powerpoint/2010/main" val="907528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696912" y="543806"/>
            <a:ext cx="7772400" cy="1066800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en-US" dirty="0"/>
              <a:t>Reference</a:t>
            </a:r>
            <a:endParaRPr lang="en-GB" altLang="zh-CN" sz="3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" name="Content Placeholder 2"/>
          <p:cNvSpPr txBox="1">
            <a:spLocks noChangeArrowheads="1"/>
          </p:cNvSpPr>
          <p:nvPr/>
        </p:nvSpPr>
        <p:spPr bwMode="auto">
          <a:xfrm>
            <a:off x="913447" y="1610606"/>
            <a:ext cx="7631112" cy="407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286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6858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marL="0" indent="0"/>
            <a:endParaRPr lang="en-GB" altLang="zh-CN" dirty="0"/>
          </a:p>
          <a:p>
            <a:pPr>
              <a:buFont typeface="+mj-lt"/>
              <a:buAutoNum type="arabicPeriod"/>
            </a:pP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11-24/1613</a:t>
            </a:r>
            <a:r>
              <a:rPr lang="en-SG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r4</a:t>
            </a: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Specification framework for </a:t>
            </a:r>
            <a:r>
              <a:rPr lang="en-US" altLang="zh-CN" sz="1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tgbp</a:t>
            </a:r>
            <a:endParaRPr lang="en-US" altLang="zh-CN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11-24/1776r1, multiple access mechanisms for amp, OPPO</a:t>
            </a:r>
          </a:p>
          <a:p>
            <a:pPr>
              <a:buFont typeface="+mj-lt"/>
              <a:buAutoNum type="arabicPeriod"/>
            </a:pPr>
            <a:r>
              <a:rPr lang="en-US" altLang="zh-CN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11-25/0031r0, Trigger based multiple access for AMP</a:t>
            </a: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11-25/0046r0, Channel access for Active Tx non-AP AMP STAs, Huawei</a:t>
            </a: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11-22/0252r0,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Slotted vs Pure Aloha for Active Transmitter AMP Use Cases, </a:t>
            </a:r>
            <a:r>
              <a:rPr lang="en-GB" altLang="zh-C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Wiliot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eriod"/>
            </a:pP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IEEE 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11-24/2113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r0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UL Access for AMP, Qualcomm</a:t>
            </a:r>
          </a:p>
          <a:p>
            <a:pPr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US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 marL="342900" indent="-342900">
              <a:buFont typeface="+mj-lt"/>
              <a:buAutoNum type="arabicParenR"/>
            </a:pPr>
            <a:endParaRPr lang="en-US" altLang="zh-CN" dirty="0"/>
          </a:p>
          <a:p>
            <a:pPr>
              <a:buFont typeface="+mj-lt"/>
              <a:buAutoNum type="arabicParenR"/>
            </a:pPr>
            <a:endParaRPr lang="en-US" altLang="zh-CN" dirty="0"/>
          </a:p>
          <a:p>
            <a:pPr lvl="0">
              <a:buFont typeface="+mj-lt"/>
              <a:buAutoNum type="arabicParenR"/>
            </a:pPr>
            <a:endParaRPr lang="en-GB" altLang="zh-CN" dirty="0"/>
          </a:p>
          <a:p>
            <a:pPr marL="0" indent="0"/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en-SG" altLang="zh-CN" sz="1600" b="1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endParaRPr lang="zh-CN" altLang="zh-CN" sz="1600" dirty="0"/>
          </a:p>
          <a:p>
            <a:pPr marL="457200" indent="-457200">
              <a:buFont typeface="+mj-lt"/>
              <a:buAutoNum type="arabicPeriod"/>
            </a:pPr>
            <a:endParaRPr lang="en-US" altLang="zh-CN" sz="1800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35AED617-1508-4CA3-BBA7-B480F0DB1DDD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12" name="Date Placeholder 3">
            <a:extLst>
              <a:ext uri="{FF2B5EF4-FFF2-40B4-BE49-F238E27FC236}">
                <a16:creationId xmlns:a16="http://schemas.microsoft.com/office/drawing/2014/main" id="{A742132A-8352-4C94-BCF2-2243115A4C42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7CC9EA03-77B8-48E7-8DAD-1C09F53482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flipH="1">
            <a:off x="6400800" y="6475413"/>
            <a:ext cx="2143060" cy="184666"/>
          </a:xfrm>
        </p:spPr>
        <p:txBody>
          <a:bodyPr/>
          <a:lstStyle/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DA2641B5-0949-49A8-9A22-591D990BEF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67500" lnSpcReduction="200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endParaRPr lang="en-US" altLang="zh-CN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Background</a:t>
            </a:r>
            <a:endParaRPr lang="zh-CN" altLang="en-US" sz="40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4770537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Some motions about trigger based AMP uplink communication were agreed[1].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a typeface="宋体" panose="02010600030101010101" pitchFamily="2" charset="-122"/>
                <a:cs typeface="Times New Roman" panose="02020603050405020304" pitchFamily="18" charset="0"/>
              </a:rPr>
              <a:t>PM-2: </a:t>
            </a: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11bp defines at least one mode of MAC/PHY that allows an AMP-only device with active uplink communication in 2.4GHz subject to the following requirements: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clock accuracy requirement is relaxed compared to legacy 802.11 devices;</a:t>
            </a:r>
            <a:endParaRPr lang="zh-CN" altLang="zh-CN" sz="1800" i="1" dirty="0"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257300" lvl="2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i="1" dirty="0">
                <a:ea typeface="宋体" panose="02010600030101010101" pitchFamily="2" charset="-122"/>
                <a:cs typeface="Times New Roman" panose="02020603050405020304" pitchFamily="18" charset="0"/>
              </a:rPr>
              <a:t>the active uplink communication can only be sent in response to being polled by the AP.</a:t>
            </a:r>
          </a:p>
          <a:p>
            <a:pPr marL="800100" lvl="1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800" b="1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MM-2</a:t>
            </a:r>
            <a:r>
              <a:rPr lang="en-US" altLang="zh-CN" sz="18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: 11bp defines a mechanism to allow an AP to solicit AMP uplink PPDU(s) from one or more 802.11bp clients.</a:t>
            </a:r>
            <a:endParaRPr lang="zh-CN" altLang="zh-CN" sz="1800" i="1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Several contributions were raised to discuss trigger based TDM multiple access mechanism.[2][3][4][5][6]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97562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</a:t>
            </a: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Multiple access mechanisms 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415765" y="1456951"/>
            <a:ext cx="8516144" cy="3816429"/>
          </a:xfrm>
          <a:prstGeom prst="rect">
            <a:avLst/>
          </a:prstGeom>
          <a:noFill/>
          <a:ln w="12700">
            <a:noFill/>
            <a:prstDash val="dash"/>
          </a:ln>
        </p:spPr>
        <p:txBody>
          <a:bodyPr wrap="square" rtlCol="0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Burst uplink traffic from large number of AMP device is typical for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AMP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communication, e.g. in logistics and warehouse scenarios.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Sequential polling/trigger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is inefficient for the access of large number of AMP device.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overhead of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signaling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average latency of uplink AMP data collection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Large power consumption of AMP device due to long “waiting” time for target polling/triggering</a:t>
            </a:r>
            <a:r>
              <a:rPr lang="zh-CN" altLang="en-US" sz="1800" dirty="0">
                <a:cs typeface="Times New Roman" panose="02020603050405020304" pitchFamily="18" charset="0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identification.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Multiple access mechanism can address the burst type uplink traffic from large number of AMP device, including TDM, FDM and CDM.[4]</a:t>
            </a:r>
            <a:endParaRPr lang="zh-CN" altLang="zh-CN" sz="20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Times New Roman" panose="02020603050405020304" pitchFamily="18" charset="0"/>
              <a:buChar char="-"/>
            </a:pPr>
            <a:endParaRPr lang="en-US" altLang="zh-CN" sz="2000" dirty="0">
              <a:cs typeface="Times New Roman" panose="02020603050405020304" pitchFamily="18" charset="0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</p:spTree>
    <p:extLst>
      <p:ext uri="{BB962C8B-B14F-4D97-AF65-F5344CB8AC3E}">
        <p14:creationId xmlns:p14="http://schemas.microsoft.com/office/powerpoint/2010/main" val="347762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7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Recap: Trigger based TDM multiple access</a:t>
            </a:r>
            <a:endParaRPr lang="zh-CN" altLang="en-US" sz="27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23237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One AMP trigger grants multiple</a:t>
            </a:r>
            <a:r>
              <a:rPr lang="zh-CN" altLang="en-US" sz="2000" dirty="0">
                <a:cs typeface="Times New Roman" panose="02020603050405020304" pitchFamily="18" charset="0"/>
              </a:rPr>
              <a:t> </a:t>
            </a:r>
            <a:r>
              <a:rPr lang="en-US" altLang="zh-CN" sz="2000" dirty="0">
                <a:cs typeface="Times New Roman" panose="02020603050405020304" pitchFamily="18" charset="0"/>
              </a:rPr>
              <a:t>slots for multiple AMP STAs to access. There will be three types of TDM slots.[2]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Success slot: AMP transmission from one AMP STA on the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Collision slot: Concurrent AMP transmission on the slot, which may lead to transmission failure.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slot: </a:t>
            </a:r>
            <a:r>
              <a:rPr lang="en-US" altLang="zh-CN" sz="1800" dirty="0"/>
              <a:t>no AMP transmission on the slot, which may lead to slot waste and idle channel assessed by other devices.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E3E8547F-C100-4ED2-8631-052DFD76737E}"/>
              </a:ext>
            </a:extLst>
          </p:cNvPr>
          <p:cNvSpPr txBox="1"/>
          <p:nvPr/>
        </p:nvSpPr>
        <p:spPr>
          <a:xfrm>
            <a:off x="6098835" y="4191000"/>
            <a:ext cx="2819361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first slot is success slot since only one AMP STA selects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second slot is empty slot since no AMP STAs select this slot for AMP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third slot is collision slot because AMP STA 3 and 4 both select this slot for AMP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8E2859CE-0B53-4355-9726-15AE62747C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6973" y="3581400"/>
            <a:ext cx="5381713" cy="287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6836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Basic components of trigger based TDM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48474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>
                <a:cs typeface="Times New Roman" panose="02020603050405020304" pitchFamily="18" charset="0"/>
              </a:rPr>
              <a:t>Slotted TDM resource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Slotted TDM resource to support slotted based random access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 number of slots are scheduled through AMP trigger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>
                <a:cs typeface="Times New Roman" panose="02020603050405020304" pitchFamily="18" charset="0"/>
              </a:rPr>
              <a:t>TDM resource information in AMP trigger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Number of slots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Slot duration: indicated or predefined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2000" b="1" dirty="0">
                <a:cs typeface="Times New Roman" panose="02020603050405020304" pitchFamily="18" charset="0"/>
              </a:rPr>
              <a:t>Timestamp for synchronization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Synchronization is necessary to align the slots among AMP STAs.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Timestamp is used to align the TSF time of AMP STAs.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Short timestamp is defined for AMP TSF. 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address short awake and operating duration of AMP STA, especially for inventory and warehouse use cases.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 reduce overhead of timestamp.</a:t>
            </a:r>
          </a:p>
          <a:p>
            <a:pPr marL="1200150" lvl="2" indent="-28575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sz="1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Indicated in AMP trigger.</a:t>
            </a:r>
          </a:p>
        </p:txBody>
      </p:sp>
    </p:spTree>
    <p:extLst>
      <p:ext uri="{BB962C8B-B14F-4D97-AF65-F5344CB8AC3E}">
        <p14:creationId xmlns:p14="http://schemas.microsoft.com/office/powerpoint/2010/main" val="657454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Slot based </a:t>
            </a: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random access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95400"/>
            <a:ext cx="8686800" cy="47243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AMP trigger based TDM multiple access mechanism should avoid collision slots as much as possible.[3]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Slot based </a:t>
            </a:r>
            <a:r>
              <a:rPr lang="en-US" altLang="zh-CN" sz="1800" dirty="0">
                <a:cs typeface="Times New Roman" panose="02020603050405020304" pitchFamily="18" charset="0"/>
              </a:rPr>
              <a:t>random access to spread AMP STAs among slots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“Random-slotted collision arbitration” for EPC query of RFID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 Tag loads a random number(in the range [0-</a:t>
            </a:r>
            <a:r>
              <a:rPr lang="en-US" altLang="zh-CN" sz="18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2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Q</a:t>
            </a:r>
            <a:r>
              <a:rPr lang="en-US" altLang="zh-CN" sz="1800" dirty="0">
                <a:cs typeface="Times New Roman" panose="02020603050405020304" pitchFamily="18" charset="0"/>
              </a:rPr>
              <a:t>-1]) into a counter based on the parameter Q in a Query command(Query or 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QueryAdjust</a:t>
            </a:r>
            <a:r>
              <a:rPr lang="en-US" altLang="zh-CN" sz="1800" dirty="0">
                <a:cs typeface="Times New Roman" panose="02020603050405020304" pitchFamily="18" charset="0"/>
              </a:rPr>
              <a:t>).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Decrement this counter based on Reader commands(</a:t>
            </a:r>
            <a:r>
              <a:rPr lang="en-US" altLang="zh-CN" sz="1800" dirty="0" err="1">
                <a:cs typeface="Times New Roman" panose="02020603050405020304" pitchFamily="18" charset="0"/>
              </a:rPr>
              <a:t>QueryRep</a:t>
            </a:r>
            <a:r>
              <a:rPr lang="en-US" altLang="zh-CN" sz="1800" dirty="0">
                <a:cs typeface="Times New Roman" panose="02020603050405020304" pitchFamily="18" charset="0"/>
              </a:rPr>
              <a:t>).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Reply to the Reader when its counter reaches zero.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“Random-slotted collision arbitration” for AMP trigger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AMP STAs load a random number in the range [0-</a:t>
            </a:r>
            <a:r>
              <a:rPr lang="en-US" altLang="zh-CN" sz="1800" dirty="0">
                <a:solidFill>
                  <a:srgbClr val="000000"/>
                </a:solidFill>
                <a:latin typeface="Arial"/>
                <a:ea typeface="ＭＳ Ｐゴシック"/>
              </a:rPr>
              <a:t> </a:t>
            </a:r>
            <a:r>
              <a:rPr lang="en-US" altLang="zh-CN" sz="1800" dirty="0">
                <a:cs typeface="Times New Roman" panose="02020603050405020304" pitchFamily="18" charset="0"/>
              </a:rPr>
              <a:t>2</a:t>
            </a:r>
            <a:r>
              <a:rPr lang="en-US" altLang="zh-CN" sz="1800" baseline="30000" dirty="0">
                <a:cs typeface="Times New Roman" panose="02020603050405020304" pitchFamily="18" charset="0"/>
              </a:rPr>
              <a:t>Q</a:t>
            </a:r>
            <a:r>
              <a:rPr lang="en-US" altLang="zh-CN" sz="1800" dirty="0">
                <a:cs typeface="Times New Roman" panose="02020603050405020304" pitchFamily="18" charset="0"/>
              </a:rPr>
              <a:t>-1] into a counter, where Q is carried in the detected AMP trigger.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Decrement this counter based on further detected AMP trigger. </a:t>
            </a:r>
          </a:p>
          <a:p>
            <a:pPr marL="1714500" lvl="4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Join a trigger session and select a slot for PPDU transmission when the counter reaches zero after decrement based on the trigger. </a:t>
            </a:r>
          </a:p>
        </p:txBody>
      </p:sp>
    </p:spTree>
    <p:extLst>
      <p:ext uri="{BB962C8B-B14F-4D97-AF65-F5344CB8AC3E}">
        <p14:creationId xmlns:p14="http://schemas.microsoft.com/office/powerpoint/2010/main" val="1294745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799"/>
            <a:ext cx="8153400" cy="728910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GB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Slot based </a:t>
            </a:r>
            <a:r>
              <a:rPr lang="en-US" altLang="zh-CN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random access</a:t>
            </a:r>
            <a:endParaRPr lang="zh-CN" alt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0E1F892E-9C92-489E-BE40-016F1890454A}"/>
              </a:ext>
            </a:extLst>
          </p:cNvPr>
          <p:cNvSpPr txBox="1"/>
          <p:nvPr/>
        </p:nvSpPr>
        <p:spPr>
          <a:xfrm>
            <a:off x="744935" y="5435164"/>
            <a:ext cx="8260556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AMP STA 1-8 decrements their counter when AMP trigger 1 is detected.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counters of AMP STA 1-4 reach zero based on AMP trigger 1. AMP STA 1-4 join the trigger session 1, and select one slot for PPDU transmission. 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The counters of AMP STA 5-8 </a:t>
            </a: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  <a:cs typeface="Times New Roman" panose="02020603050405020304" pitchFamily="18" charset="0"/>
              </a:rPr>
              <a:t>do not </a:t>
            </a:r>
            <a:r>
              <a:rPr lang="en-US" altLang="zh-CN" kern="0" dirty="0">
                <a:solidFill>
                  <a:srgbClr val="000000"/>
                </a:solidFill>
                <a:ea typeface="OPPOSans M" panose="00020600040101010101" pitchFamily="18" charset="-122"/>
              </a:rPr>
              <a:t>reach zero based on AMP trigger 1, but reach zero based on AMP trigger 2. AMP STA 5-8 join the trigger session 2, and select one slot for PPDU transmission. 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6F952B8C-414A-42A3-8667-A37B0AC6CC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3656" y="1414709"/>
            <a:ext cx="6976687" cy="3995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5316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Empty slots avoidance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228600" y="1219200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Empty slots avoidance[3]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can be avoided to improve resource utilization efficiency. 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zh-CN" sz="1800" dirty="0">
                <a:cs typeface="Times New Roman" panose="02020603050405020304" pitchFamily="18" charset="0"/>
              </a:rPr>
              <a:t>Slot based </a:t>
            </a:r>
            <a:r>
              <a:rPr lang="en-US" altLang="zh-CN" sz="1800" dirty="0">
                <a:cs typeface="Times New Roman" panose="02020603050405020304" pitchFamily="18" charset="0"/>
              </a:rPr>
              <a:t>random access for collision arbitration also helps to reduce empty slots through spreading AMP STAs among slots.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Empty slots should be avoided for active transmitter case, which may lead to </a:t>
            </a:r>
            <a:r>
              <a:rPr lang="en-US" altLang="zh-CN" sz="1800" dirty="0"/>
              <a:t>idle channel assessed by other devices. 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/>
              <a:t>It can be realized </a:t>
            </a:r>
            <a:r>
              <a:rPr lang="en-US" altLang="zh-CN" sz="1800" dirty="0">
                <a:cs typeface="Times New Roman" panose="02020603050405020304" pitchFamily="18" charset="0"/>
              </a:rPr>
              <a:t>by the assist of AP.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r>
              <a:rPr lang="en-US" altLang="zh-CN" sz="2000" dirty="0">
                <a:cs typeface="Times New Roman" panose="02020603050405020304" pitchFamily="18" charset="0"/>
              </a:rPr>
              <a:t>Empty slots avoidance procedure</a:t>
            </a:r>
            <a:endParaRPr lang="en-US" altLang="zh-CN" sz="1800" dirty="0">
              <a:cs typeface="Times New Roman" panose="02020603050405020304" pitchFamily="18" charset="0"/>
            </a:endParaRP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AP switches to RX at the start of each slot.</a:t>
            </a:r>
          </a:p>
          <a:p>
            <a:pPr marL="800100" lvl="2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AP searches AMP preamble of UL PPDU in the slot.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If AP detects AMP preamble within a short period, it continues the reception of UL PPDU.</a:t>
            </a:r>
          </a:p>
          <a:p>
            <a:pPr marL="1257300" lvl="3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800" dirty="0">
                <a:cs typeface="Times New Roman" panose="02020603050405020304" pitchFamily="18" charset="0"/>
              </a:rPr>
              <a:t>If AP does not detect AMP preamble within a short period, it switches to TX to send padding signal.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p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6191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 1"/>
          <p:cNvSpPr txBox="1"/>
          <p:nvPr/>
        </p:nvSpPr>
        <p:spPr>
          <a:xfrm>
            <a:off x="381000" y="685800"/>
            <a:ext cx="8153400" cy="486054"/>
          </a:xfrm>
          <a:prstGeom prst="rect">
            <a:avLst/>
          </a:prstGeom>
        </p:spPr>
        <p:txBody>
          <a:bodyPr vert="horz" lIns="51435" tIns="25718" rIns="51435" bIns="25718" rtlCol="0" anchor="ctr">
            <a:normAutofit fontScale="97500"/>
          </a:bodyPr>
          <a:lstStyle>
            <a:lvl1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2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1pPr>
            <a:lvl2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2pPr>
            <a:lvl3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3pPr>
            <a:lvl4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4pPr>
            <a:lvl5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5pPr>
            <a:lvl6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6pPr>
            <a:lvl7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7pPr>
            <a:lvl8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8pPr>
            <a:lvl9pPr marL="0" marR="0" indent="0" algn="l" defTabSz="41275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 sz="4500" b="0" i="0" u="none" strike="noStrike" cap="none" spc="0" baseline="0">
                <a:ln>
                  <a:noFill/>
                </a:ln>
                <a:solidFill>
                  <a:srgbClr val="046A38"/>
                </a:solidFill>
                <a:uFillTx/>
                <a:latin typeface="OPPOSans B" panose="00020600040101010101" charset="-122"/>
                <a:ea typeface="OPPOSans B" panose="00020600040101010101" charset="-122"/>
                <a:cs typeface="OPPOSans B" panose="00020600040101010101" charset="-122"/>
                <a:sym typeface="OPPOSans B" panose="00020600040101010101" charset="-122"/>
              </a:defRPr>
            </a:lvl9pPr>
          </a:lstStyle>
          <a:p>
            <a:pPr algn="ctr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zh-CN" sz="26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Empty slots avoidance</a:t>
            </a:r>
            <a:endParaRPr lang="zh-CN" altLang="en-US" sz="26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6" name="Footer Placeholder 2">
            <a:extLst>
              <a:ext uri="{FF2B5EF4-FFF2-40B4-BE49-F238E27FC236}">
                <a16:creationId xmlns:a16="http://schemas.microsoft.com/office/drawing/2014/main" id="{A452CAD7-7514-445B-B4F9-0506B16BCE21}"/>
              </a:ext>
            </a:extLst>
          </p:cNvPr>
          <p:cNvSpPr txBox="1">
            <a:spLocks/>
          </p:cNvSpPr>
          <p:nvPr/>
        </p:nvSpPr>
        <p:spPr>
          <a:xfrm flipH="1">
            <a:off x="6400800" y="6475413"/>
            <a:ext cx="2143060" cy="184666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altLang="zh-CN" dirty="0"/>
              <a:t>Chuanfeng He (OPPO)</a:t>
            </a:r>
          </a:p>
        </p:txBody>
      </p:sp>
      <p:sp>
        <p:nvSpPr>
          <p:cNvPr id="17" name="Slide Number Placeholder 3">
            <a:extLst>
              <a:ext uri="{FF2B5EF4-FFF2-40B4-BE49-F238E27FC236}">
                <a16:creationId xmlns:a16="http://schemas.microsoft.com/office/drawing/2014/main" id="{98E572A0-844A-4095-B3D1-05D31A90D752}"/>
              </a:ext>
            </a:extLst>
          </p:cNvPr>
          <p:cNvSpPr txBox="1">
            <a:spLocks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defPPr>
              <a:defRPr lang="en-US"/>
            </a:defPPr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1200" kern="1200" smtClean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FE2CD38C-3344-4A01-82A4-D42CFF57CDB4}"/>
              </a:ext>
            </a:extLst>
          </p:cNvPr>
          <p:cNvSpPr/>
          <p:nvPr/>
        </p:nvSpPr>
        <p:spPr>
          <a:xfrm>
            <a:off x="5486400" y="285349"/>
            <a:ext cx="3124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SG" altLang="zh-CN" sz="1800" b="1" dirty="0">
                <a:solidFill>
                  <a:srgbClr val="000000"/>
                </a:solidFill>
                <a:latin typeface="+mn-lt"/>
              </a:rPr>
              <a:t>Doc.: IEEE 802.11-25/0340r0</a:t>
            </a:r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E354E8B0-B4BD-48FF-944D-1A9286457195}"/>
              </a:ext>
            </a:extLst>
          </p:cNvPr>
          <p:cNvSpPr txBox="1">
            <a:spLocks/>
          </p:cNvSpPr>
          <p:nvPr/>
        </p:nvSpPr>
        <p:spPr>
          <a:xfrm>
            <a:off x="696912" y="275824"/>
            <a:ext cx="2303451" cy="330601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altLang="zh-CN" sz="1800" b="1" dirty="0"/>
              <a:t>Mar 2025</a:t>
            </a:r>
            <a:endParaRPr lang="en-GB" altLang="zh-CN" sz="1800" b="1" dirty="0"/>
          </a:p>
        </p:txBody>
      </p:sp>
      <p:sp>
        <p:nvSpPr>
          <p:cNvPr id="12" name="矩形 11">
            <a:extLst>
              <a:ext uri="{FF2B5EF4-FFF2-40B4-BE49-F238E27FC236}">
                <a16:creationId xmlns:a16="http://schemas.microsoft.com/office/drawing/2014/main" id="{E51BB959-7C01-427E-BC9E-C2D014CE9D10}"/>
              </a:ext>
            </a:extLst>
          </p:cNvPr>
          <p:cNvSpPr/>
          <p:nvPr/>
        </p:nvSpPr>
        <p:spPr>
          <a:xfrm>
            <a:off x="5995332" y="1995386"/>
            <a:ext cx="31242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AP switches to RX at the start of each slot.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AP detects AMP preamble of UL PPDU during slot 1,2 and 4, which are success slots.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AP does not detect AMP preamble of UL PPDU during slot 3, which is empty slot.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AP switches to TX to send padding signal in slot 3. </a:t>
            </a:r>
          </a:p>
          <a:p>
            <a:pPr marL="342900" lvl="1" indent="-342900" algn="just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altLang="zh-CN" sz="1800" dirty="0">
              <a:cs typeface="Times New Roman" panose="02020603050405020304" pitchFamily="18" charset="0"/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476C150-DD9E-418D-A9B2-D3C2A0E8F4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468" y="1676400"/>
            <a:ext cx="5857797" cy="3971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386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6129"/>
    </mc:Choice>
    <mc:Fallback xmlns="">
      <p:transition spd="slow" advTm="116129"/>
    </mc:Fallback>
  </mc:AlternateContent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32978</TotalTime>
  <Words>1551</Words>
  <Application>Microsoft Office PowerPoint</Application>
  <PresentationFormat>全屏显示(4:3)</PresentationFormat>
  <Paragraphs>231</Paragraphs>
  <Slides>15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0" baseType="lpstr">
      <vt:lpstr>Arial</vt:lpstr>
      <vt:lpstr>Calibri</vt:lpstr>
      <vt:lpstr>Times New Roman</vt:lpstr>
      <vt:lpstr>Wingdings</vt:lpstr>
      <vt:lpstr>ACcord Submission Template</vt:lpstr>
      <vt:lpstr>Trigger based TDM multiple access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Reference</vt:lpstr>
    </vt:vector>
  </TitlesOfParts>
  <Company>&lt;Company Name&gt;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robert.stacey@intel.com</dc:creator>
  <cp:keywords>CTPClassification=:VisualMarkings=, CTPClassification=CTP_IC:VisualMarkings=, CTPClassification=CTP_IC</cp:keywords>
  <cp:lastModifiedBy>贺传峰(Chuanfeng HE)</cp:lastModifiedBy>
  <cp:revision>2510</cp:revision>
  <cp:lastPrinted>1998-02-10T13:28:00Z</cp:lastPrinted>
  <dcterms:created xsi:type="dcterms:W3CDTF">2009-12-02T19:05:00Z</dcterms:created>
  <dcterms:modified xsi:type="dcterms:W3CDTF">2025-03-06T09:58:48Z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5c159031-6120-4243-bbd1-ee5f1f2e96d1</vt:lpwstr>
  </property>
  <property fmtid="{D5CDD505-2E9C-101B-9397-08002B2CF9AE}" pid="4" name="CTP_BU">
    <vt:lpwstr>NEXT GEN AND STANDARDS GROUP</vt:lpwstr>
  </property>
  <property fmtid="{D5CDD505-2E9C-101B-9397-08002B2CF9AE}" pid="5" name="CTP_TimeStamp">
    <vt:lpwstr>2018-05-10 07:13:18Z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CTP_IC</vt:lpwstr>
  </property>
  <property fmtid="{D5CDD505-2E9C-101B-9397-08002B2CF9AE}" pid="9" name="_2015_ms_pID_725343">
    <vt:lpwstr>(3)dYjZlIMPNS1j1dqB6YP+lC/h/B/2pNPp3QOMNi78JruWsJCWfvOX7qOfqVmWapw5nAmNox2d
CepUHOcpyRPGxOrCF4f6Vm+bQd0a6PmeqnduPJBgJlDghSxD1avTFZ63x0RG46RNanxgx9xE
F6b37psHyh5fuVUFporEZMqQXqHBEypactmiYjvUeMxRaF03XE7S31+KHEROZafgT1HavpUh
nCZB99KB4/WSNUWkv0</vt:lpwstr>
  </property>
  <property fmtid="{D5CDD505-2E9C-101B-9397-08002B2CF9AE}" pid="10" name="_2015_ms_pID_7253431">
    <vt:lpwstr>0SXraQUmKnChBZ8aCVQGJMK6QJb2T9gmWfYivL7LSAq+XNuG8X7Xnk
ZVdgv1R/107n0QMg2bwSVk0XjgjCmTESK20xX3TJA65etUbDDk6Z9gBOACmis1hcjMZatQXm
Xng7Mb/2nLdPeqQsInuUJp7DZbD6Ozsn0e3xI0jgh97KDr5s7e/CgLe2gOTO+Gz7rGwQ7tvf
I1PSBBdCPI4H0IJPnwUWjQPraoJGijURx6me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1561287843</vt:lpwstr>
  </property>
  <property fmtid="{D5CDD505-2E9C-101B-9397-08002B2CF9AE}" pid="15" name="_2015_ms_pID_7253432">
    <vt:lpwstr>srCqHiAMW9tZQpMu87my+bQ=</vt:lpwstr>
  </property>
  <property fmtid="{D5CDD505-2E9C-101B-9397-08002B2CF9AE}" pid="16" name="KSOProductBuildVer">
    <vt:lpwstr>2052-10.1.0.6395</vt:lpwstr>
  </property>
</Properties>
</file>