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269" r:id="rId2"/>
    <p:sldId id="664" r:id="rId3"/>
    <p:sldId id="657" r:id="rId4"/>
    <p:sldId id="646" r:id="rId5"/>
    <p:sldId id="658" r:id="rId6"/>
    <p:sldId id="663" r:id="rId7"/>
    <p:sldId id="666" r:id="rId8"/>
    <p:sldId id="614" r:id="rId9"/>
    <p:sldId id="635" r:id="rId10"/>
    <p:sldId id="606" r:id="rId11"/>
    <p:sldId id="648" r:id="rId12"/>
    <p:sldId id="64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lipanpan (D)" initials="l(" lastIdx="5" clrIdx="3">
    <p:extLst>
      <p:ext uri="{19B8F6BF-5375-455C-9EA6-DF929625EA0E}">
        <p15:presenceInfo xmlns:p15="http://schemas.microsoft.com/office/powerpoint/2012/main" userId="S-1-5-21-147214757-305610072-1517763936-104985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7" autoAdjust="0"/>
    <p:restoredTop sz="89415" autoAdjust="0"/>
  </p:normalViewPr>
  <p:slideViewPr>
    <p:cSldViewPr>
      <p:cViewPr varScale="1">
        <p:scale>
          <a:sx n="59" d="100"/>
          <a:sy n="59" d="100"/>
        </p:scale>
        <p:origin x="1252" y="4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2" d="100"/>
          <a:sy n="72" d="100"/>
        </p:scale>
        <p:origin x="2480"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SG"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t>5</a:t>
            </a:fld>
            <a:endParaRPr lang="en-US" dirty="0"/>
          </a:p>
        </p:txBody>
      </p:sp>
    </p:spTree>
    <p:extLst>
      <p:ext uri="{BB962C8B-B14F-4D97-AF65-F5344CB8AC3E}">
        <p14:creationId xmlns:p14="http://schemas.microsoft.com/office/powerpoint/2010/main" val="838336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SG" dirty="0"/>
              <a:t>5%</a:t>
            </a:r>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t>6</a:t>
            </a:fld>
            <a:endParaRPr lang="en-US" dirty="0"/>
          </a:p>
        </p:txBody>
      </p:sp>
    </p:spTree>
    <p:extLst>
      <p:ext uri="{BB962C8B-B14F-4D97-AF65-F5344CB8AC3E}">
        <p14:creationId xmlns:p14="http://schemas.microsoft.com/office/powerpoint/2010/main" val="251217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SG" dirty="0"/>
              <a:t>10%</a:t>
            </a:r>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t>7</a:t>
            </a:fld>
            <a:endParaRPr lang="en-US" dirty="0"/>
          </a:p>
        </p:txBody>
      </p:sp>
    </p:spTree>
    <p:extLst>
      <p:ext uri="{BB962C8B-B14F-4D97-AF65-F5344CB8AC3E}">
        <p14:creationId xmlns:p14="http://schemas.microsoft.com/office/powerpoint/2010/main" val="2197289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Content Placeholder 2"/>
          <p:cNvSpPr>
            <a:spLocks noGrp="1"/>
          </p:cNvSpPr>
          <p:nvPr>
            <p:ph idx="1"/>
          </p:nvPr>
        </p:nvSpPr>
        <p:spPr/>
        <p:txBody>
          <a:bodyPr/>
          <a:lstStyle>
            <a:lvl1pPr marL="342900" indent="-342900">
              <a:buFont typeface="Wingdings" panose="05000000000000000000" pitchFamily="2" charset="2"/>
              <a:buChar char="Ø"/>
              <a:defRPr sz="1800" b="1"/>
            </a:lvl1pPr>
            <a:lvl2pPr>
              <a:defRPr sz="1800"/>
            </a:lvl2pPr>
            <a:lvl3pPr marL="1085850" indent="-228600">
              <a:buFont typeface="Arial" panose="020B0604020202020204" pitchFamily="34" charset="0"/>
              <a:buChar cha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a:t>Panpan Li (Huawei)</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533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447802"/>
            <a:ext cx="7772400" cy="4648198"/>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US" altLang="zh-CN"/>
              <a:t>Panpan Li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 name="Date Placeholder 3">
            <a:extLst>
              <a:ext uri="{FF2B5EF4-FFF2-40B4-BE49-F238E27FC236}">
                <a16:creationId xmlns:a16="http://schemas.microsoft.com/office/drawing/2014/main" id="{19C1BB8C-F310-4487-A728-D71901F75197}"/>
              </a:ext>
            </a:extLst>
          </p:cNvPr>
          <p:cNvSpPr txBox="1">
            <a:spLocks/>
          </p:cNvSpPr>
          <p:nvPr userDrawn="1"/>
        </p:nvSpPr>
        <p:spPr>
          <a:xfrm>
            <a:off x="609600" y="268579"/>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a:t>
            </a:r>
            <a:r>
              <a:rPr lang="en-US" sz="1800" b="1" dirty="0"/>
              <a:t> 2025</a:t>
            </a:r>
            <a:endParaRPr lang="en-GB" sz="1800" b="1" dirty="0"/>
          </a:p>
        </p:txBody>
      </p:sp>
      <p:sp>
        <p:nvSpPr>
          <p:cNvPr id="11" name="Rectangle 1">
            <a:extLst>
              <a:ext uri="{FF2B5EF4-FFF2-40B4-BE49-F238E27FC236}">
                <a16:creationId xmlns:a16="http://schemas.microsoft.com/office/drawing/2014/main" id="{9E5A8537-B6D2-4949-91B2-84817C1813A8}"/>
              </a:ext>
            </a:extLst>
          </p:cNvPr>
          <p:cNvSpPr/>
          <p:nvPr userDrawn="1"/>
        </p:nvSpPr>
        <p:spPr>
          <a:xfrm>
            <a:off x="5486400" y="264652"/>
            <a:ext cx="3124200" cy="369332"/>
          </a:xfrm>
          <a:prstGeom prst="rect">
            <a:avLst/>
          </a:prstGeom>
        </p:spPr>
        <p:txBody>
          <a:bodyPr wrap="square">
            <a:spAutoFit/>
          </a:bodyPr>
          <a:lstStyle/>
          <a:p>
            <a:r>
              <a:rPr lang="en-SG" sz="1800" b="1" dirty="0">
                <a:solidFill>
                  <a:srgbClr val="000000"/>
                </a:solidFill>
                <a:latin typeface="+mn-lt"/>
              </a:rPr>
              <a:t>Doc.: IEEE 802.11-25/</a:t>
            </a:r>
            <a:r>
              <a:rPr lang="en-US" sz="1800" b="1" dirty="0">
                <a:solidFill>
                  <a:srgbClr val="000000"/>
                </a:solidFill>
                <a:latin typeface="+mn-lt"/>
              </a:rPr>
              <a:t>0339</a:t>
            </a:r>
            <a:r>
              <a:rPr lang="en-US" altLang="zh-CN" sz="1800" b="1" dirty="0">
                <a:solidFill>
                  <a:srgbClr val="000000"/>
                </a:solidFill>
                <a:latin typeface="+mn-lt"/>
              </a:rPr>
              <a:t>r0</a:t>
            </a:r>
            <a:endParaRPr lang="en-SG" sz="1800" dirty="0">
              <a:latin typeface="+mn-lt"/>
            </a:endParaRPr>
          </a:p>
        </p:txBody>
      </p:sp>
    </p:spTree>
  </p:cSld>
  <p:clrMap bg1="lt1" tx1="dk1" bg2="lt2" tx2="dk2" accent1="accent1" accent2="accent2" accent3="accent3" accent4="accent4" accent5="accent5" accent6="accent6" hlink="hlink" folHlink="folHlink"/>
  <p:sldLayoutIdLst>
    <p:sldLayoutId id="2147483649" r:id="rId1"/>
  </p:sldLayoutIdLst>
  <p:hf hdr="0" dt="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hyperlink" Target="mailto:lipanpan25@huawei.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90500" y="882240"/>
            <a:ext cx="8801100" cy="870323"/>
          </a:xfrm>
          <a:noFill/>
        </p:spPr>
        <p:txBody>
          <a:bodyPr/>
          <a:lstStyle/>
          <a:p>
            <a:r>
              <a:rPr lang="en-US" altLang="zh-CN" sz="3200" dirty="0">
                <a:solidFill>
                  <a:schemeClr val="tx1"/>
                </a:solidFill>
              </a:rPr>
              <a:t>AMP DL OOK Generation</a:t>
            </a:r>
            <a:endParaRPr lang="en-US" sz="3200" dirty="0">
              <a:solidFill>
                <a:schemeClr val="tx1"/>
              </a:solidFill>
            </a:endParaRPr>
          </a:p>
        </p:txBody>
      </p:sp>
      <p:sp>
        <p:nvSpPr>
          <p:cNvPr id="7173" name="Rectangle 6"/>
          <p:cNvSpPr>
            <a:spLocks noGrp="1" noChangeArrowheads="1"/>
          </p:cNvSpPr>
          <p:nvPr>
            <p:ph idx="1"/>
          </p:nvPr>
        </p:nvSpPr>
        <p:spPr>
          <a:xfrm>
            <a:off x="723900" y="1952653"/>
            <a:ext cx="7772400" cy="4495800"/>
          </a:xfrm>
          <a:noFill/>
        </p:spPr>
        <p:txBody>
          <a:bodyPr/>
          <a:lstStyle/>
          <a:p>
            <a:pPr algn="ctr">
              <a:buFontTx/>
              <a:buNone/>
            </a:pPr>
            <a:r>
              <a:rPr lang="en-US" sz="1800" dirty="0"/>
              <a:t>Date:</a:t>
            </a:r>
            <a:r>
              <a:rPr lang="en-US" sz="1800" b="0" dirty="0"/>
              <a:t> 2025-03-10</a:t>
            </a:r>
          </a:p>
        </p:txBody>
      </p:sp>
      <p:sp>
        <p:nvSpPr>
          <p:cNvPr id="6" name="Slide Number Placeholder 5">
            <a:extLst>
              <a:ext uri="{FF2B5EF4-FFF2-40B4-BE49-F238E27FC236}">
                <a16:creationId xmlns:a16="http://schemas.microsoft.com/office/drawing/2014/main" id="{212D5093-8DB1-4D32-9684-E1C84F452598}"/>
              </a:ext>
            </a:extLst>
          </p:cNvPr>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sp>
        <p:nvSpPr>
          <p:cNvPr id="2" name="Footer Placeholder 1">
            <a:extLst>
              <a:ext uri="{FF2B5EF4-FFF2-40B4-BE49-F238E27FC236}">
                <a16:creationId xmlns:a16="http://schemas.microsoft.com/office/drawing/2014/main" id="{652ED8AE-202C-478D-A913-2D69842F1AC1}"/>
              </a:ext>
            </a:extLst>
          </p:cNvPr>
          <p:cNvSpPr>
            <a:spLocks noGrp="1"/>
          </p:cNvSpPr>
          <p:nvPr>
            <p:ph type="ftr" sz="quarter" idx="3"/>
          </p:nvPr>
        </p:nvSpPr>
        <p:spPr/>
        <p:txBody>
          <a:bodyPr/>
          <a:lstStyle/>
          <a:p>
            <a:pPr>
              <a:defRPr/>
            </a:pPr>
            <a:r>
              <a:rPr lang="en-GB"/>
              <a:t>Panpan Li (Huawei)</a:t>
            </a:r>
            <a:endParaRPr lang="en-US" dirty="0"/>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5" name="Table 8"/>
          <p:cNvGraphicFramePr>
            <a:graphicFrameLocks noGrp="1"/>
          </p:cNvGraphicFramePr>
          <p:nvPr>
            <p:extLst>
              <p:ext uri="{D42A27DB-BD31-4B8C-83A1-F6EECF244321}">
                <p14:modId xmlns:p14="http://schemas.microsoft.com/office/powerpoint/2010/main" val="2656604336"/>
              </p:ext>
            </p:extLst>
          </p:nvPr>
        </p:nvGraphicFramePr>
        <p:xfrm>
          <a:off x="952500" y="2701138"/>
          <a:ext cx="7467600" cy="1377260"/>
        </p:xfrm>
        <a:graphic>
          <a:graphicData uri="http://schemas.openxmlformats.org/drawingml/2006/table">
            <a:tbl>
              <a:tblPr firstRow="1" bandRow="1">
                <a:tableStyleId>{F5AB1C69-6EDB-4FF4-983F-18BD219EF322}</a:tableStyleId>
              </a:tblPr>
              <a:tblGrid>
                <a:gridCol w="1470891">
                  <a:extLst>
                    <a:ext uri="{9D8B030D-6E8A-4147-A177-3AD203B41FA5}">
                      <a16:colId xmlns:a16="http://schemas.microsoft.com/office/drawing/2014/main" val="20000"/>
                    </a:ext>
                  </a:extLst>
                </a:gridCol>
                <a:gridCol w="1357745">
                  <a:extLst>
                    <a:ext uri="{9D8B030D-6E8A-4147-A177-3AD203B41FA5}">
                      <a16:colId xmlns:a16="http://schemas.microsoft.com/office/drawing/2014/main" val="20001"/>
                    </a:ext>
                  </a:extLst>
                </a:gridCol>
                <a:gridCol w="2370326">
                  <a:extLst>
                    <a:ext uri="{9D8B030D-6E8A-4147-A177-3AD203B41FA5}">
                      <a16:colId xmlns:a16="http://schemas.microsoft.com/office/drawing/2014/main" val="20002"/>
                    </a:ext>
                  </a:extLst>
                </a:gridCol>
                <a:gridCol w="2268638">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t>Panpan</a:t>
                      </a:r>
                      <a:r>
                        <a:rPr lang="en-US" altLang="zh-CN" sz="1200" dirty="0"/>
                        <a:t>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dirty="0">
                          <a:solidFill>
                            <a:srgbClr val="000000"/>
                          </a:solidFill>
                          <a:latin typeface="+mn-lt"/>
                          <a:ea typeface="Times New Roman" panose="02020603050405020304"/>
                          <a:cs typeface="Arial" panose="020B0604020202020204"/>
                        </a:rPr>
                        <a:t>Huawei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Singapore</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panose="02020603050405020304"/>
                          <a:cs typeface="Arial" panose="020B0604020202020204"/>
                          <a:hlinkClick r:id="rId4"/>
                        </a:rPr>
                        <a:t>lipanpan25@huawei.com</a:t>
                      </a: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Bin Qian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Shenzhen,</a:t>
                      </a:r>
                      <a:r>
                        <a:rPr lang="en-US" altLang="zh-CN" sz="1200" baseline="0" dirty="0">
                          <a:solidFill>
                            <a:schemeClr val="tx1"/>
                          </a:solidFill>
                        </a:rPr>
                        <a:t> China</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t>Lumin</a:t>
                      </a:r>
                      <a:r>
                        <a:rPr lang="en-US" altLang="zh-CN" sz="1200" dirty="0"/>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rPr>
                        <a:t>Singapore</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581382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Lei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Singapore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6853266"/>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9ABA6-5533-4A5F-862A-305A496E32A3}"/>
              </a:ext>
            </a:extLst>
          </p:cNvPr>
          <p:cNvSpPr>
            <a:spLocks noGrp="1"/>
          </p:cNvSpPr>
          <p:nvPr>
            <p:ph type="title"/>
          </p:nvPr>
        </p:nvSpPr>
        <p:spPr/>
        <p:txBody>
          <a:bodyPr/>
          <a:lstStyle/>
          <a:p>
            <a:r>
              <a:rPr lang="en-US" altLang="zh-CN" dirty="0"/>
              <a:t>SP 1</a:t>
            </a:r>
            <a:endParaRPr lang="en-SG" dirty="0"/>
          </a:p>
        </p:txBody>
      </p:sp>
      <p:sp>
        <p:nvSpPr>
          <p:cNvPr id="3" name="Content Placeholder 2">
            <a:extLst>
              <a:ext uri="{FF2B5EF4-FFF2-40B4-BE49-F238E27FC236}">
                <a16:creationId xmlns:a16="http://schemas.microsoft.com/office/drawing/2014/main" id="{8F955133-4621-4D6B-95AC-006DC3C36778}"/>
              </a:ext>
            </a:extLst>
          </p:cNvPr>
          <p:cNvSpPr>
            <a:spLocks noGrp="1"/>
          </p:cNvSpPr>
          <p:nvPr>
            <p:ph idx="1"/>
          </p:nvPr>
        </p:nvSpPr>
        <p:spPr>
          <a:xfrm>
            <a:off x="304800" y="1447802"/>
            <a:ext cx="8534400" cy="4648198"/>
          </a:xfrm>
        </p:spPr>
        <p:txBody>
          <a:bodyPr/>
          <a:lstStyle/>
          <a:p>
            <a:r>
              <a:rPr lang="en-SG" b="1" dirty="0"/>
              <a:t>Do you agree to add the following text to TG bp SFD?</a:t>
            </a:r>
          </a:p>
          <a:p>
            <a:pPr lvl="1"/>
            <a:r>
              <a:rPr lang="en-US" dirty="0"/>
              <a:t>The AMP Downlink PPDU AMP-Data field will use Manchester encoding for backscattering operation.</a:t>
            </a:r>
          </a:p>
          <a:p>
            <a:pPr lvl="1"/>
            <a:endParaRPr lang="en-SG" dirty="0"/>
          </a:p>
          <a:p>
            <a:pPr marL="400050" lvl="1" indent="0">
              <a:buNone/>
            </a:pPr>
            <a:r>
              <a:rPr lang="en-US" altLang="zh-CN" sz="1800" dirty="0"/>
              <a:t>Yes</a:t>
            </a:r>
          </a:p>
          <a:p>
            <a:pPr marL="400050" lvl="1" indent="0">
              <a:buNone/>
            </a:pPr>
            <a:r>
              <a:rPr lang="en-US" sz="1800" dirty="0"/>
              <a:t>No</a:t>
            </a:r>
          </a:p>
          <a:p>
            <a:pPr marL="400050" lvl="1" indent="0">
              <a:buNone/>
            </a:pPr>
            <a:r>
              <a:rPr lang="en-US" sz="1800" dirty="0"/>
              <a:t>Abstain</a:t>
            </a:r>
            <a:endParaRPr lang="en-SG" sz="1800" dirty="0"/>
          </a:p>
        </p:txBody>
      </p:sp>
      <p:sp>
        <p:nvSpPr>
          <p:cNvPr id="4" name="Slide Number Placeholder 3">
            <a:extLst>
              <a:ext uri="{FF2B5EF4-FFF2-40B4-BE49-F238E27FC236}">
                <a16:creationId xmlns:a16="http://schemas.microsoft.com/office/drawing/2014/main" id="{6F2F6983-B140-43A3-A1F2-B9A9C02EE9BF}"/>
              </a:ext>
            </a:extLst>
          </p:cNvPr>
          <p:cNvSpPr>
            <a:spLocks noGrp="1"/>
          </p:cNvSpPr>
          <p:nvPr>
            <p:ph type="sldNum" sz="quarter" idx="11"/>
          </p:nvPr>
        </p:nvSpPr>
        <p:spPr/>
        <p:txBody>
          <a:bodyPr/>
          <a:lstStyle/>
          <a:p>
            <a:pPr>
              <a:defRPr/>
            </a:pPr>
            <a:r>
              <a:rPr lang="en-US"/>
              <a:t>Slide </a:t>
            </a:r>
            <a:fld id="{3099D1E7-2CFE-4362-BB72-AF97192842EA}" type="slidenum">
              <a:rPr lang="en-US" smtClean="0"/>
              <a:t>10</a:t>
            </a:fld>
            <a:endParaRPr lang="en-US" dirty="0"/>
          </a:p>
        </p:txBody>
      </p:sp>
      <p:sp>
        <p:nvSpPr>
          <p:cNvPr id="5" name="Footer Placeholder 4">
            <a:extLst>
              <a:ext uri="{FF2B5EF4-FFF2-40B4-BE49-F238E27FC236}">
                <a16:creationId xmlns:a16="http://schemas.microsoft.com/office/drawing/2014/main" id="{4E02B05A-9D0F-4D02-95DA-C9FFA0CBA929}"/>
              </a:ext>
            </a:extLst>
          </p:cNvPr>
          <p:cNvSpPr>
            <a:spLocks noGrp="1"/>
          </p:cNvSpPr>
          <p:nvPr>
            <p:ph type="ftr" sz="quarter" idx="3"/>
          </p:nvPr>
        </p:nvSpPr>
        <p:spPr/>
        <p:txBody>
          <a:bodyPr/>
          <a:lstStyle/>
          <a:p>
            <a:pPr>
              <a:defRPr/>
            </a:pPr>
            <a:r>
              <a:rPr lang="en-GB"/>
              <a:t>Panpan Li (Huawei)</a:t>
            </a:r>
            <a:endParaRPr lang="en-US" dirty="0"/>
          </a:p>
        </p:txBody>
      </p:sp>
    </p:spTree>
    <p:extLst>
      <p:ext uri="{BB962C8B-B14F-4D97-AF65-F5344CB8AC3E}">
        <p14:creationId xmlns:p14="http://schemas.microsoft.com/office/powerpoint/2010/main" val="3030703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9ABA6-5533-4A5F-862A-305A496E32A3}"/>
              </a:ext>
            </a:extLst>
          </p:cNvPr>
          <p:cNvSpPr>
            <a:spLocks noGrp="1"/>
          </p:cNvSpPr>
          <p:nvPr>
            <p:ph type="title"/>
          </p:nvPr>
        </p:nvSpPr>
        <p:spPr/>
        <p:txBody>
          <a:bodyPr/>
          <a:lstStyle/>
          <a:p>
            <a:r>
              <a:rPr lang="en-US" altLang="zh-CN" dirty="0"/>
              <a:t>SP 2</a:t>
            </a:r>
            <a:endParaRPr lang="en-SG" dirty="0"/>
          </a:p>
        </p:txBody>
      </p:sp>
      <p:sp>
        <p:nvSpPr>
          <p:cNvPr id="3" name="Content Placeholder 2">
            <a:extLst>
              <a:ext uri="{FF2B5EF4-FFF2-40B4-BE49-F238E27FC236}">
                <a16:creationId xmlns:a16="http://schemas.microsoft.com/office/drawing/2014/main" id="{8F955133-4621-4D6B-95AC-006DC3C36778}"/>
              </a:ext>
            </a:extLst>
          </p:cNvPr>
          <p:cNvSpPr>
            <a:spLocks noGrp="1"/>
          </p:cNvSpPr>
          <p:nvPr>
            <p:ph idx="1"/>
          </p:nvPr>
        </p:nvSpPr>
        <p:spPr>
          <a:xfrm>
            <a:off x="304800" y="1447802"/>
            <a:ext cx="8534400" cy="4648198"/>
          </a:xfrm>
        </p:spPr>
        <p:txBody>
          <a:bodyPr/>
          <a:lstStyle/>
          <a:p>
            <a:r>
              <a:rPr lang="en-SG" b="1" dirty="0"/>
              <a:t>Do you agree to add the following text to TG bp SFD?</a:t>
            </a:r>
          </a:p>
          <a:p>
            <a:pPr lvl="1"/>
            <a:r>
              <a:rPr lang="en-US" dirty="0"/>
              <a:t>The AMP Uplink PPDU AMP-Sync field and the AMP-Data field will use On-Off Keying (OOK) modulation for backscattering operation.</a:t>
            </a:r>
          </a:p>
          <a:p>
            <a:pPr lvl="1"/>
            <a:endParaRPr lang="en-SG" dirty="0"/>
          </a:p>
          <a:p>
            <a:pPr marL="400050" lvl="1" indent="0">
              <a:buNone/>
            </a:pPr>
            <a:r>
              <a:rPr lang="en-US" altLang="zh-CN" sz="1800" dirty="0"/>
              <a:t>Yes</a:t>
            </a:r>
          </a:p>
          <a:p>
            <a:pPr marL="400050" lvl="1" indent="0">
              <a:buNone/>
            </a:pPr>
            <a:r>
              <a:rPr lang="en-US" sz="1800" dirty="0"/>
              <a:t>No</a:t>
            </a:r>
          </a:p>
          <a:p>
            <a:pPr marL="400050" lvl="1" indent="0">
              <a:buNone/>
            </a:pPr>
            <a:r>
              <a:rPr lang="en-US" sz="1800" dirty="0"/>
              <a:t>Abstain</a:t>
            </a:r>
            <a:endParaRPr lang="en-SG" sz="1800" dirty="0"/>
          </a:p>
        </p:txBody>
      </p:sp>
      <p:sp>
        <p:nvSpPr>
          <p:cNvPr id="4" name="Slide Number Placeholder 3">
            <a:extLst>
              <a:ext uri="{FF2B5EF4-FFF2-40B4-BE49-F238E27FC236}">
                <a16:creationId xmlns:a16="http://schemas.microsoft.com/office/drawing/2014/main" id="{6F2F6983-B140-43A3-A1F2-B9A9C02EE9BF}"/>
              </a:ext>
            </a:extLst>
          </p:cNvPr>
          <p:cNvSpPr>
            <a:spLocks noGrp="1"/>
          </p:cNvSpPr>
          <p:nvPr>
            <p:ph type="sldNum" sz="quarter" idx="11"/>
          </p:nvPr>
        </p:nvSpPr>
        <p:spPr/>
        <p:txBody>
          <a:bodyPr/>
          <a:lstStyle/>
          <a:p>
            <a:pPr>
              <a:defRPr/>
            </a:pPr>
            <a:r>
              <a:rPr lang="en-US"/>
              <a:t>Slide </a:t>
            </a:r>
            <a:fld id="{3099D1E7-2CFE-4362-BB72-AF97192842EA}" type="slidenum">
              <a:rPr lang="en-US" smtClean="0"/>
              <a:t>11</a:t>
            </a:fld>
            <a:endParaRPr lang="en-US" dirty="0"/>
          </a:p>
        </p:txBody>
      </p:sp>
      <p:sp>
        <p:nvSpPr>
          <p:cNvPr id="5" name="Footer Placeholder 4">
            <a:extLst>
              <a:ext uri="{FF2B5EF4-FFF2-40B4-BE49-F238E27FC236}">
                <a16:creationId xmlns:a16="http://schemas.microsoft.com/office/drawing/2014/main" id="{4E02B05A-9D0F-4D02-95DA-C9FFA0CBA929}"/>
              </a:ext>
            </a:extLst>
          </p:cNvPr>
          <p:cNvSpPr>
            <a:spLocks noGrp="1"/>
          </p:cNvSpPr>
          <p:nvPr>
            <p:ph type="ftr" sz="quarter" idx="3"/>
          </p:nvPr>
        </p:nvSpPr>
        <p:spPr/>
        <p:txBody>
          <a:bodyPr/>
          <a:lstStyle/>
          <a:p>
            <a:pPr>
              <a:defRPr/>
            </a:pPr>
            <a:r>
              <a:rPr lang="en-GB"/>
              <a:t>Panpan Li (Huawei)</a:t>
            </a:r>
            <a:endParaRPr lang="en-US" dirty="0"/>
          </a:p>
        </p:txBody>
      </p:sp>
    </p:spTree>
    <p:extLst>
      <p:ext uri="{BB962C8B-B14F-4D97-AF65-F5344CB8AC3E}">
        <p14:creationId xmlns:p14="http://schemas.microsoft.com/office/powerpoint/2010/main" val="2287743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9ABA6-5533-4A5F-862A-305A496E32A3}"/>
              </a:ext>
            </a:extLst>
          </p:cNvPr>
          <p:cNvSpPr>
            <a:spLocks noGrp="1"/>
          </p:cNvSpPr>
          <p:nvPr>
            <p:ph type="title"/>
          </p:nvPr>
        </p:nvSpPr>
        <p:spPr/>
        <p:txBody>
          <a:bodyPr/>
          <a:lstStyle/>
          <a:p>
            <a:r>
              <a:rPr lang="en-US" altLang="zh-CN" dirty="0"/>
              <a:t>SP 3</a:t>
            </a:r>
            <a:endParaRPr lang="en-SG" dirty="0"/>
          </a:p>
        </p:txBody>
      </p:sp>
      <p:sp>
        <p:nvSpPr>
          <p:cNvPr id="3" name="Content Placeholder 2">
            <a:extLst>
              <a:ext uri="{FF2B5EF4-FFF2-40B4-BE49-F238E27FC236}">
                <a16:creationId xmlns:a16="http://schemas.microsoft.com/office/drawing/2014/main" id="{8F955133-4621-4D6B-95AC-006DC3C36778}"/>
              </a:ext>
            </a:extLst>
          </p:cNvPr>
          <p:cNvSpPr>
            <a:spLocks noGrp="1"/>
          </p:cNvSpPr>
          <p:nvPr>
            <p:ph idx="1"/>
          </p:nvPr>
        </p:nvSpPr>
        <p:spPr>
          <a:xfrm>
            <a:off x="304800" y="1447802"/>
            <a:ext cx="8534400" cy="4648198"/>
          </a:xfrm>
        </p:spPr>
        <p:txBody>
          <a:bodyPr/>
          <a:lstStyle/>
          <a:p>
            <a:r>
              <a:rPr lang="en-SG" b="1" dirty="0"/>
              <a:t>Do you agree to add the following text to TG bp SFD?</a:t>
            </a:r>
          </a:p>
          <a:p>
            <a:pPr lvl="1"/>
            <a:r>
              <a:rPr lang="en-US" dirty="0"/>
              <a:t>DSSS based OOK is supported for AMP DL backscattering operation.</a:t>
            </a:r>
          </a:p>
          <a:p>
            <a:pPr lvl="1"/>
            <a:endParaRPr lang="en-SG" dirty="0"/>
          </a:p>
          <a:p>
            <a:pPr marL="400050" lvl="1" indent="0">
              <a:buNone/>
            </a:pPr>
            <a:r>
              <a:rPr lang="en-US" altLang="zh-CN" sz="1800" dirty="0"/>
              <a:t>Yes</a:t>
            </a:r>
          </a:p>
          <a:p>
            <a:pPr marL="400050" lvl="1" indent="0">
              <a:buNone/>
            </a:pPr>
            <a:r>
              <a:rPr lang="en-US" sz="1800" dirty="0"/>
              <a:t>No</a:t>
            </a:r>
          </a:p>
          <a:p>
            <a:pPr marL="400050" lvl="1" indent="0">
              <a:buNone/>
            </a:pPr>
            <a:r>
              <a:rPr lang="en-US" sz="1800" dirty="0"/>
              <a:t>Abstain</a:t>
            </a:r>
            <a:endParaRPr lang="en-SG" sz="1800" dirty="0"/>
          </a:p>
        </p:txBody>
      </p:sp>
      <p:sp>
        <p:nvSpPr>
          <p:cNvPr id="4" name="Slide Number Placeholder 3">
            <a:extLst>
              <a:ext uri="{FF2B5EF4-FFF2-40B4-BE49-F238E27FC236}">
                <a16:creationId xmlns:a16="http://schemas.microsoft.com/office/drawing/2014/main" id="{6F2F6983-B140-43A3-A1F2-B9A9C02EE9BF}"/>
              </a:ext>
            </a:extLst>
          </p:cNvPr>
          <p:cNvSpPr>
            <a:spLocks noGrp="1"/>
          </p:cNvSpPr>
          <p:nvPr>
            <p:ph type="sldNum" sz="quarter" idx="11"/>
          </p:nvPr>
        </p:nvSpPr>
        <p:spPr/>
        <p:txBody>
          <a:bodyPr/>
          <a:lstStyle/>
          <a:p>
            <a:pPr>
              <a:defRPr/>
            </a:pPr>
            <a:r>
              <a:rPr lang="en-US"/>
              <a:t>Slide </a:t>
            </a:r>
            <a:fld id="{3099D1E7-2CFE-4362-BB72-AF97192842EA}" type="slidenum">
              <a:rPr lang="en-US" smtClean="0"/>
              <a:t>12</a:t>
            </a:fld>
            <a:endParaRPr lang="en-US" dirty="0"/>
          </a:p>
        </p:txBody>
      </p:sp>
      <p:sp>
        <p:nvSpPr>
          <p:cNvPr id="5" name="Footer Placeholder 4">
            <a:extLst>
              <a:ext uri="{FF2B5EF4-FFF2-40B4-BE49-F238E27FC236}">
                <a16:creationId xmlns:a16="http://schemas.microsoft.com/office/drawing/2014/main" id="{4E02B05A-9D0F-4D02-95DA-C9FFA0CBA929}"/>
              </a:ext>
            </a:extLst>
          </p:cNvPr>
          <p:cNvSpPr>
            <a:spLocks noGrp="1"/>
          </p:cNvSpPr>
          <p:nvPr>
            <p:ph type="ftr" sz="quarter" idx="3"/>
          </p:nvPr>
        </p:nvSpPr>
        <p:spPr/>
        <p:txBody>
          <a:bodyPr/>
          <a:lstStyle/>
          <a:p>
            <a:pPr>
              <a:defRPr/>
            </a:pPr>
            <a:r>
              <a:rPr lang="en-GB"/>
              <a:t>Panpan Li (Huawei)</a:t>
            </a:r>
            <a:endParaRPr lang="en-US" dirty="0"/>
          </a:p>
        </p:txBody>
      </p:sp>
    </p:spTree>
    <p:extLst>
      <p:ext uri="{BB962C8B-B14F-4D97-AF65-F5344CB8AC3E}">
        <p14:creationId xmlns:p14="http://schemas.microsoft.com/office/powerpoint/2010/main" val="1925920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E1455-19E8-4770-9BC9-A0EBF8BB7FBC}"/>
              </a:ext>
            </a:extLst>
          </p:cNvPr>
          <p:cNvSpPr>
            <a:spLocks noGrp="1"/>
          </p:cNvSpPr>
          <p:nvPr>
            <p:ph type="title"/>
          </p:nvPr>
        </p:nvSpPr>
        <p:spPr/>
        <p:txBody>
          <a:bodyPr/>
          <a:lstStyle/>
          <a:p>
            <a:r>
              <a:rPr lang="en-SG" dirty="0"/>
              <a:t>Abstract </a:t>
            </a:r>
          </a:p>
        </p:txBody>
      </p:sp>
      <p:sp>
        <p:nvSpPr>
          <p:cNvPr id="3" name="Content Placeholder 2">
            <a:extLst>
              <a:ext uri="{FF2B5EF4-FFF2-40B4-BE49-F238E27FC236}">
                <a16:creationId xmlns:a16="http://schemas.microsoft.com/office/drawing/2014/main" id="{D15A8A6C-0EFA-4D45-8C2C-4E1ACB4FB6B0}"/>
              </a:ext>
            </a:extLst>
          </p:cNvPr>
          <p:cNvSpPr>
            <a:spLocks noGrp="1"/>
          </p:cNvSpPr>
          <p:nvPr>
            <p:ph idx="1"/>
          </p:nvPr>
        </p:nvSpPr>
        <p:spPr/>
        <p:txBody>
          <a:bodyPr/>
          <a:lstStyle/>
          <a:p>
            <a:r>
              <a:rPr lang="en-SG" dirty="0"/>
              <a:t>This contribution intend to discuss some remaining issues related to </a:t>
            </a:r>
            <a:r>
              <a:rPr lang="en-US" dirty="0"/>
              <a:t>backscattering operation </a:t>
            </a:r>
            <a:endParaRPr lang="en-SG" dirty="0"/>
          </a:p>
          <a:p>
            <a:pPr lvl="1"/>
            <a:r>
              <a:rPr lang="en-SG" dirty="0"/>
              <a:t>Encoding and modulation</a:t>
            </a:r>
          </a:p>
          <a:p>
            <a:pPr lvl="1"/>
            <a:r>
              <a:rPr lang="en-SG" dirty="0"/>
              <a:t>DL OOK generation </a:t>
            </a:r>
          </a:p>
          <a:p>
            <a:pPr lvl="1"/>
            <a:endParaRPr lang="en-SG" dirty="0"/>
          </a:p>
        </p:txBody>
      </p:sp>
      <p:sp>
        <p:nvSpPr>
          <p:cNvPr id="4" name="Slide Number Placeholder 3">
            <a:extLst>
              <a:ext uri="{FF2B5EF4-FFF2-40B4-BE49-F238E27FC236}">
                <a16:creationId xmlns:a16="http://schemas.microsoft.com/office/drawing/2014/main" id="{75FB5CB2-842E-4230-A90A-39225D84AE76}"/>
              </a:ext>
            </a:extLst>
          </p:cNvPr>
          <p:cNvSpPr>
            <a:spLocks noGrp="1"/>
          </p:cNvSpPr>
          <p:nvPr>
            <p:ph type="sldNum" sz="quarter" idx="11"/>
          </p:nvPr>
        </p:nvSpPr>
        <p:spPr/>
        <p:txBody>
          <a:bodyPr/>
          <a:lstStyle/>
          <a:p>
            <a:pPr>
              <a:defRPr/>
            </a:pPr>
            <a:r>
              <a:rPr lang="en-US"/>
              <a:t>Slide </a:t>
            </a:r>
            <a:fld id="{3099D1E7-2CFE-4362-BB72-AF97192842EA}" type="slidenum">
              <a:rPr lang="en-US" smtClean="0"/>
              <a:t>2</a:t>
            </a:fld>
            <a:endParaRPr lang="en-US" dirty="0"/>
          </a:p>
        </p:txBody>
      </p:sp>
      <p:sp>
        <p:nvSpPr>
          <p:cNvPr id="5" name="Footer Placeholder 4">
            <a:extLst>
              <a:ext uri="{FF2B5EF4-FFF2-40B4-BE49-F238E27FC236}">
                <a16:creationId xmlns:a16="http://schemas.microsoft.com/office/drawing/2014/main" id="{FDE49FE6-1D45-44A9-AB4F-11EB6810B377}"/>
              </a:ext>
            </a:extLst>
          </p:cNvPr>
          <p:cNvSpPr>
            <a:spLocks noGrp="1"/>
          </p:cNvSpPr>
          <p:nvPr>
            <p:ph type="ftr" sz="quarter" idx="3"/>
          </p:nvPr>
        </p:nvSpPr>
        <p:spPr/>
        <p:txBody>
          <a:bodyPr/>
          <a:lstStyle/>
          <a:p>
            <a:pPr>
              <a:defRPr/>
            </a:pPr>
            <a:r>
              <a:rPr lang="en-GB"/>
              <a:t>Panpan Li (Huawei)</a:t>
            </a:r>
            <a:endParaRPr lang="en-US" dirty="0"/>
          </a:p>
        </p:txBody>
      </p:sp>
    </p:spTree>
    <p:extLst>
      <p:ext uri="{BB962C8B-B14F-4D97-AF65-F5344CB8AC3E}">
        <p14:creationId xmlns:p14="http://schemas.microsoft.com/office/powerpoint/2010/main" val="3372962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8A8F7-376F-4ECD-97BC-22D050A5AA83}"/>
              </a:ext>
            </a:extLst>
          </p:cNvPr>
          <p:cNvSpPr>
            <a:spLocks noGrp="1"/>
          </p:cNvSpPr>
          <p:nvPr>
            <p:ph type="title"/>
          </p:nvPr>
        </p:nvSpPr>
        <p:spPr>
          <a:xfrm>
            <a:off x="457200" y="685800"/>
            <a:ext cx="8534400" cy="838200"/>
          </a:xfrm>
        </p:spPr>
        <p:txBody>
          <a:bodyPr/>
          <a:lstStyle/>
          <a:p>
            <a:r>
              <a:rPr lang="en-US" altLang="zh-CN" dirty="0"/>
              <a:t>Remaining issues related to encoding and modulation</a:t>
            </a:r>
            <a:endParaRPr lang="en-SG" dirty="0"/>
          </a:p>
        </p:txBody>
      </p:sp>
      <p:sp>
        <p:nvSpPr>
          <p:cNvPr id="3" name="Content Placeholder 2">
            <a:extLst>
              <a:ext uri="{FF2B5EF4-FFF2-40B4-BE49-F238E27FC236}">
                <a16:creationId xmlns:a16="http://schemas.microsoft.com/office/drawing/2014/main" id="{3146302E-276E-4224-A438-1338D446113B}"/>
              </a:ext>
            </a:extLst>
          </p:cNvPr>
          <p:cNvSpPr>
            <a:spLocks noGrp="1"/>
          </p:cNvSpPr>
          <p:nvPr>
            <p:ph idx="1"/>
          </p:nvPr>
        </p:nvSpPr>
        <p:spPr>
          <a:xfrm>
            <a:off x="685800" y="1676400"/>
            <a:ext cx="7772400" cy="4648200"/>
          </a:xfrm>
        </p:spPr>
        <p:txBody>
          <a:bodyPr/>
          <a:lstStyle/>
          <a:p>
            <a:r>
              <a:rPr lang="en-US" dirty="0"/>
              <a:t>Issues</a:t>
            </a:r>
          </a:p>
          <a:p>
            <a:pPr lvl="1"/>
            <a:r>
              <a:rPr lang="en-US" b="1" dirty="0"/>
              <a:t>Encoding</a:t>
            </a:r>
            <a:r>
              <a:rPr lang="en-US" dirty="0"/>
              <a:t> of AMP </a:t>
            </a:r>
            <a:r>
              <a:rPr lang="en-US" b="1" dirty="0"/>
              <a:t>Downlink</a:t>
            </a:r>
            <a:r>
              <a:rPr lang="en-US" dirty="0"/>
              <a:t> PPDU AMP-</a:t>
            </a:r>
            <a:r>
              <a:rPr lang="en-US" b="1" dirty="0"/>
              <a:t>Data</a:t>
            </a:r>
            <a:r>
              <a:rPr lang="en-US" dirty="0"/>
              <a:t> field for </a:t>
            </a:r>
            <a:r>
              <a:rPr lang="en-US" b="1" dirty="0"/>
              <a:t>backscattering</a:t>
            </a:r>
            <a:r>
              <a:rPr lang="en-US" dirty="0"/>
              <a:t> operation is </a:t>
            </a:r>
            <a:r>
              <a:rPr lang="en-US"/>
              <a:t>TBD </a:t>
            </a:r>
          </a:p>
          <a:p>
            <a:pPr lvl="1"/>
            <a:r>
              <a:rPr lang="en-US" b="1"/>
              <a:t>Modulation</a:t>
            </a:r>
            <a:r>
              <a:rPr lang="en-US"/>
              <a:t> </a:t>
            </a:r>
            <a:r>
              <a:rPr lang="en-US" dirty="0"/>
              <a:t>of AMP </a:t>
            </a:r>
            <a:r>
              <a:rPr lang="en-US" b="1" dirty="0"/>
              <a:t>Uplink</a:t>
            </a:r>
            <a:r>
              <a:rPr lang="en-US" dirty="0"/>
              <a:t> PPDU AMP-</a:t>
            </a:r>
            <a:r>
              <a:rPr lang="en-US" b="1" dirty="0"/>
              <a:t>Sync</a:t>
            </a:r>
            <a:r>
              <a:rPr lang="en-US" dirty="0"/>
              <a:t> field and AMP-</a:t>
            </a:r>
            <a:r>
              <a:rPr lang="en-US" b="1" dirty="0"/>
              <a:t>Data</a:t>
            </a:r>
            <a:r>
              <a:rPr lang="en-US" dirty="0"/>
              <a:t> field for </a:t>
            </a:r>
            <a:r>
              <a:rPr lang="en-US" b="1" dirty="0"/>
              <a:t>backscattering</a:t>
            </a:r>
            <a:r>
              <a:rPr lang="en-US" dirty="0"/>
              <a:t> operation is TBD</a:t>
            </a:r>
          </a:p>
          <a:p>
            <a:r>
              <a:rPr lang="en-US" dirty="0"/>
              <a:t>Proposal</a:t>
            </a:r>
          </a:p>
          <a:p>
            <a:pPr lvl="1"/>
            <a:r>
              <a:rPr lang="en-US" dirty="0"/>
              <a:t>Propose to use </a:t>
            </a:r>
            <a:r>
              <a:rPr lang="en-US" b="1" dirty="0"/>
              <a:t>Manchester</a:t>
            </a:r>
            <a:r>
              <a:rPr lang="en-US" dirty="0"/>
              <a:t> encoding for the AMP </a:t>
            </a:r>
            <a:r>
              <a:rPr lang="en-US" b="1" dirty="0"/>
              <a:t>Downlink</a:t>
            </a:r>
            <a:r>
              <a:rPr lang="en-US" dirty="0"/>
              <a:t> PPDU AMP-</a:t>
            </a:r>
            <a:r>
              <a:rPr lang="en-US" b="1" dirty="0"/>
              <a:t>Data</a:t>
            </a:r>
            <a:r>
              <a:rPr lang="en-US" dirty="0"/>
              <a:t> field for </a:t>
            </a:r>
            <a:r>
              <a:rPr lang="en-US" b="1" dirty="0"/>
              <a:t>backscattering</a:t>
            </a:r>
            <a:r>
              <a:rPr lang="en-US" dirty="0"/>
              <a:t> operation.</a:t>
            </a:r>
          </a:p>
          <a:p>
            <a:pPr lvl="2"/>
            <a:r>
              <a:rPr lang="en-US" dirty="0"/>
              <a:t>Keeping consistent with non-backscattering operation as mentioned in [1]</a:t>
            </a:r>
          </a:p>
          <a:p>
            <a:pPr lvl="1"/>
            <a:r>
              <a:rPr lang="en-US" dirty="0"/>
              <a:t>The AMP </a:t>
            </a:r>
            <a:r>
              <a:rPr lang="en-US" b="1" dirty="0"/>
              <a:t>Uplink</a:t>
            </a:r>
            <a:r>
              <a:rPr lang="en-US" dirty="0"/>
              <a:t> PPDU AMP-</a:t>
            </a:r>
            <a:r>
              <a:rPr lang="en-US" b="1" dirty="0"/>
              <a:t>Sync</a:t>
            </a:r>
            <a:r>
              <a:rPr lang="en-US" dirty="0"/>
              <a:t> field and the AMP-</a:t>
            </a:r>
            <a:r>
              <a:rPr lang="en-US" b="1" dirty="0"/>
              <a:t>Data</a:t>
            </a:r>
            <a:r>
              <a:rPr lang="en-US" dirty="0"/>
              <a:t> field will use On-Off Keying (</a:t>
            </a:r>
            <a:r>
              <a:rPr lang="en-US" b="1" dirty="0"/>
              <a:t>OOK</a:t>
            </a:r>
            <a:r>
              <a:rPr lang="en-US" dirty="0"/>
              <a:t>) modulation for </a:t>
            </a:r>
            <a:r>
              <a:rPr lang="en-US" b="1" dirty="0"/>
              <a:t>backscattering</a:t>
            </a:r>
            <a:r>
              <a:rPr lang="en-US" dirty="0"/>
              <a:t> operation.</a:t>
            </a:r>
          </a:p>
          <a:p>
            <a:pPr lvl="2"/>
            <a:r>
              <a:rPr lang="en-US" dirty="0"/>
              <a:t>Keep consistent with non-backscatter UL</a:t>
            </a:r>
          </a:p>
          <a:p>
            <a:pPr lvl="2"/>
            <a:r>
              <a:rPr lang="en-US" dirty="0"/>
              <a:t>OOK modulation is easy to implement for STA side</a:t>
            </a:r>
          </a:p>
          <a:p>
            <a:endParaRPr lang="en-US" dirty="0"/>
          </a:p>
          <a:p>
            <a:endParaRPr lang="en-SG" dirty="0"/>
          </a:p>
        </p:txBody>
      </p:sp>
      <p:sp>
        <p:nvSpPr>
          <p:cNvPr id="4" name="Slide Number Placeholder 3">
            <a:extLst>
              <a:ext uri="{FF2B5EF4-FFF2-40B4-BE49-F238E27FC236}">
                <a16:creationId xmlns:a16="http://schemas.microsoft.com/office/drawing/2014/main" id="{7643C447-0871-42AF-8F45-7F3048AB708C}"/>
              </a:ext>
            </a:extLst>
          </p:cNvPr>
          <p:cNvSpPr>
            <a:spLocks noGrp="1"/>
          </p:cNvSpPr>
          <p:nvPr>
            <p:ph type="sldNum" sz="quarter" idx="11"/>
          </p:nvPr>
        </p:nvSpPr>
        <p:spPr/>
        <p:txBody>
          <a:bodyPr/>
          <a:lstStyle/>
          <a:p>
            <a:pPr>
              <a:defRPr/>
            </a:pPr>
            <a:r>
              <a:rPr lang="en-US"/>
              <a:t>Slide </a:t>
            </a:r>
            <a:fld id="{3099D1E7-2CFE-4362-BB72-AF97192842EA}" type="slidenum">
              <a:rPr lang="en-US" smtClean="0"/>
              <a:t>3</a:t>
            </a:fld>
            <a:endParaRPr lang="en-US" dirty="0"/>
          </a:p>
        </p:txBody>
      </p:sp>
      <p:sp>
        <p:nvSpPr>
          <p:cNvPr id="5" name="Footer Placeholder 4">
            <a:extLst>
              <a:ext uri="{FF2B5EF4-FFF2-40B4-BE49-F238E27FC236}">
                <a16:creationId xmlns:a16="http://schemas.microsoft.com/office/drawing/2014/main" id="{948FF2FC-DCFE-4756-90BE-15189B604141}"/>
              </a:ext>
            </a:extLst>
          </p:cNvPr>
          <p:cNvSpPr>
            <a:spLocks noGrp="1"/>
          </p:cNvSpPr>
          <p:nvPr>
            <p:ph type="ftr" sz="quarter" idx="3"/>
          </p:nvPr>
        </p:nvSpPr>
        <p:spPr/>
        <p:txBody>
          <a:bodyPr/>
          <a:lstStyle/>
          <a:p>
            <a:pPr>
              <a:defRPr/>
            </a:pPr>
            <a:r>
              <a:rPr lang="en-GB"/>
              <a:t>Panpan Li (Huawei)</a:t>
            </a:r>
            <a:endParaRPr lang="en-US" dirty="0"/>
          </a:p>
        </p:txBody>
      </p:sp>
    </p:spTree>
    <p:extLst>
      <p:ext uri="{BB962C8B-B14F-4D97-AF65-F5344CB8AC3E}">
        <p14:creationId xmlns:p14="http://schemas.microsoft.com/office/powerpoint/2010/main" val="48108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913A-3D7F-4190-83DA-9766A8F45CA3}"/>
              </a:ext>
            </a:extLst>
          </p:cNvPr>
          <p:cNvSpPr>
            <a:spLocks noGrp="1"/>
          </p:cNvSpPr>
          <p:nvPr>
            <p:ph type="title"/>
          </p:nvPr>
        </p:nvSpPr>
        <p:spPr/>
        <p:txBody>
          <a:bodyPr/>
          <a:lstStyle/>
          <a:p>
            <a:r>
              <a:rPr lang="en-SG" dirty="0"/>
              <a:t>Remaining issues related to AMP DL OOK </a:t>
            </a:r>
          </a:p>
        </p:txBody>
      </p:sp>
      <p:sp>
        <p:nvSpPr>
          <p:cNvPr id="3" name="Content Placeholder 2">
            <a:extLst>
              <a:ext uri="{FF2B5EF4-FFF2-40B4-BE49-F238E27FC236}">
                <a16:creationId xmlns:a16="http://schemas.microsoft.com/office/drawing/2014/main" id="{0A7D9987-2BE4-46FE-91D1-BB564A4EF051}"/>
              </a:ext>
            </a:extLst>
          </p:cNvPr>
          <p:cNvSpPr>
            <a:spLocks noGrp="1"/>
          </p:cNvSpPr>
          <p:nvPr>
            <p:ph idx="1"/>
          </p:nvPr>
        </p:nvSpPr>
        <p:spPr>
          <a:xfrm>
            <a:off x="685800" y="1447801"/>
            <a:ext cx="8077200" cy="4952999"/>
          </a:xfrm>
        </p:spPr>
        <p:txBody>
          <a:bodyPr/>
          <a:lstStyle/>
          <a:p>
            <a:r>
              <a:rPr lang="en-SG" dirty="0"/>
              <a:t>Motion #30 [2]: </a:t>
            </a:r>
          </a:p>
          <a:p>
            <a:pPr lvl="1"/>
            <a:r>
              <a:rPr lang="en-US" dirty="0"/>
              <a:t>The (3dB) bandwidth of the AMP DL PPDU in 2.4 GHz is at least 10 MHz for backscattering communication. The transmit spectrum mask is TBD. </a:t>
            </a:r>
          </a:p>
          <a:p>
            <a:r>
              <a:rPr lang="en-US" dirty="0"/>
              <a:t>OOK generation</a:t>
            </a:r>
            <a:r>
              <a:rPr lang="zh-CN" altLang="en-US" dirty="0"/>
              <a:t>：</a:t>
            </a:r>
            <a:endParaRPr lang="en-US" dirty="0"/>
          </a:p>
          <a:p>
            <a:pPr lvl="1"/>
            <a:r>
              <a:rPr lang="en-US" b="0" dirty="0"/>
              <a:t>[</a:t>
            </a:r>
            <a:r>
              <a:rPr lang="en-US" dirty="0"/>
              <a:t>3</a:t>
            </a:r>
            <a:r>
              <a:rPr lang="en-US" b="0" dirty="0"/>
              <a:t>] pointed out DSSS based OOK has advantages including better performance, no new hardware requirement and flexibility to support different data rates. Another spreading code with less randomization was proposed to replace Barker code to generate a narrow bandwidth DSSS signal.</a:t>
            </a:r>
          </a:p>
          <a:p>
            <a:pPr lvl="1"/>
            <a:r>
              <a:rPr lang="en-SG" b="0" dirty="0"/>
              <a:t>[4] proposed wideband DSSS-OOK for backscattering operation and new spreading sequences to achieve specific bandwidths.</a:t>
            </a:r>
          </a:p>
          <a:p>
            <a:pPr lvl="1"/>
            <a:r>
              <a:rPr lang="en-SG" b="0" dirty="0"/>
              <a:t>[5] proposed wideband MC-OOK generation to achieve 12-15MHz BW.</a:t>
            </a:r>
            <a:endParaRPr lang="en-SG" dirty="0"/>
          </a:p>
          <a:p>
            <a:r>
              <a:rPr lang="en-SG" dirty="0"/>
              <a:t>Problems to be solved: </a:t>
            </a:r>
          </a:p>
          <a:p>
            <a:pPr lvl="1"/>
            <a:r>
              <a:rPr lang="en-SG" b="0" dirty="0"/>
              <a:t>Generation of wideband OOK is TBD</a:t>
            </a:r>
          </a:p>
          <a:p>
            <a:r>
              <a:rPr lang="en-US" altLang="zh-CN" dirty="0"/>
              <a:t>This contribution will compare the performance of DSSS-OOK and MC-OOK for backscattering operation</a:t>
            </a:r>
            <a:r>
              <a:rPr lang="en-US" altLang="zh-CN" b="0" dirty="0"/>
              <a:t>.</a:t>
            </a:r>
            <a:endParaRPr lang="en-SG" b="0" dirty="0"/>
          </a:p>
          <a:p>
            <a:pPr lvl="1"/>
            <a:endParaRPr lang="en-SG" b="0" dirty="0"/>
          </a:p>
        </p:txBody>
      </p:sp>
      <p:sp>
        <p:nvSpPr>
          <p:cNvPr id="4" name="Slide Number Placeholder 3">
            <a:extLst>
              <a:ext uri="{FF2B5EF4-FFF2-40B4-BE49-F238E27FC236}">
                <a16:creationId xmlns:a16="http://schemas.microsoft.com/office/drawing/2014/main" id="{8466BDA5-22A5-41E7-927D-2280E026A64B}"/>
              </a:ext>
            </a:extLst>
          </p:cNvPr>
          <p:cNvSpPr>
            <a:spLocks noGrp="1"/>
          </p:cNvSpPr>
          <p:nvPr>
            <p:ph type="sldNum" sz="quarter" idx="11"/>
          </p:nvPr>
        </p:nvSpPr>
        <p:spPr/>
        <p:txBody>
          <a:bodyPr/>
          <a:lstStyle/>
          <a:p>
            <a:pPr>
              <a:defRPr/>
            </a:pPr>
            <a:r>
              <a:rPr lang="en-US"/>
              <a:t>Slide </a:t>
            </a:r>
            <a:fld id="{3099D1E7-2CFE-4362-BB72-AF97192842EA}" type="slidenum">
              <a:rPr lang="en-US" smtClean="0"/>
              <a:t>4</a:t>
            </a:fld>
            <a:endParaRPr lang="en-US" dirty="0"/>
          </a:p>
        </p:txBody>
      </p:sp>
      <p:sp>
        <p:nvSpPr>
          <p:cNvPr id="5" name="Footer Placeholder 4">
            <a:extLst>
              <a:ext uri="{FF2B5EF4-FFF2-40B4-BE49-F238E27FC236}">
                <a16:creationId xmlns:a16="http://schemas.microsoft.com/office/drawing/2014/main" id="{E074EEB2-26A6-4CAC-8685-8ABFA7630FB5}"/>
              </a:ext>
            </a:extLst>
          </p:cNvPr>
          <p:cNvSpPr>
            <a:spLocks noGrp="1"/>
          </p:cNvSpPr>
          <p:nvPr>
            <p:ph type="ftr" sz="quarter" idx="3"/>
          </p:nvPr>
        </p:nvSpPr>
        <p:spPr/>
        <p:txBody>
          <a:bodyPr/>
          <a:lstStyle/>
          <a:p>
            <a:pPr>
              <a:defRPr/>
            </a:pPr>
            <a:r>
              <a:rPr lang="en-GB"/>
              <a:t>Panpan Li (Huawei)</a:t>
            </a:r>
            <a:endParaRPr lang="en-US" dirty="0"/>
          </a:p>
        </p:txBody>
      </p:sp>
    </p:spTree>
    <p:extLst>
      <p:ext uri="{BB962C8B-B14F-4D97-AF65-F5344CB8AC3E}">
        <p14:creationId xmlns:p14="http://schemas.microsoft.com/office/powerpoint/2010/main" val="168763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1E8D721-49D2-4A9E-B699-179AB7CD8F7F}"/>
              </a:ext>
            </a:extLst>
          </p:cNvPr>
          <p:cNvGrpSpPr/>
          <p:nvPr/>
        </p:nvGrpSpPr>
        <p:grpSpPr>
          <a:xfrm>
            <a:off x="3124200" y="2508496"/>
            <a:ext cx="4876800" cy="3533512"/>
            <a:chOff x="654246" y="1574748"/>
            <a:chExt cx="5340624" cy="3708504"/>
          </a:xfrm>
        </p:grpSpPr>
        <p:pic>
          <p:nvPicPr>
            <p:cNvPr id="41" name="Picture 40">
              <a:extLst>
                <a:ext uri="{FF2B5EF4-FFF2-40B4-BE49-F238E27FC236}">
                  <a16:creationId xmlns:a16="http://schemas.microsoft.com/office/drawing/2014/main" id="{AACD8A2E-B274-4E08-92FB-C0D6541B37F2}"/>
                </a:ext>
              </a:extLst>
            </p:cNvPr>
            <p:cNvPicPr>
              <a:picLocks noChangeAspect="1"/>
            </p:cNvPicPr>
            <p:nvPr/>
          </p:nvPicPr>
          <p:blipFill>
            <a:blip r:embed="rId3"/>
            <a:stretch>
              <a:fillRect/>
            </a:stretch>
          </p:blipFill>
          <p:spPr>
            <a:xfrm>
              <a:off x="654246" y="1574748"/>
              <a:ext cx="5340624" cy="3708504"/>
            </a:xfrm>
            <a:prstGeom prst="rect">
              <a:avLst/>
            </a:prstGeom>
          </p:spPr>
        </p:pic>
        <p:pic>
          <p:nvPicPr>
            <p:cNvPr id="12" name="Picture 11">
              <a:extLst>
                <a:ext uri="{FF2B5EF4-FFF2-40B4-BE49-F238E27FC236}">
                  <a16:creationId xmlns:a16="http://schemas.microsoft.com/office/drawing/2014/main" id="{1E6AB490-2394-4DD6-85C8-89916ACDFC4D}"/>
                </a:ext>
              </a:extLst>
            </p:cNvPr>
            <p:cNvPicPr>
              <a:picLocks noChangeAspect="1"/>
            </p:cNvPicPr>
            <p:nvPr/>
          </p:nvPicPr>
          <p:blipFill rotWithShape="1">
            <a:blip r:embed="rId3"/>
            <a:srcRect l="24969" t="30821" r="59717" b="39062"/>
            <a:stretch/>
          </p:blipFill>
          <p:spPr>
            <a:xfrm>
              <a:off x="4964400" y="3787962"/>
              <a:ext cx="817853" cy="1116845"/>
            </a:xfrm>
            <a:prstGeom prst="rect">
              <a:avLst/>
            </a:prstGeom>
          </p:spPr>
        </p:pic>
      </p:grpSp>
      <p:sp>
        <p:nvSpPr>
          <p:cNvPr id="2" name="Title 1">
            <a:extLst>
              <a:ext uri="{FF2B5EF4-FFF2-40B4-BE49-F238E27FC236}">
                <a16:creationId xmlns:a16="http://schemas.microsoft.com/office/drawing/2014/main" id="{E6099381-DB85-4B67-B2BD-5169A408C70E}"/>
              </a:ext>
            </a:extLst>
          </p:cNvPr>
          <p:cNvSpPr>
            <a:spLocks noGrp="1"/>
          </p:cNvSpPr>
          <p:nvPr>
            <p:ph type="title"/>
          </p:nvPr>
        </p:nvSpPr>
        <p:spPr/>
        <p:txBody>
          <a:bodyPr/>
          <a:lstStyle/>
          <a:p>
            <a:r>
              <a:rPr lang="en-SG" dirty="0"/>
              <a:t>Simulation results: DL</a:t>
            </a:r>
          </a:p>
        </p:txBody>
      </p:sp>
      <p:sp>
        <p:nvSpPr>
          <p:cNvPr id="3" name="Content Placeholder 2">
            <a:extLst>
              <a:ext uri="{FF2B5EF4-FFF2-40B4-BE49-F238E27FC236}">
                <a16:creationId xmlns:a16="http://schemas.microsoft.com/office/drawing/2014/main" id="{1FD051CC-B968-4386-8264-774C6EF79B69}"/>
              </a:ext>
            </a:extLst>
          </p:cNvPr>
          <p:cNvSpPr>
            <a:spLocks noGrp="1"/>
          </p:cNvSpPr>
          <p:nvPr>
            <p:ph idx="1"/>
          </p:nvPr>
        </p:nvSpPr>
        <p:spPr>
          <a:xfrm>
            <a:off x="685800" y="1447800"/>
            <a:ext cx="7772400" cy="990600"/>
          </a:xfrm>
        </p:spPr>
        <p:txBody>
          <a:bodyPr/>
          <a:lstStyle/>
          <a:p>
            <a:r>
              <a:rPr lang="en-SG" dirty="0"/>
              <a:t>DL PPDU AMP-data field PER comparison between DSSS-OOK (11b) and MC-OOK (WUR)</a:t>
            </a:r>
          </a:p>
          <a:p>
            <a:pPr lvl="1"/>
            <a:r>
              <a:rPr lang="en-SG" dirty="0"/>
              <a:t>SNR is defined on 22MHz BW</a:t>
            </a:r>
          </a:p>
        </p:txBody>
      </p:sp>
      <p:sp>
        <p:nvSpPr>
          <p:cNvPr id="4" name="Slide Number Placeholder 3">
            <a:extLst>
              <a:ext uri="{FF2B5EF4-FFF2-40B4-BE49-F238E27FC236}">
                <a16:creationId xmlns:a16="http://schemas.microsoft.com/office/drawing/2014/main" id="{ED8A8868-373F-4E92-A059-3022A936669D}"/>
              </a:ext>
            </a:extLst>
          </p:cNvPr>
          <p:cNvSpPr>
            <a:spLocks noGrp="1"/>
          </p:cNvSpPr>
          <p:nvPr>
            <p:ph type="sldNum" sz="quarter" idx="11"/>
          </p:nvPr>
        </p:nvSpPr>
        <p:spPr/>
        <p:txBody>
          <a:bodyPr/>
          <a:lstStyle/>
          <a:p>
            <a:pPr>
              <a:defRPr/>
            </a:pPr>
            <a:r>
              <a:rPr lang="en-US"/>
              <a:t>Slide </a:t>
            </a:r>
            <a:fld id="{3099D1E7-2CFE-4362-BB72-AF97192842EA}" type="slidenum">
              <a:rPr lang="en-US" smtClean="0"/>
              <a:t>5</a:t>
            </a:fld>
            <a:endParaRPr lang="en-US" dirty="0"/>
          </a:p>
        </p:txBody>
      </p:sp>
      <p:sp>
        <p:nvSpPr>
          <p:cNvPr id="5" name="Footer Placeholder 4">
            <a:extLst>
              <a:ext uri="{FF2B5EF4-FFF2-40B4-BE49-F238E27FC236}">
                <a16:creationId xmlns:a16="http://schemas.microsoft.com/office/drawing/2014/main" id="{79575F0A-7840-4EF0-A287-55145ED33AEF}"/>
              </a:ext>
            </a:extLst>
          </p:cNvPr>
          <p:cNvSpPr>
            <a:spLocks noGrp="1"/>
          </p:cNvSpPr>
          <p:nvPr>
            <p:ph type="ftr" sz="quarter" idx="3"/>
          </p:nvPr>
        </p:nvSpPr>
        <p:spPr/>
        <p:txBody>
          <a:bodyPr/>
          <a:lstStyle/>
          <a:p>
            <a:pPr>
              <a:defRPr/>
            </a:pPr>
            <a:r>
              <a:rPr lang="en-GB"/>
              <a:t>Panpan Li (Huawei)</a:t>
            </a:r>
            <a:endParaRPr lang="en-US" dirty="0"/>
          </a:p>
        </p:txBody>
      </p:sp>
      <p:sp>
        <p:nvSpPr>
          <p:cNvPr id="14" name="TextBox 13">
            <a:extLst>
              <a:ext uri="{FF2B5EF4-FFF2-40B4-BE49-F238E27FC236}">
                <a16:creationId xmlns:a16="http://schemas.microsoft.com/office/drawing/2014/main" id="{03B0A850-14DF-4B4B-B862-47BF38D81513}"/>
              </a:ext>
            </a:extLst>
          </p:cNvPr>
          <p:cNvSpPr txBox="1"/>
          <p:nvPr/>
        </p:nvSpPr>
        <p:spPr bwMode="auto">
          <a:xfrm>
            <a:off x="645886" y="6061279"/>
            <a:ext cx="8346350"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342900" indent="-342900">
              <a:spcBef>
                <a:spcPct val="20000"/>
              </a:spcBef>
              <a:buFont typeface="Wingdings" panose="05000000000000000000" pitchFamily="2" charset="2"/>
              <a:buChar char="Ø"/>
            </a:pPr>
            <a:r>
              <a:rPr lang="en-SG" sz="1800" b="1" dirty="0">
                <a:latin typeface="+mn-lt"/>
              </a:rPr>
              <a:t>DSSS based waveform achieve better performance than MC-OOK!</a:t>
            </a:r>
          </a:p>
        </p:txBody>
      </p:sp>
      <p:sp>
        <p:nvSpPr>
          <p:cNvPr id="10" name="TextBox 9">
            <a:extLst>
              <a:ext uri="{FF2B5EF4-FFF2-40B4-BE49-F238E27FC236}">
                <a16:creationId xmlns:a16="http://schemas.microsoft.com/office/drawing/2014/main" id="{B0669AFE-9B43-4308-941A-8C53D189269D}"/>
              </a:ext>
            </a:extLst>
          </p:cNvPr>
          <p:cNvSpPr txBox="1"/>
          <p:nvPr/>
        </p:nvSpPr>
        <p:spPr bwMode="auto">
          <a:xfrm>
            <a:off x="5410200" y="4773037"/>
            <a:ext cx="6030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DSSS</a:t>
            </a:r>
          </a:p>
        </p:txBody>
      </p:sp>
      <p:sp>
        <p:nvSpPr>
          <p:cNvPr id="11" name="TextBox 10">
            <a:extLst>
              <a:ext uri="{FF2B5EF4-FFF2-40B4-BE49-F238E27FC236}">
                <a16:creationId xmlns:a16="http://schemas.microsoft.com/office/drawing/2014/main" id="{826D7E68-43FD-4C5D-A9D7-216743DB4E9A}"/>
              </a:ext>
            </a:extLst>
          </p:cNvPr>
          <p:cNvSpPr txBox="1"/>
          <p:nvPr/>
        </p:nvSpPr>
        <p:spPr bwMode="auto">
          <a:xfrm>
            <a:off x="6758602" y="3129245"/>
            <a:ext cx="8178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MC-OOK</a:t>
            </a:r>
          </a:p>
        </p:txBody>
      </p:sp>
      <p:sp>
        <p:nvSpPr>
          <p:cNvPr id="6" name="TextBox 5">
            <a:extLst>
              <a:ext uri="{FF2B5EF4-FFF2-40B4-BE49-F238E27FC236}">
                <a16:creationId xmlns:a16="http://schemas.microsoft.com/office/drawing/2014/main" id="{EBD44573-CAD6-4388-9266-281265D7AAB1}"/>
              </a:ext>
            </a:extLst>
          </p:cNvPr>
          <p:cNvSpPr txBox="1"/>
          <p:nvPr/>
        </p:nvSpPr>
        <p:spPr bwMode="auto">
          <a:xfrm>
            <a:off x="393111" y="2895600"/>
            <a:ext cx="2292971" cy="21544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r>
              <a:rPr lang="en-SG" sz="1400" b="0" dirty="0">
                <a:effectLst/>
                <a:latin typeface="Arial" panose="020B0604020202020204" pitchFamily="34" charset="0"/>
                <a:cs typeface="Arial" panose="020B0604020202020204" pitchFamily="34" charset="0"/>
              </a:rPr>
              <a:t>Simulation setting: </a:t>
            </a:r>
          </a:p>
          <a:p>
            <a:pPr marL="171450" indent="-171450">
              <a:buFont typeface="Arial" panose="020B0604020202020204" pitchFamily="34" charset="0"/>
              <a:buChar char="•"/>
            </a:pPr>
            <a:r>
              <a:rPr lang="en-SG" b="0" dirty="0">
                <a:effectLst/>
                <a:latin typeface="Arial" panose="020B0604020202020204" pitchFamily="34" charset="0"/>
                <a:cs typeface="Arial" panose="020B0604020202020204" pitchFamily="34" charset="0"/>
              </a:rPr>
              <a:t>Data rate: </a:t>
            </a:r>
            <a:r>
              <a:rPr lang="en-SG" dirty="0">
                <a:latin typeface="Arial" panose="020B0604020202020204" pitchFamily="34" charset="0"/>
                <a:cs typeface="Arial" panose="020B0604020202020204" pitchFamily="34" charset="0"/>
              </a:rPr>
              <a:t>250kbps</a:t>
            </a:r>
            <a:endParaRPr lang="en-SG" strike="sngStrik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SG" b="0" dirty="0">
                <a:effectLst/>
                <a:latin typeface="Arial" panose="020B0604020202020204" pitchFamily="34" charset="0"/>
                <a:cs typeface="Arial" panose="020B0604020202020204" pitchFamily="34" charset="0"/>
              </a:rPr>
              <a:t>AWGN channel</a:t>
            </a:r>
          </a:p>
          <a:p>
            <a:pPr marL="171450"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Tx side: </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Packet size = 160 bits</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Manchester encoding</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no filter</a:t>
            </a:r>
          </a:p>
          <a:p>
            <a:pPr marL="171450"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Rx side: </a:t>
            </a:r>
          </a:p>
          <a:p>
            <a:pPr marL="360000" lvl="1" indent="-171450">
              <a:buFont typeface="Arial" panose="020B0604020202020204" pitchFamily="34" charset="0"/>
              <a:buChar char="•"/>
            </a:pPr>
            <a:r>
              <a:rPr lang="en-SG" dirty="0" err="1">
                <a:latin typeface="Arial" panose="020B0604020202020204" pitchFamily="34" charset="0"/>
                <a:cs typeface="Arial" panose="020B0604020202020204" pitchFamily="34" charset="0"/>
              </a:rPr>
              <a:t>Fs_Rx</a:t>
            </a:r>
            <a:r>
              <a:rPr lang="en-SG" dirty="0">
                <a:latin typeface="Arial" panose="020B0604020202020204" pitchFamily="34" charset="0"/>
                <a:cs typeface="Arial" panose="020B0604020202020204" pitchFamily="34" charset="0"/>
              </a:rPr>
              <a:t>=2 MHz</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no</a:t>
            </a:r>
            <a:r>
              <a:rPr lang="en-US" dirty="0">
                <a:latin typeface="Arial" panose="020B0604020202020204" pitchFamily="34" charset="0"/>
                <a:cs typeface="Arial" panose="020B0604020202020204" pitchFamily="34" charset="0"/>
              </a:rPr>
              <a:t> LPF</a:t>
            </a:r>
          </a:p>
          <a:p>
            <a:pPr indent="-268650">
              <a:buFont typeface="Arial" panose="020B0604020202020204" pitchFamily="34" charset="0"/>
              <a:buChar char="•"/>
            </a:pPr>
            <a:r>
              <a:rPr lang="en-US" dirty="0">
                <a:latin typeface="Arial" panose="020B0604020202020204" pitchFamily="34" charset="0"/>
                <a:cs typeface="Arial" panose="020B0604020202020204" pitchFamily="34" charset="0"/>
              </a:rPr>
              <a:t>Clock accuracy: 0ppm</a:t>
            </a:r>
            <a:endParaRPr lang="en-S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6036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77DCD37-9230-4924-BFEC-14AFA7DAC63C}"/>
              </a:ext>
            </a:extLst>
          </p:cNvPr>
          <p:cNvPicPr>
            <a:picLocks noChangeAspect="1"/>
          </p:cNvPicPr>
          <p:nvPr/>
        </p:nvPicPr>
        <p:blipFill rotWithShape="1">
          <a:blip r:embed="rId3"/>
          <a:srcRect l="3355"/>
          <a:stretch/>
        </p:blipFill>
        <p:spPr>
          <a:xfrm>
            <a:off x="2971800" y="2171105"/>
            <a:ext cx="5013315" cy="3788659"/>
          </a:xfrm>
          <a:prstGeom prst="rect">
            <a:avLst/>
          </a:prstGeom>
        </p:spPr>
      </p:pic>
      <p:sp>
        <p:nvSpPr>
          <p:cNvPr id="2" name="Title 1">
            <a:extLst>
              <a:ext uri="{FF2B5EF4-FFF2-40B4-BE49-F238E27FC236}">
                <a16:creationId xmlns:a16="http://schemas.microsoft.com/office/drawing/2014/main" id="{BB1DEA7E-7448-4248-ADFA-B7227E279970}"/>
              </a:ext>
            </a:extLst>
          </p:cNvPr>
          <p:cNvSpPr>
            <a:spLocks noGrp="1"/>
          </p:cNvSpPr>
          <p:nvPr>
            <p:ph type="title"/>
          </p:nvPr>
        </p:nvSpPr>
        <p:spPr>
          <a:xfrm>
            <a:off x="685800" y="685800"/>
            <a:ext cx="8153400" cy="533399"/>
          </a:xfrm>
        </p:spPr>
        <p:txBody>
          <a:bodyPr/>
          <a:lstStyle/>
          <a:p>
            <a:r>
              <a:rPr lang="en-SG" dirty="0"/>
              <a:t>Simulation results: UL for Mono-static backscatter</a:t>
            </a:r>
          </a:p>
        </p:txBody>
      </p:sp>
      <p:sp>
        <p:nvSpPr>
          <p:cNvPr id="3" name="Content Placeholder 2">
            <a:extLst>
              <a:ext uri="{FF2B5EF4-FFF2-40B4-BE49-F238E27FC236}">
                <a16:creationId xmlns:a16="http://schemas.microsoft.com/office/drawing/2014/main" id="{0F7AB01C-B382-42A9-B209-8E4542F1E46A}"/>
              </a:ext>
            </a:extLst>
          </p:cNvPr>
          <p:cNvSpPr>
            <a:spLocks noGrp="1"/>
          </p:cNvSpPr>
          <p:nvPr>
            <p:ph idx="1"/>
          </p:nvPr>
        </p:nvSpPr>
        <p:spPr>
          <a:xfrm>
            <a:off x="609600" y="1447802"/>
            <a:ext cx="7848600" cy="804646"/>
          </a:xfrm>
        </p:spPr>
        <p:txBody>
          <a:bodyPr/>
          <a:lstStyle/>
          <a:p>
            <a:r>
              <a:rPr lang="en-SG" dirty="0"/>
              <a:t>UL PPDU AMP-data field PER comparison between DSSS-OOK (11b) and MC-OOK (WUR)</a:t>
            </a:r>
          </a:p>
        </p:txBody>
      </p:sp>
      <p:sp>
        <p:nvSpPr>
          <p:cNvPr id="4" name="Slide Number Placeholder 3">
            <a:extLst>
              <a:ext uri="{FF2B5EF4-FFF2-40B4-BE49-F238E27FC236}">
                <a16:creationId xmlns:a16="http://schemas.microsoft.com/office/drawing/2014/main" id="{622CE639-6D20-4FA1-82B8-193C1814D6EC}"/>
              </a:ext>
            </a:extLst>
          </p:cNvPr>
          <p:cNvSpPr>
            <a:spLocks noGrp="1"/>
          </p:cNvSpPr>
          <p:nvPr>
            <p:ph type="sldNum" sz="quarter" idx="11"/>
          </p:nvPr>
        </p:nvSpPr>
        <p:spPr/>
        <p:txBody>
          <a:bodyPr/>
          <a:lstStyle/>
          <a:p>
            <a:pPr>
              <a:defRPr/>
            </a:pPr>
            <a:r>
              <a:rPr lang="en-US"/>
              <a:t>Slide </a:t>
            </a:r>
            <a:fld id="{3099D1E7-2CFE-4362-BB72-AF97192842EA}" type="slidenum">
              <a:rPr lang="en-US" smtClean="0"/>
              <a:t>6</a:t>
            </a:fld>
            <a:endParaRPr lang="en-US" dirty="0"/>
          </a:p>
        </p:txBody>
      </p:sp>
      <p:sp>
        <p:nvSpPr>
          <p:cNvPr id="5" name="Footer Placeholder 4">
            <a:extLst>
              <a:ext uri="{FF2B5EF4-FFF2-40B4-BE49-F238E27FC236}">
                <a16:creationId xmlns:a16="http://schemas.microsoft.com/office/drawing/2014/main" id="{967985C1-F02F-459F-AF37-32865056D496}"/>
              </a:ext>
            </a:extLst>
          </p:cNvPr>
          <p:cNvSpPr>
            <a:spLocks noGrp="1"/>
          </p:cNvSpPr>
          <p:nvPr>
            <p:ph type="ftr" sz="quarter" idx="3"/>
          </p:nvPr>
        </p:nvSpPr>
        <p:spPr/>
        <p:txBody>
          <a:bodyPr/>
          <a:lstStyle/>
          <a:p>
            <a:pPr>
              <a:defRPr/>
            </a:pPr>
            <a:r>
              <a:rPr lang="en-GB" dirty="0"/>
              <a:t>Panpan Li (Huawei)</a:t>
            </a:r>
            <a:endParaRPr lang="en-US" dirty="0"/>
          </a:p>
        </p:txBody>
      </p:sp>
      <p:sp>
        <p:nvSpPr>
          <p:cNvPr id="6" name="TextBox 5">
            <a:extLst>
              <a:ext uri="{FF2B5EF4-FFF2-40B4-BE49-F238E27FC236}">
                <a16:creationId xmlns:a16="http://schemas.microsoft.com/office/drawing/2014/main" id="{71730FD5-D91E-473A-A736-4A207CFAB548}"/>
              </a:ext>
            </a:extLst>
          </p:cNvPr>
          <p:cNvSpPr txBox="1"/>
          <p:nvPr/>
        </p:nvSpPr>
        <p:spPr bwMode="auto">
          <a:xfrm>
            <a:off x="224762" y="2171105"/>
            <a:ext cx="2649159" cy="400109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r>
              <a:rPr lang="en-SG" sz="1400" b="0" dirty="0">
                <a:effectLst/>
                <a:latin typeface="Arial" panose="020B0604020202020204" pitchFamily="34" charset="0"/>
                <a:cs typeface="Arial" panose="020B0604020202020204" pitchFamily="34" charset="0"/>
              </a:rPr>
              <a:t>Simulation setting: </a:t>
            </a:r>
          </a:p>
          <a:p>
            <a:pPr marL="171450" indent="-171450">
              <a:buFont typeface="Arial" panose="020B0604020202020204" pitchFamily="34" charset="0"/>
              <a:buChar char="•"/>
            </a:pPr>
            <a:r>
              <a:rPr lang="en-SG" b="0" dirty="0">
                <a:effectLst/>
                <a:latin typeface="Arial" panose="020B0604020202020204" pitchFamily="34" charset="0"/>
                <a:cs typeface="Arial" panose="020B0604020202020204" pitchFamily="34" charset="0"/>
              </a:rPr>
              <a:t>Data rate: </a:t>
            </a:r>
            <a:r>
              <a:rPr lang="en-SG" dirty="0">
                <a:latin typeface="Arial" panose="020B0604020202020204" pitchFamily="34" charset="0"/>
                <a:cs typeface="Arial" panose="020B0604020202020204" pitchFamily="34" charset="0"/>
              </a:rPr>
              <a:t>250kbps</a:t>
            </a:r>
          </a:p>
          <a:p>
            <a:pPr marL="171450" indent="-171450">
              <a:buFont typeface="Arial" panose="020B0604020202020204" pitchFamily="34" charset="0"/>
              <a:buChar char="•"/>
            </a:pPr>
            <a:r>
              <a:rPr lang="en-SG" b="0" dirty="0">
                <a:effectLst/>
                <a:latin typeface="Arial" panose="020B0604020202020204" pitchFamily="34" charset="0"/>
                <a:cs typeface="Arial" panose="020B0604020202020204" pitchFamily="34" charset="0"/>
              </a:rPr>
              <a:t>AWGN channel</a:t>
            </a:r>
          </a:p>
          <a:p>
            <a:pPr marL="171450"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AP side: </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Packet size = 160 bits</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Manchester encoding</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Antenna isolation: 20dB</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Leakage: 0dBr</a:t>
            </a:r>
            <a:endParaRPr lang="en-SG" dirty="0">
              <a:latin typeface="Arial" panose="020B0604020202020204" pitchFamily="34" charset="0"/>
              <a:cs typeface="Arial" panose="020B0604020202020204" pitchFamily="34" charset="0"/>
            </a:endParaRP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Rx noise: -45dBr</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No Tx filter</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with Rx filter</a:t>
            </a:r>
            <a:endParaRPr lang="en-US" b="0" dirty="0">
              <a:effectLst/>
              <a:latin typeface="Arial" panose="020B0604020202020204" pitchFamily="34" charset="0"/>
              <a:cs typeface="Arial" panose="020B0604020202020204" pitchFamily="34" charset="0"/>
            </a:endParaRP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Non-coherent detector</a:t>
            </a:r>
            <a:endParaRPr lang="en-US" b="0" dirty="0">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STA side: </a:t>
            </a:r>
          </a:p>
          <a:p>
            <a:pPr marL="360000" lvl="1" indent="-171450">
              <a:buFont typeface="Arial" panose="020B0604020202020204" pitchFamily="34" charset="0"/>
              <a:buChar char="•"/>
            </a:pPr>
            <a:r>
              <a:rPr lang="en-SG" dirty="0">
                <a:latin typeface="Arial" panose="020B0604020202020204" pitchFamily="34" charset="0"/>
                <a:cs typeface="Arial" panose="020B0604020202020204" pitchFamily="34" charset="0"/>
              </a:rPr>
              <a:t>Modulation noise: -20dBr</a:t>
            </a:r>
          </a:p>
          <a:p>
            <a:pPr marL="360000" lvl="1" indent="-171450">
              <a:buFont typeface="Arial" panose="020B0604020202020204" pitchFamily="34" charset="0"/>
              <a:buChar char="•"/>
            </a:pPr>
            <a:r>
              <a:rPr lang="en-SG" dirty="0">
                <a:latin typeface="Arial" panose="020B0604020202020204" pitchFamily="34" charset="0"/>
                <a:cs typeface="Arial" panose="020B0604020202020204" pitchFamily="34" charset="0"/>
              </a:rPr>
              <a:t>Backscatter loss: 5dB</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No Tx</a:t>
            </a:r>
            <a:r>
              <a:rPr lang="en-US" dirty="0">
                <a:latin typeface="Arial" panose="020B0604020202020204" pitchFamily="34" charset="0"/>
                <a:cs typeface="Arial" panose="020B0604020202020204" pitchFamily="34" charset="0"/>
              </a:rPr>
              <a:t> filter</a:t>
            </a:r>
          </a:p>
          <a:p>
            <a:pPr indent="-268650">
              <a:buFont typeface="Arial" panose="020B0604020202020204" pitchFamily="34" charset="0"/>
              <a:buChar char="•"/>
            </a:pPr>
            <a:r>
              <a:rPr lang="en-US" dirty="0">
                <a:latin typeface="Arial" panose="020B0604020202020204" pitchFamily="34" charset="0"/>
                <a:cs typeface="Arial" panose="020B0604020202020204" pitchFamily="34" charset="0"/>
              </a:rPr>
              <a:t>Clock accuracy: 0ppm</a:t>
            </a:r>
          </a:p>
          <a:p>
            <a:pPr indent="-2686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Note: Signal attenuation is defined as </a:t>
            </a:r>
            <a:r>
              <a:rPr lang="en-US" dirty="0" err="1">
                <a:latin typeface="Arial" panose="020B0604020202020204" pitchFamily="34" charset="0"/>
                <a:cs typeface="Arial" panose="020B0604020202020204" pitchFamily="34" charset="0"/>
              </a:rPr>
              <a:t>Friis</a:t>
            </a:r>
            <a:r>
              <a:rPr lang="en-US" dirty="0">
                <a:latin typeface="Arial" panose="020B0604020202020204" pitchFamily="34" charset="0"/>
                <a:cs typeface="Arial" panose="020B0604020202020204" pitchFamily="34" charset="0"/>
              </a:rPr>
              <a:t> channel path loss of DL+UL</a:t>
            </a:r>
          </a:p>
          <a:p>
            <a:pPr indent="-2686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AC0D1E6D-7E68-404A-B97C-D3B1BC30FC36}"/>
              </a:ext>
            </a:extLst>
          </p:cNvPr>
          <p:cNvSpPr txBox="1"/>
          <p:nvPr/>
        </p:nvSpPr>
        <p:spPr bwMode="auto">
          <a:xfrm>
            <a:off x="6400800" y="4667659"/>
            <a:ext cx="6030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DSSS</a:t>
            </a:r>
          </a:p>
        </p:txBody>
      </p:sp>
      <p:sp>
        <p:nvSpPr>
          <p:cNvPr id="21" name="TextBox 20">
            <a:extLst>
              <a:ext uri="{FF2B5EF4-FFF2-40B4-BE49-F238E27FC236}">
                <a16:creationId xmlns:a16="http://schemas.microsoft.com/office/drawing/2014/main" id="{644459EF-394E-432C-AEF8-1319B34809D3}"/>
              </a:ext>
            </a:extLst>
          </p:cNvPr>
          <p:cNvSpPr txBox="1"/>
          <p:nvPr/>
        </p:nvSpPr>
        <p:spPr bwMode="auto">
          <a:xfrm>
            <a:off x="6934200" y="2529745"/>
            <a:ext cx="8178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MC-OOK</a:t>
            </a:r>
          </a:p>
        </p:txBody>
      </p:sp>
      <p:sp>
        <p:nvSpPr>
          <p:cNvPr id="24" name="TextBox 23">
            <a:extLst>
              <a:ext uri="{FF2B5EF4-FFF2-40B4-BE49-F238E27FC236}">
                <a16:creationId xmlns:a16="http://schemas.microsoft.com/office/drawing/2014/main" id="{DFD4DE2F-0528-4216-B3C2-59E6209F1533}"/>
              </a:ext>
            </a:extLst>
          </p:cNvPr>
          <p:cNvSpPr txBox="1"/>
          <p:nvPr/>
        </p:nvSpPr>
        <p:spPr bwMode="auto">
          <a:xfrm>
            <a:off x="8022772" y="5402747"/>
            <a:ext cx="1120946" cy="400110"/>
          </a:xfrm>
          <a:prstGeom prst="rect">
            <a:avLst/>
          </a:prstGeom>
          <a:solidFill>
            <a:schemeClr val="bg1"/>
          </a:solidFill>
          <a:ln>
            <a:noFill/>
          </a:ln>
        </p:spPr>
        <p:txBody>
          <a:bodyPr wrap="square" rtlCol="0">
            <a:spAutoFit/>
          </a:bodyPr>
          <a:lstStyle/>
          <a:p>
            <a:pPr>
              <a:spcBef>
                <a:spcPts val="600"/>
              </a:spcBef>
              <a:spcAft>
                <a:spcPts val="600"/>
              </a:spcAft>
            </a:pPr>
            <a:r>
              <a:rPr lang="en-SG" sz="1000" dirty="0">
                <a:latin typeface="Arial" panose="020B0604020202020204" pitchFamily="34" charset="0"/>
                <a:cs typeface="Arial" panose="020B0604020202020204" pitchFamily="34" charset="0"/>
              </a:rPr>
              <a:t>Signal attenuation (dB)</a:t>
            </a:r>
          </a:p>
        </p:txBody>
      </p:sp>
      <p:graphicFrame>
        <p:nvGraphicFramePr>
          <p:cNvPr id="7" name="Table 7">
            <a:extLst>
              <a:ext uri="{FF2B5EF4-FFF2-40B4-BE49-F238E27FC236}">
                <a16:creationId xmlns:a16="http://schemas.microsoft.com/office/drawing/2014/main" id="{ABB78E37-A783-457A-9C7C-B10AD61BB44A}"/>
              </a:ext>
            </a:extLst>
          </p:cNvPr>
          <p:cNvGraphicFramePr>
            <a:graphicFrameLocks noGrp="1"/>
          </p:cNvGraphicFramePr>
          <p:nvPr>
            <p:extLst>
              <p:ext uri="{D42A27DB-BD31-4B8C-83A1-F6EECF244321}">
                <p14:modId xmlns:p14="http://schemas.microsoft.com/office/powerpoint/2010/main" val="2842550902"/>
              </p:ext>
            </p:extLst>
          </p:nvPr>
        </p:nvGraphicFramePr>
        <p:xfrm>
          <a:off x="3348963" y="5974278"/>
          <a:ext cx="5718839" cy="274320"/>
        </p:xfrm>
        <a:graphic>
          <a:graphicData uri="http://schemas.openxmlformats.org/drawingml/2006/table">
            <a:tbl>
              <a:tblPr firstRow="1" bandRow="1">
                <a:tableStyleId>{5C22544A-7EE6-4342-B048-85BDC9FD1C3A}</a:tableStyleId>
              </a:tblPr>
              <a:tblGrid>
                <a:gridCol w="644982">
                  <a:extLst>
                    <a:ext uri="{9D8B030D-6E8A-4147-A177-3AD203B41FA5}">
                      <a16:colId xmlns:a16="http://schemas.microsoft.com/office/drawing/2014/main" val="4195789757"/>
                    </a:ext>
                  </a:extLst>
                </a:gridCol>
                <a:gridCol w="644982">
                  <a:extLst>
                    <a:ext uri="{9D8B030D-6E8A-4147-A177-3AD203B41FA5}">
                      <a16:colId xmlns:a16="http://schemas.microsoft.com/office/drawing/2014/main" val="3504184002"/>
                    </a:ext>
                  </a:extLst>
                </a:gridCol>
                <a:gridCol w="644982">
                  <a:extLst>
                    <a:ext uri="{9D8B030D-6E8A-4147-A177-3AD203B41FA5}">
                      <a16:colId xmlns:a16="http://schemas.microsoft.com/office/drawing/2014/main" val="3473409820"/>
                    </a:ext>
                  </a:extLst>
                </a:gridCol>
                <a:gridCol w="644982">
                  <a:extLst>
                    <a:ext uri="{9D8B030D-6E8A-4147-A177-3AD203B41FA5}">
                      <a16:colId xmlns:a16="http://schemas.microsoft.com/office/drawing/2014/main" val="2543554744"/>
                    </a:ext>
                  </a:extLst>
                </a:gridCol>
                <a:gridCol w="644982">
                  <a:extLst>
                    <a:ext uri="{9D8B030D-6E8A-4147-A177-3AD203B41FA5}">
                      <a16:colId xmlns:a16="http://schemas.microsoft.com/office/drawing/2014/main" val="980702461"/>
                    </a:ext>
                  </a:extLst>
                </a:gridCol>
                <a:gridCol w="644982">
                  <a:extLst>
                    <a:ext uri="{9D8B030D-6E8A-4147-A177-3AD203B41FA5}">
                      <a16:colId xmlns:a16="http://schemas.microsoft.com/office/drawing/2014/main" val="3317867810"/>
                    </a:ext>
                  </a:extLst>
                </a:gridCol>
                <a:gridCol w="705946">
                  <a:extLst>
                    <a:ext uri="{9D8B030D-6E8A-4147-A177-3AD203B41FA5}">
                      <a16:colId xmlns:a16="http://schemas.microsoft.com/office/drawing/2014/main" val="688843830"/>
                    </a:ext>
                  </a:extLst>
                </a:gridCol>
                <a:gridCol w="1143001">
                  <a:extLst>
                    <a:ext uri="{9D8B030D-6E8A-4147-A177-3AD203B41FA5}">
                      <a16:colId xmlns:a16="http://schemas.microsoft.com/office/drawing/2014/main" val="1402948837"/>
                    </a:ext>
                  </a:extLst>
                </a:gridCol>
              </a:tblGrid>
              <a:tr h="252000">
                <a:tc>
                  <a:txBody>
                    <a:bodyPr/>
                    <a:lstStyle/>
                    <a:p>
                      <a:r>
                        <a:rPr lang="en-SG" sz="1200" b="0" dirty="0">
                          <a:solidFill>
                            <a:schemeClr val="tx1"/>
                          </a:solidFill>
                        </a:rPr>
                        <a:t>0.177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0.158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0.141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0.112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0.099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0.089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Distance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11329781"/>
                  </a:ext>
                </a:extLst>
              </a:tr>
            </a:tbl>
          </a:graphicData>
        </a:graphic>
      </p:graphicFrame>
    </p:spTree>
    <p:extLst>
      <p:ext uri="{BB962C8B-B14F-4D97-AF65-F5344CB8AC3E}">
        <p14:creationId xmlns:p14="http://schemas.microsoft.com/office/powerpoint/2010/main" val="3819683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a:extLst>
              <a:ext uri="{FF2B5EF4-FFF2-40B4-BE49-F238E27FC236}">
                <a16:creationId xmlns:a16="http://schemas.microsoft.com/office/drawing/2014/main" id="{EFD3A9D8-ABFB-4A34-8692-01A832C5DF76}"/>
              </a:ext>
            </a:extLst>
          </p:cNvPr>
          <p:cNvPicPr>
            <a:picLocks noChangeAspect="1"/>
          </p:cNvPicPr>
          <p:nvPr/>
        </p:nvPicPr>
        <p:blipFill rotWithShape="1">
          <a:blip r:embed="rId3"/>
          <a:srcRect l="4796"/>
          <a:stretch/>
        </p:blipFill>
        <p:spPr>
          <a:xfrm>
            <a:off x="3581400" y="2656880"/>
            <a:ext cx="4531114" cy="3462875"/>
          </a:xfrm>
          <a:prstGeom prst="rect">
            <a:avLst/>
          </a:prstGeom>
        </p:spPr>
      </p:pic>
      <p:sp>
        <p:nvSpPr>
          <p:cNvPr id="2" name="Title 1">
            <a:extLst>
              <a:ext uri="{FF2B5EF4-FFF2-40B4-BE49-F238E27FC236}">
                <a16:creationId xmlns:a16="http://schemas.microsoft.com/office/drawing/2014/main" id="{BB1DEA7E-7448-4248-ADFA-B7227E279970}"/>
              </a:ext>
            </a:extLst>
          </p:cNvPr>
          <p:cNvSpPr>
            <a:spLocks noGrp="1"/>
          </p:cNvSpPr>
          <p:nvPr>
            <p:ph type="title"/>
          </p:nvPr>
        </p:nvSpPr>
        <p:spPr>
          <a:xfrm>
            <a:off x="685800" y="685800"/>
            <a:ext cx="8153400" cy="533399"/>
          </a:xfrm>
        </p:spPr>
        <p:txBody>
          <a:bodyPr/>
          <a:lstStyle/>
          <a:p>
            <a:r>
              <a:rPr lang="en-SG" dirty="0"/>
              <a:t>Simulation results: UL for Bi-static backscatter</a:t>
            </a:r>
          </a:p>
        </p:txBody>
      </p:sp>
      <p:sp>
        <p:nvSpPr>
          <p:cNvPr id="4" name="Slide Number Placeholder 3">
            <a:extLst>
              <a:ext uri="{FF2B5EF4-FFF2-40B4-BE49-F238E27FC236}">
                <a16:creationId xmlns:a16="http://schemas.microsoft.com/office/drawing/2014/main" id="{622CE639-6D20-4FA1-82B8-193C1814D6EC}"/>
              </a:ext>
            </a:extLst>
          </p:cNvPr>
          <p:cNvSpPr>
            <a:spLocks noGrp="1"/>
          </p:cNvSpPr>
          <p:nvPr>
            <p:ph type="sldNum" sz="quarter" idx="11"/>
          </p:nvPr>
        </p:nvSpPr>
        <p:spPr/>
        <p:txBody>
          <a:bodyPr/>
          <a:lstStyle/>
          <a:p>
            <a:pPr>
              <a:defRPr/>
            </a:pPr>
            <a:r>
              <a:rPr lang="en-US"/>
              <a:t>Slide </a:t>
            </a:r>
            <a:fld id="{3099D1E7-2CFE-4362-BB72-AF97192842EA}" type="slidenum">
              <a:rPr lang="en-US" smtClean="0"/>
              <a:t>7</a:t>
            </a:fld>
            <a:endParaRPr lang="en-US" dirty="0"/>
          </a:p>
        </p:txBody>
      </p:sp>
      <p:sp>
        <p:nvSpPr>
          <p:cNvPr id="5" name="Footer Placeholder 4">
            <a:extLst>
              <a:ext uri="{FF2B5EF4-FFF2-40B4-BE49-F238E27FC236}">
                <a16:creationId xmlns:a16="http://schemas.microsoft.com/office/drawing/2014/main" id="{967985C1-F02F-459F-AF37-32865056D496}"/>
              </a:ext>
            </a:extLst>
          </p:cNvPr>
          <p:cNvSpPr>
            <a:spLocks noGrp="1"/>
          </p:cNvSpPr>
          <p:nvPr>
            <p:ph type="ftr" sz="quarter" idx="3"/>
          </p:nvPr>
        </p:nvSpPr>
        <p:spPr/>
        <p:txBody>
          <a:bodyPr/>
          <a:lstStyle/>
          <a:p>
            <a:pPr>
              <a:defRPr/>
            </a:pPr>
            <a:r>
              <a:rPr lang="en-GB"/>
              <a:t>Panpan Li (Huawei)</a:t>
            </a:r>
            <a:endParaRPr lang="en-US" dirty="0"/>
          </a:p>
        </p:txBody>
      </p:sp>
      <p:sp>
        <p:nvSpPr>
          <p:cNvPr id="6" name="TextBox 5">
            <a:extLst>
              <a:ext uri="{FF2B5EF4-FFF2-40B4-BE49-F238E27FC236}">
                <a16:creationId xmlns:a16="http://schemas.microsoft.com/office/drawing/2014/main" id="{71730FD5-D91E-473A-A736-4A207CFAB548}"/>
              </a:ext>
            </a:extLst>
          </p:cNvPr>
          <p:cNvSpPr txBox="1"/>
          <p:nvPr/>
        </p:nvSpPr>
        <p:spPr bwMode="auto">
          <a:xfrm>
            <a:off x="228600" y="2590800"/>
            <a:ext cx="3203134" cy="381642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r>
              <a:rPr lang="en-SG" sz="1400" b="0" dirty="0">
                <a:effectLst/>
                <a:latin typeface="Arial" panose="020B0604020202020204" pitchFamily="34" charset="0"/>
                <a:cs typeface="Arial" panose="020B0604020202020204" pitchFamily="34" charset="0"/>
              </a:rPr>
              <a:t>Simulation setting: </a:t>
            </a:r>
          </a:p>
          <a:p>
            <a:pPr marL="171450" indent="-171450">
              <a:buFont typeface="Arial" panose="020B0604020202020204" pitchFamily="34" charset="0"/>
              <a:buChar char="•"/>
            </a:pPr>
            <a:r>
              <a:rPr lang="en-SG" b="0" dirty="0">
                <a:effectLst/>
                <a:latin typeface="Arial" panose="020B0604020202020204" pitchFamily="34" charset="0"/>
                <a:cs typeface="Arial" panose="020B0604020202020204" pitchFamily="34" charset="0"/>
              </a:rPr>
              <a:t>Data rate: </a:t>
            </a:r>
            <a:r>
              <a:rPr lang="en-SG" dirty="0">
                <a:latin typeface="Arial" panose="020B0604020202020204" pitchFamily="34" charset="0"/>
                <a:cs typeface="Arial" panose="020B0604020202020204" pitchFamily="34" charset="0"/>
              </a:rPr>
              <a:t>250kbps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Energizer side:</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EIRP: 20dBm</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Leakage: with path loss of distance (d+1) meter</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No Tx filter</a:t>
            </a:r>
          </a:p>
          <a:p>
            <a:pPr marL="171450"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AP side: </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Rx noise: -70dBm</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with Rx filter</a:t>
            </a:r>
            <a:endParaRPr lang="en-US" b="0" dirty="0">
              <a:effectLst/>
              <a:latin typeface="Arial" panose="020B0604020202020204" pitchFamily="34" charset="0"/>
              <a:cs typeface="Arial" panose="020B0604020202020204" pitchFamily="34" charset="0"/>
            </a:endParaRP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Non-coherent detector</a:t>
            </a:r>
            <a:endParaRPr lang="en-US" b="0" dirty="0">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STA side: </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Packet size = 160 bits</a:t>
            </a:r>
          </a:p>
          <a:p>
            <a:pPr marL="360000" lvl="1" indent="-171450">
              <a:buFont typeface="Arial" panose="020B0604020202020204" pitchFamily="34" charset="0"/>
              <a:buChar char="•"/>
            </a:pPr>
            <a:r>
              <a:rPr lang="en-US" b="0" dirty="0">
                <a:effectLst/>
                <a:latin typeface="Arial" panose="020B0604020202020204" pitchFamily="34" charset="0"/>
                <a:cs typeface="Arial" panose="020B0604020202020204" pitchFamily="34" charset="0"/>
              </a:rPr>
              <a:t>Manchester encoding</a:t>
            </a:r>
          </a:p>
          <a:p>
            <a:pPr marL="360000" lvl="1" indent="-171450">
              <a:buFont typeface="Arial" panose="020B0604020202020204" pitchFamily="34" charset="0"/>
              <a:buChar char="•"/>
            </a:pPr>
            <a:r>
              <a:rPr lang="en-SG" dirty="0">
                <a:latin typeface="Arial" panose="020B0604020202020204" pitchFamily="34" charset="0"/>
                <a:cs typeface="Arial" panose="020B0604020202020204" pitchFamily="34" charset="0"/>
              </a:rPr>
              <a:t>Modulation noise: -20dBr</a:t>
            </a:r>
          </a:p>
          <a:p>
            <a:pPr marL="360000" lvl="1" indent="-171450">
              <a:buFont typeface="Arial" panose="020B0604020202020204" pitchFamily="34" charset="0"/>
              <a:buChar char="•"/>
            </a:pPr>
            <a:r>
              <a:rPr lang="en-SG" dirty="0">
                <a:latin typeface="Arial" panose="020B0604020202020204" pitchFamily="34" charset="0"/>
                <a:cs typeface="Arial" panose="020B0604020202020204" pitchFamily="34" charset="0"/>
              </a:rPr>
              <a:t>Backscatter loss: 5dB</a:t>
            </a:r>
          </a:p>
          <a:p>
            <a:pPr marL="360000" lvl="1" indent="-171450">
              <a:buFont typeface="Arial" panose="020B0604020202020204" pitchFamily="34" charset="0"/>
              <a:buChar char="•"/>
            </a:pPr>
            <a:r>
              <a:rPr lang="en-US" altLang="zh-CN" dirty="0">
                <a:latin typeface="Arial" panose="020B0604020202020204" pitchFamily="34" charset="0"/>
                <a:cs typeface="Arial" panose="020B0604020202020204" pitchFamily="34" charset="0"/>
              </a:rPr>
              <a:t>No Tx</a:t>
            </a:r>
            <a:r>
              <a:rPr lang="en-US" dirty="0">
                <a:latin typeface="Arial" panose="020B0604020202020204" pitchFamily="34" charset="0"/>
                <a:cs typeface="Arial" panose="020B0604020202020204" pitchFamily="34" charset="0"/>
              </a:rPr>
              <a:t> filter</a:t>
            </a:r>
          </a:p>
          <a:p>
            <a:pPr indent="-268650">
              <a:buFont typeface="Arial" panose="020B0604020202020204" pitchFamily="34" charset="0"/>
              <a:buChar char="•"/>
            </a:pPr>
            <a:r>
              <a:rPr lang="en-US" dirty="0">
                <a:latin typeface="Arial" panose="020B0604020202020204" pitchFamily="34" charset="0"/>
                <a:cs typeface="Arial" panose="020B0604020202020204" pitchFamily="34" charset="0"/>
              </a:rPr>
              <a:t>Clock accuracy: 0ppm</a:t>
            </a:r>
          </a:p>
          <a:p>
            <a:r>
              <a:rPr lang="en-US" dirty="0">
                <a:latin typeface="Arial" panose="020B0604020202020204" pitchFamily="34" charset="0"/>
                <a:cs typeface="Arial" panose="020B0604020202020204" pitchFamily="34" charset="0"/>
              </a:rPr>
              <a:t>Note: Signal attenuation is defined as </a:t>
            </a:r>
            <a:r>
              <a:rPr lang="en-US" dirty="0" err="1">
                <a:latin typeface="Arial" panose="020B0604020202020204" pitchFamily="34" charset="0"/>
                <a:cs typeface="Arial" panose="020B0604020202020204" pitchFamily="34" charset="0"/>
              </a:rPr>
              <a:t>Friis</a:t>
            </a:r>
            <a:r>
              <a:rPr lang="en-US" dirty="0">
                <a:latin typeface="Arial" panose="020B0604020202020204" pitchFamily="34" charset="0"/>
                <a:cs typeface="Arial" panose="020B0604020202020204" pitchFamily="34" charset="0"/>
              </a:rPr>
              <a:t> channel path loss of distance d</a:t>
            </a:r>
          </a:p>
        </p:txBody>
      </p:sp>
      <p:sp>
        <p:nvSpPr>
          <p:cNvPr id="20" name="TextBox 19">
            <a:extLst>
              <a:ext uri="{FF2B5EF4-FFF2-40B4-BE49-F238E27FC236}">
                <a16:creationId xmlns:a16="http://schemas.microsoft.com/office/drawing/2014/main" id="{AC0D1E6D-7E68-404A-B97C-D3B1BC30FC36}"/>
              </a:ext>
            </a:extLst>
          </p:cNvPr>
          <p:cNvSpPr txBox="1"/>
          <p:nvPr/>
        </p:nvSpPr>
        <p:spPr bwMode="auto">
          <a:xfrm>
            <a:off x="5334000" y="4787078"/>
            <a:ext cx="6030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DSSS</a:t>
            </a:r>
          </a:p>
        </p:txBody>
      </p:sp>
      <p:sp>
        <p:nvSpPr>
          <p:cNvPr id="21" name="TextBox 20">
            <a:extLst>
              <a:ext uri="{FF2B5EF4-FFF2-40B4-BE49-F238E27FC236}">
                <a16:creationId xmlns:a16="http://schemas.microsoft.com/office/drawing/2014/main" id="{644459EF-394E-432C-AEF8-1319B34809D3}"/>
              </a:ext>
            </a:extLst>
          </p:cNvPr>
          <p:cNvSpPr txBox="1"/>
          <p:nvPr/>
        </p:nvSpPr>
        <p:spPr bwMode="auto">
          <a:xfrm>
            <a:off x="6629400" y="3454400"/>
            <a:ext cx="8178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MC-OOK</a:t>
            </a:r>
          </a:p>
        </p:txBody>
      </p:sp>
      <p:sp>
        <p:nvSpPr>
          <p:cNvPr id="24" name="TextBox 23">
            <a:extLst>
              <a:ext uri="{FF2B5EF4-FFF2-40B4-BE49-F238E27FC236}">
                <a16:creationId xmlns:a16="http://schemas.microsoft.com/office/drawing/2014/main" id="{DFD4DE2F-0528-4216-B3C2-59E6209F1533}"/>
              </a:ext>
            </a:extLst>
          </p:cNvPr>
          <p:cNvSpPr txBox="1"/>
          <p:nvPr/>
        </p:nvSpPr>
        <p:spPr bwMode="auto">
          <a:xfrm>
            <a:off x="7717765" y="5859669"/>
            <a:ext cx="1479892" cy="246221"/>
          </a:xfrm>
          <a:prstGeom prst="rect">
            <a:avLst/>
          </a:prstGeom>
          <a:solidFill>
            <a:schemeClr val="bg1"/>
          </a:solidFill>
          <a:ln>
            <a:noFill/>
          </a:ln>
        </p:spPr>
        <p:txBody>
          <a:bodyPr wrap="none" rtlCol="0">
            <a:spAutoFit/>
          </a:bodyPr>
          <a:lstStyle/>
          <a:p>
            <a:pPr>
              <a:spcBef>
                <a:spcPts val="600"/>
              </a:spcBef>
              <a:spcAft>
                <a:spcPts val="600"/>
              </a:spcAft>
            </a:pPr>
            <a:r>
              <a:rPr lang="en-SG" sz="1000" dirty="0">
                <a:latin typeface="Arial" panose="020B0604020202020204" pitchFamily="34" charset="0"/>
                <a:cs typeface="Arial" panose="020B0604020202020204" pitchFamily="34" charset="0"/>
              </a:rPr>
              <a:t>Signal attenuation (dB)</a:t>
            </a:r>
          </a:p>
        </p:txBody>
      </p:sp>
      <p:sp>
        <p:nvSpPr>
          <p:cNvPr id="7" name="Rectangle 6">
            <a:extLst>
              <a:ext uri="{FF2B5EF4-FFF2-40B4-BE49-F238E27FC236}">
                <a16:creationId xmlns:a16="http://schemas.microsoft.com/office/drawing/2014/main" id="{7DAB5229-00CC-440C-AF3F-67B9C277DA94}"/>
              </a:ext>
            </a:extLst>
          </p:cNvPr>
          <p:cNvSpPr/>
          <p:nvPr/>
        </p:nvSpPr>
        <p:spPr bwMode="auto">
          <a:xfrm>
            <a:off x="377882" y="2007478"/>
            <a:ext cx="381000" cy="38100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SG" sz="1200" b="0" i="0" u="none" strike="noStrike" cap="none" normalizeH="0" baseline="0" dirty="0">
                <a:ln>
                  <a:noFill/>
                </a:ln>
                <a:solidFill>
                  <a:schemeClr val="tx1"/>
                </a:solidFill>
                <a:effectLst/>
                <a:latin typeface="Times New Roman" panose="02020603050405020304" pitchFamily="18" charset="0"/>
              </a:rPr>
              <a:t>AP</a:t>
            </a:r>
          </a:p>
        </p:txBody>
      </p:sp>
      <p:sp>
        <p:nvSpPr>
          <p:cNvPr id="12" name="Rectangle 11">
            <a:extLst>
              <a:ext uri="{FF2B5EF4-FFF2-40B4-BE49-F238E27FC236}">
                <a16:creationId xmlns:a16="http://schemas.microsoft.com/office/drawing/2014/main" id="{DEDB9541-A6CA-49A2-B14B-00B71960FA04}"/>
              </a:ext>
            </a:extLst>
          </p:cNvPr>
          <p:cNvSpPr/>
          <p:nvPr/>
        </p:nvSpPr>
        <p:spPr bwMode="auto">
          <a:xfrm>
            <a:off x="1968342" y="2007478"/>
            <a:ext cx="530884" cy="381582"/>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SG" sz="1200" b="0" i="0" u="none" strike="noStrike" cap="none" normalizeH="0" baseline="0" dirty="0">
                <a:ln>
                  <a:noFill/>
                </a:ln>
                <a:solidFill>
                  <a:schemeClr val="tx1"/>
                </a:solidFill>
                <a:effectLst/>
                <a:latin typeface="Times New Roman" panose="02020603050405020304" pitchFamily="18" charset="0"/>
              </a:rPr>
              <a:t>STA</a:t>
            </a:r>
          </a:p>
        </p:txBody>
      </p:sp>
      <p:sp>
        <p:nvSpPr>
          <p:cNvPr id="13" name="Rectangle 12">
            <a:extLst>
              <a:ext uri="{FF2B5EF4-FFF2-40B4-BE49-F238E27FC236}">
                <a16:creationId xmlns:a16="http://schemas.microsoft.com/office/drawing/2014/main" id="{D3B6A287-0199-4359-BDEB-3B8311506E28}"/>
              </a:ext>
            </a:extLst>
          </p:cNvPr>
          <p:cNvSpPr/>
          <p:nvPr/>
        </p:nvSpPr>
        <p:spPr bwMode="auto">
          <a:xfrm>
            <a:off x="3124200" y="2007478"/>
            <a:ext cx="838200" cy="381582"/>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SG" sz="1200" b="0" i="0" u="none" strike="noStrike" cap="none" normalizeH="0" baseline="0" dirty="0">
                <a:ln>
                  <a:noFill/>
                </a:ln>
                <a:solidFill>
                  <a:schemeClr val="tx1"/>
                </a:solidFill>
                <a:effectLst/>
                <a:latin typeface="Times New Roman" panose="02020603050405020304" pitchFamily="18" charset="0"/>
              </a:rPr>
              <a:t>Energizer</a:t>
            </a:r>
          </a:p>
        </p:txBody>
      </p:sp>
      <p:cxnSp>
        <p:nvCxnSpPr>
          <p:cNvPr id="16" name="Straight Connector 15">
            <a:extLst>
              <a:ext uri="{FF2B5EF4-FFF2-40B4-BE49-F238E27FC236}">
                <a16:creationId xmlns:a16="http://schemas.microsoft.com/office/drawing/2014/main" id="{BBEEEC22-2F84-4EB7-B192-E1C97718AC3A}"/>
              </a:ext>
            </a:extLst>
          </p:cNvPr>
          <p:cNvCxnSpPr>
            <a:cxnSpLocks/>
            <a:stCxn id="13" idx="1"/>
            <a:endCxn id="12" idx="3"/>
          </p:cNvCxnSpPr>
          <p:nvPr/>
        </p:nvCxnSpPr>
        <p:spPr bwMode="auto">
          <a:xfrm flipH="1">
            <a:off x="2499226" y="2198269"/>
            <a:ext cx="624974" cy="0"/>
          </a:xfrm>
          <a:prstGeom prst="line">
            <a:avLst/>
          </a:prstGeom>
          <a:solidFill>
            <a:schemeClr val="accent1"/>
          </a:solidFill>
          <a:ln w="12700" cap="flat" cmpd="sng" algn="ctr">
            <a:solidFill>
              <a:schemeClr val="tx1"/>
            </a:solidFill>
            <a:prstDash val="solid"/>
            <a:round/>
            <a:headEnd type="none" w="med" len="med"/>
            <a:tailEnd type="arrow" w="med" len="med"/>
          </a:ln>
        </p:spPr>
      </p:cxnSp>
      <p:cxnSp>
        <p:nvCxnSpPr>
          <p:cNvPr id="19" name="Straight Connector 18">
            <a:extLst>
              <a:ext uri="{FF2B5EF4-FFF2-40B4-BE49-F238E27FC236}">
                <a16:creationId xmlns:a16="http://schemas.microsoft.com/office/drawing/2014/main" id="{9A0E2EF7-19F1-44B0-9DD5-81ECCCAAEA00}"/>
              </a:ext>
            </a:extLst>
          </p:cNvPr>
          <p:cNvCxnSpPr>
            <a:cxnSpLocks/>
            <a:stCxn id="7" idx="3"/>
            <a:endCxn id="12" idx="1"/>
          </p:cNvCxnSpPr>
          <p:nvPr/>
        </p:nvCxnSpPr>
        <p:spPr bwMode="auto">
          <a:xfrm>
            <a:off x="758882" y="2197978"/>
            <a:ext cx="1209460" cy="291"/>
          </a:xfrm>
          <a:prstGeom prst="line">
            <a:avLst/>
          </a:prstGeom>
          <a:solidFill>
            <a:schemeClr val="accent1"/>
          </a:solidFill>
          <a:ln w="12700" cap="flat" cmpd="sng" algn="ctr">
            <a:solidFill>
              <a:schemeClr val="tx1"/>
            </a:solidFill>
            <a:prstDash val="solid"/>
            <a:round/>
            <a:headEnd type="arrow" w="med" len="med"/>
            <a:tailEnd type="none" w="med" len="med"/>
          </a:ln>
        </p:spPr>
      </p:cxnSp>
      <p:sp>
        <p:nvSpPr>
          <p:cNvPr id="22" name="TextBox 21">
            <a:extLst>
              <a:ext uri="{FF2B5EF4-FFF2-40B4-BE49-F238E27FC236}">
                <a16:creationId xmlns:a16="http://schemas.microsoft.com/office/drawing/2014/main" id="{7C23E963-7B29-4471-9339-537CCE8FB59A}"/>
              </a:ext>
            </a:extLst>
          </p:cNvPr>
          <p:cNvSpPr txBox="1"/>
          <p:nvPr/>
        </p:nvSpPr>
        <p:spPr bwMode="auto">
          <a:xfrm>
            <a:off x="1215583" y="2206703"/>
            <a:ext cx="269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d</a:t>
            </a:r>
          </a:p>
        </p:txBody>
      </p:sp>
      <p:sp>
        <p:nvSpPr>
          <p:cNvPr id="23" name="TextBox 22">
            <a:extLst>
              <a:ext uri="{FF2B5EF4-FFF2-40B4-BE49-F238E27FC236}">
                <a16:creationId xmlns:a16="http://schemas.microsoft.com/office/drawing/2014/main" id="{EC376469-F10C-4D31-948F-0433E00F51F1}"/>
              </a:ext>
            </a:extLst>
          </p:cNvPr>
          <p:cNvSpPr txBox="1"/>
          <p:nvPr/>
        </p:nvSpPr>
        <p:spPr bwMode="auto">
          <a:xfrm>
            <a:off x="1711293" y="1390710"/>
            <a:ext cx="7713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Leakage</a:t>
            </a:r>
          </a:p>
        </p:txBody>
      </p:sp>
      <p:sp>
        <p:nvSpPr>
          <p:cNvPr id="26" name="TextBox 25">
            <a:extLst>
              <a:ext uri="{FF2B5EF4-FFF2-40B4-BE49-F238E27FC236}">
                <a16:creationId xmlns:a16="http://schemas.microsoft.com/office/drawing/2014/main" id="{A9C7B244-87EA-4956-A31C-CB07D4A56684}"/>
              </a:ext>
            </a:extLst>
          </p:cNvPr>
          <p:cNvSpPr txBox="1"/>
          <p:nvPr/>
        </p:nvSpPr>
        <p:spPr bwMode="auto">
          <a:xfrm>
            <a:off x="2598094" y="2214231"/>
            <a:ext cx="3978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p>
            <a:pPr>
              <a:spcBef>
                <a:spcPts val="600"/>
              </a:spcBef>
              <a:spcAft>
                <a:spcPts val="600"/>
              </a:spcAft>
            </a:pPr>
            <a:r>
              <a:rPr lang="en-SG" dirty="0">
                <a:latin typeface="Arial" panose="020B0604020202020204" pitchFamily="34" charset="0"/>
                <a:cs typeface="Arial" panose="020B0604020202020204" pitchFamily="34" charset="0"/>
              </a:rPr>
              <a:t>1m</a:t>
            </a:r>
          </a:p>
        </p:txBody>
      </p:sp>
      <p:cxnSp>
        <p:nvCxnSpPr>
          <p:cNvPr id="27" name="Connector: Curved 26">
            <a:extLst>
              <a:ext uri="{FF2B5EF4-FFF2-40B4-BE49-F238E27FC236}">
                <a16:creationId xmlns:a16="http://schemas.microsoft.com/office/drawing/2014/main" id="{DB5F328A-BD94-4DB6-9024-05771326EDD2}"/>
              </a:ext>
            </a:extLst>
          </p:cNvPr>
          <p:cNvCxnSpPr>
            <a:cxnSpLocks/>
            <a:stCxn id="13" idx="0"/>
            <a:endCxn id="7" idx="0"/>
          </p:cNvCxnSpPr>
          <p:nvPr/>
        </p:nvCxnSpPr>
        <p:spPr bwMode="auto">
          <a:xfrm rot="16200000" flipV="1">
            <a:off x="2055841" y="520019"/>
            <a:ext cx="12700" cy="2974918"/>
          </a:xfrm>
          <a:prstGeom prst="curvedConnector3">
            <a:avLst>
              <a:gd name="adj1" fmla="val 1800000"/>
            </a:avLst>
          </a:prstGeom>
          <a:solidFill>
            <a:schemeClr val="accent1"/>
          </a:solidFill>
          <a:ln w="12700" cap="flat" cmpd="sng" algn="ctr">
            <a:solidFill>
              <a:schemeClr val="tx1"/>
            </a:solidFill>
            <a:prstDash val="solid"/>
            <a:round/>
            <a:headEnd type="none" w="sm" len="sm"/>
            <a:tailEnd type="triangle"/>
          </a:ln>
        </p:spPr>
      </p:cxnSp>
      <p:graphicFrame>
        <p:nvGraphicFramePr>
          <p:cNvPr id="34" name="Table 7">
            <a:extLst>
              <a:ext uri="{FF2B5EF4-FFF2-40B4-BE49-F238E27FC236}">
                <a16:creationId xmlns:a16="http://schemas.microsoft.com/office/drawing/2014/main" id="{9B18DA8F-C9F3-41A7-A77D-CC4B20716539}"/>
              </a:ext>
            </a:extLst>
          </p:cNvPr>
          <p:cNvGraphicFramePr>
            <a:graphicFrameLocks noGrp="1"/>
          </p:cNvGraphicFramePr>
          <p:nvPr>
            <p:extLst>
              <p:ext uri="{D42A27DB-BD31-4B8C-83A1-F6EECF244321}">
                <p14:modId xmlns:p14="http://schemas.microsoft.com/office/powerpoint/2010/main" val="3048228982"/>
              </p:ext>
            </p:extLst>
          </p:nvPr>
        </p:nvGraphicFramePr>
        <p:xfrm>
          <a:off x="3867454" y="6119755"/>
          <a:ext cx="5040000" cy="274320"/>
        </p:xfrm>
        <a:graphic>
          <a:graphicData uri="http://schemas.openxmlformats.org/drawingml/2006/table">
            <a:tbl>
              <a:tblPr firstRow="1" bandRow="1">
                <a:tableStyleId>{5C22544A-7EE6-4342-B048-85BDC9FD1C3A}</a:tableStyleId>
              </a:tblPr>
              <a:tblGrid>
                <a:gridCol w="576000">
                  <a:extLst>
                    <a:ext uri="{9D8B030D-6E8A-4147-A177-3AD203B41FA5}">
                      <a16:colId xmlns:a16="http://schemas.microsoft.com/office/drawing/2014/main" val="4195789757"/>
                    </a:ext>
                  </a:extLst>
                </a:gridCol>
                <a:gridCol w="576000">
                  <a:extLst>
                    <a:ext uri="{9D8B030D-6E8A-4147-A177-3AD203B41FA5}">
                      <a16:colId xmlns:a16="http://schemas.microsoft.com/office/drawing/2014/main" val="3504184002"/>
                    </a:ext>
                  </a:extLst>
                </a:gridCol>
                <a:gridCol w="576000">
                  <a:extLst>
                    <a:ext uri="{9D8B030D-6E8A-4147-A177-3AD203B41FA5}">
                      <a16:colId xmlns:a16="http://schemas.microsoft.com/office/drawing/2014/main" val="3473409820"/>
                    </a:ext>
                  </a:extLst>
                </a:gridCol>
                <a:gridCol w="576000">
                  <a:extLst>
                    <a:ext uri="{9D8B030D-6E8A-4147-A177-3AD203B41FA5}">
                      <a16:colId xmlns:a16="http://schemas.microsoft.com/office/drawing/2014/main" val="2543554744"/>
                    </a:ext>
                  </a:extLst>
                </a:gridCol>
                <a:gridCol w="576000">
                  <a:extLst>
                    <a:ext uri="{9D8B030D-6E8A-4147-A177-3AD203B41FA5}">
                      <a16:colId xmlns:a16="http://schemas.microsoft.com/office/drawing/2014/main" val="980702461"/>
                    </a:ext>
                  </a:extLst>
                </a:gridCol>
                <a:gridCol w="576000">
                  <a:extLst>
                    <a:ext uri="{9D8B030D-6E8A-4147-A177-3AD203B41FA5}">
                      <a16:colId xmlns:a16="http://schemas.microsoft.com/office/drawing/2014/main" val="3317867810"/>
                    </a:ext>
                  </a:extLst>
                </a:gridCol>
                <a:gridCol w="576000">
                  <a:extLst>
                    <a:ext uri="{9D8B030D-6E8A-4147-A177-3AD203B41FA5}">
                      <a16:colId xmlns:a16="http://schemas.microsoft.com/office/drawing/2014/main" val="688843830"/>
                    </a:ext>
                  </a:extLst>
                </a:gridCol>
                <a:gridCol w="1008000">
                  <a:extLst>
                    <a:ext uri="{9D8B030D-6E8A-4147-A177-3AD203B41FA5}">
                      <a16:colId xmlns:a16="http://schemas.microsoft.com/office/drawing/2014/main" val="1402948837"/>
                    </a:ext>
                  </a:extLst>
                </a:gridCol>
              </a:tblGrid>
              <a:tr h="198886">
                <a:tc>
                  <a:txBody>
                    <a:bodyPr/>
                    <a:lstStyle/>
                    <a:p>
                      <a:r>
                        <a:rPr lang="en-SG" sz="1200" b="0" dirty="0">
                          <a:solidFill>
                            <a:schemeClr val="tx1"/>
                          </a:solidFill>
                        </a:rPr>
                        <a:t>3.146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2.499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1.985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1.577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1.252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0.995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0.79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SG" sz="1200" b="0" dirty="0">
                          <a:solidFill>
                            <a:schemeClr val="tx1"/>
                          </a:solidFill>
                        </a:rPr>
                        <a:t>Distance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11329781"/>
                  </a:ext>
                </a:extLst>
              </a:tr>
            </a:tbl>
          </a:graphicData>
        </a:graphic>
      </p:graphicFrame>
    </p:spTree>
    <p:extLst>
      <p:ext uri="{BB962C8B-B14F-4D97-AF65-F5344CB8AC3E}">
        <p14:creationId xmlns:p14="http://schemas.microsoft.com/office/powerpoint/2010/main" val="167102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CA60F-8872-4DFB-AE86-5AC2F2962812}"/>
              </a:ext>
            </a:extLst>
          </p:cNvPr>
          <p:cNvSpPr>
            <a:spLocks noGrp="1"/>
          </p:cNvSpPr>
          <p:nvPr>
            <p:ph type="title"/>
          </p:nvPr>
        </p:nvSpPr>
        <p:spPr/>
        <p:txBody>
          <a:bodyPr/>
          <a:lstStyle/>
          <a:p>
            <a:r>
              <a:rPr lang="en-SG" dirty="0"/>
              <a:t>Summary </a:t>
            </a:r>
          </a:p>
        </p:txBody>
      </p:sp>
      <p:sp>
        <p:nvSpPr>
          <p:cNvPr id="4" name="Slide Number Placeholder 3">
            <a:extLst>
              <a:ext uri="{FF2B5EF4-FFF2-40B4-BE49-F238E27FC236}">
                <a16:creationId xmlns:a16="http://schemas.microsoft.com/office/drawing/2014/main" id="{C7155AC6-1614-4E30-83F8-2D9B7D4E0E13}"/>
              </a:ext>
            </a:extLst>
          </p:cNvPr>
          <p:cNvSpPr>
            <a:spLocks noGrp="1"/>
          </p:cNvSpPr>
          <p:nvPr>
            <p:ph type="sldNum" sz="quarter" idx="11"/>
          </p:nvPr>
        </p:nvSpPr>
        <p:spPr/>
        <p:txBody>
          <a:bodyPr/>
          <a:lstStyle/>
          <a:p>
            <a:pPr>
              <a:defRPr/>
            </a:pPr>
            <a:r>
              <a:rPr lang="en-US"/>
              <a:t>Slide </a:t>
            </a:r>
            <a:fld id="{3099D1E7-2CFE-4362-BB72-AF97192842EA}" type="slidenum">
              <a:rPr lang="en-US" smtClean="0"/>
              <a:t>8</a:t>
            </a:fld>
            <a:endParaRPr lang="en-US" dirty="0"/>
          </a:p>
        </p:txBody>
      </p:sp>
      <p:sp>
        <p:nvSpPr>
          <p:cNvPr id="5" name="Footer Placeholder 4">
            <a:extLst>
              <a:ext uri="{FF2B5EF4-FFF2-40B4-BE49-F238E27FC236}">
                <a16:creationId xmlns:a16="http://schemas.microsoft.com/office/drawing/2014/main" id="{0C53ED10-F730-474F-8DAE-6115052164DB}"/>
              </a:ext>
            </a:extLst>
          </p:cNvPr>
          <p:cNvSpPr>
            <a:spLocks noGrp="1"/>
          </p:cNvSpPr>
          <p:nvPr>
            <p:ph type="ftr" sz="quarter" idx="3"/>
          </p:nvPr>
        </p:nvSpPr>
        <p:spPr/>
        <p:txBody>
          <a:bodyPr/>
          <a:lstStyle/>
          <a:p>
            <a:pPr>
              <a:defRPr/>
            </a:pPr>
            <a:r>
              <a:rPr lang="en-GB"/>
              <a:t>Panpan Li (Huawei)</a:t>
            </a:r>
            <a:endParaRPr lang="en-US" dirty="0"/>
          </a:p>
        </p:txBody>
      </p:sp>
      <p:sp>
        <p:nvSpPr>
          <p:cNvPr id="7" name="Content Placeholder 2">
            <a:extLst>
              <a:ext uri="{FF2B5EF4-FFF2-40B4-BE49-F238E27FC236}">
                <a16:creationId xmlns:a16="http://schemas.microsoft.com/office/drawing/2014/main" id="{E5F20404-3488-480B-84D2-361B23565915}"/>
              </a:ext>
            </a:extLst>
          </p:cNvPr>
          <p:cNvSpPr txBox="1">
            <a:spLocks/>
          </p:cNvSpPr>
          <p:nvPr/>
        </p:nvSpPr>
        <p:spPr bwMode="auto">
          <a:xfrm>
            <a:off x="685800" y="1447802"/>
            <a:ext cx="7772400" cy="2133598"/>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Font typeface="Wingdings" panose="05000000000000000000" pitchFamily="2" charset="2"/>
              <a:buChar char="Ø"/>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08585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3pPr>
            <a:lvl4pPr marL="1428750" indent="-228600" algn="l" rtl="0" eaLnBrk="0" fontAlgn="base" hangingPunct="0">
              <a:spcBef>
                <a:spcPct val="20000"/>
              </a:spcBef>
              <a:spcAft>
                <a:spcPct val="0"/>
              </a:spcAft>
              <a:buChar char="–"/>
              <a:defRPr sz="1500">
                <a:solidFill>
                  <a:schemeClr val="tx1"/>
                </a:solidFill>
                <a:latin typeface="+mn-lt"/>
              </a:defRPr>
            </a:lvl4pPr>
            <a:lvl5pPr marL="1771650" indent="-228600" algn="l" rtl="0" eaLnBrk="0" fontAlgn="base" hangingPunct="0">
              <a:spcBef>
                <a:spcPct val="20000"/>
              </a:spcBef>
              <a:spcAft>
                <a:spcPct val="0"/>
              </a:spcAft>
              <a:buChar char="•"/>
              <a:defRPr sz="15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SG" dirty="0"/>
              <a:t>This contribution discussed the </a:t>
            </a:r>
            <a:r>
              <a:rPr lang="en-US" altLang="zh-CN" dirty="0">
                <a:solidFill>
                  <a:schemeClr val="tx1"/>
                </a:solidFill>
              </a:rPr>
              <a:t>AMP DL </a:t>
            </a:r>
            <a:r>
              <a:rPr lang="en-SG" dirty="0"/>
              <a:t>OOK generation</a:t>
            </a:r>
          </a:p>
          <a:p>
            <a:pPr lvl="1"/>
            <a:r>
              <a:rPr lang="en-US" sz="1800" dirty="0"/>
              <a:t>DSSS OOK achieves better performance than MC-OOK.</a:t>
            </a:r>
          </a:p>
          <a:p>
            <a:pPr lvl="1"/>
            <a:endParaRPr lang="en-US" sz="1800" dirty="0"/>
          </a:p>
        </p:txBody>
      </p:sp>
    </p:spTree>
    <p:extLst>
      <p:ext uri="{BB962C8B-B14F-4D97-AF65-F5344CB8AC3E}">
        <p14:creationId xmlns:p14="http://schemas.microsoft.com/office/powerpoint/2010/main" val="362205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D853-0C52-47F6-AD81-67871DD7C2F5}"/>
              </a:ext>
            </a:extLst>
          </p:cNvPr>
          <p:cNvSpPr>
            <a:spLocks noGrp="1"/>
          </p:cNvSpPr>
          <p:nvPr>
            <p:ph type="title"/>
          </p:nvPr>
        </p:nvSpPr>
        <p:spPr/>
        <p:txBody>
          <a:bodyPr/>
          <a:lstStyle/>
          <a:p>
            <a:r>
              <a:rPr lang="en-SG" dirty="0"/>
              <a:t>Reference </a:t>
            </a:r>
          </a:p>
        </p:txBody>
      </p:sp>
      <p:sp>
        <p:nvSpPr>
          <p:cNvPr id="3" name="Content Placeholder 2">
            <a:extLst>
              <a:ext uri="{FF2B5EF4-FFF2-40B4-BE49-F238E27FC236}">
                <a16:creationId xmlns:a16="http://schemas.microsoft.com/office/drawing/2014/main" id="{2130D1C3-E2B0-4F66-9812-8A8B3D900646}"/>
              </a:ext>
            </a:extLst>
          </p:cNvPr>
          <p:cNvSpPr>
            <a:spLocks noGrp="1"/>
          </p:cNvSpPr>
          <p:nvPr>
            <p:ph idx="1"/>
          </p:nvPr>
        </p:nvSpPr>
        <p:spPr/>
        <p:txBody>
          <a:bodyPr/>
          <a:lstStyle/>
          <a:p>
            <a:r>
              <a:rPr lang="en-SG" b="0" dirty="0"/>
              <a:t>[1] 11-24-1797-00-00bp-design-considerations-of-dl-data-rate-and-sync</a:t>
            </a:r>
          </a:p>
          <a:p>
            <a:r>
              <a:rPr lang="en-SG" b="0" dirty="0"/>
              <a:t>[2] 11-24-1322-06-00bp-tgbp-motion-dock</a:t>
            </a:r>
          </a:p>
          <a:p>
            <a:r>
              <a:rPr lang="en-SG" b="0" dirty="0"/>
              <a:t>[3] 11-24-1802-00-00bp-ook-generation-for-amp-dl</a:t>
            </a:r>
          </a:p>
          <a:p>
            <a:r>
              <a:rPr lang="en-SG" b="0" dirty="0"/>
              <a:t>[4] 11-25-0050-01-00bp-amp-dl-wideband-ook-generation</a:t>
            </a:r>
          </a:p>
          <a:p>
            <a:r>
              <a:rPr lang="en-SG" b="0" dirty="0"/>
              <a:t>[5] 11-25-0051-01-00bp-signal-design-for-ook</a:t>
            </a:r>
          </a:p>
        </p:txBody>
      </p:sp>
      <p:sp>
        <p:nvSpPr>
          <p:cNvPr id="4" name="Slide Number Placeholder 3">
            <a:extLst>
              <a:ext uri="{FF2B5EF4-FFF2-40B4-BE49-F238E27FC236}">
                <a16:creationId xmlns:a16="http://schemas.microsoft.com/office/drawing/2014/main" id="{74934686-0ADE-48B3-9C85-1F60296D3CF6}"/>
              </a:ext>
            </a:extLst>
          </p:cNvPr>
          <p:cNvSpPr>
            <a:spLocks noGrp="1"/>
          </p:cNvSpPr>
          <p:nvPr>
            <p:ph type="sldNum" sz="quarter" idx="11"/>
          </p:nvPr>
        </p:nvSpPr>
        <p:spPr/>
        <p:txBody>
          <a:bodyPr/>
          <a:lstStyle/>
          <a:p>
            <a:pPr>
              <a:defRPr/>
            </a:pPr>
            <a:r>
              <a:rPr lang="en-US"/>
              <a:t>Slide </a:t>
            </a:r>
            <a:fld id="{3099D1E7-2CFE-4362-BB72-AF97192842EA}" type="slidenum">
              <a:rPr lang="en-US" smtClean="0"/>
              <a:t>9</a:t>
            </a:fld>
            <a:endParaRPr lang="en-US" dirty="0"/>
          </a:p>
        </p:txBody>
      </p:sp>
      <p:sp>
        <p:nvSpPr>
          <p:cNvPr id="5" name="Footer Placeholder 4">
            <a:extLst>
              <a:ext uri="{FF2B5EF4-FFF2-40B4-BE49-F238E27FC236}">
                <a16:creationId xmlns:a16="http://schemas.microsoft.com/office/drawing/2014/main" id="{1357823B-3365-4BFA-B188-B8398C7A45D7}"/>
              </a:ext>
            </a:extLst>
          </p:cNvPr>
          <p:cNvSpPr>
            <a:spLocks noGrp="1"/>
          </p:cNvSpPr>
          <p:nvPr>
            <p:ph type="ftr" sz="quarter" idx="3"/>
          </p:nvPr>
        </p:nvSpPr>
        <p:spPr/>
        <p:txBody>
          <a:bodyPr/>
          <a:lstStyle/>
          <a:p>
            <a:pPr>
              <a:defRPr/>
            </a:pPr>
            <a:r>
              <a:rPr lang="en-GB"/>
              <a:t>Panpan Li (Huawei)</a:t>
            </a:r>
            <a:endParaRPr lang="en-US" dirty="0"/>
          </a:p>
        </p:txBody>
      </p:sp>
    </p:spTree>
    <p:extLst>
      <p:ext uri="{BB962C8B-B14F-4D97-AF65-F5344CB8AC3E}">
        <p14:creationId xmlns:p14="http://schemas.microsoft.com/office/powerpoint/2010/main" val="195853715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a:lstStyle>
        <a:defPPr marL="342900" indent="-342900">
          <a:spcBef>
            <a:spcPts val="600"/>
          </a:spcBef>
          <a:spcAft>
            <a:spcPts val="600"/>
          </a:spcAft>
          <a:buFont typeface="Wingdings" panose="05000000000000000000" pitchFamily="2" charset="2"/>
          <a:buChar char="q"/>
          <a:defRPr sz="2000" dirty="0" smtClean="0">
            <a:latin typeface="Times New Roman" panose="02020603050405020304" pitchFamily="18" charset="0"/>
            <a:cs typeface="Times New Roman" panose="02020603050405020304" pitchFamily="18" charset="0"/>
          </a:defRPr>
        </a:defPPr>
      </a:lstStyle>
    </a:tx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54776</TotalTime>
  <Words>868</Words>
  <Application>Microsoft Office PowerPoint</Application>
  <PresentationFormat>On-screen Show (4:3)</PresentationFormat>
  <Paragraphs>198</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ACcord Submission Template</vt:lpstr>
      <vt:lpstr>AMP DL OOK Generation</vt:lpstr>
      <vt:lpstr>Abstract </vt:lpstr>
      <vt:lpstr>Remaining issues related to encoding and modulation</vt:lpstr>
      <vt:lpstr>Remaining issues related to AMP DL OOK </vt:lpstr>
      <vt:lpstr>Simulation results: DL</vt:lpstr>
      <vt:lpstr>Simulation results: UL for Mono-static backscatter</vt:lpstr>
      <vt:lpstr>Simulation results: UL for Bi-static backscatter</vt:lpstr>
      <vt:lpstr>Summary </vt:lpstr>
      <vt:lpstr>Reference </vt:lpstr>
      <vt:lpstr>SP 1</vt:lpstr>
      <vt:lpstr>SP 2</vt:lpstr>
      <vt:lpstr>SP 3</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lipanpan (D)</cp:lastModifiedBy>
  <cp:revision>2384</cp:revision>
  <cp:lastPrinted>1998-02-10T13:28:00Z</cp:lastPrinted>
  <dcterms:created xsi:type="dcterms:W3CDTF">2009-12-02T19:05:00Z</dcterms:created>
  <dcterms:modified xsi:type="dcterms:W3CDTF">2025-03-09T05:40:45Z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(3)IHGcUtTQcVpbhaz8GbYTH0i9zEVN4Vq9D9Qq9ghDYKZm16nWNasUQL9qiur7TlGUm2khQebf
UlaXsX5MkrgWHV/wnSsShvdn2xA49jfGalI5o7nEH0cj+ktc8/eKHM5m/ojx6scxvgu1kE/+
J2xAT2Zc09ktadeLRAJr5tf+xYqbndDInPO2U+Z1dc3rqMPTuvHk5VyFG5bnL1ER5pDBjr0r
bcX+M0YcOfkxWMCEPC</vt:lpwstr>
  </property>
  <property fmtid="{D5CDD505-2E9C-101B-9397-08002B2CF9AE}" pid="10" name="_2015_ms_pID_7253431">
    <vt:lpwstr>f8ueCqg/JaidbgsSAmoY4gDhncDfkD4LbjqsqHWpYqwhjWi+kZLl/M
VDV4MPvbjzwuMe1e+HhWNceMAb1b2wvdO38tG4aXqQjBsvUXEO3yBURId4qo7LlrkJbAZHCR
78VBHLm4HWoZU3pNh44FZYY9V//CMgMwZYU+ZlLFyO/pmd4zoMyi7bzFZodHIu9+/bglJE4k
C+OUk1nJobIuMyNEZv84RbMqZGQBUTiwaMtq</vt:lpwstr>
  </property>
  <property fmtid="{D5CDD505-2E9C-101B-9397-08002B2CF9AE}" pid="11" name="_2015_ms_pID_7253432">
    <vt:lpwstr>8g==</vt:lpwstr>
  </property>
  <property fmtid="{D5CDD505-2E9C-101B-9397-08002B2CF9AE}" pid="12" name="KSOProductBuildVer">
    <vt:lpwstr>2052-10.1.0.6395</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1721014986</vt:lpwstr>
  </property>
</Properties>
</file>