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69" r:id="rId2"/>
    <p:sldId id="661" r:id="rId3"/>
    <p:sldId id="621" r:id="rId4"/>
    <p:sldId id="675" r:id="rId5"/>
    <p:sldId id="660" r:id="rId6"/>
    <p:sldId id="663" r:id="rId7"/>
    <p:sldId id="658" r:id="rId8"/>
    <p:sldId id="659" r:id="rId9"/>
    <p:sldId id="670" r:id="rId10"/>
    <p:sldId id="671" r:id="rId11"/>
    <p:sldId id="614" r:id="rId12"/>
    <p:sldId id="635" r:id="rId13"/>
    <p:sldId id="606" r:id="rId14"/>
    <p:sldId id="674" r:id="rId15"/>
    <p:sldId id="672" r:id="rId16"/>
    <p:sldId id="669" r:id="rId17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ariou, Laurent" initials="CL" lastIdx="1" clrIdx="0"/>
  <p:cmAuthor id="2" name="Hanxiao (Tony, CT Lab)" initials="H(CL" lastIdx="3" clrIdx="1"/>
  <p:cmAuthor id="3" name="weijie" initials="weijie" lastIdx="1" clrIdx="2"/>
  <p:cmAuthor id="4" name="lipanpan (D)" initials="l(" lastIdx="3" clrIdx="3">
    <p:extLst>
      <p:ext uri="{19B8F6BF-5375-455C-9EA6-DF929625EA0E}">
        <p15:presenceInfo xmlns:p15="http://schemas.microsoft.com/office/powerpoint/2012/main" userId="S-1-5-21-147214757-305610072-1517763936-1049857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FF99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度样式 2 - 强调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003" autoAdjust="0"/>
    <p:restoredTop sz="95363" autoAdjust="0"/>
  </p:normalViewPr>
  <p:slideViewPr>
    <p:cSldViewPr>
      <p:cViewPr varScale="1">
        <p:scale>
          <a:sx n="66" d="100"/>
          <a:sy n="66" d="100"/>
        </p:scale>
        <p:origin x="1072" y="3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72" d="100"/>
          <a:sy n="72" d="100"/>
        </p:scale>
        <p:origin x="2480" y="6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3F99EF29-387F-42BB-8A81-132E16DF8442}" type="slidenum">
              <a:rPr lang="en-US" dirty="0"/>
              <a:t>‹#›</a:t>
            </a:fld>
            <a:endParaRPr lang="en-US" dirty="0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 dirty="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3662" tIns="46038" rIns="93662" bIns="46038" numCol="1" anchor="t" anchorCtr="0" compatLnSpc="1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5pPr marL="457200" lvl="4" algn="r" defTabSz="933450">
              <a:defRPr smtClean="0"/>
            </a:lvl5pPr>
          </a:lstStyle>
          <a:p>
            <a:pPr lvl="4"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870C1BA4-1CEE-4CD8-8532-343A8D2B3155}" type="slidenum">
              <a:rPr lang="en-US" dirty="0"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 Title</a:t>
            </a:r>
            <a:endParaRPr lang="en-US" dirty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1024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John Doe, Some Company</a:t>
            </a:r>
          </a:p>
        </p:txBody>
      </p:sp>
      <p:sp>
        <p:nvSpPr>
          <p:cNvPr id="102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dirty="0"/>
              <a:t>Page </a:t>
            </a:r>
            <a:fld id="{9A6FF2A5-3843-4034-80EC-B86A7C49C539}" type="slidenum">
              <a:rPr lang="en-US" dirty="0"/>
              <a:t>1</a:t>
            </a:fld>
            <a:endParaRPr lang="en-US" dirty="0"/>
          </a:p>
        </p:txBody>
      </p:sp>
      <p:sp>
        <p:nvSpPr>
          <p:cNvPr id="102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1024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870C1BA4-1CEE-4CD8-8532-343A8D2B3155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017189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870C1BA4-1CEE-4CD8-8532-343A8D2B3155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01089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870C1BA4-1CEE-4CD8-8532-343A8D2B3155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5022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SG" dirty="0"/>
              <a:t>70,45; 250,20;62.5,26.5; 250,15</a:t>
            </a:r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870C1BA4-1CEE-4CD8-8532-343A8D2B3155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577434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870C1BA4-1CEE-4CD8-8532-343A8D2B3155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222179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870C1BA4-1CEE-4CD8-8532-343A8D2B3155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515688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870C1BA4-1CEE-4CD8-8532-343A8D2B3155}" type="slidenum">
              <a:rPr lang="en-US" smtClean="0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45757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buFont typeface="Wingdings" panose="05000000000000000000" pitchFamily="2" charset="2"/>
              <a:buChar char="Ø"/>
              <a:defRPr sz="1800" b="1"/>
            </a:lvl1pPr>
            <a:lvl2pPr>
              <a:defRPr sz="1800"/>
            </a:lvl2pPr>
            <a:lvl3pPr marL="1085850" indent="-228600">
              <a:buFont typeface="Arial" panose="020B0604020202020204" pitchFamily="34" charset="0"/>
              <a:buChar char="•"/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3099D1E7-2CFE-4362-BB72-AF97192842EA}" type="slidenum">
              <a:rPr lang="en-US" dirty="0"/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GB"/>
              <a:t>Panpan Li (Huawei)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533399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ctr" anchorCtr="0" compatLnSpc="1"/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447802"/>
            <a:ext cx="7772400" cy="464819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t" anchorCtr="0" compatLnSpc="1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US" altLang="zh-CN"/>
              <a:t>Panpan Li (Huawei)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>
              <a:defRPr smtClean="0"/>
            </a:lvl1pPr>
          </a:lstStyle>
          <a:p>
            <a:pPr>
              <a:defRPr/>
            </a:pPr>
            <a:r>
              <a:rPr lang="en-US" dirty="0"/>
              <a:t>Slide </a:t>
            </a:r>
            <a:fld id="{1020D93E-1000-485A-B4A0-9946B8CFFE0D}" type="slidenum">
              <a:rPr lang="en-US" dirty="0"/>
              <a:t>‹#›</a:t>
            </a:fld>
            <a:endParaRPr lang="en-US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19C1BB8C-F310-4487-A728-D71901F75197}"/>
              </a:ext>
            </a:extLst>
          </p:cNvPr>
          <p:cNvSpPr txBox="1">
            <a:spLocks/>
          </p:cNvSpPr>
          <p:nvPr userDrawn="1"/>
        </p:nvSpPr>
        <p:spPr>
          <a:xfrm>
            <a:off x="609600" y="268579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Mar.</a:t>
            </a:r>
            <a:r>
              <a:rPr lang="en-US" sz="1800" b="1" dirty="0"/>
              <a:t> 2025</a:t>
            </a:r>
            <a:endParaRPr lang="en-GB" sz="1800" b="1" dirty="0"/>
          </a:p>
        </p:txBody>
      </p:sp>
      <p:sp>
        <p:nvSpPr>
          <p:cNvPr id="11" name="Rectangle 1">
            <a:extLst>
              <a:ext uri="{FF2B5EF4-FFF2-40B4-BE49-F238E27FC236}">
                <a16:creationId xmlns:a16="http://schemas.microsoft.com/office/drawing/2014/main" id="{9E5A8537-B6D2-4949-91B2-84817C1813A8}"/>
              </a:ext>
            </a:extLst>
          </p:cNvPr>
          <p:cNvSpPr/>
          <p:nvPr userDrawn="1"/>
        </p:nvSpPr>
        <p:spPr>
          <a:xfrm>
            <a:off x="5486400" y="264652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802.11-25/</a:t>
            </a:r>
            <a:r>
              <a:rPr lang="en-US" sz="1800" b="1" dirty="0">
                <a:solidFill>
                  <a:srgbClr val="000000"/>
                </a:solidFill>
                <a:latin typeface="+mn-lt"/>
              </a:rPr>
              <a:t>0338</a:t>
            </a:r>
            <a:r>
              <a:rPr lang="en-US" altLang="zh-CN" sz="1800" b="1" dirty="0">
                <a:solidFill>
                  <a:srgbClr val="000000"/>
                </a:solidFill>
                <a:latin typeface="+mn-lt"/>
              </a:rPr>
              <a:t>r0</a:t>
            </a:r>
            <a:endParaRPr lang="en-SG" sz="1800" dirty="0">
              <a:latin typeface="+mn-lt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18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18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lipanpan25@huawei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>
          <a:xfrm>
            <a:off x="190500" y="882240"/>
            <a:ext cx="8801100" cy="870323"/>
          </a:xfrm>
          <a:noFill/>
        </p:spPr>
        <p:txBody>
          <a:bodyPr/>
          <a:lstStyle/>
          <a:p>
            <a:r>
              <a:rPr lang="en-US" altLang="zh-CN" sz="3200" dirty="0">
                <a:solidFill>
                  <a:schemeClr val="tx1"/>
                </a:solidFill>
              </a:rPr>
              <a:t>AMP Data Communication in sub-1 GHz</a:t>
            </a:r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7173" name="Rectangle 6"/>
          <p:cNvSpPr>
            <a:spLocks noGrp="1" noChangeArrowheads="1"/>
          </p:cNvSpPr>
          <p:nvPr>
            <p:ph idx="1"/>
          </p:nvPr>
        </p:nvSpPr>
        <p:spPr>
          <a:xfrm>
            <a:off x="723900" y="1952653"/>
            <a:ext cx="7772400" cy="44958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1800" dirty="0"/>
              <a:t>Date:</a:t>
            </a:r>
            <a:r>
              <a:rPr lang="en-US" sz="1800" b="0" dirty="0"/>
              <a:t> 2025-03-10</a:t>
            </a:r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838200" y="2162576"/>
            <a:ext cx="1368339" cy="250021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5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6604336"/>
              </p:ext>
            </p:extLst>
          </p:nvPr>
        </p:nvGraphicFramePr>
        <p:xfrm>
          <a:off x="952500" y="2701138"/>
          <a:ext cx="7467600" cy="13772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708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5774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7032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6863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Affiliation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err="1"/>
                        <a:t>Panpan</a:t>
                      </a:r>
                      <a:r>
                        <a:rPr lang="en-US" altLang="zh-CN" sz="1200" dirty="0"/>
                        <a:t> Li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+mn-lt"/>
                          <a:ea typeface="Times New Roman" panose="02020603050405020304"/>
                          <a:cs typeface="Arial" panose="020B0604020202020204"/>
                        </a:rPr>
                        <a:t>Huawei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Singapore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>
                          <a:latin typeface="+mn-lt"/>
                          <a:ea typeface="Times New Roman" panose="02020603050405020304"/>
                          <a:cs typeface="Arial" panose="020B0604020202020204"/>
                          <a:hlinkClick r:id="rId3"/>
                        </a:rPr>
                        <a:t>lipanpan25@huawei.com</a:t>
                      </a:r>
                      <a:endParaRPr lang="en-US" altLang="zh-CN" sz="1200" dirty="0">
                        <a:latin typeface="+mn-lt"/>
                        <a:ea typeface="Times New Roman" panose="02020603050405020304"/>
                        <a:cs typeface="Arial" panose="020B06040202020202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/>
                        <a:t>Bin Qian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Shenzhen,</a:t>
                      </a:r>
                      <a:r>
                        <a:rPr lang="en-US" altLang="zh-CN" sz="1200" baseline="0" dirty="0">
                          <a:solidFill>
                            <a:schemeClr val="tx1"/>
                          </a:solidFill>
                        </a:rPr>
                        <a:t> China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200" dirty="0">
                        <a:latin typeface="+mn-lt"/>
                        <a:ea typeface="Times New Roman" panose="02020603050405020304"/>
                        <a:cs typeface="Arial" panose="020B06040202020202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err="1"/>
                        <a:t>Lumin</a:t>
                      </a:r>
                      <a:r>
                        <a:rPr lang="en-US" altLang="zh-CN" sz="1200" dirty="0"/>
                        <a:t> Liu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i="0" dirty="0">
                        <a:latin typeface="Times New Roman" panose="02020603050405020304"/>
                        <a:cs typeface="Arial" panose="020B06040202020202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Singapore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200" dirty="0">
                        <a:latin typeface="+mn-lt"/>
                        <a:ea typeface="Times New Roman" panose="02020603050405020304"/>
                        <a:cs typeface="Arial" panose="020B06040202020202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65813822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/>
                        <a:t>Lei Huang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i="0" dirty="0">
                        <a:latin typeface="Times New Roman" panose="02020603050405020304"/>
                        <a:cs typeface="Arial" panose="020B06040202020202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Singapore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200" dirty="0">
                        <a:latin typeface="+mn-lt"/>
                        <a:ea typeface="Times New Roman" panose="02020603050405020304"/>
                        <a:cs typeface="Arial" panose="020B06040202020202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16853266"/>
                  </a:ext>
                </a:extLst>
              </a:tr>
            </a:tbl>
          </a:graphicData>
        </a:graphic>
      </p:graphicFrame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652ED8AE-202C-478D-A913-2D69842F1AC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Panpan Li (Huawei)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2D5093-8DB1-4D32-9684-E1C84F45259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t>1</a:t>
            </a:fld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D9B8A0-A459-4CA1-8460-552FAEA76A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SG" dirty="0"/>
              <a:t>DL data rates </a:t>
            </a:r>
            <a:r>
              <a:rPr lang="en-US" dirty="0"/>
              <a:t>in sub-1 GHz</a:t>
            </a:r>
            <a:endParaRPr lang="en-SG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44033B8-FA17-44B3-9191-159F1D5016D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t>10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6EC977-755E-4B28-A36E-9722BC172B8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Panpan Li (Huawei)</a:t>
            </a:r>
            <a:endParaRPr lang="en-US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DD7F6828-DDB8-47E6-99AE-DF1C68EB71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447800"/>
            <a:ext cx="8686800" cy="4648200"/>
          </a:xfrm>
        </p:spPr>
        <p:txBody>
          <a:bodyPr/>
          <a:lstStyle/>
          <a:p>
            <a:r>
              <a:rPr lang="en-SG" b="0" dirty="0"/>
              <a:t>Satisfying Tx mask is implementation specific, may apply filter to lower sidelobe. Here are some examples, but the choice of filters should take complexity into consideration.</a:t>
            </a:r>
          </a:p>
          <a:p>
            <a:endParaRPr lang="en-SG" b="0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05F618E3-D7A4-40E3-BD61-BF356E8F524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1221" y="2349000"/>
            <a:ext cx="2821091" cy="2160000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9468595E-1B84-4CE7-A145-28D6539C946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7200" y="4373776"/>
            <a:ext cx="2829667" cy="2160000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B55FD8F0-5BFC-461B-9D1A-DFA48880DD8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550214" y="4546133"/>
            <a:ext cx="2802162" cy="2160000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884199BA-6E61-45D1-84B1-6A0B07C641AA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532536" y="2349000"/>
            <a:ext cx="2767500" cy="2160000"/>
          </a:xfrm>
          <a:prstGeom prst="rect">
            <a:avLst/>
          </a:prstGeom>
        </p:spPr>
      </p:pic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66D0E602-0632-4E08-993F-67A6D14452B2}"/>
              </a:ext>
            </a:extLst>
          </p:cNvPr>
          <p:cNvSpPr txBox="1">
            <a:spLocks/>
          </p:cNvSpPr>
          <p:nvPr/>
        </p:nvSpPr>
        <p:spPr bwMode="auto">
          <a:xfrm>
            <a:off x="6540260" y="2946152"/>
            <a:ext cx="1752600" cy="503529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t" anchorCtr="0" compatLnSpc="1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18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8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Font typeface="Wingdings" panose="05000000000000000000" pitchFamily="2" charset="2"/>
              <a:buNone/>
            </a:pPr>
            <a:r>
              <a:rPr lang="en-SG" sz="2000" kern="0" dirty="0"/>
              <a:t>Manchester</a:t>
            </a:r>
          </a:p>
          <a:p>
            <a:pPr marL="0" indent="0">
              <a:buFont typeface="Wingdings" panose="05000000000000000000" pitchFamily="2" charset="2"/>
              <a:buNone/>
            </a:pPr>
            <a:endParaRPr lang="en-SG" sz="2000" kern="0" dirty="0"/>
          </a:p>
        </p:txBody>
      </p:sp>
      <p:sp>
        <p:nvSpPr>
          <p:cNvPr id="18" name="Content Placeholder 2">
            <a:extLst>
              <a:ext uri="{FF2B5EF4-FFF2-40B4-BE49-F238E27FC236}">
                <a16:creationId xmlns:a16="http://schemas.microsoft.com/office/drawing/2014/main" id="{3883A835-81FC-446A-A567-FAE99E91C8CD}"/>
              </a:ext>
            </a:extLst>
          </p:cNvPr>
          <p:cNvSpPr txBox="1">
            <a:spLocks/>
          </p:cNvSpPr>
          <p:nvPr/>
        </p:nvSpPr>
        <p:spPr bwMode="auto">
          <a:xfrm>
            <a:off x="6760476" y="5410200"/>
            <a:ext cx="1752600" cy="503529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t" anchorCtr="0" compatLnSpc="1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18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8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Font typeface="Wingdings" panose="05000000000000000000" pitchFamily="2" charset="2"/>
              <a:buNone/>
            </a:pPr>
            <a:r>
              <a:rPr lang="en-SG" sz="2000" kern="0" dirty="0"/>
              <a:t>PIE</a:t>
            </a:r>
          </a:p>
          <a:p>
            <a:pPr marL="0" indent="0">
              <a:buFont typeface="Wingdings" panose="05000000000000000000" pitchFamily="2" charset="2"/>
              <a:buNone/>
            </a:pPr>
            <a:endParaRPr lang="en-SG" sz="2000" kern="0" dirty="0"/>
          </a:p>
        </p:txBody>
      </p:sp>
    </p:spTree>
    <p:extLst>
      <p:ext uri="{BB962C8B-B14F-4D97-AF65-F5344CB8AC3E}">
        <p14:creationId xmlns:p14="http://schemas.microsoft.com/office/powerpoint/2010/main" val="231709163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BCA60F-8872-4DFB-AE86-5AC2F29628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SG" dirty="0"/>
              <a:t>Summary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7155AC6-1614-4E30-83F8-2D9B7D4E0E1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t>11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53ED10-F730-474F-8DAE-6115052164D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Panpan Li (Huawei)</a:t>
            </a:r>
            <a:endParaRPr lang="en-US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E5F20404-3488-480B-84D2-361B23565915}"/>
              </a:ext>
            </a:extLst>
          </p:cNvPr>
          <p:cNvSpPr txBox="1">
            <a:spLocks/>
          </p:cNvSpPr>
          <p:nvPr/>
        </p:nvSpPr>
        <p:spPr bwMode="auto">
          <a:xfrm>
            <a:off x="685800" y="1447802"/>
            <a:ext cx="7772400" cy="388619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t" anchorCtr="0" compatLnSpc="1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18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5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5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SG" dirty="0"/>
              <a:t>This contribution discussed the </a:t>
            </a:r>
            <a:r>
              <a:rPr lang="en-US" altLang="zh-CN" dirty="0">
                <a:solidFill>
                  <a:schemeClr val="tx1"/>
                </a:solidFill>
              </a:rPr>
              <a:t>AMP data communication in sub-1 GHz </a:t>
            </a:r>
            <a:endParaRPr lang="en-SG" dirty="0"/>
          </a:p>
          <a:p>
            <a:pPr lvl="1"/>
            <a:r>
              <a:rPr lang="en-SG" sz="1800" dirty="0"/>
              <a:t>Supports </a:t>
            </a:r>
            <a:r>
              <a:rPr lang="en-US" sz="1800" dirty="0"/>
              <a:t>mono-static backscattering communication, bi-static backscattering communication and active transmission</a:t>
            </a:r>
            <a:endParaRPr lang="en-SG" sz="1800" dirty="0"/>
          </a:p>
          <a:p>
            <a:pPr lvl="1"/>
            <a:r>
              <a:rPr lang="en-SG" sz="1800" dirty="0"/>
              <a:t>Operating bands, Bandwidth, channelization</a:t>
            </a:r>
          </a:p>
          <a:p>
            <a:pPr lvl="2"/>
            <a:r>
              <a:rPr lang="en-SG" sz="1800" dirty="0"/>
              <a:t>Consider different bands/regulations from 11ah: which with higher max Tx power</a:t>
            </a:r>
          </a:p>
          <a:p>
            <a:pPr lvl="2"/>
            <a:r>
              <a:rPr lang="en-SG" sz="1800" dirty="0"/>
              <a:t>Consider narrower BW: </a:t>
            </a:r>
            <a:r>
              <a:rPr lang="de-DE" sz="1800" dirty="0"/>
              <a:t>200 kHz , 400 kHz, 250 kHz, 500 kHz</a:t>
            </a:r>
            <a:r>
              <a:rPr lang="en-SG" sz="1800" dirty="0"/>
              <a:t>, …</a:t>
            </a:r>
          </a:p>
          <a:p>
            <a:pPr lvl="1"/>
            <a:r>
              <a:rPr lang="en-SG" sz="1800" dirty="0"/>
              <a:t>DL data rates</a:t>
            </a:r>
          </a:p>
          <a:p>
            <a:pPr lvl="2"/>
            <a:r>
              <a:rPr lang="en-SG" sz="1800" dirty="0"/>
              <a:t>Consider lower data rates: 31.25kbps, 62.5 kbps, 125 kbps</a:t>
            </a:r>
          </a:p>
          <a:p>
            <a:pPr lvl="1"/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6220525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95D853-0C52-47F6-AD81-67871DD7C2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SG" dirty="0"/>
              <a:t>Reference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30D1C3-E2B0-4F66-9812-8A8B3D9006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447802"/>
            <a:ext cx="8153400" cy="4648198"/>
          </a:xfrm>
        </p:spPr>
        <p:txBody>
          <a:bodyPr/>
          <a:lstStyle/>
          <a:p>
            <a:r>
              <a:rPr lang="en-SG" b="0" dirty="0"/>
              <a:t>[1] 11-24-0575-01-0amp-p802-11bp-par</a:t>
            </a:r>
            <a:endParaRPr lang="en-US" altLang="zh-CN" b="0" dirty="0"/>
          </a:p>
          <a:p>
            <a:r>
              <a:rPr lang="en-US" altLang="zh-CN" b="0" dirty="0"/>
              <a:t>[2] 11-10-1217-00-00ah-fcc-part-15-and-channel-widths</a:t>
            </a:r>
          </a:p>
          <a:p>
            <a:r>
              <a:rPr lang="en-US" altLang="zh-CN" b="0" dirty="0"/>
              <a:t>[3] 11-11-0685-00-00ah-s1g-spectrum-regulations</a:t>
            </a:r>
          </a:p>
          <a:p>
            <a:r>
              <a:rPr lang="en-US" altLang="zh-CN" b="0" dirty="0"/>
              <a:t>[4] 11-11-0957-02-00ah-s1g-spectrum-regulations-in-china</a:t>
            </a:r>
          </a:p>
          <a:p>
            <a:r>
              <a:rPr lang="en-US" altLang="zh-CN" b="0" dirty="0"/>
              <a:t>[5] 11-11-1238-00-00ah-channelization-and-bandwidth-modes-for-11ah</a:t>
            </a:r>
          </a:p>
          <a:p>
            <a:r>
              <a:rPr lang="en-US" altLang="zh-CN" b="0" dirty="0"/>
              <a:t>[6] 11-11-1296-03-00ah-potential-channelization-for-11ah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4934686-0ADE-48B3-9C85-1F60296D3CF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t>12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57823B-3365-4BFA-B188-B8398C7A45D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Panpan Li (Huawei)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853715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D9ABA6-5533-4A5F-862A-305A496E32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SP 1</a:t>
            </a:r>
            <a:endParaRPr lang="en-SG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955133-4621-4D6B-95AC-006DC3C367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447802"/>
            <a:ext cx="8534400" cy="4648198"/>
          </a:xfrm>
        </p:spPr>
        <p:txBody>
          <a:bodyPr/>
          <a:lstStyle/>
          <a:p>
            <a:r>
              <a:rPr lang="en-SG" b="1" dirty="0"/>
              <a:t>Do you agree to add the following text to TG bp SFD?</a:t>
            </a:r>
          </a:p>
          <a:p>
            <a:pPr lvl="1"/>
            <a:r>
              <a:rPr lang="en-US" dirty="0"/>
              <a:t>11bp defines at least one mode of MAC/PHY that supports mono-static and bi-static backscattering communication in sub-1 GHz.</a:t>
            </a:r>
          </a:p>
          <a:p>
            <a:pPr lvl="2"/>
            <a:endParaRPr lang="en-SG" dirty="0"/>
          </a:p>
          <a:p>
            <a:pPr marL="400050" lvl="1" indent="0">
              <a:buNone/>
            </a:pPr>
            <a:r>
              <a:rPr lang="en-US" altLang="zh-CN" sz="1800" dirty="0"/>
              <a:t>Yes</a:t>
            </a:r>
          </a:p>
          <a:p>
            <a:pPr marL="400050" lvl="1" indent="0">
              <a:buNone/>
            </a:pPr>
            <a:r>
              <a:rPr lang="en-US" sz="1800" dirty="0"/>
              <a:t>No</a:t>
            </a:r>
          </a:p>
          <a:p>
            <a:pPr marL="400050" lvl="1" indent="0">
              <a:buNone/>
            </a:pPr>
            <a:r>
              <a:rPr lang="en-US" sz="1800" dirty="0"/>
              <a:t>Abstain</a:t>
            </a:r>
            <a:endParaRPr lang="en-SG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F2F6983-B140-43A3-A1F2-B9A9C02EE9B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t>13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02B05A-9D0F-4D02-95DA-C9FFA0CBA92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Panpan Li (Huawei)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070347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D9ABA6-5533-4A5F-862A-305A496E32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SP 2</a:t>
            </a:r>
            <a:endParaRPr lang="en-SG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955133-4621-4D6B-95AC-006DC3C367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447802"/>
            <a:ext cx="8534400" cy="4648198"/>
          </a:xfrm>
        </p:spPr>
        <p:txBody>
          <a:bodyPr/>
          <a:lstStyle/>
          <a:p>
            <a:r>
              <a:rPr lang="en-SG" b="1" dirty="0"/>
              <a:t>Do you agree to add the following text to TG bp SFD?</a:t>
            </a:r>
          </a:p>
          <a:p>
            <a:pPr lvl="1"/>
            <a:r>
              <a:rPr lang="en-US" dirty="0"/>
              <a:t>11bp shall specify an AMP uplink PPDU for AMP STA supporting active transmission that contains an AMP-Sync field and AMP-Data field in sub-1 GHz. </a:t>
            </a:r>
            <a:r>
              <a:rPr lang="en-US" altLang="zh-CN" b="0" dirty="0"/>
              <a:t>Inclusion of an AMP-SIG field in the AMP uplink PPDU is TBD.</a:t>
            </a:r>
          </a:p>
          <a:p>
            <a:pPr lvl="2"/>
            <a:endParaRPr lang="en-US" dirty="0"/>
          </a:p>
          <a:p>
            <a:pPr lvl="2"/>
            <a:endParaRPr lang="en-SG" dirty="0"/>
          </a:p>
          <a:p>
            <a:pPr marL="400050" lvl="1" indent="0">
              <a:buNone/>
            </a:pPr>
            <a:r>
              <a:rPr lang="en-US" altLang="zh-CN" sz="1800" dirty="0"/>
              <a:t>Yes</a:t>
            </a:r>
          </a:p>
          <a:p>
            <a:pPr marL="400050" lvl="1" indent="0">
              <a:buNone/>
            </a:pPr>
            <a:r>
              <a:rPr lang="en-US" sz="1800" dirty="0"/>
              <a:t>No</a:t>
            </a:r>
          </a:p>
          <a:p>
            <a:pPr marL="400050" lvl="1" indent="0">
              <a:buNone/>
            </a:pPr>
            <a:r>
              <a:rPr lang="en-US" sz="1800" dirty="0"/>
              <a:t>Abstain</a:t>
            </a:r>
            <a:endParaRPr lang="en-SG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F2F6983-B140-43A3-A1F2-B9A9C02EE9B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t>14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02B05A-9D0F-4D02-95DA-C9FFA0CBA92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Panpan Li (Huawei)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12224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D9ABA6-5533-4A5F-862A-305A496E32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SP 3</a:t>
            </a:r>
            <a:endParaRPr lang="en-SG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955133-4621-4D6B-95AC-006DC3C367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447802"/>
            <a:ext cx="8534400" cy="4648198"/>
          </a:xfrm>
        </p:spPr>
        <p:txBody>
          <a:bodyPr/>
          <a:lstStyle/>
          <a:p>
            <a:r>
              <a:rPr lang="en-SG" b="1" dirty="0"/>
              <a:t>Do you agree to add the following text to TG bp SFD?</a:t>
            </a:r>
          </a:p>
          <a:p>
            <a:pPr lvl="1"/>
            <a:r>
              <a:rPr lang="en-US" dirty="0"/>
              <a:t>11bp shall allow transmission in sub-1 GHz with the following bandwidths restricted by regional regulations: 200 kHz , 400 kHz, 250 kHz, 500 kHz. </a:t>
            </a:r>
          </a:p>
          <a:p>
            <a:pPr lvl="2"/>
            <a:endParaRPr lang="en-SG" dirty="0"/>
          </a:p>
          <a:p>
            <a:pPr marL="400050" lvl="1" indent="0">
              <a:buNone/>
            </a:pPr>
            <a:r>
              <a:rPr lang="en-US" altLang="zh-CN" sz="1800" dirty="0"/>
              <a:t>Yes</a:t>
            </a:r>
          </a:p>
          <a:p>
            <a:pPr marL="400050" lvl="1" indent="0">
              <a:buNone/>
            </a:pPr>
            <a:r>
              <a:rPr lang="en-US" sz="1800" dirty="0"/>
              <a:t>No</a:t>
            </a:r>
          </a:p>
          <a:p>
            <a:pPr marL="400050" lvl="1" indent="0">
              <a:buNone/>
            </a:pPr>
            <a:r>
              <a:rPr lang="en-US" sz="1800" dirty="0"/>
              <a:t>Abstain</a:t>
            </a:r>
            <a:endParaRPr lang="en-SG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F2F6983-B140-43A3-A1F2-B9A9C02EE9B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t>15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02B05A-9D0F-4D02-95DA-C9FFA0CBA92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Panpan Li (Huawei)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281311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D9ABA6-5533-4A5F-862A-305A496E32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SP 4</a:t>
            </a:r>
            <a:endParaRPr lang="en-SG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955133-4621-4D6B-95AC-006DC3C367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447802"/>
            <a:ext cx="8534400" cy="4648198"/>
          </a:xfrm>
        </p:spPr>
        <p:txBody>
          <a:bodyPr/>
          <a:lstStyle/>
          <a:p>
            <a:r>
              <a:rPr lang="en-SG" b="1" dirty="0"/>
              <a:t>Do you agree to add the following text to TG bp SFD?</a:t>
            </a:r>
          </a:p>
          <a:p>
            <a:pPr lvl="1"/>
            <a:r>
              <a:rPr lang="en-US" dirty="0"/>
              <a:t>The AMP Downlink PPDU in sub-1 GHz shall support at least the following data rates:</a:t>
            </a:r>
          </a:p>
          <a:p>
            <a:pPr lvl="2"/>
            <a:r>
              <a:rPr lang="en-US" dirty="0"/>
              <a:t>31.25 </a:t>
            </a:r>
            <a:r>
              <a:rPr lang="en-US" altLang="zh-CN" dirty="0"/>
              <a:t>kbps</a:t>
            </a:r>
          </a:p>
          <a:p>
            <a:pPr lvl="2"/>
            <a:r>
              <a:rPr lang="en-US" dirty="0"/>
              <a:t>62.5 kb/s</a:t>
            </a:r>
          </a:p>
          <a:p>
            <a:pPr lvl="2"/>
            <a:r>
              <a:rPr lang="en-US" dirty="0"/>
              <a:t>125 kb/s </a:t>
            </a:r>
          </a:p>
          <a:p>
            <a:pPr lvl="1"/>
            <a:endParaRPr lang="en-SG" dirty="0"/>
          </a:p>
          <a:p>
            <a:pPr lvl="1"/>
            <a:endParaRPr lang="en-SG" dirty="0"/>
          </a:p>
          <a:p>
            <a:pPr marL="400050" lvl="1" indent="0">
              <a:buNone/>
            </a:pPr>
            <a:r>
              <a:rPr lang="en-US" altLang="zh-CN" sz="1800" dirty="0"/>
              <a:t>Yes</a:t>
            </a:r>
          </a:p>
          <a:p>
            <a:pPr marL="400050" lvl="1" indent="0">
              <a:buNone/>
            </a:pPr>
            <a:r>
              <a:rPr lang="en-US" sz="1800" dirty="0"/>
              <a:t>No</a:t>
            </a:r>
          </a:p>
          <a:p>
            <a:pPr marL="400050" lvl="1" indent="0">
              <a:buNone/>
            </a:pPr>
            <a:r>
              <a:rPr lang="en-US" sz="1800" dirty="0"/>
              <a:t>Abstain</a:t>
            </a:r>
            <a:endParaRPr lang="en-SG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F2F6983-B140-43A3-A1F2-B9A9C02EE9B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t>16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02B05A-9D0F-4D02-95DA-C9FFA0CBA92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Panpan Li (Huawei)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85074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6395FD-CEA9-4A6A-AD62-530307E447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SG" dirty="0"/>
              <a:t>Abstract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F94C5F-856E-409B-A924-D8E569B603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447802"/>
            <a:ext cx="7772400" cy="4648198"/>
          </a:xfrm>
        </p:spPr>
        <p:txBody>
          <a:bodyPr/>
          <a:lstStyle/>
          <a:p>
            <a:r>
              <a:rPr lang="en-SG" dirty="0"/>
              <a:t>This contribution intend</a:t>
            </a:r>
            <a:r>
              <a:rPr lang="en-US" altLang="zh-CN" dirty="0"/>
              <a:t>s</a:t>
            </a:r>
            <a:r>
              <a:rPr lang="en-SG" dirty="0"/>
              <a:t> to start the discussion of </a:t>
            </a:r>
            <a:r>
              <a:rPr lang="en-US" altLang="zh-CN" dirty="0">
                <a:solidFill>
                  <a:schemeClr val="tx1"/>
                </a:solidFill>
              </a:rPr>
              <a:t>AMP data communication in sub-1 GHz </a:t>
            </a:r>
            <a:endParaRPr lang="en-SG" dirty="0"/>
          </a:p>
          <a:p>
            <a:pPr lvl="1"/>
            <a:r>
              <a:rPr lang="en-SG" sz="1800" dirty="0"/>
              <a:t>Operating bands, bandwidth, channelization</a:t>
            </a:r>
          </a:p>
          <a:p>
            <a:pPr lvl="1"/>
            <a:r>
              <a:rPr lang="en-SG" sz="1800" dirty="0"/>
              <a:t>DL data rates</a:t>
            </a:r>
          </a:p>
          <a:p>
            <a:endParaRPr lang="en-SG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2A2D919-5888-47E4-A34F-263AC47E358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t>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297F2C-CC7A-4346-8564-478E9352966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Panpan Li (Huawei)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56144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FE7480-E676-44B5-88FA-357F88E50F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SG" dirty="0"/>
              <a:t>Background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D27A09-892E-4894-B870-7106E15EB5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447802"/>
            <a:ext cx="7772400" cy="4648198"/>
          </a:xfrm>
        </p:spPr>
        <p:txBody>
          <a:bodyPr/>
          <a:lstStyle/>
          <a:p>
            <a:r>
              <a:rPr lang="en-SG" dirty="0"/>
              <a:t>TG BP PAR [1]: </a:t>
            </a:r>
          </a:p>
          <a:p>
            <a:pPr lvl="1"/>
            <a:r>
              <a:rPr lang="en-SG" dirty="0"/>
              <a:t>At least one mode of data communication in sub-1 GHz is defined</a:t>
            </a:r>
          </a:p>
          <a:p>
            <a:pPr lvl="1"/>
            <a:endParaRPr lang="en-SG" dirty="0"/>
          </a:p>
          <a:p>
            <a:pPr lvl="1"/>
            <a:endParaRPr lang="en-SG" dirty="0"/>
          </a:p>
          <a:p>
            <a:pPr lvl="1"/>
            <a:endParaRPr lang="en-SG" dirty="0"/>
          </a:p>
          <a:p>
            <a:pPr lvl="1"/>
            <a:endParaRPr lang="en-SG" dirty="0"/>
          </a:p>
          <a:p>
            <a:pPr lvl="1"/>
            <a:endParaRPr lang="en-SG" dirty="0"/>
          </a:p>
          <a:p>
            <a:pPr lvl="1"/>
            <a:endParaRPr lang="en-SG" dirty="0"/>
          </a:p>
          <a:p>
            <a:endParaRPr lang="en-SG" dirty="0"/>
          </a:p>
          <a:p>
            <a:r>
              <a:rPr lang="en-SG" dirty="0"/>
              <a:t>There are some contributions touching WPT PHY/MAC topics.</a:t>
            </a:r>
          </a:p>
          <a:p>
            <a:r>
              <a:rPr lang="en-SG" dirty="0"/>
              <a:t>AMP data communication in sub-1 GHz has not been discussed.</a:t>
            </a:r>
          </a:p>
          <a:p>
            <a:endParaRPr lang="en-SG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41376E8-C848-4113-A772-A2B79576252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t>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558085-6699-4DE8-9E1A-E95DB376257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Panpan Li (Huawei)</a:t>
            </a:r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26AD54D4-ECBC-4F6F-B33F-9DDF2CB2DE6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80202" y="2286000"/>
            <a:ext cx="6783595" cy="18597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88381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C25A35-E98A-4ABF-9EF4-286434E878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SG" dirty="0"/>
              <a:t>Motivation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8558BC-9357-446D-8F82-3637DD569A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47802"/>
            <a:ext cx="8229600" cy="4876798"/>
          </a:xfrm>
        </p:spPr>
        <p:txBody>
          <a:bodyPr/>
          <a:lstStyle/>
          <a:p>
            <a:r>
              <a:rPr lang="en-SG" dirty="0"/>
              <a:t>Motivation of data communication in sub-1 GHz </a:t>
            </a:r>
          </a:p>
          <a:p>
            <a:pPr lvl="1"/>
            <a:r>
              <a:rPr lang="en-US" altLang="zh-CN" dirty="0"/>
              <a:t>AMP </a:t>
            </a:r>
            <a:r>
              <a:rPr lang="en-US" dirty="0"/>
              <a:t>Data communication in </a:t>
            </a:r>
            <a:r>
              <a:rPr lang="en-SG" dirty="0"/>
              <a:t>sub-1 GHz may achieve larger coverage.</a:t>
            </a:r>
          </a:p>
          <a:p>
            <a:pPr lvl="1"/>
            <a:r>
              <a:rPr lang="en-SG" dirty="0"/>
              <a:t>Sub-1 GHz is less crowded than 2.4 GHz. 11ah is the only IEEE 802.11 product operating in sub-1 GHz.</a:t>
            </a:r>
          </a:p>
          <a:p>
            <a:pPr lvl="1"/>
            <a:r>
              <a:rPr lang="en-SG" dirty="0"/>
              <a:t>AMP have different use cases than 11ah</a:t>
            </a:r>
          </a:p>
          <a:p>
            <a:pPr lvl="2"/>
            <a:r>
              <a:rPr lang="en-US" dirty="0"/>
              <a:t>AMP data communication focus on short-medium distance in sensor use cases: 10cm - 50m, AMP doesn’t support data offloading</a:t>
            </a:r>
          </a:p>
          <a:p>
            <a:pPr lvl="2"/>
            <a:r>
              <a:rPr lang="en-US" dirty="0"/>
              <a:t>11ah target long distance in data offloading/sensing use cases: up to 1km</a:t>
            </a:r>
          </a:p>
          <a:p>
            <a:pPr lvl="1"/>
            <a:r>
              <a:rPr lang="en-SG" dirty="0"/>
              <a:t>AMP have different device capabilities than 11ah</a:t>
            </a:r>
          </a:p>
          <a:p>
            <a:pPr lvl="2"/>
            <a:r>
              <a:rPr lang="en-US" dirty="0"/>
              <a:t>AMP STA is typically battery-free, while S1G STA typically is battery powered</a:t>
            </a:r>
          </a:p>
          <a:p>
            <a:pPr lvl="2"/>
            <a:r>
              <a:rPr lang="en-US" dirty="0"/>
              <a:t>AMP STA usually possesses lower capability than S1G STA</a:t>
            </a:r>
          </a:p>
          <a:p>
            <a:pPr lvl="1"/>
            <a:r>
              <a:rPr lang="en-US" dirty="0"/>
              <a:t>AMP may need to seek different regulations from 11ah</a:t>
            </a:r>
          </a:p>
          <a:p>
            <a:pPr lvl="2"/>
            <a:r>
              <a:rPr lang="en-US" dirty="0"/>
              <a:t>Unlike 2.4 GHz bands regulations, different areas possess various sub-1 GHz bands regulations </a:t>
            </a:r>
          </a:p>
          <a:p>
            <a:pPr lvl="2"/>
            <a:r>
              <a:rPr lang="en-US" dirty="0"/>
              <a:t>There are some countries/areas without 11ah because of lacking/strict regional regulations, e.g., China. Even for countries with 11ah, AMP may need to meet different requirements from 11ah for same sub-1 GHz spectrum.</a:t>
            </a:r>
          </a:p>
          <a:p>
            <a:endParaRPr lang="en-SG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43B172B-1B1E-44B4-93CB-9A9002E6B72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3099D1E7-2CFE-4362-BB72-AF97192842EA}" type="slidenum">
              <a:rPr lang="en-US" smtClean="0"/>
              <a:t>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C7931C-F83E-4850-AB53-60E2BB26739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Panpan Li (Huawei)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75483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1E291C-0D7C-4A11-B1C6-3BFD62C84A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PHY design general principle in sub-1 GHz</a:t>
            </a:r>
            <a:endParaRPr lang="en-SG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C28D8C-745E-4CB4-A5FF-EE516A5DE1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447800"/>
            <a:ext cx="8458200" cy="4953000"/>
          </a:xfrm>
        </p:spPr>
        <p:txBody>
          <a:bodyPr/>
          <a:lstStyle/>
          <a:p>
            <a:r>
              <a:rPr lang="en-US" dirty="0"/>
              <a:t>Different use cases and </a:t>
            </a:r>
            <a:r>
              <a:rPr lang="en-SG" dirty="0"/>
              <a:t>device capabilities compared with 11ah</a:t>
            </a:r>
            <a:r>
              <a:rPr lang="en-US" dirty="0"/>
              <a:t> bring different requirements on PHY design for AMP</a:t>
            </a:r>
            <a:endParaRPr lang="en-SG" dirty="0"/>
          </a:p>
          <a:p>
            <a:pPr lvl="1"/>
            <a:r>
              <a:rPr lang="en-SG" dirty="0"/>
              <a:t>AMP PHY design sub-1 GHz should be consistent with 2.4 G</a:t>
            </a:r>
            <a:r>
              <a:rPr lang="en-US" altLang="zh-CN" dirty="0"/>
              <a:t>Hz</a:t>
            </a:r>
            <a:r>
              <a:rPr lang="en-SG" dirty="0"/>
              <a:t> as much as possible</a:t>
            </a:r>
          </a:p>
          <a:p>
            <a:pPr lvl="2"/>
            <a:r>
              <a:rPr lang="en-SG" dirty="0"/>
              <a:t>Device type</a:t>
            </a:r>
          </a:p>
          <a:p>
            <a:pPr lvl="3"/>
            <a:r>
              <a:rPr lang="en-SG" dirty="0"/>
              <a:t>Mono-static backscatter, bi-static backscatter, active transmission</a:t>
            </a:r>
          </a:p>
          <a:p>
            <a:pPr lvl="3"/>
            <a:r>
              <a:rPr lang="en-SG" dirty="0"/>
              <a:t>Device capability remain same with 2.4G</a:t>
            </a:r>
          </a:p>
          <a:p>
            <a:pPr lvl="2"/>
            <a:r>
              <a:rPr lang="en-SG" dirty="0"/>
              <a:t>PPDU format</a:t>
            </a:r>
          </a:p>
          <a:p>
            <a:pPr lvl="3"/>
            <a:r>
              <a:rPr lang="en-SG" dirty="0"/>
              <a:t>Overall formats (e.g., DL: preamble + Sync + (SIG) + Data + Excitation) remain same with 2.4G</a:t>
            </a:r>
          </a:p>
          <a:p>
            <a:pPr lvl="1"/>
            <a:r>
              <a:rPr lang="en-SG" dirty="0"/>
              <a:t>Focus on difference of AMP PHY operating on sub-1 GHz and 2.4G</a:t>
            </a:r>
          </a:p>
          <a:p>
            <a:pPr lvl="2"/>
            <a:r>
              <a:rPr lang="en-US" dirty="0"/>
              <a:t>Operating class, bandwidth, channelization</a:t>
            </a:r>
          </a:p>
          <a:p>
            <a:pPr lvl="2"/>
            <a:r>
              <a:rPr lang="en-US" dirty="0"/>
              <a:t>DL data rates</a:t>
            </a:r>
          </a:p>
          <a:p>
            <a:pPr lvl="2"/>
            <a:r>
              <a:rPr lang="en-US" dirty="0"/>
              <a:t>Waveform generation </a:t>
            </a:r>
          </a:p>
          <a:p>
            <a:pPr lvl="1"/>
            <a:endParaRPr lang="en-SG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D26766-0F05-465D-88F6-F5752F87482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t>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6ADC7F-B9E9-445B-8FCD-70C3A43FE16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Panpan Li (Huawei)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04596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CC961C-5418-453A-B7B0-4701BBD02E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SG" dirty="0"/>
              <a:t>Operating bands, bandwidth, channelization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DEA064-7AC7-44D5-B5ED-8B29C34C79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" y="1447802"/>
            <a:ext cx="8686800" cy="4648198"/>
          </a:xfrm>
        </p:spPr>
        <p:txBody>
          <a:bodyPr/>
          <a:lstStyle/>
          <a:p>
            <a:r>
              <a:rPr lang="en-US" dirty="0"/>
              <a:t>There are various sub-1 GHz operating bands and regulation requirements in US, China, EU, Japan, Korea [2-4].</a:t>
            </a:r>
          </a:p>
          <a:p>
            <a:pPr lvl="1"/>
            <a:r>
              <a:rPr lang="en-US" dirty="0"/>
              <a:t>Sub-1 GHz spectrum available in the US (26MHz) is much larger than other countries (and allows higher transmission power)</a:t>
            </a:r>
          </a:p>
          <a:p>
            <a:pPr lvl="1"/>
            <a:r>
              <a:rPr lang="en-US" dirty="0"/>
              <a:t>Other areas’ sub-1 GHz bands</a:t>
            </a:r>
          </a:p>
          <a:p>
            <a:pPr lvl="2"/>
            <a:r>
              <a:rPr lang="en-US" dirty="0"/>
              <a:t>either have higher max Tx power (W), narrower max bandwidth (&gt;100kHz),</a:t>
            </a:r>
          </a:p>
          <a:p>
            <a:pPr lvl="2"/>
            <a:r>
              <a:rPr lang="en-US" dirty="0"/>
              <a:t>or have lower max Tx power (mw), wider max bandwidth (MHz)</a:t>
            </a:r>
          </a:p>
          <a:p>
            <a:pPr lvl="2"/>
            <a:r>
              <a:rPr lang="en-US" dirty="0"/>
              <a:t>Cannot achieve high max Tx power and wider max bandwidth at same time</a:t>
            </a:r>
          </a:p>
          <a:p>
            <a:endParaRPr lang="en-US" dirty="0"/>
          </a:p>
          <a:p>
            <a:r>
              <a:rPr lang="en-US" dirty="0"/>
              <a:t>Channelization in 11ah propose BW [5-6]: </a:t>
            </a:r>
          </a:p>
          <a:p>
            <a:pPr lvl="1"/>
            <a:r>
              <a:rPr lang="en-US" dirty="0"/>
              <a:t>1 MHz (Mandatory)</a:t>
            </a:r>
          </a:p>
          <a:p>
            <a:pPr lvl="1"/>
            <a:r>
              <a:rPr lang="en-US" dirty="0"/>
              <a:t>2 MHz (Mandatory)</a:t>
            </a:r>
          </a:p>
          <a:p>
            <a:pPr lvl="1"/>
            <a:r>
              <a:rPr lang="en-US" dirty="0"/>
              <a:t>4, 8 and 16 MHz (Optional)</a:t>
            </a:r>
          </a:p>
          <a:p>
            <a:endParaRPr lang="en-SG" dirty="0"/>
          </a:p>
          <a:p>
            <a:endParaRPr lang="en-SG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DE78443-6784-4218-AF11-9CAEC7D6A8F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t>6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3AA329-898E-4ECE-A462-D7E4E845FA5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Panpan Li (Huawei)</a:t>
            </a:r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7153D130-CB65-477E-AF5D-CEEDBE0BBD4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17231" y="4428752"/>
            <a:ext cx="4550569" cy="20482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69693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119BAE-5800-4BF4-8AD7-F5C9B000F4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8458200" cy="533399"/>
          </a:xfrm>
        </p:spPr>
        <p:txBody>
          <a:bodyPr/>
          <a:lstStyle/>
          <a:p>
            <a:r>
              <a:rPr lang="en-SG" dirty="0"/>
              <a:t>Operating bands, bandwidth, channelization for AMP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3200D0-C1A3-4431-B25A-B7D3C868CB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447802"/>
            <a:ext cx="8153400" cy="4876798"/>
          </a:xfrm>
        </p:spPr>
        <p:txBody>
          <a:bodyPr/>
          <a:lstStyle/>
          <a:p>
            <a:r>
              <a:rPr lang="en-SG" dirty="0"/>
              <a:t>AMP has very different use cases, device types/capabilities compared with 11ah, which may lead to different channelization.</a:t>
            </a:r>
          </a:p>
          <a:p>
            <a:r>
              <a:rPr lang="en-SG" dirty="0"/>
              <a:t>The most important feature of AMP is power insufficiency, thus AMP may seek operating bands with higher max Tx power.</a:t>
            </a:r>
          </a:p>
          <a:p>
            <a:r>
              <a:rPr lang="en-SG" dirty="0"/>
              <a:t>Possible AMP operating bands in sub-1GHz:</a:t>
            </a:r>
          </a:p>
          <a:p>
            <a:pPr lvl="1"/>
            <a:r>
              <a:rPr lang="en-US" dirty="0"/>
              <a:t>For US, comply with FCC</a:t>
            </a:r>
          </a:p>
          <a:p>
            <a:pPr lvl="1"/>
            <a:r>
              <a:rPr lang="en-SG" dirty="0"/>
              <a:t>For </a:t>
            </a:r>
            <a:r>
              <a:rPr lang="en-US" dirty="0"/>
              <a:t>China, RFID </a:t>
            </a:r>
            <a:r>
              <a:rPr lang="en-SG" dirty="0"/>
              <a:t>bands</a:t>
            </a:r>
            <a:endParaRPr lang="en-US" dirty="0"/>
          </a:p>
          <a:p>
            <a:pPr lvl="1"/>
            <a:r>
              <a:rPr lang="en-US" dirty="0"/>
              <a:t>For EU: maybe RFID bands</a:t>
            </a:r>
          </a:p>
          <a:p>
            <a:pPr lvl="1"/>
            <a:r>
              <a:rPr lang="en-US" dirty="0"/>
              <a:t>For other areas, choose operating bands with higher Tx power limitation</a:t>
            </a:r>
          </a:p>
          <a:p>
            <a:r>
              <a:rPr lang="en-SG" dirty="0"/>
              <a:t>Possible AMP BW in sub-1GHz:</a:t>
            </a:r>
          </a:p>
          <a:p>
            <a:pPr lvl="1"/>
            <a:r>
              <a:rPr lang="de-DE" dirty="0"/>
              <a:t>200 kHz , 400 kHz, 250 kHz, 500 kHz,...</a:t>
            </a:r>
            <a:endParaRPr lang="en-SG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A823278-F170-43E4-9443-2CA90D93E02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t>7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FA7AA4-741E-43CC-8DC1-38CADF7259F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Panpan Li (Huawei)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28072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11913A-3D7F-4190-83DA-9766A8F45C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SG" dirty="0"/>
              <a:t>DL data rates </a:t>
            </a:r>
            <a:r>
              <a:rPr lang="en-US" dirty="0"/>
              <a:t>in sub-1 GHz</a:t>
            </a:r>
            <a:endParaRPr lang="en-SG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7D9987-2BE4-46FE-91D1-BB564A4EF0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447802"/>
            <a:ext cx="7772400" cy="4648198"/>
          </a:xfrm>
        </p:spPr>
        <p:txBody>
          <a:bodyPr/>
          <a:lstStyle/>
          <a:p>
            <a:r>
              <a:rPr lang="en-SG" b="0" dirty="0"/>
              <a:t>Data rates are limited by BW. </a:t>
            </a:r>
          </a:p>
          <a:p>
            <a:pPr lvl="1"/>
            <a:r>
              <a:rPr lang="en-SG" b="0" dirty="0"/>
              <a:t>Narrow BWs (x*100 kHz) lead to lower data rates for AMP in sub-1 GHz than 11ah</a:t>
            </a:r>
            <a:r>
              <a:rPr lang="en-SG" dirty="0"/>
              <a:t>.</a:t>
            </a:r>
          </a:p>
          <a:p>
            <a:pPr lvl="1"/>
            <a:r>
              <a:rPr lang="en-US" altLang="zh-CN" b="0" dirty="0"/>
              <a:t>Take Manchester encoding as example, the theoretical maximum data rate will be 62.5 kbps for bandwidth being 250 kHz, and 125 kbps for 500 kHz</a:t>
            </a:r>
          </a:p>
          <a:p>
            <a:pPr lvl="1"/>
            <a:r>
              <a:rPr lang="en-SG" dirty="0"/>
              <a:t>Choose another lower data rate (&lt;62.5 kbps) for ease of implementation</a:t>
            </a:r>
          </a:p>
          <a:p>
            <a:pPr lvl="1"/>
            <a:endParaRPr lang="en-SG" b="0" dirty="0"/>
          </a:p>
          <a:p>
            <a:r>
              <a:rPr lang="en-US" altLang="zh-CN" b="0" dirty="0"/>
              <a:t>Proposed data rates</a:t>
            </a:r>
          </a:p>
          <a:p>
            <a:pPr lvl="1"/>
            <a:r>
              <a:rPr lang="en-US" dirty="0"/>
              <a:t>31.25 kbps (Mandatory)</a:t>
            </a:r>
          </a:p>
          <a:p>
            <a:pPr lvl="1"/>
            <a:r>
              <a:rPr lang="en-US" dirty="0"/>
              <a:t>62.5 kbps (Optional)</a:t>
            </a:r>
          </a:p>
          <a:p>
            <a:pPr lvl="1"/>
            <a:r>
              <a:rPr lang="en-SG" b="0" dirty="0"/>
              <a:t>125 kbps </a:t>
            </a:r>
            <a:r>
              <a:rPr lang="en-SG" dirty="0"/>
              <a:t>(Optional)</a:t>
            </a:r>
          </a:p>
          <a:p>
            <a:pPr lvl="1"/>
            <a:r>
              <a:rPr lang="en-SG" dirty="0"/>
              <a:t>…</a:t>
            </a:r>
            <a:endParaRPr lang="en-SG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466BDA5-22A5-41E7-927D-2280E026A64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t>8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74EEB2-26A6-4CAC-8685-8ABFA7630FB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Panpan Li (Huawei)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02595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11913A-3D7F-4190-83DA-9766A8F45C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SG" dirty="0"/>
              <a:t>DL data rates </a:t>
            </a:r>
            <a:r>
              <a:rPr lang="en-US" dirty="0"/>
              <a:t>in sub-1 GHz</a:t>
            </a:r>
            <a:endParaRPr lang="en-SG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466BDA5-22A5-41E7-927D-2280E026A64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t>9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74EEB2-26A6-4CAC-8685-8ABFA7630FB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Panpan Li (Huawei)</a:t>
            </a:r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74A5AFD1-AA64-484C-A1EF-0068C0C7434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1494" y="1359931"/>
            <a:ext cx="2749077" cy="2124000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4EB6D19D-2969-46A7-8511-6EF68F4C6A3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43843" y="1433974"/>
            <a:ext cx="2778272" cy="212400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94115C72-21D7-488C-979D-2B72C6AAE67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11494" y="3990512"/>
            <a:ext cx="2720380" cy="2124000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8457F0A5-4CF4-408F-BD15-78EEA6FA5E71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217791" y="3955487"/>
            <a:ext cx="2708417" cy="2124000"/>
          </a:xfrm>
          <a:prstGeom prst="rect">
            <a:avLst/>
          </a:prstGeom>
        </p:spPr>
      </p:pic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81C582F2-9F89-41E4-A758-687F760824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14600" y="3486983"/>
            <a:ext cx="1752600" cy="503529"/>
          </a:xfrm>
        </p:spPr>
        <p:txBody>
          <a:bodyPr/>
          <a:lstStyle/>
          <a:p>
            <a:pPr marL="0" indent="0">
              <a:buNone/>
            </a:pPr>
            <a:r>
              <a:rPr lang="en-SG" sz="2000" dirty="0"/>
              <a:t>Manchester</a:t>
            </a:r>
          </a:p>
          <a:p>
            <a:pPr marL="0" indent="0">
              <a:buNone/>
            </a:pPr>
            <a:endParaRPr lang="en-SG" sz="2000" dirty="0"/>
          </a:p>
        </p:txBody>
      </p:sp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BDB4D9F6-F45D-4F55-96C2-74F593E6C19B}"/>
              </a:ext>
            </a:extLst>
          </p:cNvPr>
          <p:cNvSpPr txBox="1">
            <a:spLocks/>
          </p:cNvSpPr>
          <p:nvPr/>
        </p:nvSpPr>
        <p:spPr bwMode="auto">
          <a:xfrm>
            <a:off x="2819399" y="5973471"/>
            <a:ext cx="1752600" cy="503529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t" anchorCtr="0" compatLnSpc="1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18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8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Font typeface="Wingdings" panose="05000000000000000000" pitchFamily="2" charset="2"/>
              <a:buNone/>
            </a:pPr>
            <a:r>
              <a:rPr lang="en-SG" sz="2000" kern="0" dirty="0"/>
              <a:t>PIE</a:t>
            </a:r>
          </a:p>
          <a:p>
            <a:pPr marL="0" indent="0">
              <a:buFont typeface="Wingdings" panose="05000000000000000000" pitchFamily="2" charset="2"/>
              <a:buNone/>
            </a:pPr>
            <a:endParaRPr lang="en-SG" sz="2000" kern="0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0D5EB5A-505B-48D6-8262-0527386EF82D}"/>
              </a:ext>
            </a:extLst>
          </p:cNvPr>
          <p:cNvSpPr txBox="1"/>
          <p:nvPr/>
        </p:nvSpPr>
        <p:spPr bwMode="auto">
          <a:xfrm>
            <a:off x="6022115" y="1524000"/>
            <a:ext cx="3006298" cy="25545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en-SG" sz="1600" b="0" dirty="0"/>
              <a:t>Simulation setting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SG" sz="1600" b="0" dirty="0"/>
              <a:t>Encoding: take Manchester, PIE as examples (open to other choices)</a:t>
            </a:r>
            <a:endParaRPr lang="en-SG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SG" sz="1600" b="0" dirty="0"/>
              <a:t>Modulation: OOK (suggest to keep consistent with 2.4G)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SG" sz="1600" b="0" dirty="0"/>
              <a:t>Waveform: CW (narrow BWs make DSSS/OFDM/MC-OOK not suitable)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1600" b="0" dirty="0"/>
              <a:t>No Tx filter</a:t>
            </a:r>
          </a:p>
        </p:txBody>
      </p:sp>
    </p:spTree>
    <p:extLst>
      <p:ext uri="{BB962C8B-B14F-4D97-AF65-F5344CB8AC3E}">
        <p14:creationId xmlns:p14="http://schemas.microsoft.com/office/powerpoint/2010/main" val="1437587616"/>
      </p:ext>
    </p:extLst>
  </p:cSld>
  <p:clrMapOvr>
    <a:masterClrMapping/>
  </p:clrMapOvr>
</p:sld>
</file>

<file path=ppt/theme/theme1.xml><?xml version="1.0" encoding="utf-8"?>
<a:theme xmlns:a="http://schemas.openxmlformats.org/drawingml/2006/main" name="ACcord Submission 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ACcord Submission Templat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  <a:txDef>
      <a:spPr bwMode="auto">
        <a:noFill/>
        <a:ln>
          <a:noFill/>
        </a:ln>
        <a:extLst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rgbClr val="000000"/>
              </a:solidFill>
              <a:miter lim="800000"/>
              <a:headEnd/>
              <a:tailEnd/>
            </a14:hiddenLine>
          </a:ext>
        </a:extLst>
      </a:spPr>
      <a:bodyPr/>
      <a:lstStyle>
        <a:defPPr marL="342900" indent="-342900">
          <a:spcBef>
            <a:spcPts val="600"/>
          </a:spcBef>
          <a:spcAft>
            <a:spcPts val="600"/>
          </a:spcAft>
          <a:buFont typeface="Wingdings" panose="05000000000000000000" pitchFamily="2" charset="2"/>
          <a:buChar char="q"/>
          <a:defRPr sz="2000" dirty="0" smtClean="0">
            <a:latin typeface="Times New Roman" panose="02020603050405020304" pitchFamily="18" charset="0"/>
            <a:cs typeface="Times New Roman" panose="02020603050405020304" pitchFamily="18" charset="0"/>
          </a:defRPr>
        </a:defPPr>
      </a:lstStyle>
    </a:txDef>
  </a:objectDefaults>
  <a:extraClrSchemeLst>
    <a:extraClrScheme>
      <a:clrScheme name="ACcord Submission 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cord Submission 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ACcord Submission Template</Template>
  <TotalTime>49230</TotalTime>
  <Words>1292</Words>
  <Application>Microsoft Office PowerPoint</Application>
  <PresentationFormat>On-screen Show (4:3)</PresentationFormat>
  <Paragraphs>216</Paragraphs>
  <Slides>16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0" baseType="lpstr">
      <vt:lpstr>Arial</vt:lpstr>
      <vt:lpstr>Times New Roman</vt:lpstr>
      <vt:lpstr>Wingdings</vt:lpstr>
      <vt:lpstr>ACcord Submission Template</vt:lpstr>
      <vt:lpstr>AMP Data Communication in sub-1 GHz</vt:lpstr>
      <vt:lpstr>Abstract </vt:lpstr>
      <vt:lpstr>Background </vt:lpstr>
      <vt:lpstr>Motivation </vt:lpstr>
      <vt:lpstr>PHY design general principle in sub-1 GHz</vt:lpstr>
      <vt:lpstr>Operating bands, bandwidth, channelization</vt:lpstr>
      <vt:lpstr>Operating bands, bandwidth, channelization for AMP</vt:lpstr>
      <vt:lpstr>DL data rates in sub-1 GHz</vt:lpstr>
      <vt:lpstr>DL data rates in sub-1 GHz</vt:lpstr>
      <vt:lpstr>DL data rates in sub-1 GHz</vt:lpstr>
      <vt:lpstr>Summary </vt:lpstr>
      <vt:lpstr>Reference </vt:lpstr>
      <vt:lpstr>SP 1</vt:lpstr>
      <vt:lpstr>SP 2</vt:lpstr>
      <vt:lpstr>SP 3</vt:lpstr>
      <vt:lpstr>SP 4</vt:lpstr>
    </vt:vector>
  </TitlesOfParts>
  <Company>&lt;Company Name&gt;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&lt;Document Title&gt;</dc:title>
  <dc:creator>robert.stacey@intel.com</dc:creator>
  <cp:keywords>CTPClassification=:VisualMarkings=, CTPClassification=CTP_IC:VisualMarkings=, CTPClassification=CTP_IC</cp:keywords>
  <cp:lastModifiedBy>lipanpan (D)</cp:lastModifiedBy>
  <cp:revision>2347</cp:revision>
  <cp:lastPrinted>1998-02-10T13:28:00Z</cp:lastPrinted>
  <dcterms:created xsi:type="dcterms:W3CDTF">2009-12-02T19:05:00Z</dcterms:created>
  <dcterms:modified xsi:type="dcterms:W3CDTF">2025-03-09T05:40:26Z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TitusGUID">
    <vt:lpwstr>5c159031-6120-4243-bbd1-ee5f1f2e96d1</vt:lpwstr>
  </property>
  <property fmtid="{D5CDD505-2E9C-101B-9397-08002B2CF9AE}" pid="4" name="CTP_BU">
    <vt:lpwstr>NEXT GEN AND STANDARDS GROUP</vt:lpwstr>
  </property>
  <property fmtid="{D5CDD505-2E9C-101B-9397-08002B2CF9AE}" pid="5" name="CTP_TimeStamp">
    <vt:lpwstr>2018-05-10 07:13:18Z</vt:lpwstr>
  </property>
  <property fmtid="{D5CDD505-2E9C-101B-9397-08002B2CF9AE}" pid="6" name="CTP_IDSID">
    <vt:lpwstr>NA</vt:lpwstr>
  </property>
  <property fmtid="{D5CDD505-2E9C-101B-9397-08002B2CF9AE}" pid="7" name="CTP_WWID">
    <vt:lpwstr>NA</vt:lpwstr>
  </property>
  <property fmtid="{D5CDD505-2E9C-101B-9397-08002B2CF9AE}" pid="8" name="CTPClassification">
    <vt:lpwstr>CTP_IC</vt:lpwstr>
  </property>
  <property fmtid="{D5CDD505-2E9C-101B-9397-08002B2CF9AE}" pid="9" name="_2015_ms_pID_725343">
    <vt:lpwstr>(3)IHGcUtTQcVpbhaz8GbYTH0i9zEVN4Vq9D9Qq9ghDYKZm16nWNasUQL9qiur7TlGUm2khQebf
UlaXsX5MkrgWHV/wnSsShvdn2xA49jfGalI5o7nEH0cj+ktc8/eKHM5m/ojx6scxvgu1kE/+
J2xAT2Zc09ktadeLRAJr5tf+xYqbndDInPO2U+Z1dc3rqMPTuvHk5VyFG5bnL1ER5pDBjr0r
bcX+M0YcOfkxWMCEPC</vt:lpwstr>
  </property>
  <property fmtid="{D5CDD505-2E9C-101B-9397-08002B2CF9AE}" pid="10" name="_2015_ms_pID_7253431">
    <vt:lpwstr>f8ueCqg/JaidbgsSAmoY4gDhncDfkD4LbjqsqHWpYqwhjWi+kZLl/M
VDV4MPvbjzwuMe1e+HhWNceMAb1b2wvdO38tG4aXqQjBsvUXEO3yBURId4qo7LlrkJbAZHCR
78VBHLm4HWoZU3pNh44FZYY9V//CMgMwZYU+ZlLFyO/pmd4zoMyi7bzFZodHIu9+/bglJE4k
C+OUk1nJobIuMyNEZv84RbMqZGQBUTiwaMtq</vt:lpwstr>
  </property>
  <property fmtid="{D5CDD505-2E9C-101B-9397-08002B2CF9AE}" pid="11" name="_2015_ms_pID_7253432">
    <vt:lpwstr>8g==</vt:lpwstr>
  </property>
  <property fmtid="{D5CDD505-2E9C-101B-9397-08002B2CF9AE}" pid="12" name="KSOProductBuildVer">
    <vt:lpwstr>2052-10.1.0.6395</vt:lpwstr>
  </property>
  <property fmtid="{D5CDD505-2E9C-101B-9397-08002B2CF9AE}" pid="13" name="_readonly">
    <vt:lpwstr/>
  </property>
  <property fmtid="{D5CDD505-2E9C-101B-9397-08002B2CF9AE}" pid="14" name="_change">
    <vt:lpwstr/>
  </property>
  <property fmtid="{D5CDD505-2E9C-101B-9397-08002B2CF9AE}" pid="15" name="_full-control">
    <vt:lpwstr/>
  </property>
  <property fmtid="{D5CDD505-2E9C-101B-9397-08002B2CF9AE}" pid="16" name="sflag">
    <vt:lpwstr>1721014986</vt:lpwstr>
  </property>
</Properties>
</file>