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9"/>
  </p:notesMasterIdLst>
  <p:sldIdLst>
    <p:sldId id="363" r:id="rId2"/>
    <p:sldId id="2523" r:id="rId3"/>
    <p:sldId id="2534" r:id="rId4"/>
    <p:sldId id="2535" r:id="rId5"/>
    <p:sldId id="2513" r:id="rId6"/>
    <p:sldId id="2527" r:id="rId7"/>
    <p:sldId id="2469" r:id="rId8"/>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4" clrIdx="1">
    <p:extLst>
      <p:ext uri="{19B8F6BF-5375-455C-9EA6-DF929625EA0E}">
        <p15:presenceInfo xmlns:p15="http://schemas.microsoft.com/office/powerpoint/2012/main" userId="S-1-5-21-147214757-305610072-1517763936-9659282" providerId="AD"/>
      </p:ext>
    </p:extLst>
  </p:cmAuthor>
  <p:cmAuthor id="3" name="Ian Bajaj" initials="IB" lastIdx="11" clrIdx="2">
    <p:extLst>
      <p:ext uri="{19B8F6BF-5375-455C-9EA6-DF929625EA0E}">
        <p15:presenceInfo xmlns:p15="http://schemas.microsoft.com/office/powerpoint/2012/main" userId="S-1-5-21-147214757-305610072-1517763936-106135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A7E6FF"/>
    <a:srgbClr val="FF8B8B"/>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51" autoAdjust="0"/>
  </p:normalViewPr>
  <p:slideViewPr>
    <p:cSldViewPr>
      <p:cViewPr varScale="1">
        <p:scale>
          <a:sx n="70" d="100"/>
          <a:sy n="70" d="100"/>
        </p:scale>
        <p:origin x="468"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206438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9">
            <a:extLst>
              <a:ext uri="{FF2B5EF4-FFF2-40B4-BE49-F238E27FC236}">
                <a16:creationId xmlns:a16="http://schemas.microsoft.com/office/drawing/2014/main" id="{A41F80D5-87FE-483F-B143-B248F0A4A38A}"/>
              </a:ext>
            </a:extLst>
          </p:cNvPr>
          <p:cNvSpPr>
            <a:spLocks noGrp="1" noChangeArrowheads="1"/>
          </p:cNvSpPr>
          <p:nvPr>
            <p:ph type="sldNum" idx="10"/>
          </p:nvPr>
        </p:nvSpPr>
        <p:spPr>
          <a:xfrm>
            <a:off x="5615518" y="6554788"/>
            <a:ext cx="874183" cy="239712"/>
          </a:xfrm>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350679"/>
            <a:ext cx="5283200" cy="246221"/>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600" b="1" dirty="0">
                <a:solidFill>
                  <a:schemeClr val="tx1"/>
                </a:solidFill>
              </a:rPr>
              <a:t>doc.: IEEE 802.11-25/0336r0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340735"/>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600" dirty="0"/>
              <a:t>March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309958"/>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400" dirty="0"/>
              <a:t>Ian Bajaj </a:t>
            </a:r>
            <a:r>
              <a:rPr lang="en-SG" sz="1400" dirty="0"/>
              <a:t>(Huawei)</a:t>
            </a:r>
            <a:endParaRPr lang="en-GB" sz="14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914400" indent="-457200" algn="l" defTabSz="449263" rtl="0" eaLnBrk="0" fontAlgn="base" hangingPunct="0">
        <a:spcBef>
          <a:spcPts val="700"/>
        </a:spcBef>
        <a:spcAft>
          <a:spcPct val="0"/>
        </a:spcAft>
        <a:buClr>
          <a:srgbClr val="000000"/>
        </a:buClr>
        <a:buSzPct val="100000"/>
        <a:buFont typeface="Wingdings" panose="05000000000000000000" pitchFamily="2" charset="2"/>
        <a:buChar char="q"/>
        <a:defRPr sz="2800">
          <a:solidFill>
            <a:srgbClr val="000000"/>
          </a:solidFill>
          <a:latin typeface="+mn-lt"/>
          <a:ea typeface="MS PGothic" panose="020B0600070205080204" pitchFamily="34" charset="-128"/>
          <a:cs typeface="+mn-cs"/>
        </a:defRPr>
      </a:lvl2pPr>
      <a:lvl3pPr marL="1257300" indent="-342900" algn="l" defTabSz="449263" rtl="0" eaLnBrk="0" fontAlgn="base" hangingPunct="0">
        <a:spcBef>
          <a:spcPts val="600"/>
        </a:spcBef>
        <a:spcAft>
          <a:spcPct val="0"/>
        </a:spcAft>
        <a:buClr>
          <a:srgbClr val="000000"/>
        </a:buClr>
        <a:buSzPct val="100000"/>
        <a:buFont typeface="Wingdings" panose="05000000000000000000" pitchFamily="2" charset="2"/>
        <a:buChar char="§"/>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4145244227"/>
              </p:ext>
            </p:extLst>
          </p:nvPr>
        </p:nvGraphicFramePr>
        <p:xfrm>
          <a:off x="875420" y="2708920"/>
          <a:ext cx="10441160" cy="134112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3">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a:solidFill>
                            <a:schemeClr val="tx1"/>
                          </a:solidFill>
                          <a:latin typeface="Times New Roman" panose="02020603050405020304" pitchFamily="18" charset="0"/>
                          <a:cs typeface="Times New Roman" panose="02020603050405020304" pitchFamily="18" charset="0"/>
                        </a:rPr>
                        <a:t>Huawei</a:t>
                      </a:r>
                      <a:endParaRPr 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3">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ian.bajaj@huawei.com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2209800" y="615636"/>
            <a:ext cx="7772400"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a:ln>
                  <a:noFill/>
                </a:ln>
                <a:solidFill>
                  <a:srgbClr val="000000"/>
                </a:solidFill>
                <a:effectLst/>
                <a:uLnTx/>
                <a:uFillTx/>
                <a:latin typeface="Times New Roman"/>
                <a:ea typeface="+mj-ea"/>
                <a:cs typeface="+mj-cs"/>
              </a:rPr>
              <a:t>WPT Protocol </a:t>
            </a:r>
            <a:r>
              <a:rPr kumimoji="0" lang="en-US" sz="3200" b="1" i="0" u="none" strike="noStrike" kern="0" cap="none" spc="0" normalizeH="0" baseline="0" noProof="0" dirty="0">
                <a:ln>
                  <a:noFill/>
                </a:ln>
                <a:solidFill>
                  <a:srgbClr val="000000"/>
                </a:solidFill>
                <a:effectLst/>
                <a:uLnTx/>
                <a:uFillTx/>
                <a:latin typeface="Times New Roman"/>
                <a:ea typeface="+mj-ea"/>
                <a:cs typeface="+mj-cs"/>
              </a:rPr>
              <a:t>and Signaling</a:t>
            </a: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10 Mar 2025</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2</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Introduction</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879253" y="1484784"/>
            <a:ext cx="10513168" cy="3323987"/>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IEEE </a:t>
            </a:r>
            <a:r>
              <a:rPr lang="en-US" sz="2000" dirty="0" err="1">
                <a:solidFill>
                  <a:schemeClr val="tx1"/>
                </a:solidFill>
                <a:latin typeface="+mj-lt"/>
                <a:ea typeface="+mn-ea"/>
              </a:rPr>
              <a:t>TGbp</a:t>
            </a:r>
            <a:r>
              <a:rPr lang="en-US" sz="2000" dirty="0">
                <a:solidFill>
                  <a:schemeClr val="tx1"/>
                </a:solidFill>
                <a:latin typeface="+mj-lt"/>
                <a:ea typeface="+mn-ea"/>
              </a:rPr>
              <a:t> PAR [1] defines at least one mode of wireless power transfer in the sub-1 GHz band to support RF energy harvesting.</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Motion AM-3 and Motion WM-1 were added to the SFD in Jan F2F which covers the definition of the AMP Energizer, its function in </a:t>
            </a:r>
            <a:r>
              <a:rPr lang="en-US" sz="2000" u="sng" dirty="0">
                <a:solidFill>
                  <a:schemeClr val="tx1"/>
                </a:solidFill>
                <a:latin typeface="+mj-lt"/>
                <a:ea typeface="+mn-ea"/>
              </a:rPr>
              <a:t>transmitting WPT/excitation waveform</a:t>
            </a:r>
            <a:r>
              <a:rPr lang="en-US" sz="2000" dirty="0">
                <a:solidFill>
                  <a:schemeClr val="tx1"/>
                </a:solidFill>
                <a:latin typeface="+mj-lt"/>
                <a:ea typeface="+mn-ea"/>
              </a:rPr>
              <a:t>, and how it </a:t>
            </a:r>
            <a:r>
              <a:rPr lang="en-US" sz="2000" u="sng" dirty="0">
                <a:solidFill>
                  <a:schemeClr val="tx1"/>
                </a:solidFill>
                <a:latin typeface="+mj-lt"/>
                <a:ea typeface="+mn-ea"/>
              </a:rPr>
              <a:t>receives control information from an AMP AP</a:t>
            </a:r>
            <a:r>
              <a:rPr lang="en-US" sz="2000" dirty="0">
                <a:solidFill>
                  <a:schemeClr val="tx1"/>
                </a:solidFill>
                <a:latin typeface="+mj-lt"/>
                <a:ea typeface="+mn-ea"/>
              </a:rPr>
              <a:t>.</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Motion WM-2 was added to the SFD in Jan F2F which </a:t>
            </a:r>
            <a:r>
              <a:rPr lang="en-US" sz="2000" u="sng" dirty="0">
                <a:solidFill>
                  <a:schemeClr val="tx1"/>
                </a:solidFill>
                <a:latin typeface="+mj-lt"/>
                <a:ea typeface="+mn-ea"/>
              </a:rPr>
              <a:t>allows an AMP non-AP STA to report its energy harvesting</a:t>
            </a:r>
            <a:r>
              <a:rPr lang="en-US" sz="2000" dirty="0">
                <a:solidFill>
                  <a:schemeClr val="tx1"/>
                </a:solidFill>
                <a:latin typeface="+mj-lt"/>
                <a:ea typeface="+mn-ea"/>
              </a:rPr>
              <a:t> and power related information to the AMP AP.</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In this contribution, we wish to clarify the WPT Protocol introduced in [2], and provide details on the WPT signaling between the AMP AP and AMP Energizer for control, and between the AMP non-AP STA and AMP AP for feedback.</a:t>
            </a:r>
          </a:p>
        </p:txBody>
      </p:sp>
    </p:spTree>
    <p:extLst>
      <p:ext uri="{BB962C8B-B14F-4D97-AF65-F5344CB8AC3E}">
        <p14:creationId xmlns:p14="http://schemas.microsoft.com/office/powerpoint/2010/main" val="1088074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0E71C6B7-E910-4ED8-AD27-6F1C23C45ED1}"/>
              </a:ext>
            </a:extLst>
          </p:cNvPr>
          <p:cNvPicPr>
            <a:picLocks noChangeAspect="1"/>
          </p:cNvPicPr>
          <p:nvPr/>
        </p:nvPicPr>
        <p:blipFill>
          <a:blip r:embed="rId3"/>
          <a:stretch>
            <a:fillRect/>
          </a:stretch>
        </p:blipFill>
        <p:spPr>
          <a:xfrm>
            <a:off x="6672731" y="1988840"/>
            <a:ext cx="5397628" cy="3806296"/>
          </a:xfrm>
          <a:prstGeom prst="rect">
            <a:avLst/>
          </a:prstGeom>
        </p:spPr>
      </p:pic>
      <p:sp>
        <p:nvSpPr>
          <p:cNvPr id="2" name="Slide Number Placeholder 1">
            <a:extLst>
              <a:ext uri="{FF2B5EF4-FFF2-40B4-BE49-F238E27FC236}">
                <a16:creationId xmlns:a16="http://schemas.microsoft.com/office/drawing/2014/main" id="{CFF75C1C-2DE5-4B9D-948D-B471898A80CE}"/>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3</a:t>
            </a:fld>
            <a:endParaRPr lang="en-US" altLang="en-US" dirty="0"/>
          </a:p>
        </p:txBody>
      </p:sp>
      <p:sp>
        <p:nvSpPr>
          <p:cNvPr id="3" name="Title 1">
            <a:extLst>
              <a:ext uri="{FF2B5EF4-FFF2-40B4-BE49-F238E27FC236}">
                <a16:creationId xmlns:a16="http://schemas.microsoft.com/office/drawing/2014/main" id="{C248BC73-2453-470F-865C-3E4A66571913}"/>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kern="1200" dirty="0">
                <a:solidFill>
                  <a:srgbClr val="1D1D1A"/>
                </a:solidFill>
                <a:latin typeface="Arial" panose="020B0604020202020204" pitchFamily="34" charset="0"/>
                <a:ea typeface="Microsoft YaHei" panose="020B0503020204020204" pitchFamily="34" charset="-122"/>
              </a:rPr>
              <a:t>WPT Protocol</a:t>
            </a:r>
          </a:p>
        </p:txBody>
      </p:sp>
      <p:sp>
        <p:nvSpPr>
          <p:cNvPr id="4" name="TextBox 3">
            <a:extLst>
              <a:ext uri="{FF2B5EF4-FFF2-40B4-BE49-F238E27FC236}">
                <a16:creationId xmlns:a16="http://schemas.microsoft.com/office/drawing/2014/main" id="{0FE7E41B-A808-4FB8-9B91-3B48ED0C0128}"/>
              </a:ext>
            </a:extLst>
          </p:cNvPr>
          <p:cNvSpPr txBox="1"/>
          <p:nvPr/>
        </p:nvSpPr>
        <p:spPr>
          <a:xfrm>
            <a:off x="830926" y="1321942"/>
            <a:ext cx="5841137" cy="5175263"/>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700" dirty="0">
                <a:solidFill>
                  <a:schemeClr val="tx1"/>
                </a:solidFill>
                <a:latin typeface="+mj-lt"/>
                <a:ea typeface="+mn-ea"/>
              </a:rPr>
              <a:t>The WPT Protocol may comprise of the following steps:</a:t>
            </a:r>
          </a:p>
          <a:p>
            <a:pPr marL="342900" indent="-342900" defTabSz="1187323" eaLnBrk="1" fontAlgn="auto" hangingPunct="1">
              <a:lnSpc>
                <a:spcPct val="90000"/>
              </a:lnSpc>
              <a:spcBef>
                <a:spcPts val="600"/>
              </a:spcBef>
              <a:spcAft>
                <a:spcPts val="0"/>
              </a:spcAft>
              <a:buFont typeface="+mj-lt"/>
              <a:buAutoNum type="arabicPeriod"/>
              <a:tabLst>
                <a:tab pos="1207937" algn="ctr"/>
              </a:tabLst>
            </a:pPr>
            <a:r>
              <a:rPr lang="en-US" sz="1700" dirty="0">
                <a:solidFill>
                  <a:schemeClr val="tx1"/>
                </a:solidFill>
                <a:latin typeface="+mj-lt"/>
                <a:ea typeface="+mn-ea"/>
              </a:rPr>
              <a:t>AP carries out the association procedure with AMP Energizer (exchange capability information pertaining to WPT – AMP Energizer’s function, operational bands, etc. [3])</a:t>
            </a:r>
          </a:p>
          <a:p>
            <a:pPr marL="342900" indent="-342900" defTabSz="1187323" eaLnBrk="1" fontAlgn="auto" hangingPunct="1">
              <a:lnSpc>
                <a:spcPct val="90000"/>
              </a:lnSpc>
              <a:spcBef>
                <a:spcPts val="600"/>
              </a:spcBef>
              <a:spcAft>
                <a:spcPts val="0"/>
              </a:spcAft>
              <a:buFont typeface="+mj-lt"/>
              <a:buAutoNum type="arabicPeriod"/>
              <a:tabLst>
                <a:tab pos="1207937" algn="ctr"/>
              </a:tabLst>
            </a:pPr>
            <a:r>
              <a:rPr lang="en-US" sz="1700" dirty="0">
                <a:solidFill>
                  <a:schemeClr val="tx1"/>
                </a:solidFill>
                <a:latin typeface="+mj-lt"/>
                <a:ea typeface="+mn-ea"/>
              </a:rPr>
              <a:t>AMP AP sends a control signal to the AMP Energizer</a:t>
            </a:r>
          </a:p>
          <a:p>
            <a:pPr marL="342900" indent="-342900" defTabSz="1187323" eaLnBrk="1" fontAlgn="auto" hangingPunct="1">
              <a:lnSpc>
                <a:spcPct val="90000"/>
              </a:lnSpc>
              <a:spcBef>
                <a:spcPts val="600"/>
              </a:spcBef>
              <a:spcAft>
                <a:spcPts val="0"/>
              </a:spcAft>
              <a:buFont typeface="+mj-lt"/>
              <a:buAutoNum type="arabicPeriod"/>
              <a:tabLst>
                <a:tab pos="1207937" algn="ctr"/>
              </a:tabLst>
            </a:pPr>
            <a:r>
              <a:rPr lang="en-US" sz="1700" dirty="0">
                <a:solidFill>
                  <a:schemeClr val="tx1"/>
                </a:solidFill>
                <a:latin typeface="+mj-lt"/>
                <a:ea typeface="+mn-ea"/>
              </a:rPr>
              <a:t>AMP Energizer sends the WPT waveform to AMP non-AP STA</a:t>
            </a:r>
          </a:p>
          <a:p>
            <a:pPr marL="342900" indent="-342900" defTabSz="1187323" eaLnBrk="1" fontAlgn="auto" hangingPunct="1">
              <a:lnSpc>
                <a:spcPct val="90000"/>
              </a:lnSpc>
              <a:spcBef>
                <a:spcPts val="600"/>
              </a:spcBef>
              <a:spcAft>
                <a:spcPts val="0"/>
              </a:spcAft>
              <a:buFont typeface="+mj-lt"/>
              <a:buAutoNum type="arabicPeriod"/>
              <a:tabLst>
                <a:tab pos="1207937" algn="ctr"/>
              </a:tabLst>
            </a:pPr>
            <a:r>
              <a:rPr lang="en-US" sz="1700" dirty="0">
                <a:solidFill>
                  <a:schemeClr val="tx1"/>
                </a:solidFill>
                <a:latin typeface="+mj-lt"/>
                <a:ea typeface="+mn-ea"/>
              </a:rPr>
              <a:t>AMP AP sends a WPT Request to trigger a WPT Response </a:t>
            </a:r>
            <a:r>
              <a:rPr lang="en-US" sz="1700" dirty="0">
                <a:solidFill>
                  <a:schemeClr val="tx1"/>
                </a:solidFill>
                <a:latin typeface="+mj-lt"/>
              </a:rPr>
              <a:t>(WPT report/feedback)</a:t>
            </a:r>
            <a:r>
              <a:rPr lang="en-US" sz="1700" dirty="0">
                <a:solidFill>
                  <a:schemeClr val="tx1"/>
                </a:solidFill>
                <a:latin typeface="+mj-lt"/>
                <a:ea typeface="+mn-ea"/>
              </a:rPr>
              <a:t> from AMP non-AP STA</a:t>
            </a:r>
          </a:p>
          <a:p>
            <a:pPr marL="342900" indent="-342900" defTabSz="1187323" eaLnBrk="1" fontAlgn="auto" hangingPunct="1">
              <a:lnSpc>
                <a:spcPct val="90000"/>
              </a:lnSpc>
              <a:spcBef>
                <a:spcPts val="600"/>
              </a:spcBef>
              <a:spcAft>
                <a:spcPts val="0"/>
              </a:spcAft>
              <a:buFont typeface="+mj-lt"/>
              <a:buAutoNum type="arabicPeriod"/>
              <a:tabLst>
                <a:tab pos="1207937" algn="ctr"/>
              </a:tabLst>
            </a:pPr>
            <a:r>
              <a:rPr lang="en-US" sz="1700" dirty="0">
                <a:solidFill>
                  <a:schemeClr val="tx1"/>
                </a:solidFill>
                <a:latin typeface="+mj-lt"/>
                <a:ea typeface="+mn-ea"/>
              </a:rPr>
              <a:t>Repeat steps 2-3 with same or different configuration. Step 4 maybe repeated for ongoing WPT reporting.</a:t>
            </a:r>
          </a:p>
          <a:p>
            <a:pPr defTabSz="1187323" eaLnBrk="1" fontAlgn="auto" hangingPunct="1">
              <a:lnSpc>
                <a:spcPct val="90000"/>
              </a:lnSpc>
              <a:spcBef>
                <a:spcPts val="1200"/>
              </a:spcBef>
              <a:spcAft>
                <a:spcPts val="0"/>
              </a:spcAft>
              <a:tabLst>
                <a:tab pos="1207937" algn="ctr"/>
              </a:tabLst>
            </a:pPr>
            <a:r>
              <a:rPr lang="en-US" sz="1600" i="1" dirty="0">
                <a:solidFill>
                  <a:schemeClr val="tx1"/>
                </a:solidFill>
                <a:latin typeface="+mj-lt"/>
                <a:ea typeface="+mn-ea"/>
              </a:rPr>
              <a:t>AMP AP may optionally send an WPT teardown frame or utilize MAC parameters in the WPT initialization frame to stop WPT waveform transmission at the AMP Energizer.</a:t>
            </a:r>
          </a:p>
          <a:p>
            <a:pPr defTabSz="1187323" eaLnBrk="1" fontAlgn="auto" hangingPunct="1">
              <a:lnSpc>
                <a:spcPct val="90000"/>
              </a:lnSpc>
              <a:spcBef>
                <a:spcPts val="1200"/>
              </a:spcBef>
              <a:spcAft>
                <a:spcPts val="0"/>
              </a:spcAft>
              <a:tabLst>
                <a:tab pos="1207937" algn="ctr"/>
              </a:tabLst>
            </a:pPr>
            <a:r>
              <a:rPr lang="en-US" sz="1600" i="1" dirty="0">
                <a:solidFill>
                  <a:schemeClr val="tx1"/>
                </a:solidFill>
                <a:latin typeface="+mj-lt"/>
                <a:ea typeface="+mn-ea"/>
              </a:rPr>
              <a:t>For an integrated AP-Energizer architecture, the WPT initialization is not be required, and the AMP AP sends the WPT waveform to the AMP non-AP STA.</a:t>
            </a:r>
          </a:p>
        </p:txBody>
      </p:sp>
      <p:grpSp>
        <p:nvGrpSpPr>
          <p:cNvPr id="14" name="Group 13">
            <a:extLst>
              <a:ext uri="{FF2B5EF4-FFF2-40B4-BE49-F238E27FC236}">
                <a16:creationId xmlns:a16="http://schemas.microsoft.com/office/drawing/2014/main" id="{EE7C023C-BF22-41F3-8D9E-96B8797717D5}"/>
              </a:ext>
            </a:extLst>
          </p:cNvPr>
          <p:cNvGrpSpPr/>
          <p:nvPr/>
        </p:nvGrpSpPr>
        <p:grpSpPr>
          <a:xfrm>
            <a:off x="7758051" y="1321808"/>
            <a:ext cx="4203119" cy="3823515"/>
            <a:chOff x="7614927" y="1236712"/>
            <a:chExt cx="4203119" cy="3823515"/>
          </a:xfrm>
        </p:grpSpPr>
        <p:grpSp>
          <p:nvGrpSpPr>
            <p:cNvPr id="45" name="Group 44">
              <a:extLst>
                <a:ext uri="{FF2B5EF4-FFF2-40B4-BE49-F238E27FC236}">
                  <a16:creationId xmlns:a16="http://schemas.microsoft.com/office/drawing/2014/main" id="{64C11399-2694-4048-ABE0-D642B8BB6160}"/>
                </a:ext>
              </a:extLst>
            </p:cNvPr>
            <p:cNvGrpSpPr/>
            <p:nvPr/>
          </p:nvGrpSpPr>
          <p:grpSpPr>
            <a:xfrm>
              <a:off x="7614927" y="2277591"/>
              <a:ext cx="3868880" cy="2782636"/>
              <a:chOff x="7286915" y="1725223"/>
              <a:chExt cx="4177069" cy="3004296"/>
            </a:xfrm>
          </p:grpSpPr>
          <p:sp>
            <p:nvSpPr>
              <p:cNvPr id="7" name="Oval 6">
                <a:extLst>
                  <a:ext uri="{FF2B5EF4-FFF2-40B4-BE49-F238E27FC236}">
                    <a16:creationId xmlns:a16="http://schemas.microsoft.com/office/drawing/2014/main" id="{D8CFD728-0255-4A14-B3A4-8342CA5D7372}"/>
                  </a:ext>
                </a:extLst>
              </p:cNvPr>
              <p:cNvSpPr/>
              <p:nvPr/>
            </p:nvSpPr>
            <p:spPr bwMode="auto">
              <a:xfrm>
                <a:off x="7286915" y="1725223"/>
                <a:ext cx="216025" cy="216025"/>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6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chemeClr val="tx1"/>
                    </a:solidFill>
                    <a:effectLst/>
                    <a:latin typeface="Times New Roman" charset="0"/>
                    <a:ea typeface="ＭＳ Ｐゴシック" charset="0"/>
                    <a:cs typeface="ＭＳ Ｐゴシック" charset="0"/>
                  </a:rPr>
                  <a:t>1</a:t>
                </a:r>
                <a:endParaRPr kumimoji="0" lang="en-SG" sz="1200" b="1"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8" name="Oval 7">
                <a:extLst>
                  <a:ext uri="{FF2B5EF4-FFF2-40B4-BE49-F238E27FC236}">
                    <a16:creationId xmlns:a16="http://schemas.microsoft.com/office/drawing/2014/main" id="{27248549-FB8D-4CA4-B4E4-4063F7FD8C54}"/>
                  </a:ext>
                </a:extLst>
              </p:cNvPr>
              <p:cNvSpPr/>
              <p:nvPr/>
            </p:nvSpPr>
            <p:spPr bwMode="auto">
              <a:xfrm>
                <a:off x="8274692" y="2148565"/>
                <a:ext cx="216025" cy="216025"/>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6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chemeClr val="tx1"/>
                    </a:solidFill>
                    <a:effectLst/>
                    <a:latin typeface="Times New Roman" charset="0"/>
                    <a:ea typeface="ＭＳ Ｐゴシック" charset="0"/>
                    <a:cs typeface="ＭＳ Ｐゴシック" charset="0"/>
                  </a:rPr>
                  <a:t>2</a:t>
                </a:r>
                <a:endParaRPr kumimoji="0" lang="en-SG" sz="1200" b="1"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9" name="Oval 8">
                <a:extLst>
                  <a:ext uri="{FF2B5EF4-FFF2-40B4-BE49-F238E27FC236}">
                    <a16:creationId xmlns:a16="http://schemas.microsoft.com/office/drawing/2014/main" id="{AFA794C6-2CC6-4007-ADDE-C44FE0F18237}"/>
                  </a:ext>
                </a:extLst>
              </p:cNvPr>
              <p:cNvSpPr/>
              <p:nvPr/>
            </p:nvSpPr>
            <p:spPr bwMode="auto">
              <a:xfrm>
                <a:off x="8271853" y="2592971"/>
                <a:ext cx="216025" cy="216025"/>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6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chemeClr val="tx1"/>
                    </a:solidFill>
                    <a:effectLst/>
                    <a:latin typeface="Times New Roman" charset="0"/>
                    <a:ea typeface="ＭＳ Ｐゴシック" charset="0"/>
                    <a:cs typeface="ＭＳ Ｐゴシック" charset="0"/>
                  </a:rPr>
                  <a:t>3</a:t>
                </a:r>
                <a:endParaRPr kumimoji="0" lang="en-SG" sz="1200" b="1"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10" name="Oval 9">
                <a:extLst>
                  <a:ext uri="{FF2B5EF4-FFF2-40B4-BE49-F238E27FC236}">
                    <a16:creationId xmlns:a16="http://schemas.microsoft.com/office/drawing/2014/main" id="{343F8FD2-F818-4249-92D5-9599443EBF8E}"/>
                  </a:ext>
                </a:extLst>
              </p:cNvPr>
              <p:cNvSpPr/>
              <p:nvPr/>
            </p:nvSpPr>
            <p:spPr bwMode="auto">
              <a:xfrm>
                <a:off x="11247960" y="3114386"/>
                <a:ext cx="216024" cy="216024"/>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6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chemeClr val="tx1"/>
                    </a:solidFill>
                    <a:effectLst/>
                    <a:latin typeface="Times New Roman" charset="0"/>
                    <a:ea typeface="ＭＳ Ｐゴシック" charset="0"/>
                    <a:cs typeface="ＭＳ Ｐゴシック" charset="0"/>
                  </a:rPr>
                  <a:t>4</a:t>
                </a:r>
                <a:endParaRPr kumimoji="0" lang="en-SG" sz="1200" b="1"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11" name="Oval 10">
                <a:extLst>
                  <a:ext uri="{FF2B5EF4-FFF2-40B4-BE49-F238E27FC236}">
                    <a16:creationId xmlns:a16="http://schemas.microsoft.com/office/drawing/2014/main" id="{9AF89494-7AD5-4A20-95AB-A7D239B5B9FD}"/>
                  </a:ext>
                </a:extLst>
              </p:cNvPr>
              <p:cNvSpPr/>
              <p:nvPr/>
            </p:nvSpPr>
            <p:spPr bwMode="auto">
              <a:xfrm>
                <a:off x="8270087" y="3584767"/>
                <a:ext cx="216025" cy="216025"/>
              </a:xfrm>
              <a:prstGeom prst="ellipse">
                <a:avLst/>
              </a:prstGeom>
              <a:solidFill>
                <a:srgbClr val="00B8FF"/>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algn="ctr" eaLnBrk="1" hangingPunct="1">
                  <a:lnSpc>
                    <a:spcPct val="60000"/>
                  </a:lnSpc>
                  <a:buClr>
                    <a:srgbClr val="000000"/>
                  </a:buClr>
                  <a:buSzPct val="100000"/>
                </a:pPr>
                <a:r>
                  <a:rPr lang="en-US" b="1" dirty="0">
                    <a:solidFill>
                      <a:schemeClr val="tx1"/>
                    </a:solidFill>
                    <a:latin typeface="Times New Roman" charset="0"/>
                    <a:ea typeface="ＭＳ Ｐゴシック" charset="0"/>
                  </a:rPr>
                  <a:t>2</a:t>
                </a:r>
                <a:endParaRPr lang="en-SG" b="1" dirty="0">
                  <a:solidFill>
                    <a:schemeClr val="tx1"/>
                  </a:solidFill>
                  <a:latin typeface="Times New Roman" charset="0"/>
                  <a:ea typeface="ＭＳ Ｐゴシック" charset="0"/>
                </a:endParaRPr>
              </a:p>
            </p:txBody>
          </p:sp>
          <p:sp>
            <p:nvSpPr>
              <p:cNvPr id="12" name="Oval 11">
                <a:extLst>
                  <a:ext uri="{FF2B5EF4-FFF2-40B4-BE49-F238E27FC236}">
                    <a16:creationId xmlns:a16="http://schemas.microsoft.com/office/drawing/2014/main" id="{4AB53AFB-714B-414C-9610-6E5203E321B8}"/>
                  </a:ext>
                </a:extLst>
              </p:cNvPr>
              <p:cNvSpPr/>
              <p:nvPr/>
            </p:nvSpPr>
            <p:spPr bwMode="auto">
              <a:xfrm>
                <a:off x="8264408" y="4017972"/>
                <a:ext cx="216025" cy="213513"/>
              </a:xfrm>
              <a:prstGeom prst="ellipse">
                <a:avLst/>
              </a:prstGeom>
              <a:solidFill>
                <a:srgbClr val="00B8FF"/>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algn="ctr" eaLnBrk="1" hangingPunct="1">
                  <a:lnSpc>
                    <a:spcPct val="60000"/>
                  </a:lnSpc>
                  <a:buClr>
                    <a:srgbClr val="000000"/>
                  </a:buClr>
                  <a:buSzPct val="100000"/>
                </a:pPr>
                <a:r>
                  <a:rPr lang="en-US" b="1" dirty="0">
                    <a:solidFill>
                      <a:schemeClr val="tx1"/>
                    </a:solidFill>
                    <a:latin typeface="Times New Roman" charset="0"/>
                    <a:ea typeface="ＭＳ Ｐゴシック" charset="0"/>
                  </a:rPr>
                  <a:t>3</a:t>
                </a:r>
                <a:endParaRPr lang="en-SG" b="1" dirty="0">
                  <a:solidFill>
                    <a:schemeClr val="tx1"/>
                  </a:solidFill>
                  <a:latin typeface="Times New Roman" charset="0"/>
                  <a:ea typeface="ＭＳ Ｐゴシック" charset="0"/>
                </a:endParaRPr>
              </a:p>
            </p:txBody>
          </p:sp>
          <p:sp>
            <p:nvSpPr>
              <p:cNvPr id="13" name="Oval 12">
                <a:extLst>
                  <a:ext uri="{FF2B5EF4-FFF2-40B4-BE49-F238E27FC236}">
                    <a16:creationId xmlns:a16="http://schemas.microsoft.com/office/drawing/2014/main" id="{5081034A-73B1-4BD7-B38E-ED571AA77D8B}"/>
                  </a:ext>
                </a:extLst>
              </p:cNvPr>
              <p:cNvSpPr/>
              <p:nvPr/>
            </p:nvSpPr>
            <p:spPr bwMode="auto">
              <a:xfrm>
                <a:off x="11241982" y="4513495"/>
                <a:ext cx="216024" cy="216024"/>
              </a:xfrm>
              <a:prstGeom prst="ellipse">
                <a:avLst/>
              </a:prstGeom>
              <a:solidFill>
                <a:srgbClr val="00B8FF"/>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60000"/>
                  </a:lnSpc>
                  <a:spcBef>
                    <a:spcPct val="0"/>
                  </a:spcBef>
                  <a:spcAft>
                    <a:spcPct val="0"/>
                  </a:spcAft>
                  <a:buClr>
                    <a:srgbClr val="000000"/>
                  </a:buClr>
                  <a:buSzPct val="100000"/>
                  <a:buFont typeface="Times New Roman" charset="0"/>
                  <a:buNone/>
                  <a:tabLst/>
                </a:pPr>
                <a:r>
                  <a:rPr lang="en-US" b="1" dirty="0">
                    <a:solidFill>
                      <a:schemeClr val="tx1"/>
                    </a:solidFill>
                    <a:latin typeface="Times New Roman" charset="0"/>
                    <a:ea typeface="ＭＳ Ｐゴシック" charset="0"/>
                    <a:cs typeface="ＭＳ Ｐゴシック" charset="0"/>
                  </a:rPr>
                  <a:t>4</a:t>
                </a:r>
                <a:endParaRPr kumimoji="0" lang="en-SG" sz="1200" b="1"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grpSp>
        <p:pic>
          <p:nvPicPr>
            <p:cNvPr id="44" name="Picture 43">
              <a:extLst>
                <a:ext uri="{FF2B5EF4-FFF2-40B4-BE49-F238E27FC236}">
                  <a16:creationId xmlns:a16="http://schemas.microsoft.com/office/drawing/2014/main" id="{AE58273F-A319-459E-BF93-6BE0CD5DE1FD}"/>
                </a:ext>
              </a:extLst>
            </p:cNvPr>
            <p:cNvPicPr>
              <a:picLocks noChangeAspect="1"/>
            </p:cNvPicPr>
            <p:nvPr/>
          </p:nvPicPr>
          <p:blipFill>
            <a:blip r:embed="rId4"/>
            <a:stretch>
              <a:fillRect/>
            </a:stretch>
          </p:blipFill>
          <p:spPr>
            <a:xfrm>
              <a:off x="10344472" y="1236712"/>
              <a:ext cx="1473574" cy="578238"/>
            </a:xfrm>
            <a:prstGeom prst="rect">
              <a:avLst/>
            </a:prstGeom>
          </p:spPr>
        </p:pic>
      </p:grpSp>
    </p:spTree>
    <p:extLst>
      <p:ext uri="{BB962C8B-B14F-4D97-AF65-F5344CB8AC3E}">
        <p14:creationId xmlns:p14="http://schemas.microsoft.com/office/powerpoint/2010/main" val="4060213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090C48B-86C3-4EFF-B7AD-A8576818D3CD}"/>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4</a:t>
            </a:fld>
            <a:endParaRPr lang="en-US" altLang="en-US" dirty="0"/>
          </a:p>
        </p:txBody>
      </p:sp>
      <p:sp>
        <p:nvSpPr>
          <p:cNvPr id="3" name="TextBox 2">
            <a:extLst>
              <a:ext uri="{FF2B5EF4-FFF2-40B4-BE49-F238E27FC236}">
                <a16:creationId xmlns:a16="http://schemas.microsoft.com/office/drawing/2014/main" id="{AED65583-1E0D-4C0D-B559-CB17058D5A5D}"/>
              </a:ext>
            </a:extLst>
          </p:cNvPr>
          <p:cNvSpPr txBox="1"/>
          <p:nvPr/>
        </p:nvSpPr>
        <p:spPr>
          <a:xfrm>
            <a:off x="839416" y="1415890"/>
            <a:ext cx="10520637" cy="5006499"/>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WPT Control frame can carry the following fields:</a:t>
            </a:r>
          </a:p>
          <a:p>
            <a:pPr marL="1085850" lvl="1" indent="-342900" defTabSz="1187323" eaLnBrk="1" fontAlgn="auto" hangingPunct="1">
              <a:lnSpc>
                <a:spcPct val="90000"/>
              </a:lnSpc>
              <a:spcBef>
                <a:spcPts val="10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Start Time (12 bits) – indicates the time to transmit the WPT waveform in us. Start Time field can be expressed as the LSB of the AP’s TSF. </a:t>
            </a:r>
          </a:p>
          <a:p>
            <a:pPr marL="1085850" lvl="1" indent="-342900" defTabSz="1187323" eaLnBrk="1" fontAlgn="auto" hangingPunct="1">
              <a:lnSpc>
                <a:spcPct val="90000"/>
              </a:lnSpc>
              <a:spcBef>
                <a:spcPts val="10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Duration (4 bits) – indicates the transmission duration of the WPT waveform in </a:t>
            </a:r>
            <a:r>
              <a:rPr lang="en-US" sz="1800" dirty="0" err="1">
                <a:solidFill>
                  <a:schemeClr val="tx1"/>
                </a:solidFill>
                <a:latin typeface="+mj-lt"/>
                <a:ea typeface="+mn-ea"/>
              </a:rPr>
              <a:t>ms.</a:t>
            </a:r>
            <a:endParaRPr lang="en-US" sz="1800" dirty="0">
              <a:solidFill>
                <a:schemeClr val="tx1"/>
              </a:solidFill>
              <a:latin typeface="+mj-lt"/>
              <a:ea typeface="+mn-ea"/>
            </a:endParaRPr>
          </a:p>
          <a:p>
            <a:pPr marL="1085850" lvl="1" indent="-342900" defTabSz="1187323" eaLnBrk="1" fontAlgn="auto" hangingPunct="1">
              <a:lnSpc>
                <a:spcPct val="90000"/>
              </a:lnSpc>
              <a:spcBef>
                <a:spcPts val="10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Interval (11 bits) – indicates the time period between subsequent WPT waveform transmissions in </a:t>
            </a:r>
            <a:r>
              <a:rPr lang="en-US" sz="1800" dirty="0" err="1">
                <a:solidFill>
                  <a:schemeClr val="tx1"/>
                </a:solidFill>
                <a:latin typeface="+mj-lt"/>
                <a:ea typeface="+mn-ea"/>
              </a:rPr>
              <a:t>ms.</a:t>
            </a:r>
            <a:r>
              <a:rPr lang="en-US" sz="1800" dirty="0">
                <a:solidFill>
                  <a:schemeClr val="tx1"/>
                </a:solidFill>
                <a:latin typeface="+mj-lt"/>
                <a:ea typeface="+mn-ea"/>
              </a:rPr>
              <a:t> This eliminates the need for future control signaling for the same configuration. </a:t>
            </a:r>
          </a:p>
          <a:p>
            <a:pPr marL="1085850" lvl="1" indent="-342900" defTabSz="1187323" eaLnBrk="1" fontAlgn="auto" hangingPunct="1">
              <a:lnSpc>
                <a:spcPct val="90000"/>
              </a:lnSpc>
              <a:spcBef>
                <a:spcPts val="10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Transmit power (6 bits) – indicates the transmit power of the WPT waveform, expressed in dBm.</a:t>
            </a:r>
          </a:p>
          <a:p>
            <a:pPr marL="342900" indent="-342900" defTabSz="1187323" eaLnBrk="1" fontAlgn="auto" hangingPunct="1">
              <a:lnSpc>
                <a:spcPct val="90000"/>
              </a:lnSpc>
              <a:spcBef>
                <a:spcPts val="10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AMP AP can request for WPT feedback through the Response Type field in the Payload of an AMP Poll/AMP Request Frame [4]. The WPT related responses that can be solicited maybe one or more of the fields indicated by previous contributions [5].</a:t>
            </a:r>
          </a:p>
          <a:p>
            <a:pPr marL="342900" indent="-342900" defTabSz="1187323" eaLnBrk="1" fontAlgn="auto" hangingPunct="1">
              <a:lnSpc>
                <a:spcPct val="90000"/>
              </a:lnSpc>
              <a:spcBef>
                <a:spcPts val="10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WPT feedback can be reported through an AMP Response Frame with the solicited fields optionally present in the Payload, based on the presence bit in the Type Dependent control field.</a:t>
            </a:r>
          </a:p>
          <a:p>
            <a:pPr marL="342900" indent="-342900" defTabSz="1187323" eaLnBrk="1" fontAlgn="auto" hangingPunct="1">
              <a:lnSpc>
                <a:spcPct val="90000"/>
              </a:lnSpc>
              <a:spcBef>
                <a:spcPts val="10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WPT feedback maybe reported as triggered by the </a:t>
            </a:r>
            <a:r>
              <a:rPr lang="en-US" sz="1800" dirty="0">
                <a:solidFill>
                  <a:schemeClr val="tx1"/>
                </a:solidFill>
                <a:latin typeface="+mj-lt"/>
              </a:rPr>
              <a:t>AMP AP, or optionally self-reported by the AMP non-AP STA by piggybacking few bits with the UL data [6].</a:t>
            </a:r>
            <a:endParaRPr lang="en-US" sz="1800" dirty="0">
              <a:solidFill>
                <a:schemeClr val="tx1"/>
              </a:solidFill>
              <a:latin typeface="+mj-lt"/>
              <a:ea typeface="+mn-ea"/>
            </a:endParaRPr>
          </a:p>
        </p:txBody>
      </p:sp>
      <p:sp>
        <p:nvSpPr>
          <p:cNvPr id="4" name="Title 1">
            <a:extLst>
              <a:ext uri="{FF2B5EF4-FFF2-40B4-BE49-F238E27FC236}">
                <a16:creationId xmlns:a16="http://schemas.microsoft.com/office/drawing/2014/main" id="{596A7AC2-2224-4B28-BC1B-81BA2170207E}"/>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kern="1200" dirty="0">
                <a:solidFill>
                  <a:srgbClr val="1D1D1A"/>
                </a:solidFill>
                <a:latin typeface="Arial" panose="020B0604020202020204" pitchFamily="34" charset="0"/>
                <a:ea typeface="Microsoft YaHei" panose="020B0503020204020204" pitchFamily="34" charset="-122"/>
              </a:rPr>
              <a:t>WPT Signaling Details</a:t>
            </a:r>
          </a:p>
        </p:txBody>
      </p:sp>
    </p:spTree>
    <p:extLst>
      <p:ext uri="{BB962C8B-B14F-4D97-AF65-F5344CB8AC3E}">
        <p14:creationId xmlns:p14="http://schemas.microsoft.com/office/powerpoint/2010/main" val="384763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107678-E453-4655-BF7F-5BF067C92E70}"/>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5</a:t>
            </a:fld>
            <a:endParaRPr lang="en-US" altLang="en-US" dirty="0"/>
          </a:p>
        </p:txBody>
      </p:sp>
      <p:sp>
        <p:nvSpPr>
          <p:cNvPr id="3" name="Title 1">
            <a:extLst>
              <a:ext uri="{FF2B5EF4-FFF2-40B4-BE49-F238E27FC236}">
                <a16:creationId xmlns:a16="http://schemas.microsoft.com/office/drawing/2014/main" id="{753528A8-FB91-47A9-838D-21CE0BD0B149}"/>
              </a:ext>
            </a:extLst>
          </p:cNvPr>
          <p:cNvSpPr txBox="1">
            <a:spLocks/>
          </p:cNvSpPr>
          <p:nvPr/>
        </p:nvSpPr>
        <p:spPr>
          <a:xfrm>
            <a:off x="1007436" y="692696"/>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Summary</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4" name="Rectangle 3">
            <a:extLst>
              <a:ext uri="{FF2B5EF4-FFF2-40B4-BE49-F238E27FC236}">
                <a16:creationId xmlns:a16="http://schemas.microsoft.com/office/drawing/2014/main" id="{BBBE6F0D-4D33-428B-9CC2-2363ADADE070}"/>
              </a:ext>
            </a:extLst>
          </p:cNvPr>
          <p:cNvSpPr/>
          <p:nvPr/>
        </p:nvSpPr>
        <p:spPr>
          <a:xfrm>
            <a:off x="911365" y="1440927"/>
            <a:ext cx="10448688" cy="2228302"/>
          </a:xfrm>
          <a:prstGeom prst="rect">
            <a:avLst/>
          </a:prstGeom>
        </p:spPr>
        <p:txBody>
          <a:bodyPr wrap="square">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200" dirty="0">
                <a:solidFill>
                  <a:schemeClr val="tx1"/>
                </a:solidFill>
                <a:latin typeface="+mj-lt"/>
              </a:rPr>
              <a:t>The steps involved in the WPT Protocol were discussed.</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200" dirty="0">
                <a:solidFill>
                  <a:schemeClr val="tx1"/>
                </a:solidFill>
                <a:latin typeface="+mj-lt"/>
              </a:rPr>
              <a:t>The WPT related fields that are carried in the control signaling from the AMP AP to the AMP Energizer were discussed, namely, the Start Time, Duration, Interval and Transmit Power with their recommended field size.</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200" dirty="0">
                <a:solidFill>
                  <a:schemeClr val="tx1"/>
                </a:solidFill>
                <a:latin typeface="+mj-lt"/>
              </a:rPr>
              <a:t>The means to enable WPT reporting between the AMP non-AP STA and AMP AP were discussed.</a:t>
            </a:r>
          </a:p>
        </p:txBody>
      </p:sp>
    </p:spTree>
    <p:extLst>
      <p:ext uri="{BB962C8B-B14F-4D97-AF65-F5344CB8AC3E}">
        <p14:creationId xmlns:p14="http://schemas.microsoft.com/office/powerpoint/2010/main" val="1073128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03EE96EA-6698-4C04-97FA-FAF91980E3B9}"/>
              </a:ext>
            </a:extLst>
          </p:cNvPr>
          <p:cNvSpPr txBox="1"/>
          <p:nvPr/>
        </p:nvSpPr>
        <p:spPr>
          <a:xfrm>
            <a:off x="883687" y="1520785"/>
            <a:ext cx="10424625" cy="2394502"/>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rgbClr val="000000"/>
                </a:solidFill>
                <a:latin typeface="+mj-lt"/>
                <a:ea typeface="ＭＳ Ｐゴシック"/>
              </a:rPr>
              <a:t>Do you agree to add the following text to </a:t>
            </a:r>
            <a:r>
              <a:rPr lang="en-US" sz="2400" dirty="0" err="1">
                <a:solidFill>
                  <a:srgbClr val="000000"/>
                </a:solidFill>
                <a:latin typeface="+mj-lt"/>
                <a:ea typeface="ＭＳ Ｐゴシック"/>
              </a:rPr>
              <a:t>TGbp</a:t>
            </a:r>
            <a:r>
              <a:rPr lang="en-US" sz="2400" dirty="0">
                <a:solidFill>
                  <a:srgbClr val="000000"/>
                </a:solidFill>
                <a:latin typeface="+mj-lt"/>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chemeClr val="tx1"/>
                </a:solidFill>
                <a:latin typeface="+mj-lt"/>
                <a:ea typeface="ＭＳ Ｐゴシック"/>
                <a:cs typeface="Arial" panose="020B0604020202020204" pitchFamily="34" charset="0"/>
              </a:rPr>
              <a:t>Control information </a:t>
            </a:r>
            <a:r>
              <a:rPr lang="en-US" sz="2400">
                <a:solidFill>
                  <a:schemeClr val="tx1"/>
                </a:solidFill>
                <a:latin typeface="+mj-lt"/>
                <a:ea typeface="ＭＳ Ｐゴシック"/>
                <a:cs typeface="Arial" panose="020B0604020202020204" pitchFamily="34" charset="0"/>
              </a:rPr>
              <a:t>that is </a:t>
            </a:r>
            <a:r>
              <a:rPr lang="en-US" sz="2400" dirty="0">
                <a:solidFill>
                  <a:schemeClr val="tx1"/>
                </a:solidFill>
                <a:latin typeface="+mj-lt"/>
                <a:ea typeface="ＭＳ Ｐゴシック"/>
                <a:cs typeface="Arial" panose="020B0604020202020204" pitchFamily="34" charset="0"/>
              </a:rPr>
              <a:t>sent from the AMP AP to the AMP Energizer relating to the WPT waveform includes one or more of the following: Start Time, Duration, Interval, and Transmit Power.</a:t>
            </a:r>
          </a:p>
          <a:p>
            <a:pPr marL="357188" lvl="0" defTabSz="1187323" eaLnBrk="1" fontAlgn="auto" hangingPunct="1">
              <a:lnSpc>
                <a:spcPct val="90000"/>
              </a:lnSpc>
              <a:spcBef>
                <a:spcPts val="1200"/>
              </a:spcBef>
              <a:spcAft>
                <a:spcPts val="0"/>
              </a:spcAft>
              <a:tabLst>
                <a:tab pos="1207937" algn="ctr"/>
              </a:tabLst>
            </a:pPr>
            <a:r>
              <a:rPr lang="en-US" sz="2400" i="1" dirty="0">
                <a:solidFill>
                  <a:schemeClr val="tx1"/>
                </a:solidFill>
                <a:latin typeface="+mj-lt"/>
                <a:ea typeface="ＭＳ Ｐゴシック"/>
                <a:cs typeface="Arial" panose="020B0604020202020204" pitchFamily="34" charset="0"/>
              </a:rPr>
              <a:t>[Reference: </a:t>
            </a:r>
            <a:r>
              <a:rPr lang="pt-BR" sz="2400" i="1" dirty="0">
                <a:solidFill>
                  <a:schemeClr val="tx1"/>
                </a:solidFill>
                <a:latin typeface="+mj-lt"/>
                <a:ea typeface="ＭＳ Ｐゴシック"/>
                <a:cs typeface="Arial" panose="020B0604020202020204" pitchFamily="34" charset="0"/>
              </a:rPr>
              <a:t>11-24/1208r1, 11-24/1524r2, 11-24/1769r0, 11-25/0037r0, 11-25/0336r0</a:t>
            </a:r>
            <a:r>
              <a:rPr lang="en-US" sz="2400" i="1" dirty="0">
                <a:solidFill>
                  <a:schemeClr val="tx1"/>
                </a:solidFill>
                <a:latin typeface="+mj-lt"/>
                <a:ea typeface="ＭＳ Ｐゴシック"/>
                <a:cs typeface="Arial" panose="020B0604020202020204" pitchFamily="34" charset="0"/>
              </a:rPr>
              <a:t>]</a:t>
            </a:r>
          </a:p>
        </p:txBody>
      </p:sp>
    </p:spTree>
    <p:extLst>
      <p:ext uri="{BB962C8B-B14F-4D97-AF65-F5344CB8AC3E}">
        <p14:creationId xmlns:p14="http://schemas.microsoft.com/office/powerpoint/2010/main" val="748026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839416" y="1556792"/>
            <a:ext cx="10424625" cy="2689967"/>
          </a:xfrm>
          <a:prstGeom prst="rect">
            <a:avLst/>
          </a:prstGeom>
          <a:noFill/>
        </p:spPr>
        <p:txBody>
          <a:bodyPr vert="horz" wrap="square" rtlCol="0">
            <a:spAutoFit/>
          </a:bodyPr>
          <a:lstStyle/>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[1] </a:t>
            </a:r>
            <a:r>
              <a:rPr lang="en-US" sz="2200" dirty="0">
                <a:solidFill>
                  <a:schemeClr val="tx1"/>
                </a:solidFill>
                <a:latin typeface="Arial" panose="020B0604020202020204" pitchFamily="34" charset="0"/>
                <a:ea typeface="ＭＳ Ｐゴシック"/>
                <a:cs typeface="Arial" panose="020B0604020202020204" pitchFamily="34" charset="0"/>
              </a:rPr>
              <a:t>11-24/0575r1, P802.11bp PAR.</a:t>
            </a:r>
          </a:p>
          <a:p>
            <a:pPr marL="447675" lvl="0"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[2] 11-24/1524r2, Follow-up on the AMP WPT protocol</a:t>
            </a:r>
          </a:p>
          <a:p>
            <a:pPr marL="447675" lvl="0"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[3] 11-25/0037r0, Follow-up on AMP Energizer</a:t>
            </a:r>
          </a:p>
          <a:p>
            <a:pPr marL="447675" lvl="0"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[4] 11-25/0046r0, Channel access for Active Tx non-AP AMP STAs</a:t>
            </a:r>
          </a:p>
          <a:p>
            <a:pPr marL="447675" lvl="0"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[5] 11-25/1769r0, Further Discussion on the AMP WPT Protocol</a:t>
            </a:r>
          </a:p>
          <a:p>
            <a:pPr marL="447675" lvl="0"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[6] 11-24/1539r0, Energy-Level Status Reporting for AMP Devices</a:t>
            </a:r>
            <a:endParaRPr lang="sv-SE" sz="2200" dirty="0">
              <a:solidFill>
                <a:schemeClr val="tx1"/>
              </a:solidFill>
              <a:latin typeface="+mj-lt"/>
              <a:ea typeface="ＭＳ Ｐゴシック"/>
              <a:cs typeface="Arial" panose="020B0604020202020204" pitchFamily="34" charset="0"/>
            </a:endParaRPr>
          </a:p>
        </p:txBody>
      </p:sp>
    </p:spTree>
    <p:extLst>
      <p:ext uri="{BB962C8B-B14F-4D97-AF65-F5344CB8AC3E}">
        <p14:creationId xmlns:p14="http://schemas.microsoft.com/office/powerpoint/2010/main" val="188557026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118183</TotalTime>
  <Words>781</Words>
  <Application>Microsoft Office PowerPoint</Application>
  <PresentationFormat>Widescreen</PresentationFormat>
  <Paragraphs>70</Paragraphs>
  <Slides>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Microsoft YaHei</vt:lpstr>
      <vt:lpstr>MS PGothic</vt:lpstr>
      <vt:lpstr>MS PGothic</vt:lpstr>
      <vt:lpstr>Arial</vt:lpstr>
      <vt:lpstr>Arial Unicode MS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SP</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ian.bajaj@huawei.com</dc:creator>
  <cp:keywords/>
  <dc:description/>
  <cp:lastModifiedBy>Ian Bajaj</cp:lastModifiedBy>
  <cp:revision>1608</cp:revision>
  <cp:lastPrinted>2000-03-07T00:55:37Z</cp:lastPrinted>
  <dcterms:created xsi:type="dcterms:W3CDTF">2016-01-17T22:48:36Z</dcterms:created>
  <dcterms:modified xsi:type="dcterms:W3CDTF">2025-03-07T07:41:59Z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(3)zXz6X/c6YLpQKUlQ3R2/7Is7bgKxQG4wm8FxbRVHukvjwrDH9sUmOS9Z5itkHtopWCC8kki7
wFEVGETe0NTbp7ZlvG245CE09fCHpKuUIsYL+v9QKqbiYR7b+0KHjkyp+Y3IC9sQ2MlneKX/
SSubAG3NpwRlGwg3j4ny2cNnI7+LIyp0ks4dV3qJ4iUuUm9EMy78x69B/Zm7CZQFddgkcl6s
2SWOJVWRDJZf825Vl/</vt:lpwstr>
  </property>
  <property fmtid="{D5CDD505-2E9C-101B-9397-08002B2CF9AE}" pid="3" name="_2015_ms_pID_7253431">
    <vt:lpwstr>BCwkirEHEYaF6qNxMCHUYFOFj88ebbK5zWv/ctX8NCK/Mj4H6fN7nI
lul7x7ZWfgjCT0t7+TB/l2vQfSp8lejJTxkUQyrpFD8pY3c2XBR4s39sM17Y8t3hmQj2J71+
cSUFIfo85TH5cMORxzP9KOgASC3XwWZhyUnnFcR2//wRB+3LNxtz0X0Mlq/cozHYzDXO6Upv
1xs9zGnbZ6qLBWwLDoS/XOMxvIn7ac7m9aQX</vt:lpwstr>
  </property>
  <property fmtid="{D5CDD505-2E9C-101B-9397-08002B2CF9AE}" pid="4" name="_2015_ms_pID_7253432">
    <vt:lpwstr>kg==</vt:lpwstr>
  </property>
</Properties>
</file>