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6"/>
  </p:notesMasterIdLst>
  <p:sldIdLst>
    <p:sldId id="363" r:id="rId2"/>
    <p:sldId id="2480" r:id="rId3"/>
    <p:sldId id="2470" r:id="rId4"/>
    <p:sldId id="2484" r:id="rId5"/>
    <p:sldId id="2481" r:id="rId6"/>
    <p:sldId id="2482" r:id="rId7"/>
    <p:sldId id="2489" r:id="rId8"/>
    <p:sldId id="2490" r:id="rId9"/>
    <p:sldId id="2491" r:id="rId10"/>
    <p:sldId id="2486" r:id="rId11"/>
    <p:sldId id="2467" r:id="rId12"/>
    <p:sldId id="2492" r:id="rId13"/>
    <p:sldId id="2493" r:id="rId14"/>
    <p:sldId id="2460" r:id="rId15"/>
  </p:sldIdLst>
  <p:sldSz cx="12192000" cy="6858000"/>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Rojan Chitrakar" initials="RC" lastIdx="5" clrIdx="1">
    <p:extLst>
      <p:ext uri="{19B8F6BF-5375-455C-9EA6-DF929625EA0E}">
        <p15:presenceInfo xmlns:p15="http://schemas.microsoft.com/office/powerpoint/2012/main" userId="S-1-5-21-147214757-305610072-1517763936-965928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8B8B"/>
    <a:srgbClr val="0000FF"/>
    <a:srgbClr val="FAEE98"/>
    <a:srgbClr val="C3EC8F"/>
    <a:srgbClr val="EAEC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94150" autoAdjust="0"/>
  </p:normalViewPr>
  <p:slideViewPr>
    <p:cSldViewPr>
      <p:cViewPr varScale="1">
        <p:scale>
          <a:sx n="90" d="100"/>
          <a:sy n="90" d="100"/>
        </p:scale>
        <p:origin x="326" y="67"/>
      </p:cViewPr>
      <p:guideLst>
        <p:guide orient="horz" pos="2160"/>
        <p:guide pos="3840"/>
      </p:guideLst>
    </p:cSldViewPr>
  </p:slideViewPr>
  <p:outlineViewPr>
    <p:cViewPr varScale="1">
      <p:scale>
        <a:sx n="170" d="200"/>
        <a:sy n="170" d="200"/>
      </p:scale>
      <p:origin x="-780" y="-84"/>
    </p:cViewPr>
  </p:outlineViewPr>
  <p:notesTextViewPr>
    <p:cViewPr>
      <p:scale>
        <a:sx n="75" d="100"/>
        <a:sy n="75" d="100"/>
      </p:scale>
      <p:origin x="0" y="0"/>
    </p:cViewPr>
  </p:notesTextViewPr>
  <p:notesViewPr>
    <p:cSldViewPr>
      <p:cViewPr varScale="1">
        <p:scale>
          <a:sx n="100" d="100"/>
          <a:sy n="100" d="100"/>
        </p:scale>
        <p:origin x="4371" y="41"/>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dirty="0"/>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366713" y="698500"/>
            <a:ext cx="6121400"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AF55197A-4911-4ED0-BBAA-82A1653DF638}" type="slidenum">
              <a:rPr lang="en-US" altLang="en-US" smtClean="0"/>
              <a:pPr>
                <a:defRPr/>
              </a:pPr>
              <a:t>‹#›</a:t>
            </a:fld>
            <a:endParaRPr lang="en-US" altLang="en-US" dirty="0"/>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365125" y="698500"/>
            <a:ext cx="613251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5659967" y="6538914"/>
            <a:ext cx="872067" cy="382587"/>
          </a:xfrm>
        </p:spPr>
        <p:txBody>
          <a:bodyPr/>
          <a:lstStyle>
            <a:lvl1pPr>
              <a:defRPr/>
            </a:lvl1pPr>
          </a:lstStyle>
          <a:p>
            <a:pPr>
              <a:defRPr/>
            </a:pPr>
            <a:r>
              <a:rPr lang="en-US" altLang="en-US" dirty="0"/>
              <a:t>Slid</a:t>
            </a:r>
            <a:fld id="{0F04E8E9-279B-42CA-B6E8-61A287E0027B}"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6096000" y="412234"/>
            <a:ext cx="52832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200" b="1" dirty="0">
                <a:solidFill>
                  <a:schemeClr val="tx1"/>
                </a:solidFill>
              </a:rPr>
              <a:t>doc.: IEEE 802.11-25/0335r0</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914400" y="304800"/>
            <a:ext cx="2336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200" dirty="0"/>
              <a:t>March 2025</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6544734" y="6478588"/>
            <a:ext cx="4995333"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z="1200" dirty="0"/>
              <a:t>Rojan Chitrakar </a:t>
            </a:r>
            <a:r>
              <a:rPr lang="en-SG" sz="1200" dirty="0"/>
              <a:t>(Huawei</a:t>
            </a:r>
            <a:r>
              <a:rPr lang="zh-CN" altLang="en-US" sz="1200" dirty="0"/>
              <a:t>）</a:t>
            </a:r>
            <a:endParaRPr lang="en-GB" sz="1200" dirty="0"/>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1007436" y="685801"/>
            <a:ext cx="1035261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1023970" y="1371601"/>
            <a:ext cx="10352617"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4" r:id="rId8"/>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4AAF1A-2CBC-4960-9362-D10130ACC9C7}"/>
              </a:ext>
            </a:extLst>
          </p:cNvPr>
          <p:cNvGraphicFramePr>
            <a:graphicFrameLocks noGrp="1"/>
          </p:cNvGraphicFramePr>
          <p:nvPr>
            <p:extLst>
              <p:ext uri="{D42A27DB-BD31-4B8C-83A1-F6EECF244321}">
                <p14:modId xmlns:p14="http://schemas.microsoft.com/office/powerpoint/2010/main" val="3094375070"/>
              </p:ext>
            </p:extLst>
          </p:nvPr>
        </p:nvGraphicFramePr>
        <p:xfrm>
          <a:off x="767408" y="2687451"/>
          <a:ext cx="10441160" cy="1676400"/>
        </p:xfrm>
        <a:graphic>
          <a:graphicData uri="http://schemas.openxmlformats.org/drawingml/2006/table">
            <a:tbl>
              <a:tblPr firstRow="1" bandRow="1"/>
              <a:tblGrid>
                <a:gridCol w="2734353">
                  <a:extLst>
                    <a:ext uri="{9D8B030D-6E8A-4147-A177-3AD203B41FA5}">
                      <a16:colId xmlns:a16="http://schemas.microsoft.com/office/drawing/2014/main" val="20000"/>
                    </a:ext>
                  </a:extLst>
                </a:gridCol>
                <a:gridCol w="1436633">
                  <a:extLst>
                    <a:ext uri="{9D8B030D-6E8A-4147-A177-3AD203B41FA5}">
                      <a16:colId xmlns:a16="http://schemas.microsoft.com/office/drawing/2014/main" val="20001"/>
                    </a:ext>
                  </a:extLst>
                </a:gridCol>
                <a:gridCol w="1599518">
                  <a:extLst>
                    <a:ext uri="{9D8B030D-6E8A-4147-A177-3AD203B41FA5}">
                      <a16:colId xmlns:a16="http://schemas.microsoft.com/office/drawing/2014/main" val="20002"/>
                    </a:ext>
                  </a:extLst>
                </a:gridCol>
                <a:gridCol w="1459409">
                  <a:extLst>
                    <a:ext uri="{9D8B030D-6E8A-4147-A177-3AD203B41FA5}">
                      <a16:colId xmlns:a16="http://schemas.microsoft.com/office/drawing/2014/main" val="20003"/>
                    </a:ext>
                  </a:extLst>
                </a:gridCol>
                <a:gridCol w="3211247">
                  <a:extLst>
                    <a:ext uri="{9D8B030D-6E8A-4147-A177-3AD203B41FA5}">
                      <a16:colId xmlns:a16="http://schemas.microsoft.com/office/drawing/2014/main" val="20004"/>
                    </a:ext>
                  </a:extLst>
                </a:gridCol>
              </a:tblGrid>
              <a:tr h="264132">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Name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Affiliation</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Address</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Phone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Email</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0"/>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r>
                        <a:rPr lang="en-US" sz="1600" dirty="0">
                          <a:solidFill>
                            <a:schemeClr val="tx1"/>
                          </a:solidFill>
                        </a:rPr>
                        <a:t>Rojan Chitrakar</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rowSpan="4">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r>
                        <a:rPr lang="en-US" sz="1600" dirty="0">
                          <a:solidFill>
                            <a:schemeClr val="tx1"/>
                          </a:solidFill>
                        </a:rPr>
                        <a:t>Huawei</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rowSpan="4">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r>
                        <a:rPr lang="en-US" altLang="zh-CN" sz="1600" dirty="0">
                          <a:solidFill>
                            <a:schemeClr val="tx1"/>
                          </a:solidFill>
                        </a:rPr>
                        <a:t>Singapore</a:t>
                      </a: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r>
                        <a:rPr lang="en-US" sz="1600" dirty="0">
                          <a:solidFill>
                            <a:schemeClr val="tx1"/>
                          </a:solidFill>
                        </a:rPr>
                        <a:t>rojan.chitrakar@huawei.com</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extLst>
                  <a:ext uri="{0D108BD9-81ED-4DB2-BD59-A6C34878D82A}">
                    <a16:rowId xmlns:a16="http://schemas.microsoft.com/office/drawing/2014/main" val="3283848554"/>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Lei Huang</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pPr algn="ctr"/>
                      <a:endParaRPr 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3635697882"/>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Ian Bajaj</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pPr algn="ctr"/>
                      <a:endParaRPr lang="en-US" sz="160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2360516509"/>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1735446511"/>
                  </a:ext>
                </a:extLst>
              </a:tr>
            </a:tbl>
          </a:graphicData>
        </a:graphic>
      </p:graphicFrame>
      <p:sp>
        <p:nvSpPr>
          <p:cNvPr id="4" name="Title 1">
            <a:extLst>
              <a:ext uri="{FF2B5EF4-FFF2-40B4-BE49-F238E27FC236}">
                <a16:creationId xmlns:a16="http://schemas.microsoft.com/office/drawing/2014/main" id="{1F84DA3A-0E09-4ACE-B694-6777AFD069BA}"/>
              </a:ext>
            </a:extLst>
          </p:cNvPr>
          <p:cNvSpPr txBox="1">
            <a:spLocks/>
          </p:cNvSpPr>
          <p:nvPr/>
        </p:nvSpPr>
        <p:spPr bwMode="auto">
          <a:xfrm>
            <a:off x="945196" y="615636"/>
            <a:ext cx="10009112" cy="1294216"/>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lvl="0" defTabSz="914400">
              <a:defRPr/>
            </a:pPr>
            <a:r>
              <a:rPr lang="en-US" sz="2800" kern="0" dirty="0">
                <a:solidFill>
                  <a:srgbClr val="000000"/>
                </a:solidFill>
                <a:latin typeface="Times New Roman"/>
              </a:rPr>
              <a:t>Channel access for Backscatter non-AP AMP STAs – follow up</a:t>
            </a:r>
            <a:endParaRPr kumimoji="0" lang="en-US" sz="28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5" name="Rectangle 6">
            <a:extLst>
              <a:ext uri="{FF2B5EF4-FFF2-40B4-BE49-F238E27FC236}">
                <a16:creationId xmlns:a16="http://schemas.microsoft.com/office/drawing/2014/main" id="{CCEB2F4D-5A9A-4FB8-877B-EDFC80EDE7FF}"/>
              </a:ext>
            </a:extLst>
          </p:cNvPr>
          <p:cNvSpPr txBox="1">
            <a:spLocks noChangeArrowheads="1"/>
          </p:cNvSpPr>
          <p:nvPr/>
        </p:nvSpPr>
        <p:spPr bwMode="auto">
          <a:xfrm>
            <a:off x="2063552" y="1909852"/>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defTabSz="457200">
              <a:buFontTx/>
              <a:buNone/>
            </a:pPr>
            <a:r>
              <a:rPr lang="en-US" sz="2000" dirty="0">
                <a:solidFill>
                  <a:srgbClr val="000000"/>
                </a:solidFill>
                <a:latin typeface="Times New Roman"/>
              </a:rPr>
              <a:t>Date: 10 March 2025</a:t>
            </a:r>
            <a:endParaRPr lang="en-US" sz="2000" b="0" dirty="0">
              <a:solidFill>
                <a:srgbClr val="000000"/>
              </a:solidFill>
              <a:latin typeface="Times New Roman"/>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Summary</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10</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322731"/>
            <a:ext cx="12097344" cy="4216539"/>
          </a:xfrm>
          <a:prstGeom prst="rect">
            <a:avLst/>
          </a:prstGeom>
          <a:noFill/>
        </p:spPr>
        <p:txBody>
          <a:bodyPr vert="horz" wrap="square" rtlCol="0">
            <a:spAutoFit/>
          </a:bodyPr>
          <a:lstStyle/>
          <a:p>
            <a:pPr lvl="0" defTabSz="1187323" eaLnBrk="1" fontAlgn="auto" hangingPunct="1">
              <a:lnSpc>
                <a:spcPct val="90000"/>
              </a:lnSpc>
              <a:spcBef>
                <a:spcPts val="1200"/>
              </a:spcBef>
              <a:spcAft>
                <a:spcPts val="0"/>
              </a:spcAft>
              <a:tabLst>
                <a:tab pos="1207937" algn="ctr"/>
              </a:tabLst>
            </a:pPr>
            <a:endParaRPr lang="en-US" sz="2000" dirty="0">
              <a:solidFill>
                <a:srgbClr val="000000"/>
              </a:solidFill>
              <a:latin typeface="Arial"/>
              <a:ea typeface="ＭＳ Ｐゴシック"/>
            </a:endParaRPr>
          </a:p>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chemeClr val="tx1"/>
                </a:solidFill>
                <a:latin typeface="Arial"/>
                <a:ea typeface="ＭＳ Ｐゴシック"/>
              </a:rPr>
              <a:t>We proposed that </a:t>
            </a:r>
            <a:r>
              <a:rPr lang="en-US" sz="2000" dirty="0">
                <a:solidFill>
                  <a:srgbClr val="000000"/>
                </a:solidFill>
                <a:latin typeface="Arial"/>
                <a:ea typeface="ＭＳ Ｐゴシック"/>
              </a:rPr>
              <a:t>the logical interface of the UHF protocol is reused for backscatter non-AP AMP STAs.</a:t>
            </a:r>
          </a:p>
          <a:p>
            <a:pPr marL="1200150" lvl="1" indent="-4572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000" dirty="0">
                <a:solidFill>
                  <a:srgbClr val="000000"/>
                </a:solidFill>
                <a:latin typeface="Arial"/>
                <a:ea typeface="ＭＳ Ｐゴシック"/>
              </a:rPr>
              <a:t>We also shared our thoughts on the relevant contents of the UHF RFID standard that may be adopted in AMP.</a:t>
            </a:r>
          </a:p>
          <a:p>
            <a:pPr marL="1200150" lvl="1" indent="-4572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endParaRPr lang="en-US" sz="2000" dirty="0">
              <a:solidFill>
                <a:srgbClr val="000000"/>
              </a:solidFill>
              <a:latin typeface="Arial"/>
              <a:ea typeface="ＭＳ Ｐゴシック"/>
            </a:endParaRP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rgbClr val="000000"/>
                </a:solidFill>
                <a:latin typeface="Arial"/>
                <a:ea typeface="ＭＳ Ｐゴシック"/>
              </a:rPr>
              <a:t>We also discussed a potential format for AMP frames and proposed that:</a:t>
            </a:r>
          </a:p>
          <a:p>
            <a:pPr marL="1200150" lvl="1" indent="-4572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000" dirty="0">
                <a:solidFill>
                  <a:srgbClr val="000000"/>
                </a:solidFill>
                <a:latin typeface="Arial"/>
                <a:ea typeface="ＭＳ Ｐゴシック"/>
              </a:rPr>
              <a:t> One AMP Frame Type (AMP UHF) is used to encapsulate the UHF Commands.</a:t>
            </a:r>
          </a:p>
          <a:p>
            <a:pPr marL="1200150" lvl="1" indent="-4572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000" dirty="0">
                <a:solidFill>
                  <a:srgbClr val="000000"/>
                </a:solidFill>
                <a:latin typeface="Arial"/>
                <a:ea typeface="ＭＳ Ｐゴシック"/>
              </a:rPr>
              <a:t>Another AMP Frame Type (AMP Backscatter Extension) may be used to define new functionalities specific to AMP backscattering.</a:t>
            </a:r>
          </a:p>
          <a:p>
            <a:pPr defTabSz="1187323" eaLnBrk="1" fontAlgn="auto" hangingPunct="1">
              <a:lnSpc>
                <a:spcPct val="90000"/>
              </a:lnSpc>
              <a:spcBef>
                <a:spcPts val="1200"/>
              </a:spcBef>
              <a:spcAft>
                <a:spcPts val="0"/>
              </a:spcAft>
              <a:tabLst>
                <a:tab pos="1207937" algn="ctr"/>
              </a:tabLst>
            </a:pPr>
            <a:endParaRPr lang="en-US" sz="2000" dirty="0">
              <a:solidFill>
                <a:srgbClr val="000000"/>
              </a:solidFill>
              <a:latin typeface="Arial"/>
              <a:ea typeface="ＭＳ Ｐゴシック"/>
            </a:endParaRPr>
          </a:p>
        </p:txBody>
      </p:sp>
    </p:spTree>
    <p:extLst>
      <p:ext uri="{BB962C8B-B14F-4D97-AF65-F5344CB8AC3E}">
        <p14:creationId xmlns:p14="http://schemas.microsoft.com/office/powerpoint/2010/main" val="17308516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SP 1</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11</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6" name="TextBox 5">
            <a:extLst>
              <a:ext uri="{FF2B5EF4-FFF2-40B4-BE49-F238E27FC236}">
                <a16:creationId xmlns:a16="http://schemas.microsoft.com/office/drawing/2014/main" id="{19887FEC-1550-401A-9EF4-4364DAE61404}"/>
              </a:ext>
            </a:extLst>
          </p:cNvPr>
          <p:cNvSpPr txBox="1"/>
          <p:nvPr/>
        </p:nvSpPr>
        <p:spPr>
          <a:xfrm>
            <a:off x="191344" y="1680540"/>
            <a:ext cx="11809312" cy="3785652"/>
          </a:xfrm>
          <a:prstGeom prst="rect">
            <a:avLst/>
          </a:prstGeom>
          <a:noFill/>
        </p:spPr>
        <p:txBody>
          <a:bodyPr vert="horz" wrap="square" rtlCol="0">
            <a:spAutoFit/>
          </a:bodyPr>
          <a:lstStyle/>
          <a:p>
            <a:pPr lvl="0" defTabSz="1187323" eaLnBrk="1" fontAlgn="auto" hangingPunct="1">
              <a:lnSpc>
                <a:spcPct val="90000"/>
              </a:lnSpc>
              <a:spcBef>
                <a:spcPts val="1200"/>
              </a:spcBef>
              <a:spcAft>
                <a:spcPts val="0"/>
              </a:spcAft>
              <a:tabLst>
                <a:tab pos="1207937" algn="ctr"/>
              </a:tabLst>
            </a:pPr>
            <a:r>
              <a:rPr lang="en-US" sz="2400" dirty="0">
                <a:solidFill>
                  <a:srgbClr val="000000"/>
                </a:solidFill>
                <a:latin typeface="Arial"/>
                <a:ea typeface="ＭＳ Ｐゴシック"/>
              </a:rPr>
              <a:t>Do you agree to add to the 11bp SFD:</a:t>
            </a:r>
          </a:p>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Arial"/>
                <a:ea typeface="ＭＳ Ｐゴシック"/>
              </a:rPr>
              <a:t>	11bp supports a mode of operation in which a sub-set of the logical interface of the UHF RFID Standard is used for backscattering communication. </a:t>
            </a:r>
          </a:p>
          <a:p>
            <a:pPr marL="1085850" lvl="1"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400" dirty="0">
                <a:solidFill>
                  <a:srgbClr val="000000"/>
                </a:solidFill>
                <a:latin typeface="Arial"/>
                <a:ea typeface="ＭＳ Ｐゴシック"/>
              </a:rPr>
              <a:t>	</a:t>
            </a:r>
            <a:r>
              <a:rPr lang="en-US" sz="2000" dirty="0">
                <a:solidFill>
                  <a:srgbClr val="000000"/>
                </a:solidFill>
                <a:latin typeface="Arial"/>
                <a:ea typeface="ＭＳ Ｐゴシック"/>
              </a:rPr>
              <a:t>Applicable UHF commands are encapsulated in 802.11bp frames.</a:t>
            </a:r>
          </a:p>
          <a:p>
            <a:pPr marL="1085850" lvl="1"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000" dirty="0">
                <a:solidFill>
                  <a:srgbClr val="000000"/>
                </a:solidFill>
                <a:latin typeface="Arial"/>
                <a:ea typeface="ＭＳ Ｐゴシック"/>
              </a:rPr>
              <a:t>	Applicable to both mono-static &amp; bi-static backscattering.</a:t>
            </a:r>
          </a:p>
          <a:p>
            <a:pPr marL="1085850" lvl="1"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000" dirty="0">
                <a:solidFill>
                  <a:srgbClr val="000000"/>
                </a:solidFill>
                <a:latin typeface="Arial"/>
                <a:ea typeface="ＭＳ Ｐゴシック"/>
              </a:rPr>
              <a:t>	The sub-set of the logical interface to be reused is TBD.</a:t>
            </a:r>
          </a:p>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endParaRPr lang="en-US" sz="2400" dirty="0">
              <a:solidFill>
                <a:srgbClr val="000000"/>
              </a:solidFill>
              <a:latin typeface="Arial"/>
              <a:ea typeface="ＭＳ Ｐゴシック"/>
            </a:endParaRPr>
          </a:p>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rgbClr val="000000"/>
                </a:solidFill>
                <a:latin typeface="Arial"/>
                <a:ea typeface="ＭＳ Ｐゴシック"/>
              </a:rPr>
              <a:t>	NOTE – The logical interface of the UHF RFID Standard is defined by the EPC® Radio-Frequency Identity Generation-2 UHF RFID Standard. </a:t>
            </a:r>
          </a:p>
        </p:txBody>
      </p:sp>
    </p:spTree>
    <p:extLst>
      <p:ext uri="{BB962C8B-B14F-4D97-AF65-F5344CB8AC3E}">
        <p14:creationId xmlns:p14="http://schemas.microsoft.com/office/powerpoint/2010/main" val="1981182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SP 2</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12</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6" name="TextBox 5">
            <a:extLst>
              <a:ext uri="{FF2B5EF4-FFF2-40B4-BE49-F238E27FC236}">
                <a16:creationId xmlns:a16="http://schemas.microsoft.com/office/drawing/2014/main" id="{19887FEC-1550-401A-9EF4-4364DAE61404}"/>
              </a:ext>
            </a:extLst>
          </p:cNvPr>
          <p:cNvSpPr txBox="1"/>
          <p:nvPr/>
        </p:nvSpPr>
        <p:spPr>
          <a:xfrm>
            <a:off x="191344" y="1680540"/>
            <a:ext cx="11809312" cy="3884140"/>
          </a:xfrm>
          <a:prstGeom prst="rect">
            <a:avLst/>
          </a:prstGeom>
          <a:noFill/>
        </p:spPr>
        <p:txBody>
          <a:bodyPr vert="horz" wrap="square" rtlCol="0">
            <a:spAutoFit/>
          </a:bodyPr>
          <a:lstStyle/>
          <a:p>
            <a:pPr lvl="0" defTabSz="1187323" eaLnBrk="1" fontAlgn="auto" hangingPunct="1">
              <a:lnSpc>
                <a:spcPct val="90000"/>
              </a:lnSpc>
              <a:spcBef>
                <a:spcPts val="1200"/>
              </a:spcBef>
              <a:spcAft>
                <a:spcPts val="0"/>
              </a:spcAft>
              <a:tabLst>
                <a:tab pos="1207937" algn="ctr"/>
              </a:tabLst>
            </a:pPr>
            <a:r>
              <a:rPr lang="en-US" sz="2400" dirty="0">
                <a:solidFill>
                  <a:srgbClr val="000000"/>
                </a:solidFill>
                <a:latin typeface="Arial"/>
                <a:ea typeface="ＭＳ Ｐゴシック"/>
              </a:rPr>
              <a:t>Do you agree to add to the 11bp SFD:</a:t>
            </a:r>
          </a:p>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Arial"/>
                <a:ea typeface="ＭＳ Ｐゴシック"/>
              </a:rPr>
              <a:t>	11bp defines one AMP frame type to encapsulate a UHF command. </a:t>
            </a:r>
          </a:p>
          <a:p>
            <a:pPr marL="1085850" lvl="1"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400" dirty="0">
                <a:solidFill>
                  <a:srgbClr val="000000"/>
                </a:solidFill>
                <a:latin typeface="Arial"/>
                <a:ea typeface="ＭＳ Ｐゴシック"/>
              </a:rPr>
              <a:t>	</a:t>
            </a:r>
            <a:r>
              <a:rPr lang="en-US" sz="2000" dirty="0">
                <a:solidFill>
                  <a:srgbClr val="000000"/>
                </a:solidFill>
                <a:latin typeface="Arial"/>
                <a:ea typeface="ＭＳ Ｐゴシック"/>
              </a:rPr>
              <a:t>The frame consists of a Frame Type field, a Type-dependent Content field and a CRC field</a:t>
            </a:r>
          </a:p>
          <a:p>
            <a:pPr marL="1085850" lvl="1"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000" dirty="0">
                <a:solidFill>
                  <a:srgbClr val="000000"/>
                </a:solidFill>
                <a:latin typeface="Arial"/>
                <a:ea typeface="ＭＳ Ｐゴシック"/>
              </a:rPr>
              <a:t>The UHF command is carried in the Type-dependent Content field 	</a:t>
            </a:r>
          </a:p>
          <a:p>
            <a:pPr marL="1085850" lvl="1"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000" dirty="0">
                <a:solidFill>
                  <a:srgbClr val="000000"/>
                </a:solidFill>
                <a:latin typeface="Arial"/>
                <a:ea typeface="ＭＳ Ｐゴシック"/>
              </a:rPr>
              <a:t>The UHF commands supported by 11bp include:  </a:t>
            </a:r>
            <a:r>
              <a:rPr lang="en-US" sz="2000" i="1" dirty="0">
                <a:solidFill>
                  <a:srgbClr val="000000"/>
                </a:solidFill>
                <a:latin typeface="Arial"/>
                <a:ea typeface="ＭＳ Ｐゴシック"/>
              </a:rPr>
              <a:t>Select, Query, </a:t>
            </a:r>
            <a:r>
              <a:rPr lang="en-US" sz="2000" i="1" dirty="0" err="1">
                <a:solidFill>
                  <a:srgbClr val="000000"/>
                </a:solidFill>
                <a:latin typeface="Arial"/>
                <a:ea typeface="ＭＳ Ｐゴシック"/>
              </a:rPr>
              <a:t>QueryRep</a:t>
            </a:r>
            <a:r>
              <a:rPr lang="en-US" sz="2000" i="1" dirty="0">
                <a:solidFill>
                  <a:srgbClr val="000000"/>
                </a:solidFill>
                <a:latin typeface="Arial"/>
                <a:ea typeface="ＭＳ Ｐゴシック"/>
              </a:rPr>
              <a:t>, ACK, and NAK</a:t>
            </a:r>
            <a:endParaRPr lang="en-US" sz="2000" dirty="0">
              <a:solidFill>
                <a:srgbClr val="000000"/>
              </a:solidFill>
              <a:latin typeface="Arial"/>
              <a:ea typeface="ＭＳ Ｐゴシック"/>
            </a:endParaRPr>
          </a:p>
          <a:p>
            <a:pPr marL="1085850" lvl="1"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000" dirty="0">
                <a:solidFill>
                  <a:srgbClr val="000000"/>
                </a:solidFill>
                <a:latin typeface="Arial"/>
                <a:ea typeface="ＭＳ Ｐゴシック"/>
              </a:rPr>
              <a:t>Other UHF commands supported by 11bp is TBD</a:t>
            </a:r>
          </a:p>
          <a:p>
            <a:pPr marL="1085850" lvl="1"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endParaRPr lang="en-US" sz="2400" dirty="0">
              <a:solidFill>
                <a:srgbClr val="000000"/>
              </a:solidFill>
              <a:latin typeface="Arial"/>
              <a:ea typeface="ＭＳ Ｐゴシック"/>
            </a:endParaRPr>
          </a:p>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rgbClr val="000000"/>
                </a:solidFill>
                <a:latin typeface="Arial"/>
                <a:ea typeface="ＭＳ Ｐゴシック"/>
              </a:rPr>
              <a:t>	NOTE – The UHF commands are defined by the EPC® Radio-Frequency Identity Generation-2 UHF RFID Standard. </a:t>
            </a:r>
          </a:p>
        </p:txBody>
      </p:sp>
    </p:spTree>
    <p:extLst>
      <p:ext uri="{BB962C8B-B14F-4D97-AF65-F5344CB8AC3E}">
        <p14:creationId xmlns:p14="http://schemas.microsoft.com/office/powerpoint/2010/main" val="245539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SP 3</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13</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6" name="TextBox 5">
            <a:extLst>
              <a:ext uri="{FF2B5EF4-FFF2-40B4-BE49-F238E27FC236}">
                <a16:creationId xmlns:a16="http://schemas.microsoft.com/office/drawing/2014/main" id="{19887FEC-1550-401A-9EF4-4364DAE61404}"/>
              </a:ext>
            </a:extLst>
          </p:cNvPr>
          <p:cNvSpPr txBox="1"/>
          <p:nvPr/>
        </p:nvSpPr>
        <p:spPr>
          <a:xfrm>
            <a:off x="191344" y="1680540"/>
            <a:ext cx="11809312" cy="2800767"/>
          </a:xfrm>
          <a:prstGeom prst="rect">
            <a:avLst/>
          </a:prstGeom>
          <a:noFill/>
        </p:spPr>
        <p:txBody>
          <a:bodyPr vert="horz" wrap="square" rtlCol="0">
            <a:spAutoFit/>
          </a:bodyPr>
          <a:lstStyle/>
          <a:p>
            <a:pPr lvl="0" defTabSz="1187323" eaLnBrk="1" fontAlgn="auto" hangingPunct="1">
              <a:lnSpc>
                <a:spcPct val="90000"/>
              </a:lnSpc>
              <a:spcBef>
                <a:spcPts val="1200"/>
              </a:spcBef>
              <a:spcAft>
                <a:spcPts val="0"/>
              </a:spcAft>
              <a:tabLst>
                <a:tab pos="1207937" algn="ctr"/>
              </a:tabLst>
            </a:pPr>
            <a:r>
              <a:rPr lang="en-US" sz="2400" dirty="0">
                <a:solidFill>
                  <a:srgbClr val="000000"/>
                </a:solidFill>
                <a:latin typeface="Arial"/>
                <a:ea typeface="ＭＳ Ｐゴシック"/>
              </a:rPr>
              <a:t>Do you agree to add to the 11bp SFD:</a:t>
            </a:r>
          </a:p>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Arial"/>
                <a:ea typeface="ＭＳ Ｐゴシック"/>
              </a:rPr>
              <a:t>	11bp defines one AMP frame type to carry AMP specific content for backscattering. </a:t>
            </a:r>
          </a:p>
          <a:p>
            <a:pPr marL="1085850" lvl="1"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400" dirty="0">
                <a:solidFill>
                  <a:srgbClr val="000000"/>
                </a:solidFill>
                <a:latin typeface="Arial"/>
                <a:ea typeface="ＭＳ Ｐゴシック"/>
              </a:rPr>
              <a:t>	</a:t>
            </a:r>
            <a:r>
              <a:rPr lang="en-US" sz="2000" dirty="0">
                <a:solidFill>
                  <a:srgbClr val="000000"/>
                </a:solidFill>
                <a:latin typeface="Arial"/>
                <a:ea typeface="ＭＳ Ｐゴシック"/>
              </a:rPr>
              <a:t>The frame consists of a Frame Type field, a Type-dependent Content field and a CRC field.</a:t>
            </a:r>
          </a:p>
          <a:p>
            <a:pPr marL="1085850" lvl="1"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000" dirty="0">
                <a:solidFill>
                  <a:srgbClr val="000000"/>
                </a:solidFill>
                <a:latin typeface="Arial"/>
                <a:ea typeface="ＭＳ Ｐゴシック"/>
              </a:rPr>
              <a:t>The AMP specific content is carried in the Type-dependent Content field. 	</a:t>
            </a:r>
          </a:p>
          <a:p>
            <a:pPr marL="1085850" lvl="1"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000" dirty="0">
                <a:solidFill>
                  <a:srgbClr val="000000"/>
                </a:solidFill>
                <a:latin typeface="Arial"/>
                <a:ea typeface="ＭＳ Ｐゴシック"/>
              </a:rPr>
              <a:t>The AMP specific content is TBD.</a:t>
            </a:r>
          </a:p>
          <a:p>
            <a:pPr lvl="0" defTabSz="1187323" eaLnBrk="1" fontAlgn="auto" hangingPunct="1">
              <a:lnSpc>
                <a:spcPct val="90000"/>
              </a:lnSpc>
              <a:spcBef>
                <a:spcPts val="1200"/>
              </a:spcBef>
              <a:spcAft>
                <a:spcPts val="0"/>
              </a:spcAft>
              <a:tabLst>
                <a:tab pos="1207937" algn="ctr"/>
              </a:tabLst>
            </a:pPr>
            <a:endParaRPr lang="en-US" sz="2400" dirty="0">
              <a:solidFill>
                <a:srgbClr val="000000"/>
              </a:solidFill>
              <a:latin typeface="Arial"/>
              <a:ea typeface="ＭＳ Ｐゴシック"/>
            </a:endParaRPr>
          </a:p>
        </p:txBody>
      </p:sp>
    </p:spTree>
    <p:extLst>
      <p:ext uri="{BB962C8B-B14F-4D97-AF65-F5344CB8AC3E}">
        <p14:creationId xmlns:p14="http://schemas.microsoft.com/office/powerpoint/2010/main" val="7093296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References</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14</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191344" y="1322731"/>
            <a:ext cx="11809312" cy="1231106"/>
          </a:xfrm>
          <a:prstGeom prst="rect">
            <a:avLst/>
          </a:prstGeom>
          <a:noFill/>
        </p:spPr>
        <p:txBody>
          <a:bodyPr vert="horz" wrap="square" rtlCol="0">
            <a:spAutoFit/>
          </a:bodyPr>
          <a:lstStyle/>
          <a:p>
            <a:pPr defTabSz="1187323" eaLnBrk="1" fontAlgn="auto" hangingPunct="1">
              <a:lnSpc>
                <a:spcPct val="90000"/>
              </a:lnSpc>
              <a:spcBef>
                <a:spcPts val="1200"/>
              </a:spcBef>
              <a:spcAft>
                <a:spcPts val="0"/>
              </a:spcAft>
              <a:tabLst>
                <a:tab pos="1207937" algn="ctr"/>
              </a:tabLst>
            </a:pPr>
            <a:r>
              <a:rPr lang="en-US" sz="2000" dirty="0">
                <a:solidFill>
                  <a:srgbClr val="000000"/>
                </a:solidFill>
                <a:latin typeface="Arial"/>
                <a:ea typeface="ＭＳ Ｐゴシック"/>
              </a:rPr>
              <a:t>[1] 25/045r0, Channel access for Backscatter non-AP AMP STAs (Rojan Chitrakar et. al.)</a:t>
            </a:r>
          </a:p>
          <a:p>
            <a:pPr lvl="0" defTabSz="1187323" eaLnBrk="1" fontAlgn="auto" hangingPunct="1">
              <a:lnSpc>
                <a:spcPct val="90000"/>
              </a:lnSpc>
              <a:spcBef>
                <a:spcPts val="1200"/>
              </a:spcBef>
              <a:spcAft>
                <a:spcPts val="0"/>
              </a:spcAft>
              <a:tabLst>
                <a:tab pos="1207937" algn="ctr"/>
              </a:tabLst>
            </a:pPr>
            <a:r>
              <a:rPr lang="en-US" sz="2000" dirty="0">
                <a:solidFill>
                  <a:srgbClr val="000000"/>
                </a:solidFill>
                <a:latin typeface="Arial"/>
                <a:ea typeface="ＭＳ Ｐゴシック"/>
              </a:rPr>
              <a:t>[2] EPC® Radio-Frequency Identity Generation-2 UHF RFID Standard V3.0 (GS1)</a:t>
            </a:r>
          </a:p>
          <a:p>
            <a:pPr lvl="0" defTabSz="1187323" eaLnBrk="1" fontAlgn="auto" hangingPunct="1">
              <a:lnSpc>
                <a:spcPct val="90000"/>
              </a:lnSpc>
              <a:spcBef>
                <a:spcPts val="1200"/>
              </a:spcBef>
              <a:spcAft>
                <a:spcPts val="0"/>
              </a:spcAft>
              <a:tabLst>
                <a:tab pos="1207937" algn="ctr"/>
              </a:tabLst>
            </a:pPr>
            <a:r>
              <a:rPr lang="en-US" sz="2000" dirty="0">
                <a:solidFill>
                  <a:srgbClr val="000000"/>
                </a:solidFill>
                <a:latin typeface="Arial"/>
                <a:ea typeface="ＭＳ Ｐゴシック"/>
              </a:rPr>
              <a:t>[3] 25/0061r0, AMP-monostatic-backscattering-operation (Rui Cao et. al)</a:t>
            </a:r>
          </a:p>
        </p:txBody>
      </p:sp>
    </p:spTree>
    <p:extLst>
      <p:ext uri="{BB962C8B-B14F-4D97-AF65-F5344CB8AC3E}">
        <p14:creationId xmlns:p14="http://schemas.microsoft.com/office/powerpoint/2010/main" val="3017149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Recap: Channel Access for Backscatter non-AP AMP STAs</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2</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119336" y="1527750"/>
            <a:ext cx="11665296" cy="4493538"/>
          </a:xfrm>
          <a:prstGeom prst="rect">
            <a:avLst/>
          </a:prstGeom>
          <a:noFill/>
        </p:spPr>
        <p:txBody>
          <a:bodyPr vert="horz" wrap="square" rtlCol="0">
            <a:spAutoFit/>
          </a:bodyPr>
          <a:lstStyle/>
          <a:p>
            <a:pPr marL="285750" indent="-28575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rgbClr val="000000"/>
                </a:solidFill>
                <a:latin typeface="Arial"/>
                <a:ea typeface="ＭＳ Ｐゴシック"/>
              </a:rPr>
              <a:t>In [1] We proposed that the logical interface of the UHF RFID Standard [2] is reused for backscatter non-AP AMP STAs:</a:t>
            </a:r>
          </a:p>
          <a:p>
            <a:pPr marL="515938" lvl="1" indent="-2286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000" dirty="0">
                <a:solidFill>
                  <a:srgbClr val="000000"/>
                </a:solidFill>
                <a:latin typeface="Arial"/>
                <a:ea typeface="ＭＳ Ｐゴシック"/>
              </a:rPr>
              <a:t>AMP frames from the AMP Reader encapsulates UHF commands.</a:t>
            </a:r>
          </a:p>
          <a:p>
            <a:pPr marL="515938" lvl="1" indent="-2286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000" dirty="0">
                <a:solidFill>
                  <a:srgbClr val="000000"/>
                </a:solidFill>
                <a:latin typeface="Arial"/>
                <a:ea typeface="ＭＳ Ｐゴシック"/>
              </a:rPr>
              <a:t>AMP tags process the UHF commands and respond as per logical interface specified by the UHF RFID standard [2].</a:t>
            </a:r>
          </a:p>
          <a:p>
            <a:pPr marL="515938" lvl="1" indent="-2286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000" dirty="0">
                <a:solidFill>
                  <a:srgbClr val="000000"/>
                </a:solidFill>
                <a:latin typeface="Arial"/>
                <a:ea typeface="ＭＳ Ｐゴシック"/>
              </a:rPr>
              <a:t>We also discussed the related details of the logical interface specified by the UHF RFID standard, such as memory, tag states, UHF commands, link timings, AMP frame format etc.</a:t>
            </a:r>
          </a:p>
          <a:p>
            <a:pPr marL="515938" lvl="1" indent="-2286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endParaRPr lang="en-US" sz="2000" dirty="0">
              <a:solidFill>
                <a:srgbClr val="000000"/>
              </a:solidFill>
              <a:latin typeface="Arial"/>
              <a:ea typeface="ＭＳ Ｐゴシック"/>
            </a:endParaRPr>
          </a:p>
          <a:p>
            <a:pPr marL="285750" indent="-28575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rgbClr val="000000"/>
                </a:solidFill>
                <a:latin typeface="Arial"/>
                <a:ea typeface="ＭＳ Ｐゴシック"/>
              </a:rPr>
              <a:t>Similar views were also presented in [3].</a:t>
            </a:r>
          </a:p>
          <a:p>
            <a:pPr marL="285750" indent="-28575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endParaRPr lang="en-US" sz="2000" dirty="0">
              <a:solidFill>
                <a:srgbClr val="000000"/>
              </a:solidFill>
              <a:latin typeface="Arial"/>
              <a:ea typeface="ＭＳ Ｐゴシック"/>
            </a:endParaRPr>
          </a:p>
          <a:p>
            <a:pPr marL="285750" indent="-28575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rgbClr val="000000"/>
                </a:solidFill>
                <a:latin typeface="Arial"/>
                <a:ea typeface="ＭＳ Ｐゴシック"/>
              </a:rPr>
              <a:t>In this contribution, we will discuss our views regarding implementation of the UHF RFID standard in 11bp.</a:t>
            </a:r>
          </a:p>
        </p:txBody>
      </p:sp>
    </p:spTree>
    <p:extLst>
      <p:ext uri="{BB962C8B-B14F-4D97-AF65-F5344CB8AC3E}">
        <p14:creationId xmlns:p14="http://schemas.microsoft.com/office/powerpoint/2010/main" val="2157422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Tag memory, flags, states</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3</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13651" y="1287424"/>
            <a:ext cx="12097344" cy="1329595"/>
          </a:xfrm>
          <a:prstGeom prst="rect">
            <a:avLst/>
          </a:prstGeom>
          <a:noFill/>
        </p:spPr>
        <p:txBody>
          <a:bodyPr vert="horz" wrap="square" rtlCol="0">
            <a:spAutoFit/>
          </a:bodyPr>
          <a:lstStyle/>
          <a:p>
            <a:pPr lvl="0" defTabSz="1187323" eaLnBrk="1" fontAlgn="auto" hangingPunct="1">
              <a:lnSpc>
                <a:spcPct val="90000"/>
              </a:lnSpc>
              <a:spcBef>
                <a:spcPts val="1200"/>
              </a:spcBef>
              <a:spcAft>
                <a:spcPts val="0"/>
              </a:spcAft>
              <a:tabLst>
                <a:tab pos="1207937" algn="ctr"/>
              </a:tabLst>
            </a:pPr>
            <a:r>
              <a:rPr lang="en-US" sz="1400" dirty="0">
                <a:solidFill>
                  <a:schemeClr val="tx1"/>
                </a:solidFill>
                <a:latin typeface="Arial"/>
                <a:ea typeface="ＭＳ Ｐゴシック"/>
              </a:rPr>
              <a:t>We recommend that backscatter non-AP AMP STAs supports at least the following as defined by the UHF RFID Standard [2]:</a:t>
            </a:r>
          </a:p>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400" dirty="0">
                <a:solidFill>
                  <a:schemeClr val="tx1"/>
                </a:solidFill>
                <a:latin typeface="Arial"/>
                <a:ea typeface="ＭＳ Ｐゴシック"/>
              </a:rPr>
              <a:t>Sessions and flags: 1) Inventoried flags for S0, S1, S2, S3 sessions; 2) Selected flag (</a:t>
            </a:r>
            <a:r>
              <a:rPr lang="en-US" sz="1400" b="1" dirty="0">
                <a:solidFill>
                  <a:schemeClr val="tx1"/>
                </a:solidFill>
                <a:latin typeface="Arial"/>
                <a:ea typeface="ＭＳ Ｐゴシック"/>
              </a:rPr>
              <a:t>SL</a:t>
            </a:r>
            <a:r>
              <a:rPr lang="en-US" sz="1400" dirty="0">
                <a:solidFill>
                  <a:schemeClr val="tx1"/>
                </a:solidFill>
                <a:latin typeface="Arial"/>
                <a:ea typeface="ＭＳ Ｐゴシック"/>
              </a:rPr>
              <a:t>)</a:t>
            </a:r>
          </a:p>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400" dirty="0">
                <a:solidFill>
                  <a:schemeClr val="tx1"/>
                </a:solidFill>
                <a:latin typeface="Arial"/>
                <a:ea typeface="ＭＳ Ｐゴシック"/>
              </a:rPr>
              <a:t>Tag memory structure; EPC is mandatory. TID and USER memory may be optionally supported.</a:t>
            </a:r>
          </a:p>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400" dirty="0">
                <a:solidFill>
                  <a:schemeClr val="tx1"/>
                </a:solidFill>
                <a:latin typeface="Arial"/>
                <a:ea typeface="ＭＳ Ｐゴシック"/>
              </a:rPr>
              <a:t>Tag states: ready, arbitrate, reply and acknowledge are mandatory; other states may be supported based on the UHF commands supported.</a:t>
            </a:r>
          </a:p>
        </p:txBody>
      </p:sp>
      <p:sp>
        <p:nvSpPr>
          <p:cNvPr id="4" name="TextBox 3">
            <a:extLst>
              <a:ext uri="{FF2B5EF4-FFF2-40B4-BE49-F238E27FC236}">
                <a16:creationId xmlns:a16="http://schemas.microsoft.com/office/drawing/2014/main" id="{F9BDCE56-6577-4C31-AB8F-F0B8EDCDDCA8}"/>
              </a:ext>
            </a:extLst>
          </p:cNvPr>
          <p:cNvSpPr txBox="1"/>
          <p:nvPr/>
        </p:nvSpPr>
        <p:spPr>
          <a:xfrm>
            <a:off x="407368" y="2880026"/>
            <a:ext cx="1377300" cy="338554"/>
          </a:xfrm>
          <a:prstGeom prst="rect">
            <a:avLst/>
          </a:prstGeom>
          <a:noFill/>
        </p:spPr>
        <p:txBody>
          <a:bodyPr wrap="none" rtlCol="0">
            <a:spAutoFit/>
          </a:bodyPr>
          <a:lstStyle/>
          <a:p>
            <a:r>
              <a:rPr lang="en-US" sz="1600" u="sng" dirty="0">
                <a:solidFill>
                  <a:schemeClr val="tx1"/>
                </a:solidFill>
              </a:rPr>
              <a:t>Memory Bank</a:t>
            </a:r>
            <a:endParaRPr lang="en-SG" sz="1600" u="sng" dirty="0">
              <a:solidFill>
                <a:schemeClr val="tx1"/>
              </a:solidFill>
            </a:endParaRPr>
          </a:p>
        </p:txBody>
      </p:sp>
      <p:grpSp>
        <p:nvGrpSpPr>
          <p:cNvPr id="8" name="Group 7">
            <a:extLst>
              <a:ext uri="{FF2B5EF4-FFF2-40B4-BE49-F238E27FC236}">
                <a16:creationId xmlns:a16="http://schemas.microsoft.com/office/drawing/2014/main" id="{F1EB4B85-56D8-47C8-A0C6-3EBA61C908EC}"/>
              </a:ext>
            </a:extLst>
          </p:cNvPr>
          <p:cNvGrpSpPr/>
          <p:nvPr/>
        </p:nvGrpSpPr>
        <p:grpSpPr>
          <a:xfrm>
            <a:off x="465873" y="3206556"/>
            <a:ext cx="4317436" cy="2466050"/>
            <a:chOff x="970924" y="3212976"/>
            <a:chExt cx="4317436" cy="2466050"/>
          </a:xfrm>
        </p:grpSpPr>
        <p:pic>
          <p:nvPicPr>
            <p:cNvPr id="6" name="Picture 5">
              <a:extLst>
                <a:ext uri="{FF2B5EF4-FFF2-40B4-BE49-F238E27FC236}">
                  <a16:creationId xmlns:a16="http://schemas.microsoft.com/office/drawing/2014/main" id="{70E80C87-ADDC-48A6-8C98-861BF34A032A}"/>
                </a:ext>
              </a:extLst>
            </p:cNvPr>
            <p:cNvPicPr>
              <a:picLocks noChangeAspect="1"/>
            </p:cNvPicPr>
            <p:nvPr/>
          </p:nvPicPr>
          <p:blipFill>
            <a:blip r:embed="rId2"/>
            <a:stretch>
              <a:fillRect/>
            </a:stretch>
          </p:blipFill>
          <p:spPr>
            <a:xfrm>
              <a:off x="2811860" y="4431251"/>
              <a:ext cx="2476500" cy="1247775"/>
            </a:xfrm>
            <a:prstGeom prst="rect">
              <a:avLst/>
            </a:prstGeom>
          </p:spPr>
        </p:pic>
        <p:pic>
          <p:nvPicPr>
            <p:cNvPr id="7" name="Picture 6">
              <a:extLst>
                <a:ext uri="{FF2B5EF4-FFF2-40B4-BE49-F238E27FC236}">
                  <a16:creationId xmlns:a16="http://schemas.microsoft.com/office/drawing/2014/main" id="{16C87C67-3FDF-4C9E-AF0B-05763998B4A6}"/>
                </a:ext>
              </a:extLst>
            </p:cNvPr>
            <p:cNvPicPr>
              <a:picLocks noChangeAspect="1"/>
            </p:cNvPicPr>
            <p:nvPr/>
          </p:nvPicPr>
          <p:blipFill>
            <a:blip r:embed="rId3"/>
            <a:stretch>
              <a:fillRect/>
            </a:stretch>
          </p:blipFill>
          <p:spPr>
            <a:xfrm>
              <a:off x="970924" y="3212976"/>
              <a:ext cx="1866900" cy="1562100"/>
            </a:xfrm>
            <a:prstGeom prst="rect">
              <a:avLst/>
            </a:prstGeom>
          </p:spPr>
        </p:pic>
      </p:grpSp>
      <p:sp>
        <p:nvSpPr>
          <p:cNvPr id="10" name="TextBox 9">
            <a:extLst>
              <a:ext uri="{FF2B5EF4-FFF2-40B4-BE49-F238E27FC236}">
                <a16:creationId xmlns:a16="http://schemas.microsoft.com/office/drawing/2014/main" id="{E5CA9D71-C674-4583-8A50-7D0D9E4F856F}"/>
              </a:ext>
            </a:extLst>
          </p:cNvPr>
          <p:cNvSpPr txBox="1"/>
          <p:nvPr/>
        </p:nvSpPr>
        <p:spPr>
          <a:xfrm>
            <a:off x="7270245" y="2541472"/>
            <a:ext cx="1090491" cy="338554"/>
          </a:xfrm>
          <a:prstGeom prst="rect">
            <a:avLst/>
          </a:prstGeom>
          <a:noFill/>
        </p:spPr>
        <p:txBody>
          <a:bodyPr wrap="none" rtlCol="0">
            <a:spAutoFit/>
          </a:bodyPr>
          <a:lstStyle/>
          <a:p>
            <a:r>
              <a:rPr lang="en-US" sz="1600" u="sng" dirty="0">
                <a:solidFill>
                  <a:schemeClr val="tx1"/>
                </a:solidFill>
              </a:rPr>
              <a:t>Tag States:</a:t>
            </a:r>
            <a:endParaRPr lang="en-SG" sz="1600" u="sng" dirty="0">
              <a:solidFill>
                <a:schemeClr val="tx1"/>
              </a:solidFill>
            </a:endParaRPr>
          </a:p>
        </p:txBody>
      </p:sp>
      <p:pic>
        <p:nvPicPr>
          <p:cNvPr id="9" name="Picture 8">
            <a:extLst>
              <a:ext uri="{FF2B5EF4-FFF2-40B4-BE49-F238E27FC236}">
                <a16:creationId xmlns:a16="http://schemas.microsoft.com/office/drawing/2014/main" id="{F07FE07D-A71C-484F-8436-973DF0244EAB}"/>
              </a:ext>
            </a:extLst>
          </p:cNvPr>
          <p:cNvPicPr>
            <a:picLocks noChangeAspect="1"/>
          </p:cNvPicPr>
          <p:nvPr/>
        </p:nvPicPr>
        <p:blipFill>
          <a:blip r:embed="rId4"/>
          <a:stretch>
            <a:fillRect/>
          </a:stretch>
        </p:blipFill>
        <p:spPr>
          <a:xfrm>
            <a:off x="7248128" y="2852789"/>
            <a:ext cx="4352149" cy="3514545"/>
          </a:xfrm>
          <a:prstGeom prst="rect">
            <a:avLst/>
          </a:prstGeom>
        </p:spPr>
      </p:pic>
      <p:sp>
        <p:nvSpPr>
          <p:cNvPr id="3" name="Rectangle 2">
            <a:extLst>
              <a:ext uri="{FF2B5EF4-FFF2-40B4-BE49-F238E27FC236}">
                <a16:creationId xmlns:a16="http://schemas.microsoft.com/office/drawing/2014/main" id="{345799BF-6663-4CCB-87F2-DE1A3F275A82}"/>
              </a:ext>
            </a:extLst>
          </p:cNvPr>
          <p:cNvSpPr/>
          <p:nvPr/>
        </p:nvSpPr>
        <p:spPr bwMode="auto">
          <a:xfrm>
            <a:off x="455446" y="4086277"/>
            <a:ext cx="1877327" cy="338554"/>
          </a:xfrm>
          <a:prstGeom prst="rect">
            <a:avLst/>
          </a:prstGeom>
          <a:noFill/>
          <a:ln w="2857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SG"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165623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Supported UHF commands and tag replies</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4</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322731"/>
            <a:ext cx="6840760" cy="4191917"/>
          </a:xfrm>
          <a:prstGeom prst="rect">
            <a:avLst/>
          </a:prstGeom>
          <a:noFill/>
        </p:spPr>
        <p:txBody>
          <a:bodyPr vert="horz" wrap="square" rtlCol="0">
            <a:spAutoFit/>
          </a:bodyPr>
          <a:lstStyle/>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400" dirty="0">
                <a:solidFill>
                  <a:schemeClr val="tx1"/>
                </a:solidFill>
                <a:latin typeface="Arial"/>
                <a:ea typeface="ＭＳ Ｐゴシック"/>
              </a:rPr>
              <a:t>We recommend that backscatter non-AP AMP STAs support at least the following UHF commands and their respective replies as defined by the UHF RFID Standard [2]:</a:t>
            </a:r>
          </a:p>
          <a:p>
            <a:pPr marL="684213" lvl="1"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400" i="1" dirty="0">
                <a:solidFill>
                  <a:schemeClr val="tx1"/>
                </a:solidFill>
                <a:latin typeface="Arial"/>
                <a:ea typeface="ＭＳ Ｐゴシック"/>
              </a:rPr>
              <a:t>Basic set: Select,</a:t>
            </a:r>
            <a:r>
              <a:rPr lang="en-US" sz="1400" dirty="0">
                <a:solidFill>
                  <a:schemeClr val="tx1"/>
                </a:solidFill>
                <a:latin typeface="Arial"/>
                <a:ea typeface="ＭＳ Ｐゴシック"/>
              </a:rPr>
              <a:t> </a:t>
            </a:r>
            <a:r>
              <a:rPr lang="en-US" sz="1400" i="1" dirty="0">
                <a:solidFill>
                  <a:schemeClr val="tx1"/>
                </a:solidFill>
                <a:latin typeface="Arial"/>
                <a:ea typeface="ＭＳ Ｐゴシック"/>
              </a:rPr>
              <a:t>Query, </a:t>
            </a:r>
            <a:r>
              <a:rPr lang="en-US" sz="1400" i="1" dirty="0" err="1">
                <a:solidFill>
                  <a:schemeClr val="tx1"/>
                </a:solidFill>
                <a:latin typeface="Arial"/>
                <a:ea typeface="ＭＳ Ｐゴシック"/>
              </a:rPr>
              <a:t>QueryRep</a:t>
            </a:r>
            <a:r>
              <a:rPr lang="en-US" sz="1400" i="1" dirty="0">
                <a:solidFill>
                  <a:schemeClr val="tx1"/>
                </a:solidFill>
                <a:latin typeface="Arial"/>
                <a:ea typeface="ＭＳ Ｐゴシック"/>
              </a:rPr>
              <a:t>, ACK, and NAK</a:t>
            </a:r>
            <a:r>
              <a:rPr lang="en-US" sz="1400" dirty="0">
                <a:solidFill>
                  <a:schemeClr val="tx1"/>
                </a:solidFill>
                <a:latin typeface="Arial"/>
                <a:ea typeface="ＭＳ Ｐゴシック"/>
              </a:rPr>
              <a:t>.</a:t>
            </a:r>
          </a:p>
          <a:p>
            <a:pPr marL="1141413" lvl="2" indent="-285750" defTabSz="1187323" eaLnBrk="1" fontAlgn="auto" hangingPunct="1">
              <a:lnSpc>
                <a:spcPct val="90000"/>
              </a:lnSpc>
              <a:spcBef>
                <a:spcPts val="1200"/>
              </a:spcBef>
              <a:spcAft>
                <a:spcPts val="0"/>
              </a:spcAft>
              <a:buFont typeface="Courier New" panose="02070309020205020404" pitchFamily="49" charset="0"/>
              <a:buChar char="o"/>
              <a:tabLst>
                <a:tab pos="1207937" algn="ctr"/>
              </a:tabLst>
            </a:pPr>
            <a:r>
              <a:rPr lang="en-US" sz="1400" dirty="0">
                <a:solidFill>
                  <a:schemeClr val="tx1"/>
                </a:solidFill>
                <a:latin typeface="Arial"/>
                <a:ea typeface="ＭＳ Ｐゴシック"/>
              </a:rPr>
              <a:t> </a:t>
            </a:r>
            <a:r>
              <a:rPr lang="en-US" sz="1400" b="1" dirty="0">
                <a:solidFill>
                  <a:schemeClr val="tx1"/>
                </a:solidFill>
                <a:latin typeface="Arial"/>
                <a:ea typeface="ＭＳ Ｐゴシック"/>
              </a:rPr>
              <a:t>Enables inventorying and reading of tag’s EPC</a:t>
            </a:r>
            <a:r>
              <a:rPr lang="en-US" sz="1400" dirty="0">
                <a:solidFill>
                  <a:schemeClr val="tx1"/>
                </a:solidFill>
                <a:latin typeface="Arial"/>
                <a:ea typeface="ＭＳ Ｐゴシック"/>
              </a:rPr>
              <a:t>.</a:t>
            </a:r>
          </a:p>
          <a:p>
            <a:pPr marL="684213" lvl="1"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400" dirty="0">
                <a:solidFill>
                  <a:schemeClr val="tx1"/>
                </a:solidFill>
                <a:latin typeface="Arial"/>
                <a:ea typeface="ＭＳ Ｐゴシック"/>
              </a:rPr>
              <a:t>Advance set: </a:t>
            </a:r>
            <a:r>
              <a:rPr lang="en-US" sz="1400" i="1" dirty="0" err="1">
                <a:solidFill>
                  <a:schemeClr val="tx1"/>
                </a:solidFill>
                <a:latin typeface="Arial"/>
                <a:ea typeface="ＭＳ Ｐゴシック"/>
              </a:rPr>
              <a:t>Req_RN</a:t>
            </a:r>
            <a:r>
              <a:rPr lang="en-US" sz="1400" i="1" dirty="0">
                <a:solidFill>
                  <a:schemeClr val="tx1"/>
                </a:solidFill>
                <a:latin typeface="Arial"/>
                <a:ea typeface="ＭＳ Ｐゴシック"/>
              </a:rPr>
              <a:t>, Read, Write, Access, Authenticate, AMP Backscatter Extension</a:t>
            </a:r>
            <a:r>
              <a:rPr lang="en-US" sz="1400" dirty="0">
                <a:solidFill>
                  <a:schemeClr val="tx1"/>
                </a:solidFill>
                <a:latin typeface="Arial"/>
                <a:ea typeface="ＭＳ Ｐゴシック"/>
              </a:rPr>
              <a:t>.</a:t>
            </a:r>
          </a:p>
          <a:p>
            <a:pPr marL="1141413" lvl="2" indent="-285750" defTabSz="1187323" eaLnBrk="1" fontAlgn="auto" hangingPunct="1">
              <a:lnSpc>
                <a:spcPct val="90000"/>
              </a:lnSpc>
              <a:spcBef>
                <a:spcPts val="1200"/>
              </a:spcBef>
              <a:spcAft>
                <a:spcPts val="0"/>
              </a:spcAft>
              <a:buFont typeface="Courier New" panose="02070309020205020404" pitchFamily="49" charset="0"/>
              <a:buChar char="o"/>
              <a:tabLst>
                <a:tab pos="1207937" algn="ctr"/>
              </a:tabLst>
            </a:pPr>
            <a:r>
              <a:rPr lang="en-US" sz="1400" dirty="0">
                <a:solidFill>
                  <a:schemeClr val="tx1"/>
                </a:solidFill>
                <a:latin typeface="Arial"/>
                <a:ea typeface="ＭＳ Ｐゴシック"/>
              </a:rPr>
              <a:t>Enables more advanced operations like reading the TID, reading/writing USER memory, tag authentication etc.</a:t>
            </a:r>
          </a:p>
          <a:p>
            <a:pPr marL="1141413" lvl="2" indent="-285750" defTabSz="1187323" eaLnBrk="1" fontAlgn="auto" hangingPunct="1">
              <a:lnSpc>
                <a:spcPct val="90000"/>
              </a:lnSpc>
              <a:spcBef>
                <a:spcPts val="1200"/>
              </a:spcBef>
              <a:spcAft>
                <a:spcPts val="0"/>
              </a:spcAft>
              <a:buFont typeface="Courier New" panose="02070309020205020404" pitchFamily="49" charset="0"/>
              <a:buChar char="o"/>
              <a:tabLst>
                <a:tab pos="1207937" algn="ctr"/>
              </a:tabLst>
            </a:pPr>
            <a:r>
              <a:rPr lang="en-US" sz="1400" dirty="0">
                <a:solidFill>
                  <a:schemeClr val="tx1"/>
                </a:solidFill>
                <a:latin typeface="Arial"/>
                <a:ea typeface="ＭＳ Ｐゴシック"/>
              </a:rPr>
              <a:t>Supports AMP specific functionalities not supported by UHF.</a:t>
            </a:r>
          </a:p>
          <a:p>
            <a:pPr marL="684213" lvl="1"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400" dirty="0">
                <a:solidFill>
                  <a:srgbClr val="000000"/>
                </a:solidFill>
                <a:latin typeface="Arial"/>
                <a:ea typeface="ＭＳ Ｐゴシック"/>
              </a:rPr>
              <a:t>Other UHF commands may be supported as optional commands.</a:t>
            </a:r>
          </a:p>
          <a:p>
            <a:pPr marL="684213" lvl="1"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400" dirty="0">
                <a:solidFill>
                  <a:srgbClr val="000000"/>
                </a:solidFill>
                <a:latin typeface="Arial"/>
                <a:ea typeface="ＭＳ Ｐゴシック"/>
              </a:rPr>
              <a:t>Tag replies are as defined by the UHF RFID standard. E.g.,:</a:t>
            </a:r>
          </a:p>
          <a:p>
            <a:pPr marL="398463" lvl="1" indent="0" defTabSz="1187323" eaLnBrk="1" fontAlgn="auto" hangingPunct="1">
              <a:lnSpc>
                <a:spcPct val="90000"/>
              </a:lnSpc>
              <a:spcBef>
                <a:spcPts val="1200"/>
              </a:spcBef>
              <a:spcAft>
                <a:spcPts val="0"/>
              </a:spcAft>
              <a:tabLst>
                <a:tab pos="1207937" algn="ctr"/>
              </a:tabLst>
            </a:pPr>
            <a:endParaRPr lang="en-US" sz="1400" dirty="0">
              <a:solidFill>
                <a:schemeClr val="tx1"/>
              </a:solidFill>
              <a:latin typeface="Arial"/>
              <a:ea typeface="ＭＳ Ｐゴシック"/>
            </a:endParaRPr>
          </a:p>
          <a:p>
            <a:pPr marL="398463" lvl="1" indent="0" defTabSz="1187323" eaLnBrk="1" fontAlgn="auto" hangingPunct="1">
              <a:lnSpc>
                <a:spcPct val="90000"/>
              </a:lnSpc>
              <a:spcBef>
                <a:spcPts val="1200"/>
              </a:spcBef>
              <a:spcAft>
                <a:spcPts val="0"/>
              </a:spcAft>
              <a:tabLst>
                <a:tab pos="1207937" algn="ctr"/>
              </a:tabLst>
            </a:pPr>
            <a:r>
              <a:rPr lang="en-US" sz="1400" dirty="0">
                <a:solidFill>
                  <a:schemeClr val="tx1"/>
                </a:solidFill>
                <a:latin typeface="Arial"/>
                <a:ea typeface="ＭＳ Ｐゴシック"/>
              </a:rPr>
              <a:t>Tag reply to a Query command:</a:t>
            </a:r>
          </a:p>
        </p:txBody>
      </p:sp>
      <p:pic>
        <p:nvPicPr>
          <p:cNvPr id="3" name="Picture 2">
            <a:extLst>
              <a:ext uri="{FF2B5EF4-FFF2-40B4-BE49-F238E27FC236}">
                <a16:creationId xmlns:a16="http://schemas.microsoft.com/office/drawing/2014/main" id="{DA6A002F-C8C7-4B93-9781-BE4B4133D9EA}"/>
              </a:ext>
            </a:extLst>
          </p:cNvPr>
          <p:cNvPicPr>
            <a:picLocks noChangeAspect="1"/>
          </p:cNvPicPr>
          <p:nvPr/>
        </p:nvPicPr>
        <p:blipFill>
          <a:blip r:embed="rId2"/>
          <a:stretch>
            <a:fillRect/>
          </a:stretch>
        </p:blipFill>
        <p:spPr>
          <a:xfrm>
            <a:off x="7248129" y="1149202"/>
            <a:ext cx="4608512" cy="5322424"/>
          </a:xfrm>
          <a:prstGeom prst="rect">
            <a:avLst/>
          </a:prstGeom>
        </p:spPr>
      </p:pic>
      <p:pic>
        <p:nvPicPr>
          <p:cNvPr id="11" name="Picture 10">
            <a:extLst>
              <a:ext uri="{FF2B5EF4-FFF2-40B4-BE49-F238E27FC236}">
                <a16:creationId xmlns:a16="http://schemas.microsoft.com/office/drawing/2014/main" id="{13E04AF2-D713-4BED-B011-86D80496C13D}"/>
              </a:ext>
            </a:extLst>
          </p:cNvPr>
          <p:cNvPicPr>
            <a:picLocks noChangeAspect="1"/>
          </p:cNvPicPr>
          <p:nvPr/>
        </p:nvPicPr>
        <p:blipFill>
          <a:blip r:embed="rId3"/>
          <a:stretch>
            <a:fillRect/>
          </a:stretch>
        </p:blipFill>
        <p:spPr>
          <a:xfrm>
            <a:off x="3575720" y="5325697"/>
            <a:ext cx="1866900" cy="762000"/>
          </a:xfrm>
          <a:prstGeom prst="rect">
            <a:avLst/>
          </a:prstGeom>
        </p:spPr>
      </p:pic>
      <p:sp>
        <p:nvSpPr>
          <p:cNvPr id="8" name="Rectangle 7">
            <a:extLst>
              <a:ext uri="{FF2B5EF4-FFF2-40B4-BE49-F238E27FC236}">
                <a16:creationId xmlns:a16="http://schemas.microsoft.com/office/drawing/2014/main" id="{A0F29DA3-9284-432D-A367-B2DE1A305C0C}"/>
              </a:ext>
            </a:extLst>
          </p:cNvPr>
          <p:cNvSpPr/>
          <p:nvPr/>
        </p:nvSpPr>
        <p:spPr bwMode="auto">
          <a:xfrm>
            <a:off x="7248129" y="1322731"/>
            <a:ext cx="2520279" cy="1242173"/>
          </a:xfrm>
          <a:prstGeom prst="rect">
            <a:avLst/>
          </a:prstGeom>
          <a:noFill/>
          <a:ln w="2857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SG"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9" name="Rectangle 8">
            <a:extLst>
              <a:ext uri="{FF2B5EF4-FFF2-40B4-BE49-F238E27FC236}">
                <a16:creationId xmlns:a16="http://schemas.microsoft.com/office/drawing/2014/main" id="{2A0E9FDB-7C41-467B-A2B5-116F58B4C2AC}"/>
              </a:ext>
            </a:extLst>
          </p:cNvPr>
          <p:cNvSpPr/>
          <p:nvPr/>
        </p:nvSpPr>
        <p:spPr bwMode="auto">
          <a:xfrm>
            <a:off x="7248129" y="3356992"/>
            <a:ext cx="2520279" cy="234061"/>
          </a:xfrm>
          <a:prstGeom prst="rect">
            <a:avLst/>
          </a:prstGeom>
          <a:noFill/>
          <a:ln w="2857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SG"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0" name="Rectangle 9">
            <a:extLst>
              <a:ext uri="{FF2B5EF4-FFF2-40B4-BE49-F238E27FC236}">
                <a16:creationId xmlns:a16="http://schemas.microsoft.com/office/drawing/2014/main" id="{217034D2-D1AE-4627-8D7F-1E6AF105F3F0}"/>
              </a:ext>
            </a:extLst>
          </p:cNvPr>
          <p:cNvSpPr/>
          <p:nvPr/>
        </p:nvSpPr>
        <p:spPr bwMode="auto">
          <a:xfrm>
            <a:off x="7248128" y="2738433"/>
            <a:ext cx="2520279" cy="186511"/>
          </a:xfrm>
          <a:prstGeom prst="rect">
            <a:avLst/>
          </a:prstGeom>
          <a:noFill/>
          <a:ln w="2857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SG"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917852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Link Timings</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5</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78384" y="1132730"/>
            <a:ext cx="6847778" cy="2477601"/>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500" dirty="0">
                <a:solidFill>
                  <a:schemeClr val="tx1"/>
                </a:solidFill>
                <a:latin typeface="Arial"/>
                <a:ea typeface="ＭＳ Ｐゴシック"/>
              </a:rPr>
              <a:t>The Physical interface of the UHF RFID standard defines timing requirements (Table 6-16) that tags and interrogators need to meet.</a:t>
            </a:r>
          </a:p>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500" dirty="0">
                <a:solidFill>
                  <a:schemeClr val="tx1"/>
                </a:solidFill>
                <a:latin typeface="Arial"/>
                <a:ea typeface="ＭＳ Ｐゴシック"/>
              </a:rPr>
              <a:t>We recommend that immediate reply should be supported by AMP but delayed and in-progress reply can be optional. </a:t>
            </a:r>
          </a:p>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500" dirty="0">
                <a:solidFill>
                  <a:schemeClr val="tx1"/>
                </a:solidFill>
                <a:latin typeface="Arial"/>
                <a:ea typeface="ＭＳ Ｐゴシック"/>
              </a:rPr>
              <a:t>We agree with the proposal in [3] that AMP redefines the 3 timing parameters relevant for immediate reply (T1, T2, T4). However, further study is required to decide the appropriate values. For example, should the values be different for different uplink data rates? Also, the values for bi-static backscatter case will likely be different (and larger) than those for the mono-static backscatter case.</a:t>
            </a:r>
          </a:p>
        </p:txBody>
      </p:sp>
      <p:grpSp>
        <p:nvGrpSpPr>
          <p:cNvPr id="10" name="Group 9">
            <a:extLst>
              <a:ext uri="{FF2B5EF4-FFF2-40B4-BE49-F238E27FC236}">
                <a16:creationId xmlns:a16="http://schemas.microsoft.com/office/drawing/2014/main" id="{EDE502BF-C833-43BE-8A48-A21E84C43BEC}"/>
              </a:ext>
            </a:extLst>
          </p:cNvPr>
          <p:cNvGrpSpPr/>
          <p:nvPr/>
        </p:nvGrpSpPr>
        <p:grpSpPr>
          <a:xfrm>
            <a:off x="6927906" y="1427481"/>
            <a:ext cx="5144758" cy="4990608"/>
            <a:chOff x="6762058" y="1427481"/>
            <a:chExt cx="5144758" cy="4990608"/>
          </a:xfrm>
        </p:grpSpPr>
        <p:pic>
          <p:nvPicPr>
            <p:cNvPr id="3" name="Picture 2">
              <a:extLst>
                <a:ext uri="{FF2B5EF4-FFF2-40B4-BE49-F238E27FC236}">
                  <a16:creationId xmlns:a16="http://schemas.microsoft.com/office/drawing/2014/main" id="{90FF6E7F-2A89-4C21-8E8B-CDF03FCD9CB9}"/>
                </a:ext>
              </a:extLst>
            </p:cNvPr>
            <p:cNvPicPr>
              <a:picLocks noChangeAspect="1"/>
            </p:cNvPicPr>
            <p:nvPr/>
          </p:nvPicPr>
          <p:blipFill>
            <a:blip r:embed="rId2"/>
            <a:stretch>
              <a:fillRect/>
            </a:stretch>
          </p:blipFill>
          <p:spPr>
            <a:xfrm>
              <a:off x="6762058" y="1427481"/>
              <a:ext cx="5144758" cy="4990608"/>
            </a:xfrm>
            <a:prstGeom prst="rect">
              <a:avLst/>
            </a:prstGeom>
          </p:spPr>
        </p:pic>
        <p:sp>
          <p:nvSpPr>
            <p:cNvPr id="7" name="Rectangle 6">
              <a:extLst>
                <a:ext uri="{FF2B5EF4-FFF2-40B4-BE49-F238E27FC236}">
                  <a16:creationId xmlns:a16="http://schemas.microsoft.com/office/drawing/2014/main" id="{2AF43C8D-B0D8-4AEC-B068-50330E3D1F99}"/>
                </a:ext>
              </a:extLst>
            </p:cNvPr>
            <p:cNvSpPr/>
            <p:nvPr/>
          </p:nvSpPr>
          <p:spPr bwMode="auto">
            <a:xfrm>
              <a:off x="6816080" y="1556792"/>
              <a:ext cx="5034970" cy="1440160"/>
            </a:xfrm>
            <a:prstGeom prst="rect">
              <a:avLst/>
            </a:prstGeom>
            <a:noFill/>
            <a:ln w="2857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SG"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8" name="Rectangle 7">
              <a:extLst>
                <a:ext uri="{FF2B5EF4-FFF2-40B4-BE49-F238E27FC236}">
                  <a16:creationId xmlns:a16="http://schemas.microsoft.com/office/drawing/2014/main" id="{B781305F-B344-4B91-8D97-835E4DBE1D29}"/>
                </a:ext>
              </a:extLst>
            </p:cNvPr>
            <p:cNvSpPr/>
            <p:nvPr/>
          </p:nvSpPr>
          <p:spPr bwMode="auto">
            <a:xfrm>
              <a:off x="6816080" y="3291702"/>
              <a:ext cx="5034970" cy="269627"/>
            </a:xfrm>
            <a:prstGeom prst="rect">
              <a:avLst/>
            </a:prstGeom>
            <a:noFill/>
            <a:ln w="2857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SG"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grpSp>
      <p:sp>
        <p:nvSpPr>
          <p:cNvPr id="9" name="TextBox 8">
            <a:extLst>
              <a:ext uri="{FF2B5EF4-FFF2-40B4-BE49-F238E27FC236}">
                <a16:creationId xmlns:a16="http://schemas.microsoft.com/office/drawing/2014/main" id="{F8EBEF0D-4778-4E5E-98E7-E33FBBBDF586}"/>
              </a:ext>
            </a:extLst>
          </p:cNvPr>
          <p:cNvSpPr txBox="1"/>
          <p:nvPr/>
        </p:nvSpPr>
        <p:spPr>
          <a:xfrm>
            <a:off x="78384" y="3573016"/>
            <a:ext cx="6517826" cy="300082"/>
          </a:xfrm>
          <a:prstGeom prst="rect">
            <a:avLst/>
          </a:prstGeom>
          <a:noFill/>
        </p:spPr>
        <p:txBody>
          <a:bodyPr vert="horz" wrap="square" rtlCol="0">
            <a:spAutoFit/>
          </a:bodyPr>
          <a:lstStyle/>
          <a:p>
            <a:pPr lvl="0" defTabSz="1187323" eaLnBrk="1" fontAlgn="auto" hangingPunct="1">
              <a:lnSpc>
                <a:spcPct val="90000"/>
              </a:lnSpc>
              <a:spcBef>
                <a:spcPts val="1200"/>
              </a:spcBef>
              <a:spcAft>
                <a:spcPts val="0"/>
              </a:spcAft>
              <a:tabLst>
                <a:tab pos="1207937" algn="ctr"/>
              </a:tabLst>
            </a:pPr>
            <a:r>
              <a:rPr lang="en-US" sz="1500" dirty="0">
                <a:solidFill>
                  <a:schemeClr val="tx1"/>
                </a:solidFill>
                <a:latin typeface="Arial"/>
                <a:ea typeface="ＭＳ Ｐゴシック"/>
              </a:rPr>
              <a:t>Below Table copied from [3]:</a:t>
            </a:r>
          </a:p>
        </p:txBody>
      </p:sp>
      <p:pic>
        <p:nvPicPr>
          <p:cNvPr id="6" name="Picture 5">
            <a:extLst>
              <a:ext uri="{FF2B5EF4-FFF2-40B4-BE49-F238E27FC236}">
                <a16:creationId xmlns:a16="http://schemas.microsoft.com/office/drawing/2014/main" id="{5D0E411C-A2B3-46BF-BEA1-38E3118C54C1}"/>
              </a:ext>
            </a:extLst>
          </p:cNvPr>
          <p:cNvPicPr>
            <a:picLocks noChangeAspect="1"/>
          </p:cNvPicPr>
          <p:nvPr/>
        </p:nvPicPr>
        <p:blipFill>
          <a:blip r:embed="rId3"/>
          <a:stretch>
            <a:fillRect/>
          </a:stretch>
        </p:blipFill>
        <p:spPr>
          <a:xfrm>
            <a:off x="151698" y="3861048"/>
            <a:ext cx="5900911" cy="2601929"/>
          </a:xfrm>
          <a:prstGeom prst="rect">
            <a:avLst/>
          </a:prstGeom>
        </p:spPr>
      </p:pic>
    </p:spTree>
    <p:extLst>
      <p:ext uri="{BB962C8B-B14F-4D97-AF65-F5344CB8AC3E}">
        <p14:creationId xmlns:p14="http://schemas.microsoft.com/office/powerpoint/2010/main" val="2702321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AMP frame for backscatter communication</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6</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322731"/>
            <a:ext cx="12097344" cy="1126462"/>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600" dirty="0">
                <a:solidFill>
                  <a:schemeClr val="tx1"/>
                </a:solidFill>
                <a:latin typeface="Arial"/>
                <a:ea typeface="ＭＳ Ｐゴシック"/>
              </a:rPr>
              <a:t>We propose that AMP frames for backscatter communication be as simple as possible and contains:</a:t>
            </a:r>
          </a:p>
          <a:p>
            <a:pPr marL="1085850" lvl="1" indent="-342900" defTabSz="1187323" eaLnBrk="1" fontAlgn="auto" hangingPunct="1">
              <a:lnSpc>
                <a:spcPct val="90000"/>
              </a:lnSpc>
              <a:spcBef>
                <a:spcPts val="600"/>
              </a:spcBef>
              <a:spcAft>
                <a:spcPts val="0"/>
              </a:spcAft>
              <a:buFont typeface="Wingdings" panose="05000000000000000000" pitchFamily="2" charset="2"/>
              <a:buChar char="§"/>
              <a:tabLst>
                <a:tab pos="1207937" algn="ctr"/>
              </a:tabLst>
            </a:pPr>
            <a:r>
              <a:rPr lang="en-US" sz="1400" dirty="0">
                <a:solidFill>
                  <a:schemeClr val="tx1"/>
                </a:solidFill>
                <a:latin typeface="Arial"/>
                <a:ea typeface="ＭＳ Ｐゴシック"/>
              </a:rPr>
              <a:t>A Frame Type field: indicates the type of the frame</a:t>
            </a:r>
          </a:p>
          <a:p>
            <a:pPr marL="1085850" lvl="1" indent="-342900" defTabSz="1187323" eaLnBrk="1" fontAlgn="auto" hangingPunct="1">
              <a:lnSpc>
                <a:spcPct val="90000"/>
              </a:lnSpc>
              <a:spcBef>
                <a:spcPts val="600"/>
              </a:spcBef>
              <a:spcAft>
                <a:spcPts val="0"/>
              </a:spcAft>
              <a:buFont typeface="Wingdings" panose="05000000000000000000" pitchFamily="2" charset="2"/>
              <a:buChar char="§"/>
              <a:tabLst>
                <a:tab pos="1207937" algn="ctr"/>
              </a:tabLst>
            </a:pPr>
            <a:r>
              <a:rPr lang="en-US" sz="1400" dirty="0">
                <a:solidFill>
                  <a:schemeClr val="tx1"/>
                </a:solidFill>
                <a:latin typeface="Arial"/>
                <a:ea typeface="ＭＳ Ｐゴシック"/>
              </a:rPr>
              <a:t>Type Dependent Content field: the content depends on the frame type</a:t>
            </a:r>
          </a:p>
          <a:p>
            <a:pPr marL="1085850" lvl="1" indent="-342900" defTabSz="1187323" eaLnBrk="1" fontAlgn="auto" hangingPunct="1">
              <a:lnSpc>
                <a:spcPct val="90000"/>
              </a:lnSpc>
              <a:spcBef>
                <a:spcPts val="600"/>
              </a:spcBef>
              <a:spcAft>
                <a:spcPts val="0"/>
              </a:spcAft>
              <a:buFont typeface="Wingdings" panose="05000000000000000000" pitchFamily="2" charset="2"/>
              <a:buChar char="§"/>
              <a:tabLst>
                <a:tab pos="1207937" algn="ctr"/>
              </a:tabLst>
            </a:pPr>
            <a:r>
              <a:rPr lang="en-US" sz="1400" dirty="0">
                <a:solidFill>
                  <a:schemeClr val="tx1"/>
                </a:solidFill>
                <a:latin typeface="Arial"/>
                <a:ea typeface="ＭＳ Ｐゴシック"/>
              </a:rPr>
              <a:t>CRC field: Either the 5-bits or 16-bits CRC as defined by the UHF RFID Standard but also convers the Frame Type field.</a:t>
            </a:r>
          </a:p>
        </p:txBody>
      </p:sp>
      <p:graphicFrame>
        <p:nvGraphicFramePr>
          <p:cNvPr id="4" name="Table 3">
            <a:extLst>
              <a:ext uri="{FF2B5EF4-FFF2-40B4-BE49-F238E27FC236}">
                <a16:creationId xmlns:a16="http://schemas.microsoft.com/office/drawing/2014/main" id="{F572AF3F-FB9E-4AA8-9980-4E76E5BF5BCA}"/>
              </a:ext>
            </a:extLst>
          </p:cNvPr>
          <p:cNvGraphicFramePr>
            <a:graphicFrameLocks noGrp="1"/>
          </p:cNvGraphicFramePr>
          <p:nvPr>
            <p:extLst>
              <p:ext uri="{D42A27DB-BD31-4B8C-83A1-F6EECF244321}">
                <p14:modId xmlns:p14="http://schemas.microsoft.com/office/powerpoint/2010/main" val="2494279361"/>
              </p:ext>
            </p:extLst>
          </p:nvPr>
        </p:nvGraphicFramePr>
        <p:xfrm>
          <a:off x="5159896" y="4151167"/>
          <a:ext cx="6801075" cy="1910080"/>
        </p:xfrm>
        <a:graphic>
          <a:graphicData uri="http://schemas.openxmlformats.org/drawingml/2006/table">
            <a:tbl>
              <a:tblPr firstRow="1" bandRow="1">
                <a:tableStyleId>{5940675A-B579-460E-94D1-54222C63F5DA}</a:tableStyleId>
              </a:tblPr>
              <a:tblGrid>
                <a:gridCol w="1361814">
                  <a:extLst>
                    <a:ext uri="{9D8B030D-6E8A-4147-A177-3AD203B41FA5}">
                      <a16:colId xmlns:a16="http://schemas.microsoft.com/office/drawing/2014/main" val="1233881026"/>
                    </a:ext>
                  </a:extLst>
                </a:gridCol>
                <a:gridCol w="1446929">
                  <a:extLst>
                    <a:ext uri="{9D8B030D-6E8A-4147-A177-3AD203B41FA5}">
                      <a16:colId xmlns:a16="http://schemas.microsoft.com/office/drawing/2014/main" val="343857241"/>
                    </a:ext>
                  </a:extLst>
                </a:gridCol>
                <a:gridCol w="3992332">
                  <a:extLst>
                    <a:ext uri="{9D8B030D-6E8A-4147-A177-3AD203B41FA5}">
                      <a16:colId xmlns:a16="http://schemas.microsoft.com/office/drawing/2014/main" val="3002592501"/>
                    </a:ext>
                  </a:extLst>
                </a:gridCol>
              </a:tblGrid>
              <a:tr h="370840">
                <a:tc>
                  <a:txBody>
                    <a:bodyPr/>
                    <a:lstStyle/>
                    <a:p>
                      <a:r>
                        <a:rPr lang="en-US" sz="1400" dirty="0"/>
                        <a:t>Frame Type</a:t>
                      </a:r>
                      <a:endParaRPr lang="en-SG" sz="1400" dirty="0"/>
                    </a:p>
                  </a:txBody>
                  <a:tcPr/>
                </a:tc>
                <a:tc>
                  <a:txBody>
                    <a:bodyPr/>
                    <a:lstStyle/>
                    <a:p>
                      <a:r>
                        <a:rPr lang="en-US" sz="1400" dirty="0"/>
                        <a:t>Name</a:t>
                      </a:r>
                      <a:endParaRPr lang="en-SG" sz="1400" dirty="0"/>
                    </a:p>
                  </a:txBody>
                  <a:tcPr/>
                </a:tc>
                <a:tc>
                  <a:txBody>
                    <a:bodyPr/>
                    <a:lstStyle/>
                    <a:p>
                      <a:r>
                        <a:rPr lang="en-US" sz="1400" dirty="0"/>
                        <a:t>Description</a:t>
                      </a:r>
                      <a:endParaRPr lang="en-SG" sz="1400" dirty="0"/>
                    </a:p>
                  </a:txBody>
                  <a:tcPr/>
                </a:tc>
                <a:extLst>
                  <a:ext uri="{0D108BD9-81ED-4DB2-BD59-A6C34878D82A}">
                    <a16:rowId xmlns:a16="http://schemas.microsoft.com/office/drawing/2014/main" val="3070235388"/>
                  </a:ext>
                </a:extLst>
              </a:tr>
              <a:tr h="370840">
                <a:tc>
                  <a:txBody>
                    <a:bodyPr/>
                    <a:lstStyle/>
                    <a:p>
                      <a:r>
                        <a:rPr lang="en-US" sz="1100" dirty="0"/>
                        <a:t>0 ~ X-1</a:t>
                      </a:r>
                      <a:endParaRPr lang="en-SG" sz="1100" dirty="0"/>
                    </a:p>
                  </a:txBody>
                  <a:tcPr/>
                </a:tc>
                <a:tc>
                  <a:txBody>
                    <a:bodyPr/>
                    <a:lstStyle/>
                    <a:p>
                      <a:r>
                        <a:rPr lang="en-US" sz="1100" dirty="0"/>
                        <a:t>-</a:t>
                      </a:r>
                      <a:endParaRPr lang="en-SG" sz="1100" dirty="0"/>
                    </a:p>
                  </a:txBody>
                  <a:tcPr/>
                </a:tc>
                <a:tc>
                  <a:txBody>
                    <a:bodyPr/>
                    <a:lstStyle/>
                    <a:p>
                      <a:r>
                        <a:rPr lang="en-US" sz="1100" dirty="0"/>
                        <a:t>Used for non-backscatter communication</a:t>
                      </a:r>
                      <a:endParaRPr lang="en-SG" sz="1100" dirty="0"/>
                    </a:p>
                  </a:txBody>
                  <a:tcPr/>
                </a:tc>
                <a:extLst>
                  <a:ext uri="{0D108BD9-81ED-4DB2-BD59-A6C34878D82A}">
                    <a16:rowId xmlns:a16="http://schemas.microsoft.com/office/drawing/2014/main" val="4262112429"/>
                  </a:ext>
                </a:extLst>
              </a:tr>
              <a:tr h="370840">
                <a:tc>
                  <a:txBody>
                    <a:bodyPr/>
                    <a:lstStyle/>
                    <a:p>
                      <a:r>
                        <a:rPr lang="en-US" sz="1100" dirty="0">
                          <a:solidFill>
                            <a:srgbClr val="FF0000"/>
                          </a:solidFill>
                        </a:rPr>
                        <a:t>X</a:t>
                      </a:r>
                      <a:endParaRPr lang="en-SG" sz="1100" dirty="0">
                        <a:solidFill>
                          <a:srgbClr val="FF0000"/>
                        </a:solidFill>
                      </a:endParaRPr>
                    </a:p>
                  </a:txBody>
                  <a:tcPr/>
                </a:tc>
                <a:tc>
                  <a:txBody>
                    <a:bodyPr/>
                    <a:lstStyle/>
                    <a:p>
                      <a:r>
                        <a:rPr lang="en-US" sz="1100" dirty="0">
                          <a:solidFill>
                            <a:srgbClr val="FF0000"/>
                          </a:solidFill>
                        </a:rPr>
                        <a:t>AMP UHF</a:t>
                      </a:r>
                      <a:endParaRPr lang="en-SG" sz="1100" dirty="0">
                        <a:solidFill>
                          <a:srgbClr val="FF0000"/>
                        </a:solidFill>
                      </a:endParaRPr>
                    </a:p>
                  </a:txBody>
                  <a:tcPr/>
                </a:tc>
                <a:tc>
                  <a:txBody>
                    <a:bodyPr/>
                    <a:lstStyle/>
                    <a:p>
                      <a:r>
                        <a:rPr lang="en-US" sz="1100" dirty="0">
                          <a:solidFill>
                            <a:srgbClr val="FF0000"/>
                          </a:solidFill>
                        </a:rPr>
                        <a:t>AMP frames used to encapsulate UHF commands</a:t>
                      </a:r>
                      <a:endParaRPr lang="en-SG" sz="1100" dirty="0">
                        <a:solidFill>
                          <a:srgbClr val="FF0000"/>
                        </a:solidFill>
                      </a:endParaRPr>
                    </a:p>
                  </a:txBody>
                  <a:tcPr/>
                </a:tc>
                <a:extLst>
                  <a:ext uri="{0D108BD9-81ED-4DB2-BD59-A6C34878D82A}">
                    <a16:rowId xmlns:a16="http://schemas.microsoft.com/office/drawing/2014/main" val="4111913859"/>
                  </a:ext>
                </a:extLst>
              </a:tr>
              <a:tr h="370840">
                <a:tc>
                  <a:txBody>
                    <a:bodyPr/>
                    <a:lstStyle/>
                    <a:p>
                      <a:r>
                        <a:rPr lang="en-US" sz="1100" dirty="0">
                          <a:solidFill>
                            <a:srgbClr val="FF0000"/>
                          </a:solidFill>
                        </a:rPr>
                        <a:t>Y</a:t>
                      </a:r>
                      <a:endParaRPr lang="en-SG" sz="1100" dirty="0">
                        <a:solidFill>
                          <a:srgbClr val="FF0000"/>
                        </a:solidFill>
                      </a:endParaRPr>
                    </a:p>
                  </a:txBody>
                  <a:tcPr/>
                </a:tc>
                <a:tc>
                  <a:txBody>
                    <a:bodyPr/>
                    <a:lstStyle/>
                    <a:p>
                      <a:r>
                        <a:rPr lang="en-US" sz="1100" dirty="0">
                          <a:solidFill>
                            <a:srgbClr val="FF0000"/>
                          </a:solidFill>
                        </a:rPr>
                        <a:t>AMP Backscatter Extension</a:t>
                      </a:r>
                      <a:endParaRPr lang="en-SG" sz="1100" dirty="0">
                        <a:solidFill>
                          <a:srgbClr val="FF0000"/>
                        </a:solidFill>
                      </a:endParaRPr>
                    </a:p>
                  </a:txBody>
                  <a:tcPr/>
                </a:tc>
                <a:tc>
                  <a:txBody>
                    <a:bodyPr/>
                    <a:lstStyle/>
                    <a:p>
                      <a:r>
                        <a:rPr lang="en-US" sz="1100" dirty="0">
                          <a:solidFill>
                            <a:srgbClr val="FF0000"/>
                          </a:solidFill>
                        </a:rPr>
                        <a:t>AMP frames to extend the backscatter communication</a:t>
                      </a:r>
                      <a:endParaRPr lang="en-SG" sz="1100" dirty="0">
                        <a:solidFill>
                          <a:srgbClr val="FF0000"/>
                        </a:solidFill>
                      </a:endParaRPr>
                    </a:p>
                  </a:txBody>
                  <a:tcPr/>
                </a:tc>
                <a:extLst>
                  <a:ext uri="{0D108BD9-81ED-4DB2-BD59-A6C34878D82A}">
                    <a16:rowId xmlns:a16="http://schemas.microsoft.com/office/drawing/2014/main" val="3784026889"/>
                  </a:ext>
                </a:extLst>
              </a:tr>
              <a:tr h="370840">
                <a:tc>
                  <a:txBody>
                    <a:bodyPr/>
                    <a:lstStyle/>
                    <a:p>
                      <a:r>
                        <a:rPr lang="en-US" sz="1100" dirty="0"/>
                        <a:t>Y+1 ~ 15</a:t>
                      </a:r>
                      <a:endParaRPr lang="en-SG" sz="1100" dirty="0"/>
                    </a:p>
                  </a:txBody>
                  <a:tcPr/>
                </a:tc>
                <a:tc>
                  <a:txBody>
                    <a:bodyPr/>
                    <a:lstStyle/>
                    <a:p>
                      <a:r>
                        <a:rPr lang="en-US" sz="1100" dirty="0"/>
                        <a:t>-</a:t>
                      </a:r>
                      <a:endParaRPr lang="en-SG" sz="1100" dirty="0"/>
                    </a:p>
                  </a:txBody>
                  <a:tcPr/>
                </a:tc>
                <a:tc>
                  <a:txBody>
                    <a:bodyPr/>
                    <a:lstStyle/>
                    <a:p>
                      <a:r>
                        <a:rPr lang="en-US" sz="1100" dirty="0"/>
                        <a:t>Reserved</a:t>
                      </a:r>
                      <a:endParaRPr lang="en-SG" sz="1100" dirty="0"/>
                    </a:p>
                  </a:txBody>
                  <a:tcPr/>
                </a:tc>
                <a:extLst>
                  <a:ext uri="{0D108BD9-81ED-4DB2-BD59-A6C34878D82A}">
                    <a16:rowId xmlns:a16="http://schemas.microsoft.com/office/drawing/2014/main" val="2917563482"/>
                  </a:ext>
                </a:extLst>
              </a:tr>
            </a:tbl>
          </a:graphicData>
        </a:graphic>
      </p:graphicFrame>
      <p:sp>
        <p:nvSpPr>
          <p:cNvPr id="8" name="TextBox 7">
            <a:extLst>
              <a:ext uri="{FF2B5EF4-FFF2-40B4-BE49-F238E27FC236}">
                <a16:creationId xmlns:a16="http://schemas.microsoft.com/office/drawing/2014/main" id="{18F32816-A83E-45DC-8D4B-96892F91F32F}"/>
              </a:ext>
            </a:extLst>
          </p:cNvPr>
          <p:cNvSpPr txBox="1"/>
          <p:nvPr/>
        </p:nvSpPr>
        <p:spPr>
          <a:xfrm>
            <a:off x="5091709" y="3837235"/>
            <a:ext cx="6937448" cy="313932"/>
          </a:xfrm>
          <a:prstGeom prst="rect">
            <a:avLst/>
          </a:prstGeom>
          <a:noFill/>
        </p:spPr>
        <p:txBody>
          <a:bodyPr vert="horz" wrap="square" rtlCol="0">
            <a:spAutoFit/>
          </a:bodyPr>
          <a:lstStyle/>
          <a:p>
            <a:pPr lvl="0" defTabSz="1187323" eaLnBrk="1" fontAlgn="auto" hangingPunct="1">
              <a:lnSpc>
                <a:spcPct val="90000"/>
              </a:lnSpc>
              <a:spcBef>
                <a:spcPts val="1200"/>
              </a:spcBef>
              <a:spcAft>
                <a:spcPts val="0"/>
              </a:spcAft>
              <a:tabLst>
                <a:tab pos="1207937" algn="ctr"/>
              </a:tabLst>
            </a:pPr>
            <a:r>
              <a:rPr lang="en-US" sz="1600" u="sng" dirty="0">
                <a:solidFill>
                  <a:schemeClr val="tx1"/>
                </a:solidFill>
                <a:latin typeface="Arial"/>
                <a:ea typeface="ＭＳ Ｐゴシック"/>
              </a:rPr>
              <a:t>Frame Types</a:t>
            </a:r>
            <a:endParaRPr lang="en-US" sz="2000" b="1" u="sng" dirty="0">
              <a:solidFill>
                <a:schemeClr val="tx1"/>
              </a:solidFill>
              <a:latin typeface="Arial"/>
              <a:ea typeface="ＭＳ Ｐゴシック"/>
            </a:endParaRPr>
          </a:p>
        </p:txBody>
      </p:sp>
      <p:pic>
        <p:nvPicPr>
          <p:cNvPr id="7" name="Picture 6">
            <a:extLst>
              <a:ext uri="{FF2B5EF4-FFF2-40B4-BE49-F238E27FC236}">
                <a16:creationId xmlns:a16="http://schemas.microsoft.com/office/drawing/2014/main" id="{E553A1C4-4BC9-4CBE-BC98-5C2D9E897A35}"/>
              </a:ext>
            </a:extLst>
          </p:cNvPr>
          <p:cNvPicPr>
            <a:picLocks noChangeAspect="1"/>
          </p:cNvPicPr>
          <p:nvPr/>
        </p:nvPicPr>
        <p:blipFill>
          <a:blip r:embed="rId2"/>
          <a:stretch>
            <a:fillRect/>
          </a:stretch>
        </p:blipFill>
        <p:spPr>
          <a:xfrm>
            <a:off x="695400" y="2707052"/>
            <a:ext cx="2736304" cy="3527412"/>
          </a:xfrm>
          <a:prstGeom prst="rect">
            <a:avLst/>
          </a:prstGeom>
        </p:spPr>
      </p:pic>
    </p:spTree>
    <p:extLst>
      <p:ext uri="{BB962C8B-B14F-4D97-AF65-F5344CB8AC3E}">
        <p14:creationId xmlns:p14="http://schemas.microsoft.com/office/powerpoint/2010/main" val="3833960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AMP UHF frame</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7</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322731"/>
            <a:ext cx="11953328" cy="1452705"/>
          </a:xfrm>
          <a:prstGeom prst="rect">
            <a:avLst/>
          </a:prstGeom>
          <a:noFill/>
        </p:spPr>
        <p:txBody>
          <a:bodyPr vert="horz" wrap="square" rtlCol="0">
            <a:spAutoFit/>
          </a:bodyPr>
          <a:lstStyle/>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chemeClr val="tx1"/>
                </a:solidFill>
                <a:latin typeface="Arial"/>
                <a:ea typeface="ＭＳ Ｐゴシック"/>
              </a:rPr>
              <a:t>The AMP UHF frame can be used to encapsulate UHF commands.</a:t>
            </a:r>
          </a:p>
          <a:p>
            <a:pPr marL="1085850" lvl="1" indent="-342900" defTabSz="1187323" eaLnBrk="1" fontAlgn="auto" hangingPunct="1">
              <a:lnSpc>
                <a:spcPct val="90000"/>
              </a:lnSpc>
              <a:spcBef>
                <a:spcPts val="600"/>
              </a:spcBef>
              <a:spcAft>
                <a:spcPts val="0"/>
              </a:spcAft>
              <a:buFont typeface="Wingdings" panose="05000000000000000000" pitchFamily="2" charset="2"/>
              <a:buChar char="§"/>
              <a:tabLst>
                <a:tab pos="1207937" algn="ctr"/>
              </a:tabLst>
            </a:pPr>
            <a:r>
              <a:rPr lang="en-US" sz="1400" dirty="0">
                <a:solidFill>
                  <a:schemeClr val="tx1"/>
                </a:solidFill>
                <a:latin typeface="Arial"/>
                <a:ea typeface="ＭＳ Ｐゴシック"/>
              </a:rPr>
              <a:t>The Type Dependent Content field carry the UHF Command as defined in the UHF RFID Standard but excluding the CRC field.</a:t>
            </a:r>
          </a:p>
          <a:p>
            <a:pPr marL="1085850" lvl="1" indent="-342900" defTabSz="1187323" eaLnBrk="1" fontAlgn="auto" hangingPunct="1">
              <a:lnSpc>
                <a:spcPct val="90000"/>
              </a:lnSpc>
              <a:spcBef>
                <a:spcPts val="600"/>
              </a:spcBef>
              <a:spcAft>
                <a:spcPts val="0"/>
              </a:spcAft>
              <a:buFont typeface="Wingdings" panose="05000000000000000000" pitchFamily="2" charset="2"/>
              <a:buChar char="§"/>
              <a:tabLst>
                <a:tab pos="1207937" algn="ctr"/>
              </a:tabLst>
            </a:pPr>
            <a:r>
              <a:rPr lang="en-US" sz="1400" dirty="0">
                <a:solidFill>
                  <a:schemeClr val="tx1"/>
                </a:solidFill>
                <a:latin typeface="Arial"/>
                <a:ea typeface="ＭＳ Ｐゴシック"/>
              </a:rPr>
              <a:t>CRC field: Either the 5-bits or 16-bits CRC as defined by the UHF RFID Standard but also convers the Frame Type field.</a:t>
            </a:r>
            <a:endParaRPr lang="en-SG" sz="2000" dirty="0">
              <a:solidFill>
                <a:schemeClr val="tx1"/>
              </a:solidFill>
              <a:latin typeface="Arial"/>
              <a:ea typeface="ＭＳ Ｐゴシック"/>
            </a:endParaRPr>
          </a:p>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endParaRPr lang="en-US" sz="2800" b="1" dirty="0">
              <a:solidFill>
                <a:schemeClr val="tx1"/>
              </a:solidFill>
              <a:latin typeface="Arial"/>
              <a:ea typeface="ＭＳ Ｐゴシック"/>
            </a:endParaRPr>
          </a:p>
        </p:txBody>
      </p:sp>
      <p:sp>
        <p:nvSpPr>
          <p:cNvPr id="14" name="TextBox 13">
            <a:extLst>
              <a:ext uri="{FF2B5EF4-FFF2-40B4-BE49-F238E27FC236}">
                <a16:creationId xmlns:a16="http://schemas.microsoft.com/office/drawing/2014/main" id="{4353D1A6-E3F8-4D23-AFA1-147F583E4574}"/>
              </a:ext>
            </a:extLst>
          </p:cNvPr>
          <p:cNvSpPr txBox="1"/>
          <p:nvPr/>
        </p:nvSpPr>
        <p:spPr>
          <a:xfrm>
            <a:off x="3863752" y="2450342"/>
            <a:ext cx="3275064" cy="369332"/>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chemeClr val="tx1"/>
                </a:solidFill>
                <a:latin typeface="Arial"/>
                <a:ea typeface="ＭＳ Ｐゴシック"/>
              </a:rPr>
              <a:t>Example frames:</a:t>
            </a:r>
            <a:endParaRPr lang="en-US" sz="2800" b="1" dirty="0">
              <a:solidFill>
                <a:schemeClr val="tx1"/>
              </a:solidFill>
              <a:latin typeface="Arial"/>
              <a:ea typeface="ＭＳ Ｐゴシック"/>
            </a:endParaRPr>
          </a:p>
        </p:txBody>
      </p:sp>
      <p:pic>
        <p:nvPicPr>
          <p:cNvPr id="10" name="pic">
            <a:extLst>
              <a:ext uri="{FF2B5EF4-FFF2-40B4-BE49-F238E27FC236}">
                <a16:creationId xmlns:a16="http://schemas.microsoft.com/office/drawing/2014/main" id="{FD6818E8-0F28-45BB-B969-7285E58E40C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263352" y="2262598"/>
            <a:ext cx="2970000" cy="1720000"/>
          </a:xfrm>
          <a:prstGeom prst="rect">
            <a:avLst/>
          </a:prstGeom>
        </p:spPr>
      </p:pic>
      <p:pic>
        <p:nvPicPr>
          <p:cNvPr id="11" name="pic">
            <a:extLst>
              <a:ext uri="{FF2B5EF4-FFF2-40B4-BE49-F238E27FC236}">
                <a16:creationId xmlns:a16="http://schemas.microsoft.com/office/drawing/2014/main" id="{51CE72A0-3369-4B6F-8788-295C09B2480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4223792" y="2787348"/>
            <a:ext cx="5020000" cy="1710000"/>
          </a:xfrm>
          <a:prstGeom prst="rect">
            <a:avLst/>
          </a:prstGeom>
        </p:spPr>
      </p:pic>
    </p:spTree>
    <p:extLst>
      <p:ext uri="{BB962C8B-B14F-4D97-AF65-F5344CB8AC3E}">
        <p14:creationId xmlns:p14="http://schemas.microsoft.com/office/powerpoint/2010/main" val="333816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AMP Backscatter Extension frame</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8</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322731"/>
            <a:ext cx="11953328" cy="1458861"/>
          </a:xfrm>
          <a:prstGeom prst="rect">
            <a:avLst/>
          </a:prstGeom>
          <a:noFill/>
        </p:spPr>
        <p:txBody>
          <a:bodyPr vert="horz" wrap="square" rtlCol="0">
            <a:spAutoFit/>
          </a:bodyPr>
          <a:lstStyle/>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chemeClr val="tx1"/>
                </a:solidFill>
                <a:latin typeface="Arial"/>
                <a:ea typeface="ＭＳ Ｐゴシック"/>
              </a:rPr>
              <a:t>The AMP Backscatter Extension frame can be used to define AMP specific operations for the AMP backscatter communication.</a:t>
            </a:r>
          </a:p>
          <a:p>
            <a:pPr marL="1085850" lvl="1" indent="-342900" defTabSz="1187323" eaLnBrk="1" fontAlgn="auto" hangingPunct="1">
              <a:lnSpc>
                <a:spcPct val="90000"/>
              </a:lnSpc>
              <a:spcBef>
                <a:spcPts val="600"/>
              </a:spcBef>
              <a:spcAft>
                <a:spcPts val="0"/>
              </a:spcAft>
              <a:buFont typeface="Wingdings" panose="05000000000000000000" pitchFamily="2" charset="2"/>
              <a:buChar char="§"/>
              <a:tabLst>
                <a:tab pos="1207937" algn="ctr"/>
              </a:tabLst>
            </a:pPr>
            <a:r>
              <a:rPr lang="en-US" sz="1400" dirty="0">
                <a:solidFill>
                  <a:schemeClr val="tx1"/>
                </a:solidFill>
                <a:latin typeface="Arial"/>
                <a:ea typeface="ＭＳ Ｐゴシック"/>
              </a:rPr>
              <a:t>The Type Dependent Content field carry the sub-type field and a Sub-Type Dependent Content field.</a:t>
            </a:r>
          </a:p>
          <a:p>
            <a:pPr marL="1085850" lvl="1" indent="-342900" defTabSz="1187323" eaLnBrk="1" fontAlgn="auto" hangingPunct="1">
              <a:lnSpc>
                <a:spcPct val="90000"/>
              </a:lnSpc>
              <a:spcBef>
                <a:spcPts val="600"/>
              </a:spcBef>
              <a:spcAft>
                <a:spcPts val="0"/>
              </a:spcAft>
              <a:buFont typeface="Wingdings" panose="05000000000000000000" pitchFamily="2" charset="2"/>
              <a:buChar char="§"/>
              <a:tabLst>
                <a:tab pos="1207937" algn="ctr"/>
              </a:tabLst>
            </a:pPr>
            <a:r>
              <a:rPr lang="en-US" sz="1400" dirty="0">
                <a:solidFill>
                  <a:schemeClr val="tx1"/>
                </a:solidFill>
                <a:latin typeface="Arial"/>
                <a:ea typeface="ＭＳ Ｐゴシック"/>
              </a:rPr>
              <a:t>Sub-type Dependent Content field: the content depends on the frame sub-type</a:t>
            </a:r>
          </a:p>
          <a:p>
            <a:pPr marL="1085850" lvl="1" indent="-342900" defTabSz="1187323" eaLnBrk="1" fontAlgn="auto" hangingPunct="1">
              <a:lnSpc>
                <a:spcPct val="90000"/>
              </a:lnSpc>
              <a:spcBef>
                <a:spcPts val="600"/>
              </a:spcBef>
              <a:spcAft>
                <a:spcPts val="0"/>
              </a:spcAft>
              <a:buFont typeface="Wingdings" panose="05000000000000000000" pitchFamily="2" charset="2"/>
              <a:buChar char="§"/>
              <a:tabLst>
                <a:tab pos="1207937" algn="ctr"/>
              </a:tabLst>
            </a:pPr>
            <a:r>
              <a:rPr lang="en-US" sz="1400" dirty="0">
                <a:solidFill>
                  <a:schemeClr val="tx1"/>
                </a:solidFill>
                <a:latin typeface="Arial"/>
                <a:ea typeface="ＭＳ Ｐゴシック"/>
              </a:rPr>
              <a:t>CRC field: Either the 5-bits or 16-bits CRC.</a:t>
            </a:r>
            <a:endParaRPr lang="en-US" sz="2800" b="1" dirty="0">
              <a:solidFill>
                <a:schemeClr val="tx1"/>
              </a:solidFill>
              <a:latin typeface="Arial"/>
              <a:ea typeface="ＭＳ Ｐゴシック"/>
            </a:endParaRPr>
          </a:p>
        </p:txBody>
      </p:sp>
      <p:pic>
        <p:nvPicPr>
          <p:cNvPr id="8" name="pic">
            <a:extLst>
              <a:ext uri="{FF2B5EF4-FFF2-40B4-BE49-F238E27FC236}">
                <a16:creationId xmlns:a16="http://schemas.microsoft.com/office/drawing/2014/main" id="{787002BA-142E-4E71-894A-99108B7C442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263352" y="2852936"/>
            <a:ext cx="3530000" cy="2910000"/>
          </a:xfrm>
          <a:prstGeom prst="rect">
            <a:avLst/>
          </a:prstGeom>
        </p:spPr>
      </p:pic>
      <p:graphicFrame>
        <p:nvGraphicFramePr>
          <p:cNvPr id="9" name="Table 8">
            <a:extLst>
              <a:ext uri="{FF2B5EF4-FFF2-40B4-BE49-F238E27FC236}">
                <a16:creationId xmlns:a16="http://schemas.microsoft.com/office/drawing/2014/main" id="{F46BA216-FDFC-4751-A1C3-7BBE0C3CB177}"/>
              </a:ext>
            </a:extLst>
          </p:cNvPr>
          <p:cNvGraphicFramePr>
            <a:graphicFrameLocks noGrp="1"/>
          </p:cNvGraphicFramePr>
          <p:nvPr>
            <p:extLst>
              <p:ext uri="{D42A27DB-BD31-4B8C-83A1-F6EECF244321}">
                <p14:modId xmlns:p14="http://schemas.microsoft.com/office/powerpoint/2010/main" val="2740477186"/>
              </p:ext>
            </p:extLst>
          </p:nvPr>
        </p:nvGraphicFramePr>
        <p:xfrm>
          <a:off x="3891409" y="4423995"/>
          <a:ext cx="8127999" cy="1483360"/>
        </p:xfrm>
        <a:graphic>
          <a:graphicData uri="http://schemas.openxmlformats.org/drawingml/2006/table">
            <a:tbl>
              <a:tblPr firstRow="1" bandRow="1"/>
              <a:tblGrid>
                <a:gridCol w="1440160">
                  <a:extLst>
                    <a:ext uri="{9D8B030D-6E8A-4147-A177-3AD203B41FA5}">
                      <a16:colId xmlns:a16="http://schemas.microsoft.com/office/drawing/2014/main" val="4158466714"/>
                    </a:ext>
                  </a:extLst>
                </a:gridCol>
                <a:gridCol w="1944216">
                  <a:extLst>
                    <a:ext uri="{9D8B030D-6E8A-4147-A177-3AD203B41FA5}">
                      <a16:colId xmlns:a16="http://schemas.microsoft.com/office/drawing/2014/main" val="582876408"/>
                    </a:ext>
                  </a:extLst>
                </a:gridCol>
                <a:gridCol w="4743623">
                  <a:extLst>
                    <a:ext uri="{9D8B030D-6E8A-4147-A177-3AD203B41FA5}">
                      <a16:colId xmlns:a16="http://schemas.microsoft.com/office/drawing/2014/main" val="2806291091"/>
                    </a:ext>
                  </a:extLst>
                </a:gridCol>
              </a:tblGrid>
              <a:tr h="370840">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r>
                        <a:rPr lang="en-US" sz="1400" b="1" dirty="0"/>
                        <a:t>Sub-type (3 bits)</a:t>
                      </a:r>
                      <a:endParaRPr lang="en-SG" sz="1400" b="1" dirty="0">
                        <a:solidFill>
                          <a:schemeClr val="tx1"/>
                        </a:solidFill>
                      </a:endParaRPr>
                    </a:p>
                  </a:txBody>
                  <a:tcPr>
                    <a:lnL w="12700" cmpd="sng">
                      <a:solidFill>
                        <a:srgbClr val="1D1D1A"/>
                      </a:solidFill>
                    </a:lnL>
                    <a:lnR w="12700" cmpd="sng">
                      <a:solidFill>
                        <a:srgbClr val="1D1D1A"/>
                      </a:solidFill>
                    </a:lnR>
                    <a:lnT w="12700" cmpd="sng">
                      <a:solidFill>
                        <a:srgbClr val="1D1D1A"/>
                      </a:solidFill>
                    </a:lnT>
                    <a:lnB w="12700" cmpd="sng">
                      <a:solidFill>
                        <a:srgbClr val="1D1D1A"/>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r>
                        <a:rPr lang="en-US" sz="1400" b="1" dirty="0"/>
                        <a:t>Frame Name</a:t>
                      </a:r>
                      <a:endParaRPr lang="en-SG" sz="1400" b="1" dirty="0">
                        <a:solidFill>
                          <a:schemeClr val="tx1"/>
                        </a:solidFill>
                      </a:endParaRPr>
                    </a:p>
                  </a:txBody>
                  <a:tcPr>
                    <a:lnL w="12700" cmpd="sng">
                      <a:solidFill>
                        <a:srgbClr val="1D1D1A"/>
                      </a:solidFill>
                    </a:lnL>
                    <a:lnR w="12700" cmpd="sng">
                      <a:solidFill>
                        <a:srgbClr val="1D1D1A"/>
                      </a:solidFill>
                    </a:lnR>
                    <a:lnT w="12700" cmpd="sng">
                      <a:solidFill>
                        <a:srgbClr val="1D1D1A"/>
                      </a:solidFill>
                    </a:lnT>
                    <a:lnB w="12700" cmpd="sng">
                      <a:solidFill>
                        <a:srgbClr val="1D1D1A"/>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r>
                        <a:rPr lang="en-US" sz="1400" b="1" dirty="0"/>
                        <a:t>Description</a:t>
                      </a:r>
                      <a:endParaRPr lang="en-SG" sz="1400" b="1" dirty="0">
                        <a:solidFill>
                          <a:schemeClr val="tx1"/>
                        </a:solidFill>
                      </a:endParaRPr>
                    </a:p>
                  </a:txBody>
                  <a:tcPr>
                    <a:lnL w="12700" cmpd="sng">
                      <a:solidFill>
                        <a:srgbClr val="1D1D1A"/>
                      </a:solidFill>
                    </a:lnL>
                    <a:lnR w="12700" cmpd="sng">
                      <a:solidFill>
                        <a:srgbClr val="1D1D1A"/>
                      </a:solidFill>
                    </a:lnR>
                    <a:lnT w="12700" cmpd="sng">
                      <a:solidFill>
                        <a:srgbClr val="1D1D1A"/>
                      </a:solidFill>
                    </a:lnT>
                    <a:lnB w="12700" cmpd="sng">
                      <a:solidFill>
                        <a:srgbClr val="1D1D1A"/>
                      </a:solidFill>
                    </a:lnB>
                    <a:lnTlToBr w="12700" cmpd="sng">
                      <a:noFill/>
                      <a:prstDash val="solid"/>
                    </a:lnTlToBr>
                    <a:lnBlToTr w="12700" cmpd="sng">
                      <a:noFill/>
                      <a:prstDash val="solid"/>
                    </a:lnBlToTr>
                    <a:noFill/>
                  </a:tcPr>
                </a:tc>
                <a:extLst>
                  <a:ext uri="{0D108BD9-81ED-4DB2-BD59-A6C34878D82A}">
                    <a16:rowId xmlns:a16="http://schemas.microsoft.com/office/drawing/2014/main" val="2240512046"/>
                  </a:ext>
                </a:extLst>
              </a:tr>
              <a:tr h="370840">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r>
                        <a:rPr lang="en-US" sz="1400" dirty="0"/>
                        <a:t>0b000</a:t>
                      </a:r>
                      <a:endParaRPr lang="en-SG" sz="1400" dirty="0">
                        <a:solidFill>
                          <a:schemeClr val="tx1"/>
                        </a:solidFill>
                      </a:endParaRPr>
                    </a:p>
                  </a:txBody>
                  <a:tcPr>
                    <a:lnL w="12700" cmpd="sng">
                      <a:solidFill>
                        <a:srgbClr val="1D1D1A"/>
                      </a:solidFill>
                    </a:lnL>
                    <a:lnR w="12700" cmpd="sng">
                      <a:solidFill>
                        <a:srgbClr val="1D1D1A"/>
                      </a:solidFill>
                    </a:lnR>
                    <a:lnT w="12700" cmpd="sng">
                      <a:solidFill>
                        <a:srgbClr val="1D1D1A"/>
                      </a:solidFill>
                    </a:lnT>
                    <a:lnB w="12700" cmpd="sng">
                      <a:solidFill>
                        <a:srgbClr val="1D1D1A"/>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r>
                        <a:rPr lang="en-US" sz="1400" dirty="0"/>
                        <a:t>AMP PHY Param</a:t>
                      </a:r>
                      <a:endParaRPr lang="en-SG" sz="1400" dirty="0">
                        <a:solidFill>
                          <a:schemeClr val="tx1"/>
                        </a:solidFill>
                      </a:endParaRPr>
                    </a:p>
                  </a:txBody>
                  <a:tcPr>
                    <a:lnL w="12700" cmpd="sng">
                      <a:solidFill>
                        <a:srgbClr val="1D1D1A"/>
                      </a:solidFill>
                    </a:lnL>
                    <a:lnR w="12700" cmpd="sng">
                      <a:solidFill>
                        <a:srgbClr val="1D1D1A"/>
                      </a:solidFill>
                    </a:lnR>
                    <a:lnT w="12700" cmpd="sng">
                      <a:solidFill>
                        <a:srgbClr val="1D1D1A"/>
                      </a:solidFill>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r>
                        <a:rPr lang="en-US" sz="1400" dirty="0"/>
                        <a:t>To set AMP PHY related parameters, e.g., UL data rate etc.</a:t>
                      </a:r>
                    </a:p>
                  </a:txBody>
                  <a:tcPr>
                    <a:lnL w="12700" cmpd="sng">
                      <a:solidFill>
                        <a:srgbClr val="1D1D1A"/>
                      </a:solidFill>
                    </a:lnL>
                    <a:lnR w="12700" cmpd="sng">
                      <a:solidFill>
                        <a:srgbClr val="1D1D1A"/>
                      </a:solidFill>
                    </a:lnR>
                    <a:lnT w="12700" cmpd="sng">
                      <a:solidFill>
                        <a:srgbClr val="1D1D1A"/>
                      </a:solidFill>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06989982"/>
                  </a:ext>
                </a:extLst>
              </a:tr>
              <a:tr h="370840">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r>
                        <a:rPr lang="en-US" sz="1400" dirty="0"/>
                        <a:t>0b001</a:t>
                      </a:r>
                      <a:endParaRPr lang="en-SG" sz="1400" dirty="0">
                        <a:solidFill>
                          <a:schemeClr val="tx1"/>
                        </a:solidFill>
                      </a:endParaRPr>
                    </a:p>
                  </a:txBody>
                  <a:tcPr>
                    <a:lnL w="12700" cmpd="sng">
                      <a:solidFill>
                        <a:srgbClr val="1D1D1A"/>
                      </a:solidFill>
                    </a:lnL>
                    <a:lnR w="12700" cap="flat" cmpd="sng" algn="ctr">
                      <a:solidFill>
                        <a:srgbClr val="1D1D1A"/>
                      </a:solidFill>
                      <a:prstDash val="solid"/>
                      <a:round/>
                      <a:headEnd type="none" w="med" len="med"/>
                      <a:tailEnd type="none" w="med" len="med"/>
                    </a:lnR>
                    <a:lnT w="12700" cmpd="sng">
                      <a:solidFill>
                        <a:srgbClr val="1D1D1A"/>
                      </a:solidFill>
                    </a:lnT>
                    <a:lnB w="12700" cmpd="sng">
                      <a:solidFill>
                        <a:srgbClr val="1D1D1A"/>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r>
                        <a:rPr lang="en-US" sz="1400" dirty="0">
                          <a:solidFill>
                            <a:schemeClr val="tx1"/>
                          </a:solidFill>
                        </a:rPr>
                        <a:t>AMP Capability Request</a:t>
                      </a:r>
                      <a:endParaRPr lang="en-SG" sz="1400" dirty="0">
                        <a:solidFill>
                          <a:schemeClr val="tx1"/>
                        </a:solidFill>
                      </a:endParaRPr>
                    </a:p>
                  </a:txBody>
                  <a:tcPr>
                    <a:lnL w="12700" cmpd="sng">
                      <a:solidFill>
                        <a:srgbClr val="1D1D1A"/>
                      </a:solidFill>
                    </a:lnL>
                    <a:lnR w="12700" cmpd="sng">
                      <a:solidFill>
                        <a:srgbClr val="1D1D1A"/>
                      </a:solidFill>
                    </a:lnR>
                    <a:lnT w="12700" cmpd="sng">
                      <a:solidFill>
                        <a:srgbClr val="1D1D1A"/>
                      </a:solidFill>
                    </a:lnT>
                    <a:lnB w="12700" cmpd="sng">
                      <a:solidFill>
                        <a:srgbClr val="1D1D1A"/>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r>
                        <a:rPr lang="en-US" sz="1400" dirty="0"/>
                        <a:t>Frame to read AMP tag’s capability (Supported data rates etc.)</a:t>
                      </a:r>
                      <a:endParaRPr lang="en-SG" sz="1400" dirty="0">
                        <a:solidFill>
                          <a:schemeClr val="tx1"/>
                        </a:solidFill>
                      </a:endParaRPr>
                    </a:p>
                  </a:txBody>
                  <a:tcPr>
                    <a:lnL w="12700" cmpd="sng">
                      <a:solidFill>
                        <a:srgbClr val="1D1D1A"/>
                      </a:solidFill>
                    </a:lnL>
                    <a:lnR w="12700" cmpd="sng">
                      <a:solidFill>
                        <a:srgbClr val="1D1D1A"/>
                      </a:solidFill>
                    </a:lnR>
                    <a:lnT w="12700" cmpd="sng">
                      <a:solidFill>
                        <a:srgbClr val="1D1D1A"/>
                      </a:solidFill>
                    </a:lnT>
                    <a:lnB w="12700" cmpd="sng">
                      <a:solidFill>
                        <a:srgbClr val="1D1D1A"/>
                      </a:solidFill>
                    </a:lnB>
                    <a:lnTlToBr w="12700" cmpd="sng">
                      <a:noFill/>
                      <a:prstDash val="solid"/>
                    </a:lnTlToBr>
                    <a:lnBlToTr w="12700" cmpd="sng">
                      <a:noFill/>
                      <a:prstDash val="solid"/>
                    </a:lnBlToTr>
                    <a:noFill/>
                  </a:tcPr>
                </a:tc>
                <a:extLst>
                  <a:ext uri="{0D108BD9-81ED-4DB2-BD59-A6C34878D82A}">
                    <a16:rowId xmlns:a16="http://schemas.microsoft.com/office/drawing/2014/main" val="1142393181"/>
                  </a:ext>
                </a:extLst>
              </a:tr>
              <a:tr h="370840">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r>
                        <a:rPr lang="en-US" sz="1400" dirty="0"/>
                        <a:t>0b010 – 0b111</a:t>
                      </a:r>
                      <a:endParaRPr lang="en-SG" sz="1400" dirty="0">
                        <a:solidFill>
                          <a:schemeClr val="tx1"/>
                        </a:solidFill>
                      </a:endParaRPr>
                    </a:p>
                  </a:txBody>
                  <a:tcPr>
                    <a:lnL w="12700" cmpd="sng">
                      <a:solidFill>
                        <a:srgbClr val="1D1D1A"/>
                      </a:solidFill>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mpd="sng">
                      <a:solidFill>
                        <a:srgbClr val="1D1D1A"/>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r>
                        <a:rPr lang="en-US" sz="1400" dirty="0"/>
                        <a:t>- </a:t>
                      </a:r>
                      <a:endParaRPr lang="en-SG" sz="1400" dirty="0">
                        <a:solidFill>
                          <a:schemeClr val="tx1"/>
                        </a:solidFill>
                      </a:endParaRPr>
                    </a:p>
                  </a:txBody>
                  <a:tcP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mpd="sng">
                      <a:solidFill>
                        <a:srgbClr val="1D1D1A"/>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r>
                        <a:rPr lang="en-US" sz="1400" dirty="0"/>
                        <a:t>Reserved</a:t>
                      </a:r>
                      <a:endParaRPr lang="en-SG" sz="1400" dirty="0">
                        <a:solidFill>
                          <a:schemeClr val="tx1"/>
                        </a:solidFill>
                      </a:endParaRPr>
                    </a:p>
                  </a:txBody>
                  <a:tcPr>
                    <a:lnL w="12700" cap="flat" cmpd="sng" algn="ctr">
                      <a:solidFill>
                        <a:srgbClr val="1D1D1A"/>
                      </a:solidFill>
                      <a:prstDash val="solid"/>
                      <a:round/>
                      <a:headEnd type="none" w="med" len="med"/>
                      <a:tailEnd type="none" w="med" len="med"/>
                    </a:lnL>
                    <a:lnR w="12700" cmpd="sng">
                      <a:solidFill>
                        <a:srgbClr val="1D1D1A"/>
                      </a:solidFill>
                    </a:lnR>
                    <a:lnT w="12700" cap="flat" cmpd="sng" algn="ctr">
                      <a:solidFill>
                        <a:srgbClr val="1D1D1A"/>
                      </a:solidFill>
                      <a:prstDash val="solid"/>
                      <a:round/>
                      <a:headEnd type="none" w="med" len="med"/>
                      <a:tailEnd type="none" w="med" len="med"/>
                    </a:lnT>
                    <a:lnB w="12700" cmpd="sng">
                      <a:solidFill>
                        <a:srgbClr val="1D1D1A"/>
                      </a:solidFill>
                    </a:lnB>
                    <a:lnTlToBr w="12700" cmpd="sng">
                      <a:noFill/>
                      <a:prstDash val="solid"/>
                    </a:lnTlToBr>
                    <a:lnBlToTr w="12700" cmpd="sng">
                      <a:noFill/>
                      <a:prstDash val="solid"/>
                    </a:lnBlToTr>
                    <a:noFill/>
                  </a:tcPr>
                </a:tc>
                <a:extLst>
                  <a:ext uri="{0D108BD9-81ED-4DB2-BD59-A6C34878D82A}">
                    <a16:rowId xmlns:a16="http://schemas.microsoft.com/office/drawing/2014/main" val="2887589670"/>
                  </a:ext>
                </a:extLst>
              </a:tr>
            </a:tbl>
          </a:graphicData>
        </a:graphic>
      </p:graphicFrame>
    </p:spTree>
    <p:extLst>
      <p:ext uri="{BB962C8B-B14F-4D97-AF65-F5344CB8AC3E}">
        <p14:creationId xmlns:p14="http://schemas.microsoft.com/office/powerpoint/2010/main" val="204756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sz="2800">
                <a:solidFill>
                  <a:schemeClr val="tx1"/>
                </a:solidFill>
                <a:ea typeface="ＭＳ Ｐゴシック"/>
              </a:rPr>
              <a:t>An Example</a:t>
            </a:r>
            <a:endParaRPr lang="en-US" altLang="zh-CN" sz="2800" b="1" kern="1200" dirty="0">
              <a:solidFill>
                <a:srgbClr val="1D1D1A"/>
              </a:solidFill>
              <a:latin typeface="Arial" panose="020B0604020202020204" pitchFamily="34" charset="0"/>
              <a:ea typeface="Microsoft YaHei" panose="020B0503020204020204" pitchFamily="34" charset="-122"/>
            </a:endParaRP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9</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pic>
        <p:nvPicPr>
          <p:cNvPr id="4" name="Picture 3">
            <a:extLst>
              <a:ext uri="{FF2B5EF4-FFF2-40B4-BE49-F238E27FC236}">
                <a16:creationId xmlns:a16="http://schemas.microsoft.com/office/drawing/2014/main" id="{23CD4810-2988-4BD1-B920-97F8A8237F2C}"/>
              </a:ext>
            </a:extLst>
          </p:cNvPr>
          <p:cNvPicPr>
            <a:picLocks noChangeAspect="1"/>
          </p:cNvPicPr>
          <p:nvPr/>
        </p:nvPicPr>
        <p:blipFill>
          <a:blip r:embed="rId2"/>
          <a:stretch>
            <a:fillRect/>
          </a:stretch>
        </p:blipFill>
        <p:spPr>
          <a:xfrm>
            <a:off x="525689" y="1141610"/>
            <a:ext cx="10352616" cy="4951686"/>
          </a:xfrm>
          <a:prstGeom prst="rect">
            <a:avLst/>
          </a:prstGeom>
        </p:spPr>
      </p:pic>
    </p:spTree>
    <p:extLst>
      <p:ext uri="{BB962C8B-B14F-4D97-AF65-F5344CB8AC3E}">
        <p14:creationId xmlns:p14="http://schemas.microsoft.com/office/powerpoint/2010/main" val="207365511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115551</TotalTime>
  <Words>1247</Words>
  <Application>Microsoft Office PowerPoint</Application>
  <PresentationFormat>Widescreen</PresentationFormat>
  <Paragraphs>141</Paragraphs>
  <Slides>14</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14</vt:i4>
      </vt:variant>
    </vt:vector>
  </HeadingPairs>
  <TitlesOfParts>
    <vt:vector size="24" baseType="lpstr">
      <vt:lpstr>Arial Unicode MS</vt:lpstr>
      <vt:lpstr>Microsoft YaHei</vt:lpstr>
      <vt:lpstr>ＭＳ Ｐゴシック</vt:lpstr>
      <vt:lpstr>ＭＳ Ｐゴシック</vt:lpstr>
      <vt:lpstr>Arial</vt:lpstr>
      <vt:lpstr>Calibri</vt:lpstr>
      <vt:lpstr>Courier New</vt:lpstr>
      <vt:lpstr>Times New Roman</vt:lpstr>
      <vt:lpstr>Wingdings</vt:lpstr>
      <vt:lpstr>Office Theme</vt:lpstr>
      <vt:lpstr>PowerPoint Presentation</vt:lpstr>
      <vt:lpstr>Recap: Channel Access for Backscatter non-AP AMP STAs</vt:lpstr>
      <vt:lpstr>Tag memory, flags, states</vt:lpstr>
      <vt:lpstr>Supported UHF commands and tag replies</vt:lpstr>
      <vt:lpstr>Link Timings</vt:lpstr>
      <vt:lpstr>AMP frame for backscatter communication</vt:lpstr>
      <vt:lpstr>AMP UHF frame</vt:lpstr>
      <vt:lpstr>AMP Backscatter Extension frame</vt:lpstr>
      <vt:lpstr>An Example</vt:lpstr>
      <vt:lpstr>Summary</vt:lpstr>
      <vt:lpstr>SP 1</vt:lpstr>
      <vt:lpstr>SP 2</vt:lpstr>
      <vt:lpstr>SP 3</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Slides</dc:title>
  <dc:subject/>
  <dc:creator>ben@blindcreek.com</dc:creator>
  <cp:keywords/>
  <dc:description/>
  <cp:lastModifiedBy>Rojan Chitrakar</cp:lastModifiedBy>
  <cp:revision>895</cp:revision>
  <cp:lastPrinted>2000-03-07T00:55:37Z</cp:lastPrinted>
  <dcterms:created xsi:type="dcterms:W3CDTF">2016-01-17T22:48:36Z</dcterms:created>
  <dcterms:modified xsi:type="dcterms:W3CDTF">2025-03-07T08:27:58Z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(3)eS6sNnofml1dVCkvlcCiRAgcFgKnWCz/rmn5jTaeDneINF4AKEd56hMS2aW5kLBc61+1BijI
YC+zAgyaLoZi4/RQ0TjRF8pME5M92vJzkk/bffVgWQa8qS+2Z+9GE0Kc0XX5T8jxezsYK8ae
MDp0/iu8iXxU8mTmRlYILYW1QHolJtemNceLeGvBVSIVdbhVA/XiRcubt9Re7e7tO2MjCFbz
sPP2KMRoIyqgesw912</vt:lpwstr>
  </property>
  <property fmtid="{D5CDD505-2E9C-101B-9397-08002B2CF9AE}" pid="3" name="_2015_ms_pID_7253431">
    <vt:lpwstr>50gStCmKmGSMzMQki1k6ornyKYwTGNlndVM0nsjVwSVScrMh/oL0S+
+J81AWexoCvpFpGQRa9wYvVacePbiKO3/doOKbYQ7p5gW+kGqPKv+Zd0s0+I6/hZxMcHjwLf
MO43bZFJviaoAbNbQ8I5S/aBvRLM/3MmzGdXXut0M2fUFyY3u3DkPgBUMO5qgCnVnsF8a5aS
e4NHqrYzUFTIVPyA3oGgkeTj4JtR+28n2fNW</vt:lpwstr>
  </property>
  <property fmtid="{D5CDD505-2E9C-101B-9397-08002B2CF9AE}" pid="4" name="_2015_ms_pID_7253432">
    <vt:lpwstr>VQ==</vt:lpwstr>
  </property>
</Properties>
</file>