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363" r:id="rId2"/>
    <p:sldId id="2480" r:id="rId3"/>
    <p:sldId id="2470" r:id="rId4"/>
    <p:sldId id="2484" r:id="rId5"/>
    <p:sldId id="2481" r:id="rId6"/>
    <p:sldId id="2482" r:id="rId7"/>
    <p:sldId id="2489" r:id="rId8"/>
    <p:sldId id="2490" r:id="rId9"/>
    <p:sldId id="2491" r:id="rId10"/>
    <p:sldId id="2486" r:id="rId11"/>
    <p:sldId id="2467" r:id="rId12"/>
    <p:sldId id="2492" r:id="rId13"/>
    <p:sldId id="2493" r:id="rId14"/>
    <p:sldId id="2460"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150" autoAdjust="0"/>
  </p:normalViewPr>
  <p:slideViewPr>
    <p:cSldViewPr>
      <p:cViewPr varScale="1">
        <p:scale>
          <a:sx n="90" d="100"/>
          <a:sy n="90" d="100"/>
        </p:scale>
        <p:origin x="326" y="6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802.11-25/0335r0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March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945196" y="615636"/>
            <a:ext cx="1000911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sz="2800" kern="0" dirty="0">
                <a:solidFill>
                  <a:srgbClr val="000000"/>
                </a:solidFill>
                <a:latin typeface="Times New Roman"/>
              </a:rPr>
              <a:t>Channel access for Backscatter non-AP AMP STAs – follow up</a:t>
            </a:r>
            <a:endParaRPr kumimoji="0" lang="en-US" sz="28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10 March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421653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Arial"/>
                <a:ea typeface="ＭＳ Ｐゴシック"/>
              </a:rPr>
              <a:t>We proposed that </a:t>
            </a:r>
            <a:r>
              <a:rPr lang="en-US" sz="2000" dirty="0">
                <a:solidFill>
                  <a:srgbClr val="000000"/>
                </a:solidFill>
                <a:latin typeface="Arial"/>
                <a:ea typeface="ＭＳ Ｐゴシック"/>
              </a:rPr>
              <a:t>the logical interface of the UHF protocol is reused for backscatter non-AP AMP STAs.</a:t>
            </a:r>
          </a:p>
          <a:p>
            <a:pPr marL="1200150" lvl="1" indent="-4572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We also shared our thoughts on the relevant contents of the UHF RFID standard that may be adopted in AMP.</a:t>
            </a:r>
          </a:p>
          <a:p>
            <a:pPr marL="1200150" lvl="1" indent="-4572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0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We also discussed a potential format for AMP frames and proposed that:</a:t>
            </a:r>
          </a:p>
          <a:p>
            <a:pPr marL="1200150" lvl="1" indent="-4572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 One AMP Frame Type (AMP UHF) is used to encapsulate the UHF Commands.</a:t>
            </a:r>
          </a:p>
          <a:p>
            <a:pPr marL="1200150" lvl="1" indent="-4572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Another AMP Frame Type (AMP Backscatter Extension) may be used to define new functionalities specific to AMP backscattering.</a:t>
            </a:r>
          </a:p>
          <a:p>
            <a:pPr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173085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3785652"/>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Do you agree to add to the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	11bp supports a mode of operation in which a sub-set of the logical interface of the UHF RFID Standard is used for backscattering communication.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	</a:t>
            </a:r>
            <a:r>
              <a:rPr lang="en-US" sz="2000" dirty="0">
                <a:solidFill>
                  <a:srgbClr val="000000"/>
                </a:solidFill>
                <a:latin typeface="Arial"/>
                <a:ea typeface="ＭＳ Ｐゴシック"/>
              </a:rPr>
              <a:t>Applicable UHF commands are encapsulated in 802.11bp frames.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	Applicable to both mono-static &amp; bi-static backscattering.</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	The sub-set of the logical interface to be reused is TBD.</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	NOTE – The logical interface of the UHF RFID Standard is defined by the EPC® Radio-Frequency Identity Generation-2 UHF RFID Standard. </a:t>
            </a:r>
          </a:p>
        </p:txBody>
      </p:sp>
    </p:spTree>
    <p:extLst>
      <p:ext uri="{BB962C8B-B14F-4D97-AF65-F5344CB8AC3E}">
        <p14:creationId xmlns:p14="http://schemas.microsoft.com/office/powerpoint/2010/main" val="198118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3884140"/>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Do you agree to add to the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	11bp defines one AMP frame type to encapsulate a UHF command.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	</a:t>
            </a:r>
            <a:r>
              <a:rPr lang="en-US" sz="2000" dirty="0">
                <a:solidFill>
                  <a:srgbClr val="000000"/>
                </a:solidFill>
                <a:latin typeface="Arial"/>
                <a:ea typeface="ＭＳ Ｐゴシック"/>
              </a:rPr>
              <a:t>The frame consists of a Frame Type field, a Type-dependent Content field and a CRC field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The UHF command is carried in the Type-dependent Content field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The UHF commands supported by 11bp include:  </a:t>
            </a:r>
            <a:r>
              <a:rPr lang="en-US" sz="2000" i="1" dirty="0">
                <a:solidFill>
                  <a:srgbClr val="000000"/>
                </a:solidFill>
                <a:latin typeface="Arial"/>
                <a:ea typeface="ＭＳ Ｐゴシック"/>
              </a:rPr>
              <a:t>Select, Query, </a:t>
            </a:r>
            <a:r>
              <a:rPr lang="en-US" sz="2000" i="1" dirty="0" err="1">
                <a:solidFill>
                  <a:srgbClr val="000000"/>
                </a:solidFill>
                <a:latin typeface="Arial"/>
                <a:ea typeface="ＭＳ Ｐゴシック"/>
              </a:rPr>
              <a:t>QueryRep</a:t>
            </a:r>
            <a:r>
              <a:rPr lang="en-US" sz="2000" i="1" dirty="0">
                <a:solidFill>
                  <a:srgbClr val="000000"/>
                </a:solidFill>
                <a:latin typeface="Arial"/>
                <a:ea typeface="ＭＳ Ｐゴシック"/>
              </a:rPr>
              <a:t>, ACK, and NAK</a:t>
            </a:r>
            <a:endParaRPr lang="en-US" sz="2000" dirty="0">
              <a:solidFill>
                <a:srgbClr val="000000"/>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Other UHF commands supported by 11bp is TBD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	NOTE – The UHF commands are defined by the EPC® Radio-Frequency Identity Generation-2 UHF RFID Standard. </a:t>
            </a:r>
          </a:p>
        </p:txBody>
      </p:sp>
    </p:spTree>
    <p:extLst>
      <p:ext uri="{BB962C8B-B14F-4D97-AF65-F5344CB8AC3E}">
        <p14:creationId xmlns:p14="http://schemas.microsoft.com/office/powerpoint/2010/main" val="24553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800767"/>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Do you agree to add to the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	11bp defines one AMP frame type to carry AMP specific content for backscattering.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	</a:t>
            </a:r>
            <a:r>
              <a:rPr lang="en-US" sz="2000" dirty="0">
                <a:solidFill>
                  <a:srgbClr val="000000"/>
                </a:solidFill>
                <a:latin typeface="Arial"/>
                <a:ea typeface="ＭＳ Ｐゴシック"/>
              </a:rPr>
              <a:t>The frame consists of a Frame Type field, a Type-dependent Content field and a CRC field.</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The AMP specific content is carried in the Type-dependent Content field.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The AMP specific content is TBD.</a:t>
            </a:r>
          </a:p>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p:txBody>
      </p:sp>
    </p:spTree>
    <p:extLst>
      <p:ext uri="{BB962C8B-B14F-4D97-AF65-F5344CB8AC3E}">
        <p14:creationId xmlns:p14="http://schemas.microsoft.com/office/powerpoint/2010/main" val="70932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123110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25/045r0, Channel access for Backscatter non-AP AMP STAs (Rojan Chitrakar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EPC® Radio-Frequency Identity Generation-2 UHF RFID Standard V3.0 (GS1)</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[3] 25/0061r0, AMP-monostatic-backscattering-operation (Rui Cao et. al)</a:t>
            </a: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Channel Access for Backscatter non-AP AMP STAs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6" y="1527750"/>
            <a:ext cx="11665296" cy="4493538"/>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In [1] We proposed that the logical interface of the UHF RFID Standard [2] is reused for backscatter non-AP AMP STAs:</a:t>
            </a:r>
          </a:p>
          <a:p>
            <a:pPr marL="515938" lvl="1"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AMP frames from the AMP Reader encapsulates UHF commands.</a:t>
            </a:r>
          </a:p>
          <a:p>
            <a:pPr marL="515938" lvl="1"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AMP tags process the UHF commands and respond as per logical interface specified by the UHF RFID standard [2].</a:t>
            </a:r>
          </a:p>
          <a:p>
            <a:pPr marL="515938" lvl="1"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We also discussed the related details of the logical interface specified by the UHF RFID standard, such as memory, tag states, UHF commands, link timings, AMP frame format etc.</a:t>
            </a:r>
          </a:p>
          <a:p>
            <a:pPr marL="515938" lvl="1"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0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Similar views were also presented in [3].</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0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In this contribution, we will discuss our views regarding implementation of the UHF RFID standard in 11bp.</a:t>
            </a:r>
          </a:p>
        </p:txBody>
      </p:sp>
    </p:spTree>
    <p:extLst>
      <p:ext uri="{BB962C8B-B14F-4D97-AF65-F5344CB8AC3E}">
        <p14:creationId xmlns:p14="http://schemas.microsoft.com/office/powerpoint/2010/main" val="215742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Tag memory, flags, states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3651" y="1287424"/>
            <a:ext cx="12097344" cy="1329595"/>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1400" dirty="0">
                <a:solidFill>
                  <a:schemeClr val="tx1"/>
                </a:solidFill>
                <a:latin typeface="Arial"/>
                <a:ea typeface="ＭＳ Ｐゴシック"/>
              </a:rPr>
              <a:t>We recommend that backscatter non-AP AMP STAs supports at least the following as defined by the UHF RFID Standard [2]:</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chemeClr val="tx1"/>
                </a:solidFill>
                <a:latin typeface="Arial"/>
                <a:ea typeface="ＭＳ Ｐゴシック"/>
              </a:rPr>
              <a:t>Sessions and flags: 1) Inventoried flags for S0, S1, S2, S3 sessions; 2) Selected flag (</a:t>
            </a:r>
            <a:r>
              <a:rPr lang="en-US" sz="1400" b="1" dirty="0">
                <a:solidFill>
                  <a:schemeClr val="tx1"/>
                </a:solidFill>
                <a:latin typeface="Arial"/>
                <a:ea typeface="ＭＳ Ｐゴシック"/>
              </a:rPr>
              <a:t>SL</a:t>
            </a:r>
            <a:r>
              <a:rPr lang="en-US" sz="1400" dirty="0">
                <a:solidFill>
                  <a:schemeClr val="tx1"/>
                </a:solidFill>
                <a:latin typeface="Arial"/>
                <a:ea typeface="ＭＳ Ｐゴシック"/>
              </a:rPr>
              <a:t>)</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chemeClr val="tx1"/>
                </a:solidFill>
                <a:latin typeface="Arial"/>
                <a:ea typeface="ＭＳ Ｐゴシック"/>
              </a:rPr>
              <a:t>Tag memory structure; EPC is mandatory. TID and USER memory may be optionally supported.</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chemeClr val="tx1"/>
                </a:solidFill>
                <a:latin typeface="Arial"/>
                <a:ea typeface="ＭＳ Ｐゴシック"/>
              </a:rPr>
              <a:t>Tag states: ready, arbitrate, reply and acknowledge are mandatory; other states may be supported based on the UHF commands supported.</a:t>
            </a:r>
          </a:p>
        </p:txBody>
      </p:sp>
      <p:sp>
        <p:nvSpPr>
          <p:cNvPr id="4" name="TextBox 3">
            <a:extLst>
              <a:ext uri="{FF2B5EF4-FFF2-40B4-BE49-F238E27FC236}">
                <a16:creationId xmlns:a16="http://schemas.microsoft.com/office/drawing/2014/main" id="{F9BDCE56-6577-4C31-AB8F-F0B8EDCDDCA8}"/>
              </a:ext>
            </a:extLst>
          </p:cNvPr>
          <p:cNvSpPr txBox="1"/>
          <p:nvPr/>
        </p:nvSpPr>
        <p:spPr>
          <a:xfrm>
            <a:off x="407368" y="2880026"/>
            <a:ext cx="1377300" cy="338554"/>
          </a:xfrm>
          <a:prstGeom prst="rect">
            <a:avLst/>
          </a:prstGeom>
          <a:noFill/>
        </p:spPr>
        <p:txBody>
          <a:bodyPr wrap="none" rtlCol="0">
            <a:spAutoFit/>
          </a:bodyPr>
          <a:lstStyle/>
          <a:p>
            <a:r>
              <a:rPr lang="en-US" sz="1600" u="sng" dirty="0">
                <a:solidFill>
                  <a:schemeClr val="tx1"/>
                </a:solidFill>
              </a:rPr>
              <a:t>Memory Bank</a:t>
            </a:r>
            <a:endParaRPr lang="en-SG" sz="1600" u="sng" dirty="0">
              <a:solidFill>
                <a:schemeClr val="tx1"/>
              </a:solidFill>
            </a:endParaRPr>
          </a:p>
        </p:txBody>
      </p:sp>
      <p:grpSp>
        <p:nvGrpSpPr>
          <p:cNvPr id="8" name="Group 7">
            <a:extLst>
              <a:ext uri="{FF2B5EF4-FFF2-40B4-BE49-F238E27FC236}">
                <a16:creationId xmlns:a16="http://schemas.microsoft.com/office/drawing/2014/main" id="{F1EB4B85-56D8-47C8-A0C6-3EBA61C908EC}"/>
              </a:ext>
            </a:extLst>
          </p:cNvPr>
          <p:cNvGrpSpPr/>
          <p:nvPr/>
        </p:nvGrpSpPr>
        <p:grpSpPr>
          <a:xfrm>
            <a:off x="465873" y="3206556"/>
            <a:ext cx="4317436" cy="2466050"/>
            <a:chOff x="970924" y="3212976"/>
            <a:chExt cx="4317436" cy="2466050"/>
          </a:xfrm>
        </p:grpSpPr>
        <p:pic>
          <p:nvPicPr>
            <p:cNvPr id="6" name="Picture 5">
              <a:extLst>
                <a:ext uri="{FF2B5EF4-FFF2-40B4-BE49-F238E27FC236}">
                  <a16:creationId xmlns:a16="http://schemas.microsoft.com/office/drawing/2014/main" id="{70E80C87-ADDC-48A6-8C98-861BF34A032A}"/>
                </a:ext>
              </a:extLst>
            </p:cNvPr>
            <p:cNvPicPr>
              <a:picLocks noChangeAspect="1"/>
            </p:cNvPicPr>
            <p:nvPr/>
          </p:nvPicPr>
          <p:blipFill>
            <a:blip r:embed="rId2"/>
            <a:stretch>
              <a:fillRect/>
            </a:stretch>
          </p:blipFill>
          <p:spPr>
            <a:xfrm>
              <a:off x="2811860" y="4431251"/>
              <a:ext cx="2476500" cy="1247775"/>
            </a:xfrm>
            <a:prstGeom prst="rect">
              <a:avLst/>
            </a:prstGeom>
          </p:spPr>
        </p:pic>
        <p:pic>
          <p:nvPicPr>
            <p:cNvPr id="7" name="Picture 6">
              <a:extLst>
                <a:ext uri="{FF2B5EF4-FFF2-40B4-BE49-F238E27FC236}">
                  <a16:creationId xmlns:a16="http://schemas.microsoft.com/office/drawing/2014/main" id="{16C87C67-3FDF-4C9E-AF0B-05763998B4A6}"/>
                </a:ext>
              </a:extLst>
            </p:cNvPr>
            <p:cNvPicPr>
              <a:picLocks noChangeAspect="1"/>
            </p:cNvPicPr>
            <p:nvPr/>
          </p:nvPicPr>
          <p:blipFill>
            <a:blip r:embed="rId3"/>
            <a:stretch>
              <a:fillRect/>
            </a:stretch>
          </p:blipFill>
          <p:spPr>
            <a:xfrm>
              <a:off x="970924" y="3212976"/>
              <a:ext cx="1866900" cy="1562100"/>
            </a:xfrm>
            <a:prstGeom prst="rect">
              <a:avLst/>
            </a:prstGeom>
          </p:spPr>
        </p:pic>
      </p:grpSp>
      <p:sp>
        <p:nvSpPr>
          <p:cNvPr id="10" name="TextBox 9">
            <a:extLst>
              <a:ext uri="{FF2B5EF4-FFF2-40B4-BE49-F238E27FC236}">
                <a16:creationId xmlns:a16="http://schemas.microsoft.com/office/drawing/2014/main" id="{E5CA9D71-C674-4583-8A50-7D0D9E4F856F}"/>
              </a:ext>
            </a:extLst>
          </p:cNvPr>
          <p:cNvSpPr txBox="1"/>
          <p:nvPr/>
        </p:nvSpPr>
        <p:spPr>
          <a:xfrm>
            <a:off x="7270245" y="2541472"/>
            <a:ext cx="1090491" cy="338554"/>
          </a:xfrm>
          <a:prstGeom prst="rect">
            <a:avLst/>
          </a:prstGeom>
          <a:noFill/>
        </p:spPr>
        <p:txBody>
          <a:bodyPr wrap="none" rtlCol="0">
            <a:spAutoFit/>
          </a:bodyPr>
          <a:lstStyle/>
          <a:p>
            <a:r>
              <a:rPr lang="en-US" sz="1600" u="sng" dirty="0">
                <a:solidFill>
                  <a:schemeClr val="tx1"/>
                </a:solidFill>
              </a:rPr>
              <a:t>Tag States:</a:t>
            </a:r>
            <a:endParaRPr lang="en-SG" sz="1600" u="sng" dirty="0">
              <a:solidFill>
                <a:schemeClr val="tx1"/>
              </a:solidFill>
            </a:endParaRPr>
          </a:p>
        </p:txBody>
      </p:sp>
      <p:pic>
        <p:nvPicPr>
          <p:cNvPr id="9" name="Picture 8">
            <a:extLst>
              <a:ext uri="{FF2B5EF4-FFF2-40B4-BE49-F238E27FC236}">
                <a16:creationId xmlns:a16="http://schemas.microsoft.com/office/drawing/2014/main" id="{F07FE07D-A71C-484F-8436-973DF0244EAB}"/>
              </a:ext>
            </a:extLst>
          </p:cNvPr>
          <p:cNvPicPr>
            <a:picLocks noChangeAspect="1"/>
          </p:cNvPicPr>
          <p:nvPr/>
        </p:nvPicPr>
        <p:blipFill>
          <a:blip r:embed="rId4"/>
          <a:stretch>
            <a:fillRect/>
          </a:stretch>
        </p:blipFill>
        <p:spPr>
          <a:xfrm>
            <a:off x="7248128" y="2852789"/>
            <a:ext cx="4352149" cy="3514545"/>
          </a:xfrm>
          <a:prstGeom prst="rect">
            <a:avLst/>
          </a:prstGeom>
        </p:spPr>
      </p:pic>
      <p:sp>
        <p:nvSpPr>
          <p:cNvPr id="3" name="Rectangle 2">
            <a:extLst>
              <a:ext uri="{FF2B5EF4-FFF2-40B4-BE49-F238E27FC236}">
                <a16:creationId xmlns:a16="http://schemas.microsoft.com/office/drawing/2014/main" id="{345799BF-6663-4CCB-87F2-DE1A3F275A82}"/>
              </a:ext>
            </a:extLst>
          </p:cNvPr>
          <p:cNvSpPr/>
          <p:nvPr/>
        </p:nvSpPr>
        <p:spPr bwMode="auto">
          <a:xfrm>
            <a:off x="455446" y="4086277"/>
            <a:ext cx="1877327" cy="338554"/>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6562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Supported UHF commands and tag replies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6840760" cy="4191917"/>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chemeClr val="tx1"/>
                </a:solidFill>
                <a:latin typeface="Arial"/>
                <a:ea typeface="ＭＳ Ｐゴシック"/>
              </a:rPr>
              <a:t>We recommend that backscatter non-AP AMP STAs support at least the following UHF commands and their respective replies as defined by the UHF RFID Standard [2]:</a:t>
            </a:r>
          </a:p>
          <a:p>
            <a:pPr marL="684213"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i="1" dirty="0">
                <a:solidFill>
                  <a:schemeClr val="tx1"/>
                </a:solidFill>
                <a:latin typeface="Arial"/>
                <a:ea typeface="ＭＳ Ｐゴシック"/>
              </a:rPr>
              <a:t>Basic set: Select,</a:t>
            </a:r>
            <a:r>
              <a:rPr lang="en-US" sz="1400" dirty="0">
                <a:solidFill>
                  <a:schemeClr val="tx1"/>
                </a:solidFill>
                <a:latin typeface="Arial"/>
                <a:ea typeface="ＭＳ Ｐゴシック"/>
              </a:rPr>
              <a:t> </a:t>
            </a:r>
            <a:r>
              <a:rPr lang="en-US" sz="1400" i="1" dirty="0">
                <a:solidFill>
                  <a:schemeClr val="tx1"/>
                </a:solidFill>
                <a:latin typeface="Arial"/>
                <a:ea typeface="ＭＳ Ｐゴシック"/>
              </a:rPr>
              <a:t>Query, </a:t>
            </a:r>
            <a:r>
              <a:rPr lang="en-US" sz="1400" i="1" dirty="0" err="1">
                <a:solidFill>
                  <a:schemeClr val="tx1"/>
                </a:solidFill>
                <a:latin typeface="Arial"/>
                <a:ea typeface="ＭＳ Ｐゴシック"/>
              </a:rPr>
              <a:t>QueryRep</a:t>
            </a:r>
            <a:r>
              <a:rPr lang="en-US" sz="1400" i="1" dirty="0">
                <a:solidFill>
                  <a:schemeClr val="tx1"/>
                </a:solidFill>
                <a:latin typeface="Arial"/>
                <a:ea typeface="ＭＳ Ｐゴシック"/>
              </a:rPr>
              <a:t>, ACK, and NAK</a:t>
            </a:r>
            <a:r>
              <a:rPr lang="en-US" sz="1400" dirty="0">
                <a:solidFill>
                  <a:schemeClr val="tx1"/>
                </a:solidFill>
                <a:latin typeface="Arial"/>
                <a:ea typeface="ＭＳ Ｐゴシック"/>
              </a:rPr>
              <a:t>.</a:t>
            </a:r>
          </a:p>
          <a:p>
            <a:pPr marL="1141413" lvl="2" indent="-28575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1400" dirty="0">
                <a:solidFill>
                  <a:schemeClr val="tx1"/>
                </a:solidFill>
                <a:latin typeface="Arial"/>
                <a:ea typeface="ＭＳ Ｐゴシック"/>
              </a:rPr>
              <a:t> </a:t>
            </a:r>
            <a:r>
              <a:rPr lang="en-US" sz="1400" b="1" dirty="0">
                <a:solidFill>
                  <a:schemeClr val="tx1"/>
                </a:solidFill>
                <a:latin typeface="Arial"/>
                <a:ea typeface="ＭＳ Ｐゴシック"/>
              </a:rPr>
              <a:t>Enables inventorying and reading of tag’s EPC</a:t>
            </a:r>
            <a:r>
              <a:rPr lang="en-US" sz="1400" dirty="0">
                <a:solidFill>
                  <a:schemeClr val="tx1"/>
                </a:solidFill>
                <a:latin typeface="Arial"/>
                <a:ea typeface="ＭＳ Ｐゴシック"/>
              </a:rPr>
              <a:t>.</a:t>
            </a:r>
          </a:p>
          <a:p>
            <a:pPr marL="684213"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Advance set: </a:t>
            </a:r>
            <a:r>
              <a:rPr lang="en-US" sz="1400" i="1" dirty="0" err="1">
                <a:solidFill>
                  <a:schemeClr val="tx1"/>
                </a:solidFill>
                <a:latin typeface="Arial"/>
                <a:ea typeface="ＭＳ Ｐゴシック"/>
              </a:rPr>
              <a:t>Req_RN</a:t>
            </a:r>
            <a:r>
              <a:rPr lang="en-US" sz="1400" i="1" dirty="0">
                <a:solidFill>
                  <a:schemeClr val="tx1"/>
                </a:solidFill>
                <a:latin typeface="Arial"/>
                <a:ea typeface="ＭＳ Ｐゴシック"/>
              </a:rPr>
              <a:t>, Read, Write, Access, Authenticate, AMP Backscatter Extension</a:t>
            </a:r>
            <a:r>
              <a:rPr lang="en-US" sz="1400" dirty="0">
                <a:solidFill>
                  <a:schemeClr val="tx1"/>
                </a:solidFill>
                <a:latin typeface="Arial"/>
                <a:ea typeface="ＭＳ Ｐゴシック"/>
              </a:rPr>
              <a:t>.</a:t>
            </a:r>
          </a:p>
          <a:p>
            <a:pPr marL="1141413" lvl="2" indent="-28575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1400" dirty="0">
                <a:solidFill>
                  <a:schemeClr val="tx1"/>
                </a:solidFill>
                <a:latin typeface="Arial"/>
                <a:ea typeface="ＭＳ Ｐゴシック"/>
              </a:rPr>
              <a:t>Enables more advanced operations like reading the TID, reading/writing USER memory, tag authentication etc.</a:t>
            </a:r>
          </a:p>
          <a:p>
            <a:pPr marL="1141413" lvl="2" indent="-28575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1400" dirty="0">
                <a:solidFill>
                  <a:schemeClr val="tx1"/>
                </a:solidFill>
                <a:latin typeface="Arial"/>
                <a:ea typeface="ＭＳ Ｐゴシック"/>
              </a:rPr>
              <a:t>Supports AMP specific functionalities not supported by UHF.</a:t>
            </a:r>
          </a:p>
          <a:p>
            <a:pPr marL="684213"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Other UHF commands may be supported as optional commands.</a:t>
            </a:r>
          </a:p>
          <a:p>
            <a:pPr marL="684213"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Tag replies are as defined by the UHF RFID standard. E.g.,:</a:t>
            </a:r>
          </a:p>
          <a:p>
            <a:pPr marL="398463" lvl="1" indent="0" defTabSz="1187323" eaLnBrk="1" fontAlgn="auto" hangingPunct="1">
              <a:lnSpc>
                <a:spcPct val="90000"/>
              </a:lnSpc>
              <a:spcBef>
                <a:spcPts val="1200"/>
              </a:spcBef>
              <a:spcAft>
                <a:spcPts val="0"/>
              </a:spcAft>
              <a:tabLst>
                <a:tab pos="1207937" algn="ctr"/>
              </a:tabLst>
            </a:pPr>
            <a:endParaRPr lang="en-US" sz="1400" dirty="0">
              <a:solidFill>
                <a:schemeClr val="tx1"/>
              </a:solidFill>
              <a:latin typeface="Arial"/>
              <a:ea typeface="ＭＳ Ｐゴシック"/>
            </a:endParaRPr>
          </a:p>
          <a:p>
            <a:pPr marL="398463" lvl="1" indent="0" defTabSz="1187323" eaLnBrk="1" fontAlgn="auto" hangingPunct="1">
              <a:lnSpc>
                <a:spcPct val="90000"/>
              </a:lnSpc>
              <a:spcBef>
                <a:spcPts val="1200"/>
              </a:spcBef>
              <a:spcAft>
                <a:spcPts val="0"/>
              </a:spcAft>
              <a:tabLst>
                <a:tab pos="1207937" algn="ctr"/>
              </a:tabLst>
            </a:pPr>
            <a:r>
              <a:rPr lang="en-US" sz="1400" dirty="0">
                <a:solidFill>
                  <a:schemeClr val="tx1"/>
                </a:solidFill>
                <a:latin typeface="Arial"/>
                <a:ea typeface="ＭＳ Ｐゴシック"/>
              </a:rPr>
              <a:t>Tag reply to a Query command:</a:t>
            </a:r>
          </a:p>
        </p:txBody>
      </p:sp>
      <p:pic>
        <p:nvPicPr>
          <p:cNvPr id="3" name="Picture 2">
            <a:extLst>
              <a:ext uri="{FF2B5EF4-FFF2-40B4-BE49-F238E27FC236}">
                <a16:creationId xmlns:a16="http://schemas.microsoft.com/office/drawing/2014/main" id="{DA6A002F-C8C7-4B93-9781-BE4B4133D9EA}"/>
              </a:ext>
            </a:extLst>
          </p:cNvPr>
          <p:cNvPicPr>
            <a:picLocks noChangeAspect="1"/>
          </p:cNvPicPr>
          <p:nvPr/>
        </p:nvPicPr>
        <p:blipFill>
          <a:blip r:embed="rId2"/>
          <a:stretch>
            <a:fillRect/>
          </a:stretch>
        </p:blipFill>
        <p:spPr>
          <a:xfrm>
            <a:off x="7248129" y="1149202"/>
            <a:ext cx="4608512" cy="5322424"/>
          </a:xfrm>
          <a:prstGeom prst="rect">
            <a:avLst/>
          </a:prstGeom>
        </p:spPr>
      </p:pic>
      <p:pic>
        <p:nvPicPr>
          <p:cNvPr id="11" name="Picture 10">
            <a:extLst>
              <a:ext uri="{FF2B5EF4-FFF2-40B4-BE49-F238E27FC236}">
                <a16:creationId xmlns:a16="http://schemas.microsoft.com/office/drawing/2014/main" id="{13E04AF2-D713-4BED-B011-86D80496C13D}"/>
              </a:ext>
            </a:extLst>
          </p:cNvPr>
          <p:cNvPicPr>
            <a:picLocks noChangeAspect="1"/>
          </p:cNvPicPr>
          <p:nvPr/>
        </p:nvPicPr>
        <p:blipFill>
          <a:blip r:embed="rId3"/>
          <a:stretch>
            <a:fillRect/>
          </a:stretch>
        </p:blipFill>
        <p:spPr>
          <a:xfrm>
            <a:off x="3575720" y="5325697"/>
            <a:ext cx="1866900" cy="762000"/>
          </a:xfrm>
          <a:prstGeom prst="rect">
            <a:avLst/>
          </a:prstGeom>
        </p:spPr>
      </p:pic>
      <p:sp>
        <p:nvSpPr>
          <p:cNvPr id="8" name="Rectangle 7">
            <a:extLst>
              <a:ext uri="{FF2B5EF4-FFF2-40B4-BE49-F238E27FC236}">
                <a16:creationId xmlns:a16="http://schemas.microsoft.com/office/drawing/2014/main" id="{A0F29DA3-9284-432D-A367-B2DE1A305C0C}"/>
              </a:ext>
            </a:extLst>
          </p:cNvPr>
          <p:cNvSpPr/>
          <p:nvPr/>
        </p:nvSpPr>
        <p:spPr bwMode="auto">
          <a:xfrm>
            <a:off x="7248129" y="1322731"/>
            <a:ext cx="2520279" cy="1242173"/>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9" name="Rectangle 8">
            <a:extLst>
              <a:ext uri="{FF2B5EF4-FFF2-40B4-BE49-F238E27FC236}">
                <a16:creationId xmlns:a16="http://schemas.microsoft.com/office/drawing/2014/main" id="{2A0E9FDB-7C41-467B-A2B5-116F58B4C2AC}"/>
              </a:ext>
            </a:extLst>
          </p:cNvPr>
          <p:cNvSpPr/>
          <p:nvPr/>
        </p:nvSpPr>
        <p:spPr bwMode="auto">
          <a:xfrm>
            <a:off x="7248129" y="3356992"/>
            <a:ext cx="2520279" cy="234061"/>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Rectangle 9">
            <a:extLst>
              <a:ext uri="{FF2B5EF4-FFF2-40B4-BE49-F238E27FC236}">
                <a16:creationId xmlns:a16="http://schemas.microsoft.com/office/drawing/2014/main" id="{217034D2-D1AE-4627-8D7F-1E6AF105F3F0}"/>
              </a:ext>
            </a:extLst>
          </p:cNvPr>
          <p:cNvSpPr/>
          <p:nvPr/>
        </p:nvSpPr>
        <p:spPr bwMode="auto">
          <a:xfrm>
            <a:off x="7248128" y="2738433"/>
            <a:ext cx="2520279" cy="186511"/>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1785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Link Timings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78384" y="1132730"/>
            <a:ext cx="6847778" cy="247760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500" dirty="0">
                <a:solidFill>
                  <a:schemeClr val="tx1"/>
                </a:solidFill>
                <a:latin typeface="Arial"/>
                <a:ea typeface="ＭＳ Ｐゴシック"/>
              </a:rPr>
              <a:t>The Physical interface of the UHF RFID standard defines timing requirements (Table 6-16) that tags and interrogators need to meet.</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500" dirty="0">
                <a:solidFill>
                  <a:schemeClr val="tx1"/>
                </a:solidFill>
                <a:latin typeface="Arial"/>
                <a:ea typeface="ＭＳ Ｐゴシック"/>
              </a:rPr>
              <a:t>We recommend that immediate reply should be supported by AMP but delayed and in-progress reply can be optional. </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500" dirty="0">
                <a:solidFill>
                  <a:schemeClr val="tx1"/>
                </a:solidFill>
                <a:latin typeface="Arial"/>
                <a:ea typeface="ＭＳ Ｐゴシック"/>
              </a:rPr>
              <a:t>We agree with the proposal in [3] that AMP redefines the 3 timing parameters relevant for immediate reply (T1, T2, T4). However, further study is required to decide the appropriate values. For example, should the values be different for different uplink data rates? Also, the values for bi-static backscatter case will likely be different (and larger) than those for the mono-static backscatter case.</a:t>
            </a:r>
          </a:p>
        </p:txBody>
      </p:sp>
      <p:grpSp>
        <p:nvGrpSpPr>
          <p:cNvPr id="10" name="Group 9">
            <a:extLst>
              <a:ext uri="{FF2B5EF4-FFF2-40B4-BE49-F238E27FC236}">
                <a16:creationId xmlns:a16="http://schemas.microsoft.com/office/drawing/2014/main" id="{EDE502BF-C833-43BE-8A48-A21E84C43BEC}"/>
              </a:ext>
            </a:extLst>
          </p:cNvPr>
          <p:cNvGrpSpPr/>
          <p:nvPr/>
        </p:nvGrpSpPr>
        <p:grpSpPr>
          <a:xfrm>
            <a:off x="6927906" y="1427481"/>
            <a:ext cx="5144758" cy="4990608"/>
            <a:chOff x="6762058" y="1427481"/>
            <a:chExt cx="5144758" cy="4990608"/>
          </a:xfrm>
        </p:grpSpPr>
        <p:pic>
          <p:nvPicPr>
            <p:cNvPr id="3" name="Picture 2">
              <a:extLst>
                <a:ext uri="{FF2B5EF4-FFF2-40B4-BE49-F238E27FC236}">
                  <a16:creationId xmlns:a16="http://schemas.microsoft.com/office/drawing/2014/main" id="{90FF6E7F-2A89-4C21-8E8B-CDF03FCD9CB9}"/>
                </a:ext>
              </a:extLst>
            </p:cNvPr>
            <p:cNvPicPr>
              <a:picLocks noChangeAspect="1"/>
            </p:cNvPicPr>
            <p:nvPr/>
          </p:nvPicPr>
          <p:blipFill>
            <a:blip r:embed="rId2"/>
            <a:stretch>
              <a:fillRect/>
            </a:stretch>
          </p:blipFill>
          <p:spPr>
            <a:xfrm>
              <a:off x="6762058" y="1427481"/>
              <a:ext cx="5144758" cy="4990608"/>
            </a:xfrm>
            <a:prstGeom prst="rect">
              <a:avLst/>
            </a:prstGeom>
          </p:spPr>
        </p:pic>
        <p:sp>
          <p:nvSpPr>
            <p:cNvPr id="7" name="Rectangle 6">
              <a:extLst>
                <a:ext uri="{FF2B5EF4-FFF2-40B4-BE49-F238E27FC236}">
                  <a16:creationId xmlns:a16="http://schemas.microsoft.com/office/drawing/2014/main" id="{2AF43C8D-B0D8-4AEC-B068-50330E3D1F99}"/>
                </a:ext>
              </a:extLst>
            </p:cNvPr>
            <p:cNvSpPr/>
            <p:nvPr/>
          </p:nvSpPr>
          <p:spPr bwMode="auto">
            <a:xfrm>
              <a:off x="6816080" y="1556792"/>
              <a:ext cx="5034970" cy="1440160"/>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8" name="Rectangle 7">
              <a:extLst>
                <a:ext uri="{FF2B5EF4-FFF2-40B4-BE49-F238E27FC236}">
                  <a16:creationId xmlns:a16="http://schemas.microsoft.com/office/drawing/2014/main" id="{B781305F-B344-4B91-8D97-835E4DBE1D29}"/>
                </a:ext>
              </a:extLst>
            </p:cNvPr>
            <p:cNvSpPr/>
            <p:nvPr/>
          </p:nvSpPr>
          <p:spPr bwMode="auto">
            <a:xfrm>
              <a:off x="6816080" y="3291702"/>
              <a:ext cx="5034970" cy="269627"/>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sp>
        <p:nvSpPr>
          <p:cNvPr id="9" name="TextBox 8">
            <a:extLst>
              <a:ext uri="{FF2B5EF4-FFF2-40B4-BE49-F238E27FC236}">
                <a16:creationId xmlns:a16="http://schemas.microsoft.com/office/drawing/2014/main" id="{F8EBEF0D-4778-4E5E-98E7-E33FBBBDF586}"/>
              </a:ext>
            </a:extLst>
          </p:cNvPr>
          <p:cNvSpPr txBox="1"/>
          <p:nvPr/>
        </p:nvSpPr>
        <p:spPr>
          <a:xfrm>
            <a:off x="78384" y="3573016"/>
            <a:ext cx="6517826" cy="300082"/>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1500" dirty="0">
                <a:solidFill>
                  <a:schemeClr val="tx1"/>
                </a:solidFill>
                <a:latin typeface="Arial"/>
                <a:ea typeface="ＭＳ Ｐゴシック"/>
              </a:rPr>
              <a:t>Below Table copied from [3]:</a:t>
            </a:r>
          </a:p>
        </p:txBody>
      </p:sp>
      <p:pic>
        <p:nvPicPr>
          <p:cNvPr id="6" name="Picture 5">
            <a:extLst>
              <a:ext uri="{FF2B5EF4-FFF2-40B4-BE49-F238E27FC236}">
                <a16:creationId xmlns:a16="http://schemas.microsoft.com/office/drawing/2014/main" id="{5D0E411C-A2B3-46BF-BEA1-38E3118C54C1}"/>
              </a:ext>
            </a:extLst>
          </p:cNvPr>
          <p:cNvPicPr>
            <a:picLocks noChangeAspect="1"/>
          </p:cNvPicPr>
          <p:nvPr/>
        </p:nvPicPr>
        <p:blipFill>
          <a:blip r:embed="rId3"/>
          <a:stretch>
            <a:fillRect/>
          </a:stretch>
        </p:blipFill>
        <p:spPr>
          <a:xfrm>
            <a:off x="151698" y="3861048"/>
            <a:ext cx="5900911" cy="2601929"/>
          </a:xfrm>
          <a:prstGeom prst="rect">
            <a:avLst/>
          </a:prstGeom>
        </p:spPr>
      </p:pic>
    </p:spTree>
    <p:extLst>
      <p:ext uri="{BB962C8B-B14F-4D97-AF65-F5344CB8AC3E}">
        <p14:creationId xmlns:p14="http://schemas.microsoft.com/office/powerpoint/2010/main" val="270232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frame for backscatter communication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12646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chemeClr val="tx1"/>
                </a:solidFill>
                <a:latin typeface="Arial"/>
                <a:ea typeface="ＭＳ Ｐゴシック"/>
              </a:rPr>
              <a:t>We propose that AMP frames for backscatter communication be as simple as possible and contains:</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A Frame Type field: indicates the type of the frame</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Type Dependent Content field: the content depends on the frame type</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CRC field: Either the 5-bits or 16-bits CRC as defined by the UHF RFID Standard but also convers the Frame Type field.</a:t>
            </a:r>
          </a:p>
        </p:txBody>
      </p:sp>
      <p:graphicFrame>
        <p:nvGraphicFramePr>
          <p:cNvPr id="4" name="Table 3">
            <a:extLst>
              <a:ext uri="{FF2B5EF4-FFF2-40B4-BE49-F238E27FC236}">
                <a16:creationId xmlns:a16="http://schemas.microsoft.com/office/drawing/2014/main" id="{F572AF3F-FB9E-4AA8-9980-4E76E5BF5BCA}"/>
              </a:ext>
            </a:extLst>
          </p:cNvPr>
          <p:cNvGraphicFramePr>
            <a:graphicFrameLocks noGrp="1"/>
          </p:cNvGraphicFramePr>
          <p:nvPr>
            <p:extLst>
              <p:ext uri="{D42A27DB-BD31-4B8C-83A1-F6EECF244321}">
                <p14:modId xmlns:p14="http://schemas.microsoft.com/office/powerpoint/2010/main" val="2494279361"/>
              </p:ext>
            </p:extLst>
          </p:nvPr>
        </p:nvGraphicFramePr>
        <p:xfrm>
          <a:off x="5159896" y="4151167"/>
          <a:ext cx="6801075" cy="1910080"/>
        </p:xfrm>
        <a:graphic>
          <a:graphicData uri="http://schemas.openxmlformats.org/drawingml/2006/table">
            <a:tbl>
              <a:tblPr firstRow="1" bandRow="1">
                <a:tableStyleId>{5940675A-B579-460E-94D1-54222C63F5DA}</a:tableStyleId>
              </a:tblPr>
              <a:tblGrid>
                <a:gridCol w="1361814">
                  <a:extLst>
                    <a:ext uri="{9D8B030D-6E8A-4147-A177-3AD203B41FA5}">
                      <a16:colId xmlns:a16="http://schemas.microsoft.com/office/drawing/2014/main" val="1233881026"/>
                    </a:ext>
                  </a:extLst>
                </a:gridCol>
                <a:gridCol w="1446929">
                  <a:extLst>
                    <a:ext uri="{9D8B030D-6E8A-4147-A177-3AD203B41FA5}">
                      <a16:colId xmlns:a16="http://schemas.microsoft.com/office/drawing/2014/main" val="343857241"/>
                    </a:ext>
                  </a:extLst>
                </a:gridCol>
                <a:gridCol w="3992332">
                  <a:extLst>
                    <a:ext uri="{9D8B030D-6E8A-4147-A177-3AD203B41FA5}">
                      <a16:colId xmlns:a16="http://schemas.microsoft.com/office/drawing/2014/main" val="3002592501"/>
                    </a:ext>
                  </a:extLst>
                </a:gridCol>
              </a:tblGrid>
              <a:tr h="370840">
                <a:tc>
                  <a:txBody>
                    <a:bodyPr/>
                    <a:lstStyle/>
                    <a:p>
                      <a:r>
                        <a:rPr lang="en-US" sz="1400" dirty="0"/>
                        <a:t>Frame Type</a:t>
                      </a:r>
                      <a:endParaRPr lang="en-SG" sz="1400" dirty="0"/>
                    </a:p>
                  </a:txBody>
                  <a:tcPr/>
                </a:tc>
                <a:tc>
                  <a:txBody>
                    <a:bodyPr/>
                    <a:lstStyle/>
                    <a:p>
                      <a:r>
                        <a:rPr lang="en-US" sz="1400" dirty="0"/>
                        <a:t>Name</a:t>
                      </a:r>
                      <a:endParaRPr lang="en-SG" sz="1400" dirty="0"/>
                    </a:p>
                  </a:txBody>
                  <a:tcPr/>
                </a:tc>
                <a:tc>
                  <a:txBody>
                    <a:bodyPr/>
                    <a:lstStyle/>
                    <a:p>
                      <a:r>
                        <a:rPr lang="en-US" sz="1400" dirty="0"/>
                        <a:t>Description</a:t>
                      </a:r>
                      <a:endParaRPr lang="en-SG" sz="1400" dirty="0"/>
                    </a:p>
                  </a:txBody>
                  <a:tcPr/>
                </a:tc>
                <a:extLst>
                  <a:ext uri="{0D108BD9-81ED-4DB2-BD59-A6C34878D82A}">
                    <a16:rowId xmlns:a16="http://schemas.microsoft.com/office/drawing/2014/main" val="3070235388"/>
                  </a:ext>
                </a:extLst>
              </a:tr>
              <a:tr h="370840">
                <a:tc>
                  <a:txBody>
                    <a:bodyPr/>
                    <a:lstStyle/>
                    <a:p>
                      <a:r>
                        <a:rPr lang="en-US" sz="1100" dirty="0"/>
                        <a:t>0 ~ X-1</a:t>
                      </a:r>
                      <a:endParaRPr lang="en-SG" sz="1100" dirty="0"/>
                    </a:p>
                  </a:txBody>
                  <a:tcPr/>
                </a:tc>
                <a:tc>
                  <a:txBody>
                    <a:bodyPr/>
                    <a:lstStyle/>
                    <a:p>
                      <a:r>
                        <a:rPr lang="en-US" sz="1100" dirty="0"/>
                        <a:t>-</a:t>
                      </a:r>
                      <a:endParaRPr lang="en-SG" sz="1100" dirty="0"/>
                    </a:p>
                  </a:txBody>
                  <a:tcPr/>
                </a:tc>
                <a:tc>
                  <a:txBody>
                    <a:bodyPr/>
                    <a:lstStyle/>
                    <a:p>
                      <a:r>
                        <a:rPr lang="en-US" sz="1100" dirty="0"/>
                        <a:t>Used for non-backscatter communication</a:t>
                      </a:r>
                      <a:endParaRPr lang="en-SG" sz="1100" dirty="0"/>
                    </a:p>
                  </a:txBody>
                  <a:tcPr/>
                </a:tc>
                <a:extLst>
                  <a:ext uri="{0D108BD9-81ED-4DB2-BD59-A6C34878D82A}">
                    <a16:rowId xmlns:a16="http://schemas.microsoft.com/office/drawing/2014/main" val="4262112429"/>
                  </a:ext>
                </a:extLst>
              </a:tr>
              <a:tr h="370840">
                <a:tc>
                  <a:txBody>
                    <a:bodyPr/>
                    <a:lstStyle/>
                    <a:p>
                      <a:r>
                        <a:rPr lang="en-US" sz="1100" dirty="0">
                          <a:solidFill>
                            <a:srgbClr val="FF0000"/>
                          </a:solidFill>
                        </a:rPr>
                        <a:t>X</a:t>
                      </a:r>
                      <a:endParaRPr lang="en-SG" sz="1100" dirty="0">
                        <a:solidFill>
                          <a:srgbClr val="FF0000"/>
                        </a:solidFill>
                      </a:endParaRPr>
                    </a:p>
                  </a:txBody>
                  <a:tcPr/>
                </a:tc>
                <a:tc>
                  <a:txBody>
                    <a:bodyPr/>
                    <a:lstStyle/>
                    <a:p>
                      <a:r>
                        <a:rPr lang="en-US" sz="1100" dirty="0">
                          <a:solidFill>
                            <a:srgbClr val="FF0000"/>
                          </a:solidFill>
                        </a:rPr>
                        <a:t>AMP UHF</a:t>
                      </a:r>
                      <a:endParaRPr lang="en-SG" sz="1100" dirty="0">
                        <a:solidFill>
                          <a:srgbClr val="FF0000"/>
                        </a:solidFill>
                      </a:endParaRPr>
                    </a:p>
                  </a:txBody>
                  <a:tcPr/>
                </a:tc>
                <a:tc>
                  <a:txBody>
                    <a:bodyPr/>
                    <a:lstStyle/>
                    <a:p>
                      <a:r>
                        <a:rPr lang="en-US" sz="1100" dirty="0">
                          <a:solidFill>
                            <a:srgbClr val="FF0000"/>
                          </a:solidFill>
                        </a:rPr>
                        <a:t>AMP frames used to encapsulate UHF commands</a:t>
                      </a:r>
                      <a:endParaRPr lang="en-SG" sz="1100" dirty="0">
                        <a:solidFill>
                          <a:srgbClr val="FF0000"/>
                        </a:solidFill>
                      </a:endParaRPr>
                    </a:p>
                  </a:txBody>
                  <a:tcPr/>
                </a:tc>
                <a:extLst>
                  <a:ext uri="{0D108BD9-81ED-4DB2-BD59-A6C34878D82A}">
                    <a16:rowId xmlns:a16="http://schemas.microsoft.com/office/drawing/2014/main" val="4111913859"/>
                  </a:ext>
                </a:extLst>
              </a:tr>
              <a:tr h="370840">
                <a:tc>
                  <a:txBody>
                    <a:bodyPr/>
                    <a:lstStyle/>
                    <a:p>
                      <a:r>
                        <a:rPr lang="en-US" sz="1100" dirty="0">
                          <a:solidFill>
                            <a:srgbClr val="FF0000"/>
                          </a:solidFill>
                        </a:rPr>
                        <a:t>Y</a:t>
                      </a:r>
                      <a:endParaRPr lang="en-SG" sz="1100" dirty="0">
                        <a:solidFill>
                          <a:srgbClr val="FF0000"/>
                        </a:solidFill>
                      </a:endParaRPr>
                    </a:p>
                  </a:txBody>
                  <a:tcPr/>
                </a:tc>
                <a:tc>
                  <a:txBody>
                    <a:bodyPr/>
                    <a:lstStyle/>
                    <a:p>
                      <a:r>
                        <a:rPr lang="en-US" sz="1100" dirty="0">
                          <a:solidFill>
                            <a:srgbClr val="FF0000"/>
                          </a:solidFill>
                        </a:rPr>
                        <a:t>AMP Backscatter Extension</a:t>
                      </a:r>
                      <a:endParaRPr lang="en-SG" sz="1100" dirty="0">
                        <a:solidFill>
                          <a:srgbClr val="FF0000"/>
                        </a:solidFill>
                      </a:endParaRPr>
                    </a:p>
                  </a:txBody>
                  <a:tcPr/>
                </a:tc>
                <a:tc>
                  <a:txBody>
                    <a:bodyPr/>
                    <a:lstStyle/>
                    <a:p>
                      <a:r>
                        <a:rPr lang="en-US" sz="1100" dirty="0">
                          <a:solidFill>
                            <a:srgbClr val="FF0000"/>
                          </a:solidFill>
                        </a:rPr>
                        <a:t>AMP frames to extend the backscatter communication</a:t>
                      </a:r>
                      <a:endParaRPr lang="en-SG" sz="1100" dirty="0">
                        <a:solidFill>
                          <a:srgbClr val="FF0000"/>
                        </a:solidFill>
                      </a:endParaRPr>
                    </a:p>
                  </a:txBody>
                  <a:tcPr/>
                </a:tc>
                <a:extLst>
                  <a:ext uri="{0D108BD9-81ED-4DB2-BD59-A6C34878D82A}">
                    <a16:rowId xmlns:a16="http://schemas.microsoft.com/office/drawing/2014/main" val="3784026889"/>
                  </a:ext>
                </a:extLst>
              </a:tr>
              <a:tr h="370840">
                <a:tc>
                  <a:txBody>
                    <a:bodyPr/>
                    <a:lstStyle/>
                    <a:p>
                      <a:r>
                        <a:rPr lang="en-US" sz="1100" dirty="0"/>
                        <a:t>Y+1 ~ 15</a:t>
                      </a:r>
                      <a:endParaRPr lang="en-SG" sz="1100" dirty="0"/>
                    </a:p>
                  </a:txBody>
                  <a:tcPr/>
                </a:tc>
                <a:tc>
                  <a:txBody>
                    <a:bodyPr/>
                    <a:lstStyle/>
                    <a:p>
                      <a:r>
                        <a:rPr lang="en-US" sz="1100" dirty="0"/>
                        <a:t>-</a:t>
                      </a:r>
                      <a:endParaRPr lang="en-SG" sz="1100" dirty="0"/>
                    </a:p>
                  </a:txBody>
                  <a:tcPr/>
                </a:tc>
                <a:tc>
                  <a:txBody>
                    <a:bodyPr/>
                    <a:lstStyle/>
                    <a:p>
                      <a:r>
                        <a:rPr lang="en-US" sz="1100" dirty="0"/>
                        <a:t>Reserved</a:t>
                      </a:r>
                      <a:endParaRPr lang="en-SG" sz="1100" dirty="0"/>
                    </a:p>
                  </a:txBody>
                  <a:tcPr/>
                </a:tc>
                <a:extLst>
                  <a:ext uri="{0D108BD9-81ED-4DB2-BD59-A6C34878D82A}">
                    <a16:rowId xmlns:a16="http://schemas.microsoft.com/office/drawing/2014/main" val="2917563482"/>
                  </a:ext>
                </a:extLst>
              </a:tr>
            </a:tbl>
          </a:graphicData>
        </a:graphic>
      </p:graphicFrame>
      <p:sp>
        <p:nvSpPr>
          <p:cNvPr id="8" name="TextBox 7">
            <a:extLst>
              <a:ext uri="{FF2B5EF4-FFF2-40B4-BE49-F238E27FC236}">
                <a16:creationId xmlns:a16="http://schemas.microsoft.com/office/drawing/2014/main" id="{18F32816-A83E-45DC-8D4B-96892F91F32F}"/>
              </a:ext>
            </a:extLst>
          </p:cNvPr>
          <p:cNvSpPr txBox="1"/>
          <p:nvPr/>
        </p:nvSpPr>
        <p:spPr>
          <a:xfrm>
            <a:off x="5091709" y="3837235"/>
            <a:ext cx="6937448" cy="313932"/>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1600" u="sng" dirty="0">
                <a:solidFill>
                  <a:schemeClr val="tx1"/>
                </a:solidFill>
                <a:latin typeface="Arial"/>
                <a:ea typeface="ＭＳ Ｐゴシック"/>
              </a:rPr>
              <a:t>Frame Types</a:t>
            </a:r>
            <a:endParaRPr lang="en-US" sz="2000" b="1" u="sng" dirty="0">
              <a:solidFill>
                <a:schemeClr val="tx1"/>
              </a:solidFill>
              <a:latin typeface="Arial"/>
              <a:ea typeface="ＭＳ Ｐゴシック"/>
            </a:endParaRPr>
          </a:p>
        </p:txBody>
      </p:sp>
      <p:pic>
        <p:nvPicPr>
          <p:cNvPr id="7" name="Picture 6">
            <a:extLst>
              <a:ext uri="{FF2B5EF4-FFF2-40B4-BE49-F238E27FC236}">
                <a16:creationId xmlns:a16="http://schemas.microsoft.com/office/drawing/2014/main" id="{E553A1C4-4BC9-4CBE-BC98-5C2D9E897A35}"/>
              </a:ext>
            </a:extLst>
          </p:cNvPr>
          <p:cNvPicPr>
            <a:picLocks noChangeAspect="1"/>
          </p:cNvPicPr>
          <p:nvPr/>
        </p:nvPicPr>
        <p:blipFill>
          <a:blip r:embed="rId2"/>
          <a:stretch>
            <a:fillRect/>
          </a:stretch>
        </p:blipFill>
        <p:spPr>
          <a:xfrm>
            <a:off x="695400" y="2707052"/>
            <a:ext cx="2736304" cy="3527412"/>
          </a:xfrm>
          <a:prstGeom prst="rect">
            <a:avLst/>
          </a:prstGeom>
        </p:spPr>
      </p:pic>
    </p:spTree>
    <p:extLst>
      <p:ext uri="{BB962C8B-B14F-4D97-AF65-F5344CB8AC3E}">
        <p14:creationId xmlns:p14="http://schemas.microsoft.com/office/powerpoint/2010/main" val="383396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UHF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953328" cy="1452705"/>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Arial"/>
                <a:ea typeface="ＭＳ Ｐゴシック"/>
              </a:rPr>
              <a:t>The AMP UHF frame can be used to encapsulate UHF commands.</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The Type Dependent Content field carry the UHF Command as defined in the UHF RFID Standard but excluding the CRC field.</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CRC field: Either the 5-bits or 16-bits CRC as defined by the UHF RFID Standard but also convers the Frame Type field.</a:t>
            </a:r>
            <a:endParaRPr lang="en-SG" sz="2000" dirty="0">
              <a:solidFill>
                <a:schemeClr val="tx1"/>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800" b="1" dirty="0">
              <a:solidFill>
                <a:schemeClr val="tx1"/>
              </a:solidFill>
              <a:latin typeface="Arial"/>
              <a:ea typeface="ＭＳ Ｐゴシック"/>
            </a:endParaRPr>
          </a:p>
        </p:txBody>
      </p:sp>
      <p:sp>
        <p:nvSpPr>
          <p:cNvPr id="14" name="TextBox 13">
            <a:extLst>
              <a:ext uri="{FF2B5EF4-FFF2-40B4-BE49-F238E27FC236}">
                <a16:creationId xmlns:a16="http://schemas.microsoft.com/office/drawing/2014/main" id="{4353D1A6-E3F8-4D23-AFA1-147F583E4574}"/>
              </a:ext>
            </a:extLst>
          </p:cNvPr>
          <p:cNvSpPr txBox="1"/>
          <p:nvPr/>
        </p:nvSpPr>
        <p:spPr>
          <a:xfrm>
            <a:off x="3863752" y="2450342"/>
            <a:ext cx="3275064" cy="36933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Arial"/>
                <a:ea typeface="ＭＳ Ｐゴシック"/>
              </a:rPr>
              <a:t>Example frames:</a:t>
            </a:r>
            <a:endParaRPr lang="en-US" sz="2800" b="1" dirty="0">
              <a:solidFill>
                <a:schemeClr val="tx1"/>
              </a:solidFill>
              <a:latin typeface="Arial"/>
              <a:ea typeface="ＭＳ Ｐゴシック"/>
            </a:endParaRPr>
          </a:p>
        </p:txBody>
      </p:sp>
      <p:pic>
        <p:nvPicPr>
          <p:cNvPr id="10" name="pic">
            <a:extLst>
              <a:ext uri="{FF2B5EF4-FFF2-40B4-BE49-F238E27FC236}">
                <a16:creationId xmlns:a16="http://schemas.microsoft.com/office/drawing/2014/main" id="{FD6818E8-0F28-45BB-B969-7285E58E40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63352" y="2262598"/>
            <a:ext cx="2970000" cy="1720000"/>
          </a:xfrm>
          <a:prstGeom prst="rect">
            <a:avLst/>
          </a:prstGeom>
        </p:spPr>
      </p:pic>
      <p:pic>
        <p:nvPicPr>
          <p:cNvPr id="11" name="pic">
            <a:extLst>
              <a:ext uri="{FF2B5EF4-FFF2-40B4-BE49-F238E27FC236}">
                <a16:creationId xmlns:a16="http://schemas.microsoft.com/office/drawing/2014/main" id="{51CE72A0-3369-4B6F-8788-295C09B248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223792" y="2787348"/>
            <a:ext cx="5020000" cy="1710000"/>
          </a:xfrm>
          <a:prstGeom prst="rect">
            <a:avLst/>
          </a:prstGeom>
        </p:spPr>
      </p:pic>
    </p:spTree>
    <p:extLst>
      <p:ext uri="{BB962C8B-B14F-4D97-AF65-F5344CB8AC3E}">
        <p14:creationId xmlns:p14="http://schemas.microsoft.com/office/powerpoint/2010/main" val="333816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Backscatter Extension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953328" cy="145886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Arial"/>
                <a:ea typeface="ＭＳ Ｐゴシック"/>
              </a:rPr>
              <a:t>The AMP Backscatter Extension frame can be used to define AMP specific operations for the AMP backscatter communication.</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The Type Dependent Content field carry the sub-type field and a Sub-Type Dependent Content field.</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Sub-type Dependent Content field: the content depends on the frame sub-type</a:t>
            </a:r>
          </a:p>
          <a:p>
            <a:pPr marL="1085850" lvl="1" indent="-342900" defTabSz="1187323" eaLnBrk="1" fontAlgn="auto" hangingPunct="1">
              <a:lnSpc>
                <a:spcPct val="90000"/>
              </a:lnSpc>
              <a:spcBef>
                <a:spcPts val="6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CRC field: Either the 5-bits or 16-bits CRC.</a:t>
            </a:r>
            <a:endParaRPr lang="en-US" sz="2800" b="1" dirty="0">
              <a:solidFill>
                <a:schemeClr val="tx1"/>
              </a:solidFill>
              <a:latin typeface="Arial"/>
              <a:ea typeface="ＭＳ Ｐゴシック"/>
            </a:endParaRPr>
          </a:p>
        </p:txBody>
      </p:sp>
      <p:pic>
        <p:nvPicPr>
          <p:cNvPr id="8" name="pic">
            <a:extLst>
              <a:ext uri="{FF2B5EF4-FFF2-40B4-BE49-F238E27FC236}">
                <a16:creationId xmlns:a16="http://schemas.microsoft.com/office/drawing/2014/main" id="{787002BA-142E-4E71-894A-99108B7C44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63352" y="2852936"/>
            <a:ext cx="3530000" cy="2910000"/>
          </a:xfrm>
          <a:prstGeom prst="rect">
            <a:avLst/>
          </a:prstGeom>
        </p:spPr>
      </p:pic>
      <p:graphicFrame>
        <p:nvGraphicFramePr>
          <p:cNvPr id="9" name="Table 8">
            <a:extLst>
              <a:ext uri="{FF2B5EF4-FFF2-40B4-BE49-F238E27FC236}">
                <a16:creationId xmlns:a16="http://schemas.microsoft.com/office/drawing/2014/main" id="{F46BA216-FDFC-4751-A1C3-7BBE0C3CB177}"/>
              </a:ext>
            </a:extLst>
          </p:cNvPr>
          <p:cNvGraphicFramePr>
            <a:graphicFrameLocks noGrp="1"/>
          </p:cNvGraphicFramePr>
          <p:nvPr>
            <p:extLst>
              <p:ext uri="{D42A27DB-BD31-4B8C-83A1-F6EECF244321}">
                <p14:modId xmlns:p14="http://schemas.microsoft.com/office/powerpoint/2010/main" val="2740477186"/>
              </p:ext>
            </p:extLst>
          </p:nvPr>
        </p:nvGraphicFramePr>
        <p:xfrm>
          <a:off x="3891409" y="4423995"/>
          <a:ext cx="8127999" cy="1483360"/>
        </p:xfrm>
        <a:graphic>
          <a:graphicData uri="http://schemas.openxmlformats.org/drawingml/2006/table">
            <a:tbl>
              <a:tblPr firstRow="1" bandRow="1"/>
              <a:tblGrid>
                <a:gridCol w="1440160">
                  <a:extLst>
                    <a:ext uri="{9D8B030D-6E8A-4147-A177-3AD203B41FA5}">
                      <a16:colId xmlns:a16="http://schemas.microsoft.com/office/drawing/2014/main" val="4158466714"/>
                    </a:ext>
                  </a:extLst>
                </a:gridCol>
                <a:gridCol w="1944216">
                  <a:extLst>
                    <a:ext uri="{9D8B030D-6E8A-4147-A177-3AD203B41FA5}">
                      <a16:colId xmlns:a16="http://schemas.microsoft.com/office/drawing/2014/main" val="582876408"/>
                    </a:ext>
                  </a:extLst>
                </a:gridCol>
                <a:gridCol w="4743623">
                  <a:extLst>
                    <a:ext uri="{9D8B030D-6E8A-4147-A177-3AD203B41FA5}">
                      <a16:colId xmlns:a16="http://schemas.microsoft.com/office/drawing/2014/main" val="2806291091"/>
                    </a:ext>
                  </a:extLst>
                </a:gridCol>
              </a:tblGrid>
              <a:tr h="37084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b="1" dirty="0"/>
                        <a:t>Sub-type (3 bits)</a:t>
                      </a:r>
                      <a:endParaRPr lang="en-SG" sz="1400" b="1"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b="1" dirty="0"/>
                        <a:t>Frame Name</a:t>
                      </a:r>
                      <a:endParaRPr lang="en-SG" sz="1400" b="1"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b="1" dirty="0"/>
                        <a:t>Description</a:t>
                      </a:r>
                      <a:endParaRPr lang="en-SG" sz="1400" b="1"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extLst>
                  <a:ext uri="{0D108BD9-81ED-4DB2-BD59-A6C34878D82A}">
                    <a16:rowId xmlns:a16="http://schemas.microsoft.com/office/drawing/2014/main" val="2240512046"/>
                  </a:ext>
                </a:extLst>
              </a:tr>
              <a:tr h="37084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0b000</a:t>
                      </a:r>
                      <a:endParaRPr lang="en-SG" sz="1400"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AMP PHY Param</a:t>
                      </a:r>
                      <a:endParaRPr lang="en-SG" sz="1400"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To set AMP PHY related parameters, e.g., UL data rate etc.</a:t>
                      </a:r>
                    </a:p>
                  </a:txBody>
                  <a:tcPr>
                    <a:lnL w="12700" cmpd="sng">
                      <a:solidFill>
                        <a:srgbClr val="1D1D1A"/>
                      </a:solidFill>
                    </a:lnL>
                    <a:lnR w="12700" cmpd="sng">
                      <a:solidFill>
                        <a:srgbClr val="1D1D1A"/>
                      </a:solidFill>
                    </a:lnR>
                    <a:lnT w="12700" cmpd="sng">
                      <a:solidFill>
                        <a:srgbClr val="1D1D1A"/>
                      </a:solidFill>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6989982"/>
                  </a:ext>
                </a:extLst>
              </a:tr>
              <a:tr h="37084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0b001</a:t>
                      </a:r>
                      <a:endParaRPr lang="en-SG" sz="1400" dirty="0">
                        <a:solidFill>
                          <a:schemeClr val="tx1"/>
                        </a:solidFill>
                      </a:endParaRPr>
                    </a:p>
                  </a:txBody>
                  <a:tcPr>
                    <a:lnL w="12700" cmpd="sng">
                      <a:solidFill>
                        <a:srgbClr val="1D1D1A"/>
                      </a:solidFill>
                    </a:lnL>
                    <a:lnR w="12700" cap="flat" cmpd="sng" algn="ctr">
                      <a:solidFill>
                        <a:srgbClr val="1D1D1A"/>
                      </a:solidFill>
                      <a:prstDash val="solid"/>
                      <a:round/>
                      <a:headEnd type="none" w="med" len="med"/>
                      <a:tailEnd type="none" w="med" len="med"/>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solidFill>
                            <a:schemeClr val="tx1"/>
                          </a:solidFill>
                        </a:rPr>
                        <a:t>AMP Capability Request</a:t>
                      </a:r>
                      <a:endParaRPr lang="en-SG" sz="1400"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Frame to read AMP tag’s capability (Supported data rates etc.)</a:t>
                      </a:r>
                      <a:endParaRPr lang="en-SG" sz="1400" dirty="0">
                        <a:solidFill>
                          <a:schemeClr val="tx1"/>
                        </a:solidFill>
                      </a:endParaRPr>
                    </a:p>
                  </a:txBody>
                  <a:tcPr>
                    <a:lnL w="12700" cmpd="sng">
                      <a:solidFill>
                        <a:srgbClr val="1D1D1A"/>
                      </a:solidFill>
                    </a:lnL>
                    <a:lnR w="12700" cmpd="sng">
                      <a:solidFill>
                        <a:srgbClr val="1D1D1A"/>
                      </a:solidFill>
                    </a:lnR>
                    <a:lnT w="12700" cmpd="sng">
                      <a:solidFill>
                        <a:srgbClr val="1D1D1A"/>
                      </a:solidFill>
                    </a:lnT>
                    <a:lnB w="12700" cmpd="sng">
                      <a:solidFill>
                        <a:srgbClr val="1D1D1A"/>
                      </a:solidFill>
                    </a:lnB>
                    <a:lnTlToBr w="12700" cmpd="sng">
                      <a:noFill/>
                      <a:prstDash val="solid"/>
                    </a:lnTlToBr>
                    <a:lnBlToTr w="12700" cmpd="sng">
                      <a:noFill/>
                      <a:prstDash val="solid"/>
                    </a:lnBlToTr>
                    <a:noFill/>
                  </a:tcPr>
                </a:tc>
                <a:extLst>
                  <a:ext uri="{0D108BD9-81ED-4DB2-BD59-A6C34878D82A}">
                    <a16:rowId xmlns:a16="http://schemas.microsoft.com/office/drawing/2014/main" val="1142393181"/>
                  </a:ext>
                </a:extLst>
              </a:tr>
              <a:tr h="37084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0b010 – 0b111</a:t>
                      </a:r>
                      <a:endParaRPr lang="en-SG" sz="1400" dirty="0">
                        <a:solidFill>
                          <a:schemeClr val="tx1"/>
                        </a:solidFill>
                      </a:endParaRPr>
                    </a:p>
                  </a:txBody>
                  <a:tcPr>
                    <a:lnL w="12700" cmpd="sng">
                      <a:solidFill>
                        <a:srgbClr val="1D1D1A"/>
                      </a:solidFill>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 </a:t>
                      </a:r>
                      <a:endParaRPr lang="en-SG" sz="1400" dirty="0">
                        <a:solidFill>
                          <a:schemeClr val="tx1"/>
                        </a:solidFill>
                      </a:endParaRPr>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mpd="sng">
                      <a:solidFill>
                        <a:srgbClr val="1D1D1A"/>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r>
                        <a:rPr lang="en-US" sz="1400" dirty="0"/>
                        <a:t>Reserved</a:t>
                      </a:r>
                      <a:endParaRPr lang="en-SG" sz="1400" dirty="0">
                        <a:solidFill>
                          <a:schemeClr val="tx1"/>
                        </a:solidFill>
                      </a:endParaRPr>
                    </a:p>
                  </a:txBody>
                  <a:tcPr>
                    <a:lnL w="12700" cap="flat" cmpd="sng" algn="ctr">
                      <a:solidFill>
                        <a:srgbClr val="1D1D1A"/>
                      </a:solidFill>
                      <a:prstDash val="solid"/>
                      <a:round/>
                      <a:headEnd type="none" w="med" len="med"/>
                      <a:tailEnd type="none" w="med" len="med"/>
                    </a:lnL>
                    <a:lnR w="12700" cmpd="sng">
                      <a:solidFill>
                        <a:srgbClr val="1D1D1A"/>
                      </a:solidFill>
                    </a:lnR>
                    <a:lnT w="12700" cap="flat" cmpd="sng" algn="ctr">
                      <a:solidFill>
                        <a:srgbClr val="1D1D1A"/>
                      </a:solidFill>
                      <a:prstDash val="solid"/>
                      <a:round/>
                      <a:headEnd type="none" w="med" len="med"/>
                      <a:tailEnd type="none" w="med" len="med"/>
                    </a:lnT>
                    <a:lnB w="12700" cmpd="sng">
                      <a:solidFill>
                        <a:srgbClr val="1D1D1A"/>
                      </a:solidFill>
                    </a:lnB>
                    <a:lnTlToBr w="12700" cmpd="sng">
                      <a:noFill/>
                      <a:prstDash val="solid"/>
                    </a:lnTlToBr>
                    <a:lnBlToTr w="12700" cmpd="sng">
                      <a:noFill/>
                      <a:prstDash val="solid"/>
                    </a:lnBlToTr>
                    <a:noFill/>
                  </a:tcPr>
                </a:tc>
                <a:extLst>
                  <a:ext uri="{0D108BD9-81ED-4DB2-BD59-A6C34878D82A}">
                    <a16:rowId xmlns:a16="http://schemas.microsoft.com/office/drawing/2014/main" val="2887589670"/>
                  </a:ext>
                </a:extLst>
              </a:tr>
            </a:tbl>
          </a:graphicData>
        </a:graphic>
      </p:graphicFrame>
    </p:spTree>
    <p:extLst>
      <p:ext uri="{BB962C8B-B14F-4D97-AF65-F5344CB8AC3E}">
        <p14:creationId xmlns:p14="http://schemas.microsoft.com/office/powerpoint/2010/main" val="20475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sz="2800">
                <a:solidFill>
                  <a:schemeClr val="tx1"/>
                </a:solidFill>
                <a:ea typeface="ＭＳ Ｐゴシック"/>
              </a:rPr>
              <a:t>An Example</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pic>
        <p:nvPicPr>
          <p:cNvPr id="4" name="Picture 3">
            <a:extLst>
              <a:ext uri="{FF2B5EF4-FFF2-40B4-BE49-F238E27FC236}">
                <a16:creationId xmlns:a16="http://schemas.microsoft.com/office/drawing/2014/main" id="{23CD4810-2988-4BD1-B920-97F8A8237F2C}"/>
              </a:ext>
            </a:extLst>
          </p:cNvPr>
          <p:cNvPicPr>
            <a:picLocks noChangeAspect="1"/>
          </p:cNvPicPr>
          <p:nvPr/>
        </p:nvPicPr>
        <p:blipFill>
          <a:blip r:embed="rId2"/>
          <a:stretch>
            <a:fillRect/>
          </a:stretch>
        </p:blipFill>
        <p:spPr>
          <a:xfrm>
            <a:off x="525689" y="1141610"/>
            <a:ext cx="10352616" cy="4951686"/>
          </a:xfrm>
          <a:prstGeom prst="rect">
            <a:avLst/>
          </a:prstGeom>
        </p:spPr>
      </p:pic>
    </p:spTree>
    <p:extLst>
      <p:ext uri="{BB962C8B-B14F-4D97-AF65-F5344CB8AC3E}">
        <p14:creationId xmlns:p14="http://schemas.microsoft.com/office/powerpoint/2010/main" val="20736551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115551</TotalTime>
  <Words>1247</Words>
  <Application>Microsoft Office PowerPoint</Application>
  <PresentationFormat>Widescreen</PresentationFormat>
  <Paragraphs>141</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 Unicode MS</vt:lpstr>
      <vt:lpstr>Microsoft YaHei</vt:lpstr>
      <vt:lpstr>ＭＳ Ｐゴシック</vt:lpstr>
      <vt:lpstr>ＭＳ Ｐゴシック</vt:lpstr>
      <vt:lpstr>Arial</vt:lpstr>
      <vt:lpstr>Calibri</vt:lpstr>
      <vt:lpstr>Courier New</vt:lpstr>
      <vt:lpstr>Times New Roman</vt:lpstr>
      <vt:lpstr>Wingdings</vt:lpstr>
      <vt:lpstr>Office Theme</vt:lpstr>
      <vt:lpstr>PowerPoint Presentation</vt:lpstr>
      <vt:lpstr>Recap: Channel Access for Backscatter non-AP AMP STAs</vt:lpstr>
      <vt:lpstr>Tag memory, flags, states</vt:lpstr>
      <vt:lpstr>Supported UHF commands and tag replies</vt:lpstr>
      <vt:lpstr>Link Timings</vt:lpstr>
      <vt:lpstr>AMP frame for backscatter communication</vt:lpstr>
      <vt:lpstr>AMP UHF frame</vt:lpstr>
      <vt:lpstr>AMP Backscatter Extension frame</vt:lpstr>
      <vt:lpstr>An Example</vt:lpstr>
      <vt:lpstr>Summary</vt:lpstr>
      <vt:lpstr>SP 1</vt:lpstr>
      <vt:lpstr>SP 2</vt:lpstr>
      <vt:lpstr>SP 3</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895</cp:revision>
  <cp:lastPrinted>2000-03-07T00:55:37Z</cp:lastPrinted>
  <dcterms:created xsi:type="dcterms:W3CDTF">2016-01-17T22:48:36Z</dcterms:created>
  <dcterms:modified xsi:type="dcterms:W3CDTF">2025-03-07T08:27:58Z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