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828" r:id="rId2"/>
  </p:sldMasterIdLst>
  <p:notesMasterIdLst>
    <p:notesMasterId r:id="rId15"/>
  </p:notesMasterIdLst>
  <p:sldIdLst>
    <p:sldId id="363" r:id="rId3"/>
    <p:sldId id="2480" r:id="rId4"/>
    <p:sldId id="2481" r:id="rId5"/>
    <p:sldId id="2484" r:id="rId6"/>
    <p:sldId id="2487" r:id="rId7"/>
    <p:sldId id="2482" r:id="rId8"/>
    <p:sldId id="2486" r:id="rId9"/>
    <p:sldId id="2485" r:id="rId10"/>
    <p:sldId id="2467" r:id="rId11"/>
    <p:sldId id="2483" r:id="rId12"/>
    <p:sldId id="2488" r:id="rId13"/>
    <p:sldId id="2460" r:id="rId14"/>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5" clrIdx="1">
    <p:extLst>
      <p:ext uri="{19B8F6BF-5375-455C-9EA6-DF929625EA0E}">
        <p15:presenceInfo xmlns:p15="http://schemas.microsoft.com/office/powerpoint/2012/main" userId="S-1-5-21-147214757-305610072-1517763936-96592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B8B"/>
    <a:srgbClr val="0000FF"/>
    <a:srgbClr val="FAEE98"/>
    <a:srgbClr val="C3EC8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2199" autoAdjust="0"/>
  </p:normalViewPr>
  <p:slideViewPr>
    <p:cSldViewPr>
      <p:cViewPr varScale="1">
        <p:scale>
          <a:sx n="88" d="100"/>
          <a:sy n="88" d="100"/>
        </p:scale>
        <p:origin x="422" y="77"/>
      </p:cViewPr>
      <p:guideLst>
        <p:guide orient="horz" pos="2160"/>
        <p:guide pos="384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100" d="100"/>
          <a:sy n="100" d="100"/>
        </p:scale>
        <p:origin x="4371"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concerns were received in the past meeting about the overhead of Slot SYNC during the random access phase.</a:t>
            </a:r>
            <a:endParaRPr lang="en-SG" dirty="0"/>
          </a:p>
        </p:txBody>
      </p:sp>
      <p:sp>
        <p:nvSpPr>
          <p:cNvPr id="4" name="Date Placeholder 3"/>
          <p:cNvSpPr>
            <a:spLocks noGrp="1"/>
          </p:cNvSpPr>
          <p:nvPr>
            <p:ph type="dt"/>
          </p:nvPr>
        </p:nvSpPr>
        <p:spPr/>
        <p:txBody>
          <a:bodyPr/>
          <a:lstStyle/>
          <a:p>
            <a:pPr>
              <a:defRPr/>
            </a:pPr>
            <a:r>
              <a:rPr lang="en-US"/>
              <a:t>07/12/10</a:t>
            </a:r>
            <a:endParaRPr lang="en-US" dirty="0"/>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a:t>
            </a:fld>
            <a:endParaRPr lang="en-US" altLang="en-US" dirty="0"/>
          </a:p>
        </p:txBody>
      </p:sp>
    </p:spTree>
    <p:extLst>
      <p:ext uri="{BB962C8B-B14F-4D97-AF65-F5344CB8AC3E}">
        <p14:creationId xmlns:p14="http://schemas.microsoft.com/office/powerpoint/2010/main" val="27525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200" dirty="0">
                <a:solidFill>
                  <a:srgbClr val="000000"/>
                </a:solidFill>
                <a:latin typeface="Arial" panose="020B0604020202020204" pitchFamily="34" charset="0"/>
              </a:rPr>
              <a:t>@250 kbps, with 70 </a:t>
            </a:r>
            <a:r>
              <a:rPr lang="en-US" altLang="zh-CN" sz="1200" dirty="0" err="1">
                <a:solidFill>
                  <a:srgbClr val="000000"/>
                </a:solidFill>
                <a:latin typeface="Arial" panose="020B0604020202020204" pitchFamily="34" charset="0"/>
              </a:rPr>
              <a:t>uS</a:t>
            </a:r>
            <a:r>
              <a:rPr lang="en-US" altLang="zh-CN" sz="1200" dirty="0">
                <a:solidFill>
                  <a:srgbClr val="000000"/>
                </a:solidFill>
                <a:latin typeface="Arial" panose="020B0604020202020204" pitchFamily="34" charset="0"/>
              </a:rPr>
              <a:t> slots, the 16</a:t>
            </a:r>
            <a:r>
              <a:rPr lang="en-US" altLang="zh-CN" sz="1200" baseline="30000" dirty="0">
                <a:solidFill>
                  <a:srgbClr val="000000"/>
                </a:solidFill>
                <a:latin typeface="Arial" panose="020B0604020202020204" pitchFamily="34" charset="0"/>
              </a:rPr>
              <a:t>th</a:t>
            </a:r>
            <a:r>
              <a:rPr lang="en-US" altLang="zh-CN" sz="1200" dirty="0">
                <a:solidFill>
                  <a:srgbClr val="000000"/>
                </a:solidFill>
                <a:latin typeface="Arial" panose="020B0604020202020204" pitchFamily="34" charset="0"/>
              </a:rPr>
              <a:t> slot starts at 1050 </a:t>
            </a:r>
            <a:r>
              <a:rPr lang="en-US" altLang="zh-CN" sz="1200" dirty="0" err="1">
                <a:solidFill>
                  <a:srgbClr val="000000"/>
                </a:solidFill>
                <a:latin typeface="Arial" panose="020B0604020202020204" pitchFamily="34" charset="0"/>
              </a:rPr>
              <a:t>uS</a:t>
            </a:r>
            <a:r>
              <a:rPr lang="en-US" altLang="zh-CN" sz="1200" dirty="0">
                <a:solidFill>
                  <a:srgbClr val="000000"/>
                </a:solidFill>
                <a:latin typeface="Arial" panose="020B0604020202020204" pitchFamily="34" charset="0"/>
              </a:rPr>
              <a:t>.</a:t>
            </a:r>
            <a:endParaRPr lang="en-US" altLang="zh-CN" dirty="0">
              <a:latin typeface="Arial" panose="020B0604020202020204" pitchFamily="34" charset="0"/>
            </a:endParaRPr>
          </a:p>
        </p:txBody>
      </p:sp>
      <p:sp>
        <p:nvSpPr>
          <p:cNvPr id="4" name="Date Placeholder 3"/>
          <p:cNvSpPr>
            <a:spLocks noGrp="1"/>
          </p:cNvSpPr>
          <p:nvPr>
            <p:ph type="dt"/>
          </p:nvPr>
        </p:nvSpPr>
        <p:spPr/>
        <p:txBody>
          <a:bodyPr/>
          <a:lstStyle/>
          <a:p>
            <a:pPr>
              <a:defRPr/>
            </a:pPr>
            <a:r>
              <a:rPr lang="en-US"/>
              <a:t>07/12/10</a:t>
            </a:r>
            <a:endParaRPr lang="en-US" dirty="0"/>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3</a:t>
            </a:fld>
            <a:endParaRPr lang="en-US" altLang="en-US" dirty="0"/>
          </a:p>
        </p:txBody>
      </p:sp>
    </p:spTree>
    <p:extLst>
      <p:ext uri="{BB962C8B-B14F-4D97-AF65-F5344CB8AC3E}">
        <p14:creationId xmlns:p14="http://schemas.microsoft.com/office/powerpoint/2010/main" val="528118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181237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2996166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656666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38434444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8797294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10395534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4285391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487951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802.11-25/0334r0</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March 2025</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Rojan Chitrakar </a:t>
            </a:r>
            <a:r>
              <a:rPr lang="en-SG" sz="1200" dirty="0"/>
              <a:t>(Huawei</a:t>
            </a:r>
            <a:r>
              <a:rPr lang="zh-CN" altLang="en-US" sz="1200" dirty="0"/>
              <a:t>）</a:t>
            </a:r>
            <a:endParaRPr lang="en-GB" sz="12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802.11-25/0334r0</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March 2025</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Rojan Chitrakar </a:t>
            </a:r>
            <a:r>
              <a:rPr lang="en-SG" sz="1200" dirty="0"/>
              <a:t>(Huawei</a:t>
            </a:r>
            <a:r>
              <a:rPr lang="zh-CN" altLang="en-US" sz="1200" dirty="0"/>
              <a:t>）</a:t>
            </a:r>
            <a:endParaRPr lang="en-GB" sz="12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extLst>
      <p:ext uri="{BB962C8B-B14F-4D97-AF65-F5344CB8AC3E}">
        <p14:creationId xmlns:p14="http://schemas.microsoft.com/office/powerpoint/2010/main" val="540133900"/>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4AAF1A-2CBC-4960-9362-D10130ACC9C7}"/>
              </a:ext>
            </a:extLst>
          </p:cNvPr>
          <p:cNvGraphicFramePr>
            <a:graphicFrameLocks noGrp="1"/>
          </p:cNvGraphicFramePr>
          <p:nvPr>
            <p:extLst>
              <p:ext uri="{D42A27DB-BD31-4B8C-83A1-F6EECF244321}">
                <p14:modId xmlns:p14="http://schemas.microsoft.com/office/powerpoint/2010/main" val="3094375070"/>
              </p:ext>
            </p:extLst>
          </p:nvPr>
        </p:nvGraphicFramePr>
        <p:xfrm>
          <a:off x="767408" y="2687451"/>
          <a:ext cx="10441160" cy="1676400"/>
        </p:xfrm>
        <a:graphic>
          <a:graphicData uri="http://schemas.openxmlformats.org/drawingml/2006/table">
            <a:tbl>
              <a:tblPr firstRow="1" bandRow="1"/>
              <a:tblGrid>
                <a:gridCol w="2734353">
                  <a:extLst>
                    <a:ext uri="{9D8B030D-6E8A-4147-A177-3AD203B41FA5}">
                      <a16:colId xmlns:a16="http://schemas.microsoft.com/office/drawing/2014/main" val="20000"/>
                    </a:ext>
                  </a:extLst>
                </a:gridCol>
                <a:gridCol w="1436633">
                  <a:extLst>
                    <a:ext uri="{9D8B030D-6E8A-4147-A177-3AD203B41FA5}">
                      <a16:colId xmlns:a16="http://schemas.microsoft.com/office/drawing/2014/main" val="20001"/>
                    </a:ext>
                  </a:extLst>
                </a:gridCol>
                <a:gridCol w="1599518">
                  <a:extLst>
                    <a:ext uri="{9D8B030D-6E8A-4147-A177-3AD203B41FA5}">
                      <a16:colId xmlns:a16="http://schemas.microsoft.com/office/drawing/2014/main" val="20002"/>
                    </a:ext>
                  </a:extLst>
                </a:gridCol>
                <a:gridCol w="1459409">
                  <a:extLst>
                    <a:ext uri="{9D8B030D-6E8A-4147-A177-3AD203B41FA5}">
                      <a16:colId xmlns:a16="http://schemas.microsoft.com/office/drawing/2014/main" val="20003"/>
                    </a:ext>
                  </a:extLst>
                </a:gridCol>
                <a:gridCol w="3211247">
                  <a:extLst>
                    <a:ext uri="{9D8B030D-6E8A-4147-A177-3AD203B41FA5}">
                      <a16:colId xmlns:a16="http://schemas.microsoft.com/office/drawing/2014/main" val="20004"/>
                    </a:ext>
                  </a:extLst>
                </a:gridCol>
              </a:tblGrid>
              <a:tr h="264132">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Name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Affiliation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Address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Phone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Email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 Chitrakar</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sz="1600" dirty="0">
                          <a:solidFill>
                            <a:schemeClr val="tx1"/>
                          </a:solidFill>
                        </a:rPr>
                        <a:t>Huawei</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altLang="zh-CN" sz="1600" dirty="0">
                          <a:solidFill>
                            <a:schemeClr val="tx1"/>
                          </a:solidFill>
                        </a:rPr>
                        <a:t>Singapore</a:t>
                      </a: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rojan.chitrakar@huawei.com</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3283848554"/>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Lei Huang</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3635697882"/>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Ian Bajaj</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2360516509"/>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1735446511"/>
                  </a:ext>
                </a:extLst>
              </a:tr>
            </a:tbl>
          </a:graphicData>
        </a:graphic>
      </p:graphicFrame>
      <p:sp>
        <p:nvSpPr>
          <p:cNvPr id="4" name="Title 1">
            <a:extLst>
              <a:ext uri="{FF2B5EF4-FFF2-40B4-BE49-F238E27FC236}">
                <a16:creationId xmlns:a16="http://schemas.microsoft.com/office/drawing/2014/main" id="{1F84DA3A-0E09-4ACE-B694-6777AFD069BA}"/>
              </a:ext>
            </a:extLst>
          </p:cNvPr>
          <p:cNvSpPr txBox="1">
            <a:spLocks/>
          </p:cNvSpPr>
          <p:nvPr/>
        </p:nvSpPr>
        <p:spPr bwMode="auto">
          <a:xfrm>
            <a:off x="695400" y="615636"/>
            <a:ext cx="10801200" cy="129421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vl="0" defTabSz="914400">
              <a:defRPr/>
            </a:pPr>
            <a:r>
              <a:rPr lang="en-US" kern="0" dirty="0">
                <a:solidFill>
                  <a:srgbClr val="000000"/>
                </a:solidFill>
                <a:latin typeface="Times New Roman"/>
              </a:rPr>
              <a:t>Channel access for Active Tx non-AP AMP STAs – follow up</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5" name="Rectangle 6">
            <a:extLst>
              <a:ext uri="{FF2B5EF4-FFF2-40B4-BE49-F238E27FC236}">
                <a16:creationId xmlns:a16="http://schemas.microsoft.com/office/drawing/2014/main" id="{CCEB2F4D-5A9A-4FB8-877B-EDFC80EDE7FF}"/>
              </a:ext>
            </a:extLst>
          </p:cNvPr>
          <p:cNvSpPr txBox="1">
            <a:spLocks noChangeArrowheads="1"/>
          </p:cNvSpPr>
          <p:nvPr/>
        </p:nvSpPr>
        <p:spPr bwMode="auto">
          <a:xfrm>
            <a:off x="2063552"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defTabSz="457200">
              <a:buFontTx/>
              <a:buNone/>
            </a:pPr>
            <a:r>
              <a:rPr lang="en-US" sz="2000" dirty="0">
                <a:solidFill>
                  <a:srgbClr val="000000"/>
                </a:solidFill>
                <a:latin typeface="Times New Roman"/>
              </a:rPr>
              <a:t>Date: 7 March 2025</a:t>
            </a:r>
            <a:endParaRPr lang="en-US" sz="2000" b="0" dirty="0">
              <a:solidFill>
                <a:srgbClr val="000000"/>
              </a:solidFill>
              <a:latin typeface="Times New Roman"/>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2</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10</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3367076"/>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to add to 11bp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802.11bp supports a time-slot based random access mechanism for Active Tx non-AP AMP STAs:</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000" dirty="0">
                <a:solidFill>
                  <a:srgbClr val="000000"/>
                </a:solidFill>
                <a:latin typeface="Arial"/>
                <a:ea typeface="ＭＳ Ｐゴシック"/>
              </a:rPr>
              <a:t>AMP AP transmits an AMP frame to start a random access session with two or more random access time-slots.</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000" dirty="0">
                <a:solidFill>
                  <a:srgbClr val="000000"/>
                </a:solidFill>
                <a:latin typeface="Arial"/>
                <a:ea typeface="ＭＳ Ｐゴシック"/>
              </a:rPr>
              <a:t>An </a:t>
            </a:r>
            <a:r>
              <a:rPr lang="fr-FR" sz="2000" dirty="0">
                <a:solidFill>
                  <a:srgbClr val="000000"/>
                </a:solidFill>
                <a:latin typeface="Arial"/>
                <a:ea typeface="ＭＳ Ｐゴシック"/>
              </a:rPr>
              <a:t>Active </a:t>
            </a:r>
            <a:r>
              <a:rPr lang="fr-FR" sz="2000" dirty="0" err="1">
                <a:solidFill>
                  <a:srgbClr val="000000"/>
                </a:solidFill>
                <a:latin typeface="Arial"/>
                <a:ea typeface="ＭＳ Ｐゴシック"/>
              </a:rPr>
              <a:t>Tx</a:t>
            </a:r>
            <a:r>
              <a:rPr lang="fr-FR" sz="2000" dirty="0">
                <a:solidFill>
                  <a:srgbClr val="000000"/>
                </a:solidFill>
                <a:latin typeface="Arial"/>
                <a:ea typeface="ＭＳ Ｐゴシック"/>
              </a:rPr>
              <a:t> non-AP AMP STA </a:t>
            </a:r>
            <a:r>
              <a:rPr lang="fr-FR" sz="2000" dirty="0" err="1">
                <a:solidFill>
                  <a:srgbClr val="000000"/>
                </a:solidFill>
                <a:latin typeface="Arial"/>
                <a:ea typeface="ＭＳ Ｐゴシック"/>
              </a:rPr>
              <a:t>that</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receives</a:t>
            </a:r>
            <a:r>
              <a:rPr lang="fr-FR" sz="2000" dirty="0">
                <a:solidFill>
                  <a:srgbClr val="000000"/>
                </a:solidFill>
                <a:latin typeface="Arial"/>
                <a:ea typeface="ＭＳ Ｐゴシック"/>
              </a:rPr>
              <a:t> the AMP frame, </a:t>
            </a:r>
            <a:r>
              <a:rPr lang="fr-FR" sz="2000" dirty="0" err="1">
                <a:solidFill>
                  <a:srgbClr val="000000"/>
                </a:solidFill>
                <a:latin typeface="Arial"/>
                <a:ea typeface="ＭＳ Ｐゴシック"/>
              </a:rPr>
              <a:t>may</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randomly</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choose</a:t>
            </a:r>
            <a:r>
              <a:rPr lang="fr-FR" sz="2000" dirty="0">
                <a:solidFill>
                  <a:srgbClr val="000000"/>
                </a:solidFill>
                <a:latin typeface="Arial"/>
                <a:ea typeface="ＭＳ Ｐゴシック"/>
              </a:rPr>
              <a:t> one of the </a:t>
            </a:r>
            <a:r>
              <a:rPr lang="fr-FR" sz="2000" dirty="0" err="1">
                <a:solidFill>
                  <a:srgbClr val="000000"/>
                </a:solidFill>
                <a:latin typeface="Arial"/>
                <a:ea typeface="ＭＳ Ｐゴシック"/>
              </a:rPr>
              <a:t>random</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access</a:t>
            </a:r>
            <a:r>
              <a:rPr lang="fr-FR" sz="2000" dirty="0">
                <a:solidFill>
                  <a:srgbClr val="000000"/>
                </a:solidFill>
                <a:latin typeface="Arial"/>
                <a:ea typeface="ＭＳ Ｐゴシック"/>
              </a:rPr>
              <a:t> time-slots and transmit </a:t>
            </a:r>
            <a:r>
              <a:rPr lang="fr-FR" sz="2000" dirty="0" err="1">
                <a:solidFill>
                  <a:srgbClr val="000000"/>
                </a:solidFill>
                <a:latin typeface="Arial"/>
                <a:ea typeface="ＭＳ Ｐゴシック"/>
              </a:rPr>
              <a:t>its</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response</a:t>
            </a:r>
            <a:r>
              <a:rPr lang="fr-FR" sz="2000" dirty="0">
                <a:solidFill>
                  <a:srgbClr val="000000"/>
                </a:solidFill>
                <a:latin typeface="Arial"/>
                <a:ea typeface="ＭＳ Ｐゴシック"/>
              </a:rPr>
              <a:t> in the time-slot.</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fr-FR" sz="2000" dirty="0" err="1">
                <a:solidFill>
                  <a:srgbClr val="000000"/>
                </a:solidFill>
                <a:latin typeface="Arial"/>
                <a:ea typeface="ＭＳ Ｐゴシック"/>
              </a:rPr>
              <a:t>Further</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details</a:t>
            </a:r>
            <a:r>
              <a:rPr lang="fr-FR" sz="2000" dirty="0">
                <a:solidFill>
                  <a:srgbClr val="000000"/>
                </a:solidFill>
                <a:latin typeface="Arial"/>
                <a:ea typeface="ＭＳ Ｐゴシック"/>
              </a:rPr>
              <a:t> (e.g., frame </a:t>
            </a:r>
            <a:r>
              <a:rPr lang="fr-FR" sz="2000" dirty="0" err="1">
                <a:solidFill>
                  <a:srgbClr val="000000"/>
                </a:solidFill>
                <a:latin typeface="Arial"/>
                <a:ea typeface="ＭＳ Ｐゴシック"/>
              </a:rPr>
              <a:t>details</a:t>
            </a:r>
            <a:r>
              <a:rPr lang="fr-FR" sz="2000" dirty="0">
                <a:solidFill>
                  <a:srgbClr val="000000"/>
                </a:solidFill>
                <a:latin typeface="Arial"/>
                <a:ea typeface="ＭＳ Ｐゴシック"/>
              </a:rPr>
              <a:t>, how a STA choses a </a:t>
            </a:r>
            <a:r>
              <a:rPr lang="fr-FR" sz="2000" dirty="0" err="1">
                <a:solidFill>
                  <a:srgbClr val="000000"/>
                </a:solidFill>
                <a:latin typeface="Arial"/>
                <a:ea typeface="ＭＳ Ｐゴシック"/>
              </a:rPr>
              <a:t>random</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access</a:t>
            </a:r>
            <a:r>
              <a:rPr lang="fr-FR" sz="2000" dirty="0">
                <a:solidFill>
                  <a:srgbClr val="000000"/>
                </a:solidFill>
                <a:latin typeface="Arial"/>
                <a:ea typeface="ＭＳ Ｐゴシック"/>
              </a:rPr>
              <a:t> time-slot etc.) are TBD.</a:t>
            </a:r>
            <a:endParaRPr lang="en-US" sz="2000" dirty="0">
              <a:solidFill>
                <a:srgbClr val="000000"/>
              </a:solidFill>
              <a:latin typeface="Arial"/>
              <a:ea typeface="ＭＳ Ｐゴシック"/>
            </a:endParaRPr>
          </a:p>
        </p:txBody>
      </p:sp>
    </p:spTree>
    <p:extLst>
      <p:ext uri="{BB962C8B-B14F-4D97-AF65-F5344CB8AC3E}">
        <p14:creationId xmlns:p14="http://schemas.microsoft.com/office/powerpoint/2010/main" val="892173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3</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11</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2813078"/>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to add to 11bp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802.11bp supports a time-slot based scheduled access mechanism for Active Tx non-AP AMP STAs:</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000" dirty="0">
                <a:solidFill>
                  <a:srgbClr val="000000"/>
                </a:solidFill>
                <a:latin typeface="Arial"/>
                <a:ea typeface="ＭＳ Ｐゴシック"/>
              </a:rPr>
              <a:t>AMP AP transmits an AMP frame to assign one or more transmission time-slots.</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000" dirty="0">
                <a:solidFill>
                  <a:srgbClr val="000000"/>
                </a:solidFill>
                <a:latin typeface="Arial"/>
                <a:ea typeface="ＭＳ Ｐゴシック"/>
              </a:rPr>
              <a:t>An </a:t>
            </a:r>
            <a:r>
              <a:rPr lang="fr-FR" sz="2000" dirty="0">
                <a:solidFill>
                  <a:srgbClr val="000000"/>
                </a:solidFill>
                <a:latin typeface="Arial"/>
                <a:ea typeface="ＭＳ Ｐゴシック"/>
              </a:rPr>
              <a:t>Active </a:t>
            </a:r>
            <a:r>
              <a:rPr lang="fr-FR" sz="2000" dirty="0" err="1">
                <a:solidFill>
                  <a:srgbClr val="000000"/>
                </a:solidFill>
                <a:latin typeface="Arial"/>
                <a:ea typeface="ＭＳ Ｐゴシック"/>
              </a:rPr>
              <a:t>Tx</a:t>
            </a:r>
            <a:r>
              <a:rPr lang="fr-FR" sz="2000" dirty="0">
                <a:solidFill>
                  <a:srgbClr val="000000"/>
                </a:solidFill>
                <a:latin typeface="Arial"/>
                <a:ea typeface="ＭＳ Ｐゴシック"/>
              </a:rPr>
              <a:t> non-AP AMP STA </a:t>
            </a:r>
            <a:r>
              <a:rPr lang="fr-FR" sz="2000" dirty="0" err="1">
                <a:solidFill>
                  <a:srgbClr val="000000"/>
                </a:solidFill>
                <a:latin typeface="Arial"/>
                <a:ea typeface="ＭＳ Ｐゴシック"/>
              </a:rPr>
              <a:t>that</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receives</a:t>
            </a:r>
            <a:r>
              <a:rPr lang="fr-FR" sz="2000" dirty="0">
                <a:solidFill>
                  <a:srgbClr val="000000"/>
                </a:solidFill>
                <a:latin typeface="Arial"/>
                <a:ea typeface="ＭＳ Ｐゴシック"/>
              </a:rPr>
              <a:t> the AMP frame, transmit </a:t>
            </a:r>
            <a:r>
              <a:rPr lang="fr-FR" sz="2000" dirty="0" err="1">
                <a:solidFill>
                  <a:srgbClr val="000000"/>
                </a:solidFill>
                <a:latin typeface="Arial"/>
                <a:ea typeface="ＭＳ Ｐゴシック"/>
              </a:rPr>
              <a:t>its</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response</a:t>
            </a:r>
            <a:r>
              <a:rPr lang="fr-FR" sz="2000" dirty="0">
                <a:solidFill>
                  <a:srgbClr val="000000"/>
                </a:solidFill>
                <a:latin typeface="Arial"/>
                <a:ea typeface="ＭＳ Ｐゴシック"/>
              </a:rPr>
              <a:t> in an </a:t>
            </a:r>
            <a:r>
              <a:rPr lang="fr-FR" sz="2000" dirty="0" err="1">
                <a:solidFill>
                  <a:srgbClr val="000000"/>
                </a:solidFill>
                <a:latin typeface="Arial"/>
                <a:ea typeface="ＭＳ Ｐゴシック"/>
              </a:rPr>
              <a:t>assigned</a:t>
            </a:r>
            <a:r>
              <a:rPr lang="fr-FR" sz="2000" dirty="0">
                <a:solidFill>
                  <a:srgbClr val="000000"/>
                </a:solidFill>
                <a:latin typeface="Arial"/>
                <a:ea typeface="ＭＳ Ｐゴシック"/>
              </a:rPr>
              <a:t> time-slot.</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fr-FR" sz="2000" dirty="0" err="1">
                <a:solidFill>
                  <a:srgbClr val="000000"/>
                </a:solidFill>
                <a:latin typeface="Arial"/>
                <a:ea typeface="ＭＳ Ｐゴシック"/>
              </a:rPr>
              <a:t>Further</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details</a:t>
            </a:r>
            <a:r>
              <a:rPr lang="fr-FR" sz="2000" dirty="0">
                <a:solidFill>
                  <a:srgbClr val="000000"/>
                </a:solidFill>
                <a:latin typeface="Arial"/>
                <a:ea typeface="ＭＳ Ｐゴシック"/>
              </a:rPr>
              <a:t> (e.g., frame </a:t>
            </a:r>
            <a:r>
              <a:rPr lang="fr-FR" sz="2000" dirty="0" err="1">
                <a:solidFill>
                  <a:srgbClr val="000000"/>
                </a:solidFill>
                <a:latin typeface="Arial"/>
                <a:ea typeface="ＭＳ Ｐゴシック"/>
              </a:rPr>
              <a:t>details</a:t>
            </a:r>
            <a:r>
              <a:rPr lang="fr-FR" sz="2000" dirty="0">
                <a:solidFill>
                  <a:srgbClr val="000000"/>
                </a:solidFill>
                <a:latin typeface="Arial"/>
                <a:ea typeface="ＭＳ Ｐゴシック"/>
              </a:rPr>
              <a:t>, how the time-slots are </a:t>
            </a:r>
            <a:r>
              <a:rPr lang="fr-FR" sz="2000" dirty="0" err="1">
                <a:solidFill>
                  <a:srgbClr val="000000"/>
                </a:solidFill>
                <a:latin typeface="Arial"/>
                <a:ea typeface="ＭＳ Ｐゴシック"/>
              </a:rPr>
              <a:t>assigned</a:t>
            </a:r>
            <a:r>
              <a:rPr lang="fr-FR" sz="2000" dirty="0">
                <a:solidFill>
                  <a:srgbClr val="000000"/>
                </a:solidFill>
                <a:latin typeface="Arial"/>
                <a:ea typeface="ＭＳ Ｐゴシック"/>
              </a:rPr>
              <a:t> etc.) are TBD.</a:t>
            </a:r>
            <a:endParaRPr lang="en-US" sz="2000" dirty="0">
              <a:solidFill>
                <a:srgbClr val="000000"/>
              </a:solidFill>
              <a:latin typeface="Arial"/>
              <a:ea typeface="ＭＳ Ｐゴシック"/>
            </a:endParaRPr>
          </a:p>
        </p:txBody>
      </p:sp>
    </p:spTree>
    <p:extLst>
      <p:ext uri="{BB962C8B-B14F-4D97-AF65-F5344CB8AC3E}">
        <p14:creationId xmlns:p14="http://schemas.microsoft.com/office/powerpoint/2010/main" val="3074122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References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91344" y="1322731"/>
            <a:ext cx="11809312" cy="2369880"/>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[1] 25/0046r0, Channel access for Active Tx non-AP AMP STAs (Rojan Chitrakar et. al.)</a:t>
            </a:r>
          </a:p>
          <a:p>
            <a:pPr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[2] 24/1776r1, Multiple access mechanisms for AMP (</a:t>
            </a:r>
            <a:r>
              <a:rPr lang="en-US" sz="2000" dirty="0" err="1">
                <a:solidFill>
                  <a:srgbClr val="000000"/>
                </a:solidFill>
                <a:latin typeface="Arial"/>
                <a:ea typeface="ＭＳ Ｐゴシック"/>
              </a:rPr>
              <a:t>Chuanfeng</a:t>
            </a:r>
            <a:r>
              <a:rPr lang="en-US" sz="2000" dirty="0">
                <a:solidFill>
                  <a:srgbClr val="000000"/>
                </a:solidFill>
                <a:latin typeface="Arial"/>
                <a:ea typeface="ＭＳ Ｐゴシック"/>
              </a:rPr>
              <a:t> He et. al.)</a:t>
            </a:r>
          </a:p>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[3] 24/1811r0, Frame format discussion (Liwen Chu et. al.)</a:t>
            </a:r>
          </a:p>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[4] 11-24/1537r2, Wireless connectivity challenges for AMP only IoT devices under 802.11 specification (Solomon Trainin)</a:t>
            </a:r>
          </a:p>
          <a:p>
            <a:pPr defTabSz="1187323" eaLnBrk="1" fontAlgn="auto" hangingPunct="1">
              <a:lnSpc>
                <a:spcPct val="90000"/>
              </a:lnSpc>
              <a:spcBef>
                <a:spcPts val="1200"/>
              </a:spcBef>
              <a:spcAft>
                <a:spcPts val="0"/>
              </a:spcAft>
              <a:tabLst>
                <a:tab pos="1207937" algn="ctr"/>
              </a:tabLst>
            </a:pPr>
            <a:endParaRPr lang="en-US" sz="2000" dirty="0">
              <a:solidFill>
                <a:srgbClr val="000000"/>
              </a:solidFill>
              <a:latin typeface="Arial"/>
              <a:ea typeface="ＭＳ Ｐゴシック"/>
            </a:endParaRPr>
          </a:p>
        </p:txBody>
      </p:sp>
    </p:spTree>
    <p:extLst>
      <p:ext uri="{BB962C8B-B14F-4D97-AF65-F5344CB8AC3E}">
        <p14:creationId xmlns:p14="http://schemas.microsoft.com/office/powerpoint/2010/main" val="301714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Recap: Time-slot based channel access [1] </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11949" y="1130682"/>
            <a:ext cx="11881320" cy="1077218"/>
          </a:xfrm>
          <a:prstGeom prst="rect">
            <a:avLst/>
          </a:prstGeom>
          <a:noFill/>
        </p:spPr>
        <p:txBody>
          <a:bodyPr vert="horz" wrap="square" rtlCol="0">
            <a:spAutoFit/>
          </a:bodyPr>
          <a:lstStyle/>
          <a:p>
            <a:pPr marL="285750" indent="-28575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600" dirty="0">
                <a:solidFill>
                  <a:srgbClr val="000000"/>
                </a:solidFill>
                <a:latin typeface="Arial"/>
                <a:ea typeface="ＭＳ Ｐゴシック"/>
              </a:rPr>
              <a:t>A time-slot based channel access may be based on random access or scheduled access.</a:t>
            </a:r>
            <a:r>
              <a:rPr lang="en-US" sz="1400" dirty="0">
                <a:solidFill>
                  <a:srgbClr val="000000"/>
                </a:solidFill>
                <a:latin typeface="Arial"/>
                <a:ea typeface="ＭＳ Ｐゴシック"/>
              </a:rPr>
              <a:t> An AMP Reader initiates a random access when it is not aware of the identities of the non-AP AMP STAs in its coverage, while it uses the scheduled access to communicate with AMP STAs that are known to it. The random access phase can be omitted if the AMP Reader is already aware of the AMP tag’s IDs.</a:t>
            </a:r>
          </a:p>
          <a:p>
            <a:pPr marL="285750" indent="-28575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600" dirty="0">
                <a:solidFill>
                  <a:srgbClr val="000000"/>
                </a:solidFill>
                <a:latin typeface="Arial"/>
                <a:ea typeface="ＭＳ Ｐゴシック"/>
              </a:rPr>
              <a:t>Slots Sync may be transmitted at slot boundaries to help the non-AP AMP STAs to align with the slots.</a:t>
            </a:r>
          </a:p>
        </p:txBody>
      </p:sp>
      <p:pic>
        <p:nvPicPr>
          <p:cNvPr id="8" name="pic">
            <a:extLst>
              <a:ext uri="{FF2B5EF4-FFF2-40B4-BE49-F238E27FC236}">
                <a16:creationId xmlns:a16="http://schemas.microsoft.com/office/drawing/2014/main" id="{6298BF7E-C3B7-4E99-8A33-116FA2C1FF6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1199456" y="2214127"/>
            <a:ext cx="9440000" cy="4230000"/>
          </a:xfrm>
          <a:prstGeom prst="rect">
            <a:avLst/>
          </a:prstGeom>
        </p:spPr>
      </p:pic>
    </p:spTree>
    <p:extLst>
      <p:ext uri="{BB962C8B-B14F-4D97-AF65-F5344CB8AC3E}">
        <p14:creationId xmlns:p14="http://schemas.microsoft.com/office/powerpoint/2010/main" val="2157422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Time-slot based random access </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980728"/>
            <a:ext cx="7056785" cy="4284250"/>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800" u="sng" dirty="0">
                <a:solidFill>
                  <a:srgbClr val="000000"/>
                </a:solidFill>
                <a:latin typeface="Arial"/>
                <a:ea typeface="ＭＳ Ｐゴシック"/>
              </a:rPr>
              <a:t>Random access procedure</a:t>
            </a:r>
            <a:r>
              <a:rPr lang="en-US" sz="1800" dirty="0">
                <a:solidFill>
                  <a:srgbClr val="000000"/>
                </a:solidFill>
                <a:latin typeface="Arial"/>
                <a:ea typeface="ＭＳ Ｐゴシック"/>
              </a:rPr>
              <a:t>:</a:t>
            </a:r>
          </a:p>
          <a:p>
            <a:pPr defTabSz="1187323" eaLnBrk="1" fontAlgn="auto" hangingPunct="1">
              <a:lnSpc>
                <a:spcPct val="90000"/>
              </a:lnSpc>
              <a:spcBef>
                <a:spcPts val="1200"/>
              </a:spcBef>
              <a:spcAft>
                <a:spcPts val="0"/>
              </a:spcAft>
              <a:tabLst>
                <a:tab pos="1207937" algn="ctr"/>
              </a:tabLst>
            </a:pPr>
            <a:r>
              <a:rPr lang="en-US" sz="1600" dirty="0">
                <a:solidFill>
                  <a:srgbClr val="000000"/>
                </a:solidFill>
                <a:latin typeface="Arial"/>
                <a:ea typeface="ＭＳ Ｐゴシック"/>
              </a:rPr>
              <a:t>1. The AMP Reader gains access to wireless medium and transmits a control frame (e.g., an AMP Poll frame) to start a random access session. The frame indicates:</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Session ID: Identifies the random access session</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The total number of random access slots = 2</a:t>
            </a:r>
            <a:r>
              <a:rPr lang="en-US" sz="1400" baseline="30000" dirty="0">
                <a:solidFill>
                  <a:srgbClr val="000000"/>
                </a:solidFill>
                <a:latin typeface="Arial"/>
                <a:ea typeface="ＭＳ Ｐゴシック"/>
              </a:rPr>
              <a:t>ECW</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FF0000"/>
                </a:solidFill>
                <a:latin typeface="Arial"/>
                <a:ea typeface="ＭＳ Ｐゴシック"/>
              </a:rPr>
              <a:t>Solicited Response Type = AMP-SYNC</a:t>
            </a:r>
          </a:p>
          <a:p>
            <a:pPr defTabSz="1187323" eaLnBrk="1" fontAlgn="auto" hangingPunct="1">
              <a:lnSpc>
                <a:spcPct val="90000"/>
              </a:lnSpc>
              <a:spcBef>
                <a:spcPts val="1200"/>
              </a:spcBef>
              <a:spcAft>
                <a:spcPts val="0"/>
              </a:spcAft>
              <a:tabLst>
                <a:tab pos="1207937" algn="ctr"/>
              </a:tabLst>
            </a:pPr>
            <a:r>
              <a:rPr lang="en-US" sz="1600" dirty="0">
                <a:solidFill>
                  <a:srgbClr val="000000"/>
                </a:solidFill>
                <a:latin typeface="Arial"/>
                <a:ea typeface="ＭＳ Ｐゴシック"/>
              </a:rPr>
              <a:t>2. Upon receiving an AMP Poll frame, a non-AP AMP STA randomly choose a </a:t>
            </a:r>
            <a:r>
              <a:rPr lang="en-US" sz="1600" dirty="0" err="1">
                <a:solidFill>
                  <a:srgbClr val="000000"/>
                </a:solidFill>
                <a:latin typeface="Arial"/>
                <a:ea typeface="ＭＳ Ｐゴシック"/>
              </a:rPr>
              <a:t>slot_counter</a:t>
            </a:r>
            <a:r>
              <a:rPr lang="en-US" sz="1600" dirty="0">
                <a:solidFill>
                  <a:srgbClr val="000000"/>
                </a:solidFill>
                <a:latin typeface="Arial"/>
                <a:ea typeface="ＭＳ Ｐゴシック"/>
              </a:rPr>
              <a:t> in the range [0, 2</a:t>
            </a:r>
            <a:r>
              <a:rPr lang="en-US" sz="1600" baseline="30000" dirty="0">
                <a:solidFill>
                  <a:srgbClr val="000000"/>
                </a:solidFill>
                <a:latin typeface="Arial"/>
                <a:ea typeface="ＭＳ Ｐゴシック"/>
              </a:rPr>
              <a:t>ECW </a:t>
            </a:r>
            <a:r>
              <a:rPr lang="en-US" sz="1600" dirty="0">
                <a:solidFill>
                  <a:srgbClr val="000000"/>
                </a:solidFill>
                <a:latin typeface="Arial"/>
                <a:ea typeface="ＭＳ Ｐゴシック"/>
              </a:rPr>
              <a:t>- 1]. If </a:t>
            </a:r>
            <a:r>
              <a:rPr lang="en-US" sz="1600" dirty="0" err="1">
                <a:solidFill>
                  <a:srgbClr val="000000"/>
                </a:solidFill>
                <a:latin typeface="Arial"/>
                <a:ea typeface="ＭＳ Ｐゴシック"/>
              </a:rPr>
              <a:t>slot_counter</a:t>
            </a:r>
            <a:r>
              <a:rPr lang="en-US" sz="1600" dirty="0">
                <a:solidFill>
                  <a:srgbClr val="000000"/>
                </a:solidFill>
                <a:latin typeface="Arial"/>
                <a:ea typeface="ＭＳ Ｐゴシック"/>
              </a:rPr>
              <a:t> is 0, the AMP STA transmits the requested response (i.e., </a:t>
            </a:r>
            <a:r>
              <a:rPr lang="en-US" sz="1600" dirty="0">
                <a:solidFill>
                  <a:srgbClr val="FF0000"/>
                </a:solidFill>
                <a:latin typeface="Arial"/>
                <a:ea typeface="ＭＳ Ｐゴシック"/>
              </a:rPr>
              <a:t>UL AMP-SYNC</a:t>
            </a:r>
            <a:r>
              <a:rPr lang="en-US" sz="1600" dirty="0">
                <a:solidFill>
                  <a:srgbClr val="000000"/>
                </a:solidFill>
                <a:latin typeface="Arial"/>
                <a:ea typeface="ＭＳ Ｐゴシック"/>
              </a:rPr>
              <a:t>) in slot 0, else it decrements the </a:t>
            </a:r>
            <a:r>
              <a:rPr lang="en-US" sz="1600" dirty="0" err="1">
                <a:solidFill>
                  <a:srgbClr val="000000"/>
                </a:solidFill>
                <a:latin typeface="Arial"/>
                <a:ea typeface="ＭＳ Ｐゴシック"/>
              </a:rPr>
              <a:t>slot_counter</a:t>
            </a:r>
            <a:r>
              <a:rPr lang="en-US" sz="1600" dirty="0">
                <a:solidFill>
                  <a:srgbClr val="000000"/>
                </a:solidFill>
                <a:latin typeface="Arial"/>
                <a:ea typeface="ＭＳ Ｐゴシック"/>
              </a:rPr>
              <a:t> at each slot boundary and transmits the </a:t>
            </a:r>
            <a:r>
              <a:rPr lang="en-US" sz="1600" dirty="0">
                <a:solidFill>
                  <a:srgbClr val="FF0000"/>
                </a:solidFill>
                <a:latin typeface="Arial"/>
                <a:ea typeface="ＭＳ Ｐゴシック"/>
              </a:rPr>
              <a:t>UL AMP-SYNC</a:t>
            </a:r>
            <a:r>
              <a:rPr lang="en-US" sz="1600" dirty="0">
                <a:solidFill>
                  <a:srgbClr val="000000"/>
                </a:solidFill>
                <a:latin typeface="Arial"/>
                <a:ea typeface="ＭＳ Ｐゴシック"/>
              </a:rPr>
              <a:t> in the slot in which the </a:t>
            </a:r>
            <a:r>
              <a:rPr lang="en-US" sz="1600" dirty="0" err="1">
                <a:solidFill>
                  <a:srgbClr val="000000"/>
                </a:solidFill>
                <a:latin typeface="Arial"/>
                <a:ea typeface="ＭＳ Ｐゴシック"/>
              </a:rPr>
              <a:t>slot_counter</a:t>
            </a:r>
            <a:r>
              <a:rPr lang="en-US" sz="1600" dirty="0">
                <a:solidFill>
                  <a:srgbClr val="000000"/>
                </a:solidFill>
                <a:latin typeface="Arial"/>
                <a:ea typeface="ＭＳ Ｐゴシック"/>
              </a:rPr>
              <a:t> reaches 0.</a:t>
            </a:r>
          </a:p>
          <a:p>
            <a:pPr defTabSz="1187323" eaLnBrk="1" fontAlgn="auto" hangingPunct="1">
              <a:lnSpc>
                <a:spcPct val="90000"/>
              </a:lnSpc>
              <a:spcBef>
                <a:spcPts val="1200"/>
              </a:spcBef>
              <a:spcAft>
                <a:spcPts val="0"/>
              </a:spcAft>
              <a:tabLst>
                <a:tab pos="1207937" algn="ctr"/>
              </a:tabLst>
            </a:pPr>
            <a:r>
              <a:rPr lang="en-US" sz="1600" dirty="0">
                <a:solidFill>
                  <a:srgbClr val="000000"/>
                </a:solidFill>
                <a:latin typeface="Arial"/>
                <a:ea typeface="ＭＳ Ｐゴシック"/>
              </a:rPr>
              <a:t>3. The AMP Reader records the indices of the random access slots in which it successfully receives an UL AMP-SYNC. Note - The AMP Reader may not know the identity of the AMP tag that transmitted the UL AMP-SYNC.</a:t>
            </a:r>
          </a:p>
        </p:txBody>
      </p:sp>
      <p:pic>
        <p:nvPicPr>
          <p:cNvPr id="6" name="pic">
            <a:extLst>
              <a:ext uri="{FF2B5EF4-FFF2-40B4-BE49-F238E27FC236}">
                <a16:creationId xmlns:a16="http://schemas.microsoft.com/office/drawing/2014/main" id="{3D8AAE6A-3535-458E-B4F0-AE62CF62C62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7264672" y="1336646"/>
            <a:ext cx="4880000" cy="3770000"/>
          </a:xfrm>
          <a:prstGeom prst="rect">
            <a:avLst/>
          </a:prstGeom>
        </p:spPr>
      </p:pic>
      <p:sp>
        <p:nvSpPr>
          <p:cNvPr id="4" name="Rectangle 3">
            <a:extLst>
              <a:ext uri="{FF2B5EF4-FFF2-40B4-BE49-F238E27FC236}">
                <a16:creationId xmlns:a16="http://schemas.microsoft.com/office/drawing/2014/main" id="{0605A325-C815-4D71-9096-FCC54AE832A3}"/>
              </a:ext>
            </a:extLst>
          </p:cNvPr>
          <p:cNvSpPr/>
          <p:nvPr/>
        </p:nvSpPr>
        <p:spPr>
          <a:xfrm>
            <a:off x="47328" y="5229200"/>
            <a:ext cx="11953328" cy="1298817"/>
          </a:xfrm>
          <a:prstGeom prst="rect">
            <a:avLst/>
          </a:prstGeom>
        </p:spPr>
        <p:txBody>
          <a:bodyPr wrap="square">
            <a:spAutoFit/>
          </a:bodyPr>
          <a:lstStyle/>
          <a:p>
            <a:pPr>
              <a:spcBef>
                <a:spcPct val="30000"/>
              </a:spcBef>
              <a:buClr>
                <a:srgbClr val="000000"/>
              </a:buClr>
              <a:buSzPct val="100000"/>
            </a:pPr>
            <a:r>
              <a:rPr lang="en-US" sz="1600" dirty="0">
                <a:solidFill>
                  <a:srgbClr val="000000"/>
                </a:solidFill>
                <a:latin typeface="Arial"/>
                <a:ea typeface="ＭＳ Ｐゴシック"/>
              </a:rPr>
              <a:t>4. Since the Slots are not large, guard intervals of a few µS between the slots may be sufficient to prevent inter-slot collisions.</a:t>
            </a:r>
            <a:endParaRPr lang="en-US" altLang="zh-CN" sz="1600" dirty="0">
              <a:solidFill>
                <a:srgbClr val="000000"/>
              </a:solidFill>
              <a:latin typeface="Arial" panose="020B0604020202020204" pitchFamily="34" charset="0"/>
            </a:endParaRPr>
          </a:p>
          <a:p>
            <a:pPr lvl="0">
              <a:spcBef>
                <a:spcPct val="30000"/>
              </a:spcBef>
              <a:buClr>
                <a:srgbClr val="000000"/>
              </a:buClr>
              <a:buSzPct val="100000"/>
            </a:pPr>
            <a:r>
              <a:rPr lang="en-US" altLang="zh-CN" sz="1600" dirty="0">
                <a:solidFill>
                  <a:srgbClr val="000000"/>
                </a:solidFill>
                <a:latin typeface="Arial" panose="020B0604020202020204" pitchFamily="34" charset="0"/>
              </a:rPr>
              <a:t>Assuming UL AMP-SYNC with 16 bits and ~10% guard interval, the slot duration required:</a:t>
            </a:r>
          </a:p>
          <a:p>
            <a:pPr lvl="0">
              <a:spcBef>
                <a:spcPct val="30000"/>
              </a:spcBef>
              <a:buClr>
                <a:srgbClr val="000000"/>
              </a:buClr>
              <a:buSzPct val="100000"/>
            </a:pPr>
            <a:r>
              <a:rPr lang="en-US" altLang="zh-CN" sz="1600" dirty="0">
                <a:solidFill>
                  <a:srgbClr val="000000"/>
                </a:solidFill>
                <a:latin typeface="Arial" panose="020B0604020202020204" pitchFamily="34" charset="0"/>
              </a:rPr>
              <a:t>@250 kbps = ~70 </a:t>
            </a:r>
            <a:r>
              <a:rPr lang="en-US" sz="1600" dirty="0">
                <a:solidFill>
                  <a:srgbClr val="000000"/>
                </a:solidFill>
                <a:latin typeface="Arial"/>
                <a:ea typeface="ＭＳ Ｐゴシック"/>
              </a:rPr>
              <a:t>µ</a:t>
            </a:r>
            <a:r>
              <a:rPr lang="en-US" altLang="zh-CN" sz="1600" dirty="0">
                <a:solidFill>
                  <a:srgbClr val="000000"/>
                </a:solidFill>
                <a:latin typeface="Arial" panose="020B0604020202020204" pitchFamily="34" charset="0"/>
              </a:rPr>
              <a:t>S;  @1 Mbps = ~18 </a:t>
            </a:r>
            <a:r>
              <a:rPr lang="en-US" sz="1600" dirty="0">
                <a:solidFill>
                  <a:srgbClr val="000000"/>
                </a:solidFill>
                <a:latin typeface="Arial"/>
                <a:ea typeface="ＭＳ Ｐゴシック"/>
              </a:rPr>
              <a:t>µ</a:t>
            </a:r>
            <a:r>
              <a:rPr lang="en-US" altLang="zh-CN" sz="1600" dirty="0">
                <a:solidFill>
                  <a:srgbClr val="000000"/>
                </a:solidFill>
                <a:latin typeface="Arial" panose="020B0604020202020204" pitchFamily="34" charset="0"/>
              </a:rPr>
              <a:t>S; @ 4 Mbps = ~4.5 </a:t>
            </a:r>
            <a:r>
              <a:rPr lang="en-US" sz="1600" dirty="0">
                <a:solidFill>
                  <a:srgbClr val="000000"/>
                </a:solidFill>
                <a:latin typeface="Arial"/>
                <a:ea typeface="ＭＳ Ｐゴシック"/>
              </a:rPr>
              <a:t>µ</a:t>
            </a:r>
            <a:r>
              <a:rPr lang="en-US" altLang="zh-CN" sz="1600" dirty="0">
                <a:solidFill>
                  <a:srgbClr val="000000"/>
                </a:solidFill>
                <a:latin typeface="Arial" panose="020B0604020202020204" pitchFamily="34" charset="0"/>
              </a:rPr>
              <a:t>S</a:t>
            </a:r>
          </a:p>
          <a:p>
            <a:pPr lvl="0">
              <a:spcBef>
                <a:spcPct val="30000"/>
              </a:spcBef>
              <a:buClr>
                <a:srgbClr val="000000"/>
              </a:buClr>
              <a:buSzPct val="100000"/>
            </a:pPr>
            <a:r>
              <a:rPr lang="en-US" altLang="zh-CN" sz="1600" dirty="0">
                <a:solidFill>
                  <a:srgbClr val="000000"/>
                </a:solidFill>
                <a:latin typeface="Arial" panose="020B0604020202020204" pitchFamily="34" charset="0"/>
              </a:rPr>
              <a:t>Even at @250 kbps and random access with 16 slots, the worst drift (@10K ppm) at the start of the 16th slot is @10 </a:t>
            </a:r>
            <a:r>
              <a:rPr lang="en-US" sz="1600" dirty="0">
                <a:solidFill>
                  <a:srgbClr val="000000"/>
                </a:solidFill>
                <a:latin typeface="Arial"/>
                <a:ea typeface="ＭＳ Ｐゴシック"/>
              </a:rPr>
              <a:t>µ</a:t>
            </a:r>
            <a:r>
              <a:rPr lang="en-US" altLang="zh-CN" sz="1600" dirty="0">
                <a:solidFill>
                  <a:srgbClr val="000000"/>
                </a:solidFill>
                <a:latin typeface="Arial" panose="020B0604020202020204" pitchFamily="34" charset="0"/>
              </a:rPr>
              <a:t>S.</a:t>
            </a:r>
          </a:p>
        </p:txBody>
      </p:sp>
    </p:spTree>
    <p:extLst>
      <p:ext uri="{BB962C8B-B14F-4D97-AF65-F5344CB8AC3E}">
        <p14:creationId xmlns:p14="http://schemas.microsoft.com/office/powerpoint/2010/main" val="22088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
            <a:extLst>
              <a:ext uri="{FF2B5EF4-FFF2-40B4-BE49-F238E27FC236}">
                <a16:creationId xmlns:a16="http://schemas.microsoft.com/office/drawing/2014/main" id="{378F4916-163D-4EE6-9DE1-4DBC7BCCAEA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7564672" y="2989320"/>
            <a:ext cx="4580000" cy="3320000"/>
          </a:xfrm>
          <a:prstGeom prst="rect">
            <a:avLst/>
          </a:prstGeom>
        </p:spPr>
      </p:pic>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Time-slot based scheduled access </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19335" y="1268760"/>
            <a:ext cx="7272809" cy="4819781"/>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2000" u="sng" dirty="0">
                <a:solidFill>
                  <a:srgbClr val="000000"/>
                </a:solidFill>
                <a:latin typeface="Arial"/>
                <a:ea typeface="ＭＳ Ｐゴシック"/>
              </a:rPr>
              <a:t>Scheduled access procedure</a:t>
            </a:r>
            <a:r>
              <a:rPr lang="en-US" sz="2000" dirty="0">
                <a:solidFill>
                  <a:srgbClr val="000000"/>
                </a:solidFill>
                <a:latin typeface="Arial"/>
                <a:ea typeface="ＭＳ Ｐゴシック"/>
              </a:rPr>
              <a:t>:</a:t>
            </a:r>
          </a:p>
          <a:p>
            <a:pPr marL="342900" indent="-342900" defTabSz="1187323" eaLnBrk="1" fontAlgn="auto" hangingPunct="1">
              <a:lnSpc>
                <a:spcPct val="90000"/>
              </a:lnSpc>
              <a:spcBef>
                <a:spcPts val="1200"/>
              </a:spcBef>
              <a:spcAft>
                <a:spcPts val="0"/>
              </a:spcAft>
              <a:buAutoNum type="arabicPeriod"/>
              <a:tabLst>
                <a:tab pos="1207937" algn="ctr"/>
              </a:tabLst>
            </a:pPr>
            <a:r>
              <a:rPr lang="en-US" sz="1800" dirty="0">
                <a:solidFill>
                  <a:srgbClr val="000000"/>
                </a:solidFill>
                <a:latin typeface="Arial"/>
                <a:ea typeface="ＭＳ Ｐゴシック"/>
              </a:rPr>
              <a:t>The AMP Reader transmits a control frame (e.g., an AMP Request frame) assigning transmission time-slots to one or more non-AP AMP STAs </a:t>
            </a:r>
            <a:r>
              <a:rPr lang="en-US" sz="1800" dirty="0">
                <a:solidFill>
                  <a:srgbClr val="FF0000"/>
                </a:solidFill>
                <a:latin typeface="Arial"/>
                <a:ea typeface="ＭＳ Ｐゴシック"/>
              </a:rPr>
              <a:t>based on the slot index of the Random Access phase in which it successfully received an AMP-SYNC</a:t>
            </a:r>
            <a:r>
              <a:rPr lang="en-US" sz="1800" dirty="0">
                <a:solidFill>
                  <a:srgbClr val="000000"/>
                </a:solidFill>
                <a:latin typeface="Arial"/>
                <a:ea typeface="ＭＳ Ｐゴシック"/>
              </a:rPr>
              <a:t>. Random access slots in which AMP-SYNC is not received (due to no response, or collision etc.), is not assigned a time-slot in the Scheduled Access phase. The AMP Request frame may also specify the solicited response (e.g., MAC Address, Buffer Date etc.).</a:t>
            </a:r>
          </a:p>
          <a:p>
            <a:pPr marL="342900" indent="-342900" defTabSz="1187323" eaLnBrk="1" fontAlgn="auto" hangingPunct="1">
              <a:lnSpc>
                <a:spcPct val="90000"/>
              </a:lnSpc>
              <a:spcBef>
                <a:spcPts val="1200"/>
              </a:spcBef>
              <a:spcAft>
                <a:spcPts val="0"/>
              </a:spcAft>
              <a:buAutoNum type="arabicPeriod"/>
              <a:tabLst>
                <a:tab pos="1207937" algn="ctr"/>
              </a:tabLst>
            </a:pPr>
            <a:r>
              <a:rPr lang="en-US" sz="1800" dirty="0">
                <a:solidFill>
                  <a:srgbClr val="000000"/>
                </a:solidFill>
                <a:latin typeface="Arial"/>
                <a:ea typeface="ＭＳ Ｐゴシック"/>
              </a:rPr>
              <a:t>If an AMP STA receives an AMP Request frame and finds the index of the slot in which it transmitted in the Random Access Phase assigned a time-slot in the AMP Request frame, it transmits its response in the assigned time-slot.</a:t>
            </a:r>
          </a:p>
          <a:p>
            <a:pPr marL="342900" indent="-342900" defTabSz="1187323" eaLnBrk="1" fontAlgn="auto" hangingPunct="1">
              <a:lnSpc>
                <a:spcPct val="90000"/>
              </a:lnSpc>
              <a:spcBef>
                <a:spcPts val="1200"/>
              </a:spcBef>
              <a:spcAft>
                <a:spcPts val="0"/>
              </a:spcAft>
              <a:buAutoNum type="arabicPeriod"/>
              <a:tabLst>
                <a:tab pos="1207937" algn="ctr"/>
              </a:tabLst>
            </a:pPr>
            <a:r>
              <a:rPr lang="en-US" sz="1800" dirty="0">
                <a:solidFill>
                  <a:srgbClr val="000000"/>
                </a:solidFill>
                <a:latin typeface="Arial"/>
                <a:ea typeface="ＭＳ Ｐゴシック"/>
              </a:rPr>
              <a:t>If the slot duration is large (e.g., &gt; 1 </a:t>
            </a:r>
            <a:r>
              <a:rPr lang="en-US" sz="1800" dirty="0" err="1">
                <a:solidFill>
                  <a:srgbClr val="000000"/>
                </a:solidFill>
                <a:latin typeface="Arial"/>
                <a:ea typeface="ＭＳ Ｐゴシック"/>
              </a:rPr>
              <a:t>ms</a:t>
            </a:r>
            <a:r>
              <a:rPr lang="en-US" sz="1800" dirty="0">
                <a:solidFill>
                  <a:srgbClr val="000000"/>
                </a:solidFill>
                <a:latin typeface="Arial"/>
                <a:ea typeface="ＭＳ Ｐゴシック"/>
              </a:rPr>
              <a:t>), the AMP Reader may transmit a Slot Sync at slot-boundaries to indicate start of a time-slot but if the slot duration is small, guard interval may be sufficient.</a:t>
            </a:r>
          </a:p>
        </p:txBody>
      </p:sp>
      <p:cxnSp>
        <p:nvCxnSpPr>
          <p:cNvPr id="6" name="Straight Arrow Connector 5">
            <a:extLst>
              <a:ext uri="{FF2B5EF4-FFF2-40B4-BE49-F238E27FC236}">
                <a16:creationId xmlns:a16="http://schemas.microsoft.com/office/drawing/2014/main" id="{2C15DA15-E892-4C9C-977C-B5F793788CD9}"/>
              </a:ext>
            </a:extLst>
          </p:cNvPr>
          <p:cNvCxnSpPr>
            <a:cxnSpLocks/>
          </p:cNvCxnSpPr>
          <p:nvPr/>
        </p:nvCxnSpPr>
        <p:spPr bwMode="auto">
          <a:xfrm>
            <a:off x="7104112" y="2420888"/>
            <a:ext cx="1944216" cy="1008112"/>
          </a:xfrm>
          <a:prstGeom prst="straightConnector1">
            <a:avLst/>
          </a:prstGeom>
          <a:solidFill>
            <a:srgbClr val="00B8FF"/>
          </a:solidFill>
          <a:ln w="95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pic>
        <p:nvPicPr>
          <p:cNvPr id="10" name="pic">
            <a:extLst>
              <a:ext uri="{FF2B5EF4-FFF2-40B4-BE49-F238E27FC236}">
                <a16:creationId xmlns:a16="http://schemas.microsoft.com/office/drawing/2014/main" id="{3E81CC55-9F94-4C98-95F7-BEB56B9C670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8688288" y="1130682"/>
            <a:ext cx="3180000" cy="1710000"/>
          </a:xfrm>
          <a:prstGeom prst="rect">
            <a:avLst/>
          </a:prstGeom>
        </p:spPr>
      </p:pic>
    </p:spTree>
    <p:extLst>
      <p:ext uri="{BB962C8B-B14F-4D97-AF65-F5344CB8AC3E}">
        <p14:creationId xmlns:p14="http://schemas.microsoft.com/office/powerpoint/2010/main" val="1731911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Time-slot based channel access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268760"/>
            <a:ext cx="2880319" cy="3988784"/>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2000" u="sng" dirty="0">
                <a:solidFill>
                  <a:srgbClr val="000000"/>
                </a:solidFill>
                <a:latin typeface="Arial"/>
                <a:ea typeface="ＭＳ Ｐゴシック"/>
              </a:rPr>
              <a:t>Example:</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400" dirty="0">
                <a:solidFill>
                  <a:srgbClr val="000000"/>
                </a:solidFill>
                <a:latin typeface="Arial"/>
                <a:ea typeface="ＭＳ Ｐゴシック"/>
              </a:rPr>
              <a:t>During random access session, Tag 1, 2 and 3 successfully transmits UL AMP-SYNC in slot 1, 2 and 3 respectively.</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400" dirty="0">
                <a:solidFill>
                  <a:srgbClr val="000000"/>
                </a:solidFill>
                <a:latin typeface="Arial"/>
                <a:ea typeface="ＭＳ Ｐゴシック"/>
              </a:rPr>
              <a:t>Subsequently, the AMP Reader schedules the tag that transmitted in Slot 1 (Tag 1) to transmit in Slot 0, the tag that transmitted in Slot 2 (Tag 2) to transmit in Slot 1 and the tag that transmitted in Slot 3 (Tag 3) to transmit in Slot 2 of the scheduled transmission session.</a:t>
            </a:r>
          </a:p>
          <a:p>
            <a:pPr defTabSz="1187323" eaLnBrk="1" fontAlgn="auto" hangingPunct="1">
              <a:lnSpc>
                <a:spcPct val="90000"/>
              </a:lnSpc>
              <a:spcBef>
                <a:spcPts val="1200"/>
              </a:spcBef>
              <a:spcAft>
                <a:spcPts val="0"/>
              </a:spcAft>
              <a:tabLst>
                <a:tab pos="1207937" algn="ctr"/>
              </a:tabLst>
            </a:pPr>
            <a:endParaRPr lang="en-US" sz="1800" dirty="0">
              <a:solidFill>
                <a:srgbClr val="000000"/>
              </a:solidFill>
              <a:latin typeface="Arial"/>
              <a:ea typeface="ＭＳ Ｐゴシック"/>
            </a:endParaRPr>
          </a:p>
        </p:txBody>
      </p:sp>
      <p:pic>
        <p:nvPicPr>
          <p:cNvPr id="3" name="Picture 2">
            <a:extLst>
              <a:ext uri="{FF2B5EF4-FFF2-40B4-BE49-F238E27FC236}">
                <a16:creationId xmlns:a16="http://schemas.microsoft.com/office/drawing/2014/main" id="{B3AE023D-8A72-404F-A405-63A5E7053F61}"/>
              </a:ext>
            </a:extLst>
          </p:cNvPr>
          <p:cNvPicPr>
            <a:picLocks noChangeAspect="1"/>
          </p:cNvPicPr>
          <p:nvPr/>
        </p:nvPicPr>
        <p:blipFill>
          <a:blip r:embed="rId2"/>
          <a:stretch>
            <a:fillRect/>
          </a:stretch>
        </p:blipFill>
        <p:spPr>
          <a:xfrm>
            <a:off x="3071664" y="1412776"/>
            <a:ext cx="8965356" cy="3988784"/>
          </a:xfrm>
          <a:prstGeom prst="rect">
            <a:avLst/>
          </a:prstGeom>
        </p:spPr>
      </p:pic>
    </p:spTree>
    <p:extLst>
      <p:ext uri="{BB962C8B-B14F-4D97-AF65-F5344CB8AC3E}">
        <p14:creationId xmlns:p14="http://schemas.microsoft.com/office/powerpoint/2010/main" val="1206652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
            <a:extLst>
              <a:ext uri="{FF2B5EF4-FFF2-40B4-BE49-F238E27FC236}">
                <a16:creationId xmlns:a16="http://schemas.microsoft.com/office/drawing/2014/main" id="{619F33C4-2F40-44CB-AAF1-D3A29C3FF67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55133" y="1844824"/>
            <a:ext cx="6830000" cy="2770000"/>
          </a:xfrm>
          <a:prstGeom prst="rect">
            <a:avLst/>
          </a:prstGeom>
        </p:spPr>
      </p:pic>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frame</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646331"/>
          </a:xfrm>
          <a:prstGeom prst="rect">
            <a:avLst/>
          </a:prstGeom>
          <a:noFill/>
        </p:spPr>
        <p:txBody>
          <a:bodyPr vert="horz" wrap="square" rtlCol="0">
            <a:spAutoFit/>
          </a:bodyPr>
          <a:lstStyle/>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q"/>
              <a:tabLst>
                <a:tab pos="1207937" algn="ctr"/>
              </a:tabLst>
              <a:defRPr/>
            </a:pPr>
            <a:r>
              <a:rPr kumimoji="0" lang="en-US" sz="2000" b="0" i="0" u="none" strike="noStrike" kern="1200" cap="none" spc="0" normalizeH="0" baseline="0" noProof="0" dirty="0">
                <a:ln>
                  <a:noFill/>
                </a:ln>
                <a:solidFill>
                  <a:srgbClr val="000000"/>
                </a:solidFill>
                <a:effectLst/>
                <a:uLnTx/>
                <a:uFillTx/>
                <a:latin typeface="Arial"/>
                <a:ea typeface="ＭＳ Ｐゴシック"/>
              </a:rPr>
              <a:t>Similar to the views expressed in [3], [4], we propose that AMP frame be designed similar to WUR frames, only carrying the absolutely essential fields.</a:t>
            </a:r>
            <a:endParaRPr kumimoji="0" lang="en-US" sz="2800" b="1" i="0" u="none" strike="noStrike" kern="1200" cap="none" spc="0" normalizeH="0" baseline="0" noProof="0" dirty="0">
              <a:ln>
                <a:noFill/>
              </a:ln>
              <a:solidFill>
                <a:srgbClr val="000000"/>
              </a:solidFill>
              <a:effectLst/>
              <a:uLnTx/>
              <a:uFillTx/>
              <a:latin typeface="Arial"/>
              <a:ea typeface="ＭＳ Ｐゴシック"/>
            </a:endParaRPr>
          </a:p>
        </p:txBody>
      </p:sp>
      <p:graphicFrame>
        <p:nvGraphicFramePr>
          <p:cNvPr id="4" name="Table 3">
            <a:extLst>
              <a:ext uri="{FF2B5EF4-FFF2-40B4-BE49-F238E27FC236}">
                <a16:creationId xmlns:a16="http://schemas.microsoft.com/office/drawing/2014/main" id="{F572AF3F-FB9E-4AA8-9980-4E76E5BF5BCA}"/>
              </a:ext>
            </a:extLst>
          </p:cNvPr>
          <p:cNvGraphicFramePr>
            <a:graphicFrameLocks noGrp="1"/>
          </p:cNvGraphicFramePr>
          <p:nvPr>
            <p:extLst>
              <p:ext uri="{D42A27DB-BD31-4B8C-83A1-F6EECF244321}">
                <p14:modId xmlns:p14="http://schemas.microsoft.com/office/powerpoint/2010/main" val="4050594889"/>
              </p:ext>
            </p:extLst>
          </p:nvPr>
        </p:nvGraphicFramePr>
        <p:xfrm>
          <a:off x="5698002" y="4313344"/>
          <a:ext cx="5753870" cy="2209800"/>
        </p:xfrm>
        <a:graphic>
          <a:graphicData uri="http://schemas.openxmlformats.org/drawingml/2006/table">
            <a:tbl>
              <a:tblPr firstRow="1" bandRow="1">
                <a:tableStyleId>{5940675A-B579-460E-94D1-54222C63F5DA}</a:tableStyleId>
              </a:tblPr>
              <a:tblGrid>
                <a:gridCol w="1152127">
                  <a:extLst>
                    <a:ext uri="{9D8B030D-6E8A-4147-A177-3AD203B41FA5}">
                      <a16:colId xmlns:a16="http://schemas.microsoft.com/office/drawing/2014/main" val="1233881026"/>
                    </a:ext>
                  </a:extLst>
                </a:gridCol>
                <a:gridCol w="1224136">
                  <a:extLst>
                    <a:ext uri="{9D8B030D-6E8A-4147-A177-3AD203B41FA5}">
                      <a16:colId xmlns:a16="http://schemas.microsoft.com/office/drawing/2014/main" val="343857241"/>
                    </a:ext>
                  </a:extLst>
                </a:gridCol>
                <a:gridCol w="3377607">
                  <a:extLst>
                    <a:ext uri="{9D8B030D-6E8A-4147-A177-3AD203B41FA5}">
                      <a16:colId xmlns:a16="http://schemas.microsoft.com/office/drawing/2014/main" val="3002592501"/>
                    </a:ext>
                  </a:extLst>
                </a:gridCol>
              </a:tblGrid>
              <a:tr h="370840">
                <a:tc>
                  <a:txBody>
                    <a:bodyPr/>
                    <a:lstStyle/>
                    <a:p>
                      <a:r>
                        <a:rPr lang="en-US" sz="1400" dirty="0"/>
                        <a:t>Frame Type</a:t>
                      </a:r>
                      <a:endParaRPr lang="en-SG" sz="1400" dirty="0"/>
                    </a:p>
                  </a:txBody>
                  <a:tcPr/>
                </a:tc>
                <a:tc>
                  <a:txBody>
                    <a:bodyPr/>
                    <a:lstStyle/>
                    <a:p>
                      <a:r>
                        <a:rPr lang="en-US" sz="1400" dirty="0"/>
                        <a:t>Name</a:t>
                      </a:r>
                      <a:endParaRPr lang="en-SG" sz="1400" dirty="0"/>
                    </a:p>
                  </a:txBody>
                  <a:tcPr/>
                </a:tc>
                <a:tc>
                  <a:txBody>
                    <a:bodyPr/>
                    <a:lstStyle/>
                    <a:p>
                      <a:r>
                        <a:rPr lang="en-US" sz="1400" dirty="0"/>
                        <a:t>Description</a:t>
                      </a:r>
                      <a:endParaRPr lang="en-SG" sz="1400" dirty="0"/>
                    </a:p>
                  </a:txBody>
                  <a:tcPr/>
                </a:tc>
                <a:extLst>
                  <a:ext uri="{0D108BD9-81ED-4DB2-BD59-A6C34878D82A}">
                    <a16:rowId xmlns:a16="http://schemas.microsoft.com/office/drawing/2014/main" val="3070235388"/>
                  </a:ext>
                </a:extLst>
              </a:tr>
              <a:tr h="370840">
                <a:tc>
                  <a:txBody>
                    <a:bodyPr/>
                    <a:lstStyle/>
                    <a:p>
                      <a:r>
                        <a:rPr lang="en-US" sz="1200" dirty="0">
                          <a:solidFill>
                            <a:srgbClr val="FF0000"/>
                          </a:solidFill>
                        </a:rPr>
                        <a:t>0</a:t>
                      </a:r>
                      <a:endParaRPr lang="en-SG" sz="1200" dirty="0">
                        <a:solidFill>
                          <a:srgbClr val="FF0000"/>
                        </a:solidFill>
                      </a:endParaRPr>
                    </a:p>
                  </a:txBody>
                  <a:tcPr/>
                </a:tc>
                <a:tc>
                  <a:txBody>
                    <a:bodyPr/>
                    <a:lstStyle/>
                    <a:p>
                      <a:r>
                        <a:rPr lang="en-US" sz="1200" dirty="0">
                          <a:solidFill>
                            <a:srgbClr val="FF0000"/>
                          </a:solidFill>
                        </a:rPr>
                        <a:t>AMP Trigger</a:t>
                      </a:r>
                      <a:endParaRPr lang="en-SG" sz="1200" dirty="0">
                        <a:solidFill>
                          <a:srgbClr val="FF0000"/>
                        </a:solidFill>
                      </a:endParaRPr>
                    </a:p>
                  </a:txBody>
                  <a:tcPr/>
                </a:tc>
                <a:tc>
                  <a:txBody>
                    <a:bodyPr/>
                    <a:lstStyle/>
                    <a:p>
                      <a:r>
                        <a:rPr lang="en-US" sz="1200" dirty="0">
                          <a:solidFill>
                            <a:srgbClr val="FF0000"/>
                          </a:solidFill>
                        </a:rPr>
                        <a:t>AMP frame to solicit a response from non-AP AMP STAs either during random access or scheduled access.</a:t>
                      </a:r>
                      <a:endParaRPr lang="en-SG" sz="1200" dirty="0">
                        <a:solidFill>
                          <a:srgbClr val="FF0000"/>
                        </a:solidFill>
                      </a:endParaRPr>
                    </a:p>
                  </a:txBody>
                  <a:tcPr/>
                </a:tc>
                <a:extLst>
                  <a:ext uri="{0D108BD9-81ED-4DB2-BD59-A6C34878D82A}">
                    <a16:rowId xmlns:a16="http://schemas.microsoft.com/office/drawing/2014/main" val="4262112429"/>
                  </a:ext>
                </a:extLst>
              </a:tr>
              <a:tr h="370840">
                <a:tc>
                  <a:txBody>
                    <a:bodyPr/>
                    <a:lstStyle/>
                    <a:p>
                      <a:r>
                        <a:rPr lang="en-US" sz="1200" dirty="0">
                          <a:solidFill>
                            <a:schemeClr val="tx1"/>
                          </a:solidFill>
                        </a:rPr>
                        <a:t>…</a:t>
                      </a:r>
                      <a:endParaRPr lang="en-SG" sz="1200" dirty="0">
                        <a:solidFill>
                          <a:schemeClr val="tx1"/>
                        </a:solidFill>
                      </a:endParaRPr>
                    </a:p>
                  </a:txBody>
                  <a:tcPr/>
                </a:tc>
                <a:tc>
                  <a:txBody>
                    <a:bodyPr/>
                    <a:lstStyle/>
                    <a:p>
                      <a:r>
                        <a:rPr lang="en-US" sz="1200" dirty="0">
                          <a:solidFill>
                            <a:schemeClr val="tx1"/>
                          </a:solidFill>
                        </a:rPr>
                        <a:t>…</a:t>
                      </a:r>
                      <a:endParaRPr lang="en-SG" sz="1200" dirty="0">
                        <a:solidFill>
                          <a:schemeClr val="tx1"/>
                        </a:solidFill>
                      </a:endParaRPr>
                    </a:p>
                  </a:txBody>
                  <a:tcPr/>
                </a:tc>
                <a:tc>
                  <a:txBody>
                    <a:bodyPr/>
                    <a:lstStyle/>
                    <a:p>
                      <a:endParaRPr lang="en-SG" sz="1200" dirty="0">
                        <a:solidFill>
                          <a:schemeClr val="tx1"/>
                        </a:solidFill>
                      </a:endParaRPr>
                    </a:p>
                  </a:txBody>
                  <a:tcPr/>
                </a:tc>
                <a:extLst>
                  <a:ext uri="{0D108BD9-81ED-4DB2-BD59-A6C34878D82A}">
                    <a16:rowId xmlns:a16="http://schemas.microsoft.com/office/drawing/2014/main" val="551325935"/>
                  </a:ext>
                </a:extLst>
              </a:tr>
              <a:tr h="370840">
                <a:tc>
                  <a:txBody>
                    <a:bodyPr/>
                    <a:lstStyle/>
                    <a:p>
                      <a:r>
                        <a:rPr lang="en-US" sz="1200" dirty="0">
                          <a:solidFill>
                            <a:schemeClr val="tx1"/>
                          </a:solidFill>
                        </a:rPr>
                        <a:t>X</a:t>
                      </a:r>
                      <a:endParaRPr lang="en-SG" sz="1200" dirty="0">
                        <a:solidFill>
                          <a:schemeClr val="tx1"/>
                        </a:solidFill>
                      </a:endParaRPr>
                    </a:p>
                  </a:txBody>
                  <a:tcPr/>
                </a:tc>
                <a:tc>
                  <a:txBody>
                    <a:bodyPr/>
                    <a:lstStyle/>
                    <a:p>
                      <a:r>
                        <a:rPr lang="en-US" sz="1200" dirty="0">
                          <a:solidFill>
                            <a:schemeClr val="tx1"/>
                          </a:solidFill>
                        </a:rPr>
                        <a:t>AMP UHF</a:t>
                      </a:r>
                      <a:endParaRPr lang="en-SG" sz="1200" dirty="0">
                        <a:solidFill>
                          <a:schemeClr val="tx1"/>
                        </a:solidFill>
                      </a:endParaRPr>
                    </a:p>
                  </a:txBody>
                  <a:tcPr/>
                </a:tc>
                <a:tc>
                  <a:txBody>
                    <a:bodyPr/>
                    <a:lstStyle/>
                    <a:p>
                      <a:r>
                        <a:rPr lang="en-US" sz="1200" dirty="0">
                          <a:solidFill>
                            <a:schemeClr val="tx1"/>
                          </a:solidFill>
                        </a:rPr>
                        <a:t>AMP frames used to encapsulate UHF commands</a:t>
                      </a:r>
                      <a:endParaRPr lang="en-SG" sz="1200" dirty="0">
                        <a:solidFill>
                          <a:schemeClr val="tx1"/>
                        </a:solidFill>
                      </a:endParaRPr>
                    </a:p>
                  </a:txBody>
                  <a:tcPr/>
                </a:tc>
                <a:extLst>
                  <a:ext uri="{0D108BD9-81ED-4DB2-BD59-A6C34878D82A}">
                    <a16:rowId xmlns:a16="http://schemas.microsoft.com/office/drawing/2014/main" val="4111913859"/>
                  </a:ext>
                </a:extLst>
              </a:tr>
              <a:tr h="370840">
                <a:tc>
                  <a:txBody>
                    <a:bodyPr/>
                    <a:lstStyle/>
                    <a:p>
                      <a:r>
                        <a:rPr lang="en-US" sz="1200" dirty="0"/>
                        <a:t>X+1 ~ 15</a:t>
                      </a:r>
                      <a:endParaRPr lang="en-SG" sz="1200" dirty="0"/>
                    </a:p>
                  </a:txBody>
                  <a:tcPr/>
                </a:tc>
                <a:tc>
                  <a:txBody>
                    <a:bodyPr/>
                    <a:lstStyle/>
                    <a:p>
                      <a:r>
                        <a:rPr lang="en-US" sz="1200" dirty="0"/>
                        <a:t>-</a:t>
                      </a:r>
                      <a:endParaRPr lang="en-SG" sz="1200" dirty="0"/>
                    </a:p>
                  </a:txBody>
                  <a:tcPr/>
                </a:tc>
                <a:tc>
                  <a:txBody>
                    <a:bodyPr/>
                    <a:lstStyle/>
                    <a:p>
                      <a:r>
                        <a:rPr lang="en-US" sz="1200" dirty="0"/>
                        <a:t>Reserved</a:t>
                      </a:r>
                      <a:endParaRPr lang="en-SG" sz="1200" dirty="0"/>
                    </a:p>
                  </a:txBody>
                  <a:tcPr/>
                </a:tc>
                <a:extLst>
                  <a:ext uri="{0D108BD9-81ED-4DB2-BD59-A6C34878D82A}">
                    <a16:rowId xmlns:a16="http://schemas.microsoft.com/office/drawing/2014/main" val="2917563482"/>
                  </a:ext>
                </a:extLst>
              </a:tr>
            </a:tbl>
          </a:graphicData>
        </a:graphic>
      </p:graphicFrame>
      <p:sp>
        <p:nvSpPr>
          <p:cNvPr id="8" name="TextBox 7">
            <a:extLst>
              <a:ext uri="{FF2B5EF4-FFF2-40B4-BE49-F238E27FC236}">
                <a16:creationId xmlns:a16="http://schemas.microsoft.com/office/drawing/2014/main" id="{18F32816-A83E-45DC-8D4B-96892F91F32F}"/>
              </a:ext>
            </a:extLst>
          </p:cNvPr>
          <p:cNvSpPr txBox="1"/>
          <p:nvPr/>
        </p:nvSpPr>
        <p:spPr>
          <a:xfrm>
            <a:off x="5663952" y="3790781"/>
            <a:ext cx="6361383" cy="535531"/>
          </a:xfrm>
          <a:prstGeom prst="rect">
            <a:avLst/>
          </a:prstGeom>
          <a:noFill/>
        </p:spPr>
        <p:txBody>
          <a:bodyPr vert="horz" wrap="square" rtlCol="0">
            <a:spAutoFit/>
          </a:bodyPr>
          <a:lstStyle/>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q"/>
              <a:tabLst>
                <a:tab pos="1207937" algn="ctr"/>
              </a:tabLst>
              <a:defRPr/>
            </a:pPr>
            <a:r>
              <a:rPr kumimoji="0" lang="en-US" sz="1600" b="0" i="0" u="none" strike="noStrike" kern="1200" cap="none" spc="0" normalizeH="0" baseline="0" noProof="0" dirty="0">
                <a:ln>
                  <a:noFill/>
                </a:ln>
                <a:solidFill>
                  <a:srgbClr val="000000"/>
                </a:solidFill>
                <a:effectLst/>
                <a:uLnTx/>
                <a:uFillTx/>
                <a:latin typeface="Arial"/>
                <a:ea typeface="ＭＳ Ｐゴシック"/>
              </a:rPr>
              <a:t>One AMP Frame Type (AMP Trigger) may be used to initiate time-slot based channel access</a:t>
            </a:r>
            <a:endParaRPr kumimoji="0" lang="en-US" sz="2000" b="1"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3833960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
            <a:extLst>
              <a:ext uri="{FF2B5EF4-FFF2-40B4-BE49-F238E27FC236}">
                <a16:creationId xmlns:a16="http://schemas.microsoft.com/office/drawing/2014/main" id="{7D495621-6E10-4E2B-A106-8FE3FBB0581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76819" y="2378020"/>
            <a:ext cx="11240000" cy="3830000"/>
          </a:xfrm>
          <a:prstGeom prst="rect">
            <a:avLst/>
          </a:prstGeom>
        </p:spPr>
      </p:pic>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Trigger frame</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7</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923330"/>
          </a:xfrm>
          <a:prstGeom prst="rect">
            <a:avLst/>
          </a:prstGeom>
          <a:noFill/>
        </p:spPr>
        <p:txBody>
          <a:bodyPr vert="horz" wrap="square" rtlCol="0">
            <a:spAutoFit/>
          </a:bodyPr>
          <a:lstStyle/>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q"/>
              <a:tabLst>
                <a:tab pos="1207937" algn="ctr"/>
              </a:tabLst>
              <a:defRPr/>
            </a:pPr>
            <a:r>
              <a:rPr kumimoji="0" lang="en-US" sz="2000" b="0" i="0" u="none" strike="noStrike" kern="1200" cap="none" spc="0" normalizeH="0" baseline="0" noProof="0" dirty="0">
                <a:ln>
                  <a:noFill/>
                </a:ln>
                <a:solidFill>
                  <a:srgbClr val="000000"/>
                </a:solidFill>
                <a:effectLst/>
                <a:uLnTx/>
                <a:uFillTx/>
                <a:latin typeface="Arial"/>
                <a:ea typeface="ＭＳ Ｐゴシック"/>
              </a:rPr>
              <a:t>The parameters to be carried in the AMP Trigger frame will be different for random access and scheduled access. In order to keep the frames compact, we propose to define different sub-types of the AMP Trigger frame, e.g., AMP Poll for random access and AMP Request for scheduled access.</a:t>
            </a:r>
            <a:endParaRPr kumimoji="0" lang="en-US" sz="2800" b="1" i="0" u="none" strike="noStrike" kern="1200" cap="none" spc="0" normalizeH="0" baseline="0" noProof="0" dirty="0">
              <a:ln>
                <a:noFill/>
              </a:ln>
              <a:solidFill>
                <a:srgbClr val="000000"/>
              </a:solidFill>
              <a:effectLst/>
              <a:uLnTx/>
              <a:uFillTx/>
              <a:latin typeface="Arial"/>
              <a:ea typeface="ＭＳ Ｐゴシック"/>
            </a:endParaRPr>
          </a:p>
        </p:txBody>
      </p:sp>
      <p:sp>
        <p:nvSpPr>
          <p:cNvPr id="6" name="Callout: Line 5">
            <a:extLst>
              <a:ext uri="{FF2B5EF4-FFF2-40B4-BE49-F238E27FC236}">
                <a16:creationId xmlns:a16="http://schemas.microsoft.com/office/drawing/2014/main" id="{35B37497-9E44-491A-804F-71E7003791BD}"/>
              </a:ext>
            </a:extLst>
          </p:cNvPr>
          <p:cNvSpPr/>
          <p:nvPr/>
        </p:nvSpPr>
        <p:spPr>
          <a:xfrm>
            <a:off x="1035817" y="5733332"/>
            <a:ext cx="2088232" cy="648072"/>
          </a:xfrm>
          <a:prstGeom prst="borderCallout1">
            <a:avLst>
              <a:gd name="adj1" fmla="val 2372"/>
              <a:gd name="adj2" fmla="val 51848"/>
              <a:gd name="adj3" fmla="val -78106"/>
              <a:gd name="adj4" fmla="val 95603"/>
            </a:avLst>
          </a:prstGeom>
          <a:noFill/>
          <a:ln w="1270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1D1D1A"/>
                </a:solidFill>
                <a:effectLst/>
                <a:uLnTx/>
                <a:uFillTx/>
                <a:latin typeface="Calibri" panose="020F0502020204030204"/>
                <a:ea typeface="+mn-ea"/>
                <a:cs typeface="+mn-cs"/>
              </a:rPr>
              <a:t>Indicates that AMP-SYNC is solicited.</a:t>
            </a:r>
            <a:endParaRPr kumimoji="0" lang="en-SG" sz="1800" b="0" i="0" u="none" strike="noStrike" kern="0" cap="none" spc="0" normalizeH="0" baseline="0" noProof="0" dirty="0">
              <a:ln>
                <a:noFill/>
              </a:ln>
              <a:solidFill>
                <a:srgbClr val="1D1D1A"/>
              </a:solidFill>
              <a:effectLst/>
              <a:uLnTx/>
              <a:uFillTx/>
              <a:latin typeface="Calibri" panose="020F0502020204030204"/>
              <a:ea typeface="+mn-ea"/>
              <a:cs typeface="+mn-cs"/>
            </a:endParaRPr>
          </a:p>
        </p:txBody>
      </p:sp>
      <p:sp>
        <p:nvSpPr>
          <p:cNvPr id="9" name="Callout: Line 8">
            <a:extLst>
              <a:ext uri="{FF2B5EF4-FFF2-40B4-BE49-F238E27FC236}">
                <a16:creationId xmlns:a16="http://schemas.microsoft.com/office/drawing/2014/main" id="{5EB35FEF-E572-4FC6-8FA2-AC6A373F0ABF}"/>
              </a:ext>
            </a:extLst>
          </p:cNvPr>
          <p:cNvSpPr/>
          <p:nvPr/>
        </p:nvSpPr>
        <p:spPr>
          <a:xfrm>
            <a:off x="10315937" y="3789040"/>
            <a:ext cx="1612711" cy="820374"/>
          </a:xfrm>
          <a:prstGeom prst="borderCallout1">
            <a:avLst>
              <a:gd name="adj1" fmla="val 99286"/>
              <a:gd name="adj2" fmla="val 50130"/>
              <a:gd name="adj3" fmla="val 228353"/>
              <a:gd name="adj4" fmla="val -16651"/>
            </a:avLst>
          </a:prstGeom>
          <a:noFill/>
          <a:ln w="1270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800" dirty="0">
                <a:solidFill>
                  <a:srgbClr val="000000"/>
                </a:solidFill>
                <a:latin typeface="Arial"/>
                <a:ea typeface="ＭＳ Ｐゴシック"/>
              </a:rPr>
              <a:t>Slot index of the Random Access phase</a:t>
            </a:r>
            <a:endParaRPr kumimoji="0" lang="en-SG" sz="1800" b="0" i="0" u="none" strike="noStrike" kern="0" cap="none" spc="0" normalizeH="0" baseline="0" noProof="0" dirty="0">
              <a:ln>
                <a:noFill/>
              </a:ln>
              <a:solidFill>
                <a:srgbClr val="1D1D1A"/>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8913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Summary</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8</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5170646"/>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endParaRPr lang="en-US" sz="2400" dirty="0">
              <a:solidFill>
                <a:srgbClr val="000000"/>
              </a:solidFill>
              <a:latin typeface="Arial"/>
              <a:ea typeface="ＭＳ Ｐゴシック"/>
            </a:endParaRP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800" dirty="0">
                <a:solidFill>
                  <a:schemeClr val="tx1"/>
                </a:solidFill>
                <a:latin typeface="Arial"/>
                <a:ea typeface="ＭＳ Ｐゴシック"/>
              </a:rPr>
              <a:t>We discussed the details of the time-slot based channel access for active TX AMP STAs and propose:</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chemeClr val="tx1"/>
                </a:solidFill>
                <a:latin typeface="Arial"/>
                <a:ea typeface="ＭＳ Ｐゴシック"/>
              </a:rPr>
              <a:t>The time-slot based channel access </a:t>
            </a:r>
            <a:r>
              <a:rPr lang="en-US" sz="2400" dirty="0">
                <a:solidFill>
                  <a:srgbClr val="000000"/>
                </a:solidFill>
                <a:latin typeface="Arial"/>
                <a:ea typeface="ＭＳ Ｐゴシック"/>
              </a:rPr>
              <a:t>may be based on random access or scheduled access.</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During random access, AMP tags may transmit only the UL AMP-SYNC field to keep the slots short.</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During scheduled access, AMP Reader may assign time-slots to one or more AMP tags based on the slot index of the Random Access phase</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We propose to define different sub-types of the AMP Trigger frame, e.g., AMP Poll for random access and AMP Request for scheduled access.</a:t>
            </a:r>
          </a:p>
          <a:p>
            <a:pPr marL="457200" indent="-457200" defTabSz="1187323" eaLnBrk="1" fontAlgn="auto" hangingPunct="1">
              <a:lnSpc>
                <a:spcPct val="90000"/>
              </a:lnSpc>
              <a:spcBef>
                <a:spcPts val="1200"/>
              </a:spcBef>
              <a:spcAft>
                <a:spcPts val="0"/>
              </a:spcAft>
              <a:buFont typeface="+mj-lt"/>
              <a:buAutoNum type="arabicPeriod"/>
              <a:tabLst>
                <a:tab pos="1207937" algn="ctr"/>
              </a:tabLst>
            </a:pPr>
            <a:endParaRPr lang="en-US" sz="2800" b="1" dirty="0">
              <a:solidFill>
                <a:schemeClr val="tx1"/>
              </a:solidFill>
              <a:latin typeface="Arial"/>
              <a:ea typeface="ＭＳ Ｐゴシック"/>
            </a:endParaRPr>
          </a:p>
        </p:txBody>
      </p:sp>
    </p:spTree>
    <p:extLst>
      <p:ext uri="{BB962C8B-B14F-4D97-AF65-F5344CB8AC3E}">
        <p14:creationId xmlns:p14="http://schemas.microsoft.com/office/powerpoint/2010/main" val="690914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1</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9</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1702004"/>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to add to 11bp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802.11bp supports a time-slot based channel access mechanism for Active Tx non-AP AMP STAs.</a:t>
            </a:r>
          </a:p>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
              <a:tabLst>
                <a:tab pos="1207937" algn="ctr"/>
              </a:tabLst>
              <a:defRPr/>
            </a:pP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198118297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114834</TotalTime>
  <Words>1338</Words>
  <Application>Microsoft Office PowerPoint</Application>
  <PresentationFormat>Widescreen</PresentationFormat>
  <Paragraphs>106</Paragraphs>
  <Slides>12</Slides>
  <Notes>3</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12</vt:i4>
      </vt:variant>
    </vt:vector>
  </HeadingPairs>
  <TitlesOfParts>
    <vt:vector size="23" baseType="lpstr">
      <vt:lpstr>Arial Unicode MS</vt:lpstr>
      <vt:lpstr>Microsoft YaHei</vt:lpstr>
      <vt:lpstr>ＭＳ Ｐゴシック</vt:lpstr>
      <vt:lpstr>ＭＳ Ｐゴシック</vt:lpstr>
      <vt:lpstr>Arial</vt:lpstr>
      <vt:lpstr>Calibri</vt:lpstr>
      <vt:lpstr>Courier New</vt:lpstr>
      <vt:lpstr>Times New Roman</vt:lpstr>
      <vt:lpstr>Wingdings</vt:lpstr>
      <vt:lpstr>Office Theme</vt:lpstr>
      <vt:lpstr>1_Office Theme</vt:lpstr>
      <vt:lpstr>PowerPoint Presentation</vt:lpstr>
      <vt:lpstr>Recap: Time-slot based channel access [1] </vt:lpstr>
      <vt:lpstr>Time-slot based random access </vt:lpstr>
      <vt:lpstr>Time-slot based scheduled access </vt:lpstr>
      <vt:lpstr>Time-slot based channel access</vt:lpstr>
      <vt:lpstr>AMP frame</vt:lpstr>
      <vt:lpstr>AMP Trigger frame</vt:lpstr>
      <vt:lpstr>Summary</vt:lpstr>
      <vt:lpstr>SP 1</vt:lpstr>
      <vt:lpstr>SP 2</vt:lpstr>
      <vt:lpstr>SP 3</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Rojan Chitrakar</cp:lastModifiedBy>
  <cp:revision>864</cp:revision>
  <cp:lastPrinted>2000-03-07T00:55:37Z</cp:lastPrinted>
  <dcterms:created xsi:type="dcterms:W3CDTF">2016-01-17T22:48:36Z</dcterms:created>
  <dcterms:modified xsi:type="dcterms:W3CDTF">2025-03-06T00:56:14Z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(3)eS6sNnofml1dVCkvlcCiRAgcFgKnWCz/rmn5jTaeDneINF4AKEd56hMS2aW5kLBc61+1BijI
YC+zAgyaLoZi4/RQ0TjRF8pME5M92vJzkk/bffVgWQa8qS+2Z+9GE0Kc0XX5T8jxezsYK8ae
MDp0/iu8iXxU8mTmRlYILYW1QHolJtemNceLeGvBVSIVdbhVA/XiRcubt9Re7e7tO2MjCFbz
sPP2KMRoIyqgesw912</vt:lpwstr>
  </property>
  <property fmtid="{D5CDD505-2E9C-101B-9397-08002B2CF9AE}" pid="3" name="_2015_ms_pID_7253431">
    <vt:lpwstr>50gStCmKmGSMzMQki1k6ornyKYwTGNlndVM0nsjVwSVScrMh/oL0S+
+J81AWexoCvpFpGQRa9wYvVacePbiKO3/doOKbYQ7p5gW+kGqPKv+Zd0s0+I6/hZxMcHjwLf
MO43bZFJviaoAbNbQ8I5S/aBvRLM/3MmzGdXXut0M2fUFyY3u3DkPgBUMO5qgCnVnsF8a5aS
e4NHqrYzUFTIVPyA3oGgkeTj4JtR+28n2fNW</vt:lpwstr>
  </property>
  <property fmtid="{D5CDD505-2E9C-101B-9397-08002B2CF9AE}" pid="4" name="_2015_ms_pID_7253432">
    <vt:lpwstr>VQ==</vt:lpwstr>
  </property>
</Properties>
</file>