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Lst>
  <p:notesMasterIdLst>
    <p:notesMasterId r:id="rId20"/>
  </p:notesMasterIdLst>
  <p:sldIdLst>
    <p:sldId id="376" r:id="rId3"/>
    <p:sldId id="427" r:id="rId4"/>
    <p:sldId id="326" r:id="rId5"/>
    <p:sldId id="450" r:id="rId6"/>
    <p:sldId id="327" r:id="rId7"/>
    <p:sldId id="451" r:id="rId8"/>
    <p:sldId id="329" r:id="rId9"/>
    <p:sldId id="443" r:id="rId10"/>
    <p:sldId id="444" r:id="rId11"/>
    <p:sldId id="423" r:id="rId12"/>
    <p:sldId id="446" r:id="rId13"/>
    <p:sldId id="448" r:id="rId14"/>
    <p:sldId id="447" r:id="rId15"/>
    <p:sldId id="434" r:id="rId16"/>
    <p:sldId id="435" r:id="rId17"/>
    <p:sldId id="445" r:id="rId18"/>
    <p:sldId id="44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5865" autoAdjust="0"/>
  </p:normalViewPr>
  <p:slideViewPr>
    <p:cSldViewPr snapToGrid="0">
      <p:cViewPr varScale="1">
        <p:scale>
          <a:sx n="93" d="100"/>
          <a:sy n="93" d="100"/>
        </p:scale>
        <p:origin x="246" y="96"/>
      </p:cViewPr>
      <p:guideLst/>
    </p:cSldViewPr>
  </p:slideViewPr>
  <p:notesTextViewPr>
    <p:cViewPr>
      <p:scale>
        <a:sx n="3" d="2"/>
        <a:sy n="3" d="2"/>
      </p:scale>
      <p:origin x="0" y="0"/>
    </p:cViewPr>
  </p:notesTextViewPr>
  <p:notesViewPr>
    <p:cSldViewPr snapToGrid="0">
      <p:cViewPr varScale="1">
        <p:scale>
          <a:sx n="88" d="100"/>
          <a:sy n="88" d="100"/>
        </p:scale>
        <p:origin x="2966"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2025-03-12</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 편집</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a:t>
            </a:r>
            <a:r>
              <a:rPr lang="en-US" dirty="0" smtClean="0"/>
              <a:t>I5 </a:t>
            </a:r>
            <a:r>
              <a:rPr lang="en-US" dirty="0"/>
              <a:t>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335054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a:t>
            </a:r>
            <a:r>
              <a:rPr lang="ko-KR" altLang="en-US" sz="1200" dirty="0" smtClean="0"/>
              <a:t>비고</a:t>
            </a:r>
            <a:r>
              <a:rPr lang="en-US" altLang="ko-KR" sz="1200" dirty="0" smtClean="0"/>
              <a:t>,</a:t>
            </a:r>
            <a:r>
              <a:rPr lang="ko-KR" altLang="en-US" sz="1200" dirty="0" smtClean="0"/>
              <a:t>기존 </a:t>
            </a:r>
            <a:r>
              <a:rPr lang="en-US" altLang="ko-KR" sz="1200" dirty="0" smtClean="0"/>
              <a:t>BSS </a:t>
            </a:r>
            <a:r>
              <a:rPr lang="ko-KR" altLang="en-US" sz="1200" dirty="0" smtClean="0"/>
              <a:t>내 </a:t>
            </a:r>
            <a:r>
              <a:rPr lang="en-US" altLang="ko-KR" sz="1200" dirty="0" smtClean="0"/>
              <a:t>AP</a:t>
            </a:r>
            <a:r>
              <a:rPr lang="ko-KR" altLang="en-US" sz="1200" dirty="0" smtClean="0"/>
              <a:t>와 </a:t>
            </a:r>
            <a:r>
              <a:rPr lang="en-US" altLang="ko-KR" sz="1200" dirty="0" smtClean="0"/>
              <a:t>non-AP STA</a:t>
            </a:r>
            <a:r>
              <a:rPr lang="ko-KR" altLang="en-US" sz="1200" dirty="0" smtClean="0"/>
              <a:t>간 </a:t>
            </a:r>
            <a:r>
              <a:rPr lang="en-US" altLang="ko-KR" sz="1200" dirty="0" smtClean="0"/>
              <a:t>association</a:t>
            </a:r>
            <a:r>
              <a:rPr lang="ko-KR" altLang="en-US" sz="1200" dirty="0" smtClean="0"/>
              <a:t>은 </a:t>
            </a:r>
            <a:r>
              <a:rPr lang="en-US" altLang="ko-KR" sz="1200" dirty="0" smtClean="0"/>
              <a:t>status code</a:t>
            </a:r>
            <a:r>
              <a:rPr lang="ko-KR" altLang="en-US" sz="1200" dirty="0" smtClean="0"/>
              <a:t>와 </a:t>
            </a:r>
            <a:r>
              <a:rPr lang="en-US" altLang="ko-KR" sz="1200" dirty="0" smtClean="0"/>
              <a:t>association ID (AID)</a:t>
            </a:r>
            <a:r>
              <a:rPr lang="ko-KR" altLang="en-US" sz="1200" dirty="0" smtClean="0"/>
              <a:t>로 응답</a:t>
            </a:r>
            <a:r>
              <a:rPr lang="en-US" altLang="ko-KR" sz="1200" dirty="0" smtClean="0"/>
              <a:t>)</a:t>
            </a:r>
            <a:endParaRPr lang="en-US" sz="1200" dirty="0" smtClean="0"/>
          </a:p>
          <a:p>
            <a:endParaRPr lang="en-US" dirty="0"/>
          </a:p>
        </p:txBody>
      </p:sp>
      <p:sp>
        <p:nvSpPr>
          <p:cNvPr id="4" name="슬라이드 번호 개체 틀 3"/>
          <p:cNvSpPr>
            <a:spLocks noGrp="1"/>
          </p:cNvSpPr>
          <p:nvPr>
            <p:ph type="sldNum" sz="quarter" idx="10"/>
          </p:nvPr>
        </p:nvSpPr>
        <p:spPr/>
        <p:txBody>
          <a:bodyPr/>
          <a:lstStyle/>
          <a:p>
            <a:fld id="{F5F99758-8884-42A0-8416-D505F230DC9E}" type="slidenum">
              <a:rPr lang="ko-KR" altLang="en-US" smtClean="0"/>
              <a:t>7</a:t>
            </a:fld>
            <a:endParaRPr lang="ko-KR" altLang="en-US"/>
          </a:p>
        </p:txBody>
      </p:sp>
    </p:spTree>
    <p:extLst>
      <p:ext uri="{BB962C8B-B14F-4D97-AF65-F5344CB8AC3E}">
        <p14:creationId xmlns:p14="http://schemas.microsoft.com/office/powerpoint/2010/main" val="1016263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Jonghoe</a:t>
            </a:r>
            <a:r>
              <a:rPr lang="en-US" altLang="ko-KR" dirty="0" smtClean="0"/>
              <a:t> Koo, Samsung Electronics</a:t>
            </a:r>
            <a:endParaRPr lang="en-US" altLang="ko-KR" dirty="0"/>
          </a:p>
        </p:txBody>
      </p:sp>
    </p:spTree>
    <p:extLst>
      <p:ext uri="{BB962C8B-B14F-4D97-AF65-F5344CB8AC3E}">
        <p14:creationId xmlns:p14="http://schemas.microsoft.com/office/powerpoint/2010/main" val="2879689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Jonghoe</a:t>
            </a:r>
            <a:r>
              <a:rPr lang="en-US" altLang="ko-KR" dirty="0" smtClean="0"/>
              <a:t> Koo, Samsung Electronics</a:t>
            </a:r>
            <a:endParaRPr lang="en-US" altLang="ko-KR" dirty="0"/>
          </a:p>
        </p:txBody>
      </p:sp>
    </p:spTree>
    <p:extLst>
      <p:ext uri="{BB962C8B-B14F-4D97-AF65-F5344CB8AC3E}">
        <p14:creationId xmlns:p14="http://schemas.microsoft.com/office/powerpoint/2010/main" val="22470766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5712461" y="6475730"/>
            <a:ext cx="688340" cy="184150"/>
          </a:xfrm>
        </p:spPr>
        <p:txBody>
          <a:bodyPr wrap="square"/>
          <a:lstStyle>
            <a:lvl1pPr>
              <a:defRPr/>
            </a:lvl1pPr>
          </a:lstStyle>
          <a:p>
            <a:pPr>
              <a:defRPr/>
            </a:pPr>
            <a:r>
              <a:rPr lang="en-US" dirty="0"/>
              <a:t>Slide </a:t>
            </a:r>
          </a:p>
        </p:txBody>
      </p:sp>
      <p:sp>
        <p:nvSpPr>
          <p:cNvPr id="4" name="fc"/>
          <p:cNvSpPr txBox="1"/>
          <p:nvPr userDrawn="1"/>
        </p:nvSpPr>
        <p:spPr>
          <a:xfrm>
            <a:off x="0" y="6642101"/>
            <a:ext cx="12192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extLst>
      <p:ext uri="{BB962C8B-B14F-4D97-AF65-F5344CB8AC3E}">
        <p14:creationId xmlns:p14="http://schemas.microsoft.com/office/powerpoint/2010/main" val="62442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xfrm>
            <a:off x="5907610" y="6475413"/>
            <a:ext cx="298159" cy="184666"/>
          </a:xfrm>
        </p:spPr>
        <p:txBody>
          <a:bodyPr/>
          <a:lstStyle>
            <a:lvl1pPr>
              <a:defRPr/>
            </a:lvl1pPr>
          </a:lstStyle>
          <a:p>
            <a:pPr>
              <a:defRPr/>
            </a:pPr>
            <a:r>
              <a:rPr lang="en-US" dirty="0"/>
              <a:t>Slide</a:t>
            </a:r>
          </a:p>
        </p:txBody>
      </p:sp>
    </p:spTree>
    <p:extLst>
      <p:ext uri="{BB962C8B-B14F-4D97-AF65-F5344CB8AC3E}">
        <p14:creationId xmlns:p14="http://schemas.microsoft.com/office/powerpoint/2010/main" val="149433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5907610" y="6475413"/>
            <a:ext cx="298159" cy="369332"/>
          </a:xfrm>
        </p:spPr>
        <p:txBody>
          <a:bodyPr/>
          <a:lstStyle>
            <a:lvl1pPr>
              <a:defRPr/>
            </a:lvl1pPr>
          </a:lstStyle>
          <a:p>
            <a:pPr>
              <a:defRPr/>
            </a:pPr>
            <a:r>
              <a:rPr lang="en-US" dirty="0"/>
              <a:t>Slide</a:t>
            </a:r>
          </a:p>
          <a:p>
            <a:pPr>
              <a:defRPr/>
            </a:pPr>
            <a:endParaRPr lang="en-US" dirty="0"/>
          </a:p>
        </p:txBody>
      </p:sp>
    </p:spTree>
    <p:extLst>
      <p:ext uri="{BB962C8B-B14F-4D97-AF65-F5344CB8AC3E}">
        <p14:creationId xmlns:p14="http://schemas.microsoft.com/office/powerpoint/2010/main" val="152386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lte only">
    <p:bg>
      <p:bgRef idx="1001">
        <a:schemeClr val="bg1"/>
      </p:bgRef>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9211404-45CD-4325-8498-AF8EEE4AA2CD}"/>
              </a:ext>
            </a:extLst>
          </p:cNvPr>
          <p:cNvSpPr>
            <a:spLocks noGrp="1"/>
          </p:cNvSpPr>
          <p:nvPr>
            <p:ph type="sldNum" sz="quarter" idx="4"/>
          </p:nvPr>
        </p:nvSpPr>
        <p:spPr>
          <a:xfrm>
            <a:off x="11670434" y="6517750"/>
            <a:ext cx="89768" cy="92333"/>
          </a:xfrm>
          <a:prstGeom prst="rect">
            <a:avLst/>
          </a:prstGeom>
        </p:spPr>
        <p:txBody>
          <a:bodyPr vert="horz" lIns="0" tIns="0" rIns="0" bIns="0" rtlCol="0" anchor="ctr"/>
          <a:lstStyle>
            <a:lvl1pPr algn="r">
              <a:defRPr sz="600">
                <a:solidFill>
                  <a:schemeClr val="tx1">
                    <a:tint val="75000"/>
                  </a:schemeClr>
                </a:solidFill>
                <a:latin typeface="+mj-lt"/>
              </a:defRPr>
            </a:lvl1pPr>
          </a:lstStyle>
          <a:p>
            <a:fld id="{0AEF9A4B-07C9-404C-9053-A3A2AC3AD5D6}" type="slidenum">
              <a:rPr lang="en-GB" smtClean="0"/>
              <a:pPr/>
              <a:t>‹#›</a:t>
            </a:fld>
            <a:endParaRPr lang="en-GB" dirty="0"/>
          </a:p>
        </p:txBody>
      </p:sp>
      <p:sp>
        <p:nvSpPr>
          <p:cNvPr id="8" name="標題版面配置區 1"/>
          <p:cNvSpPr>
            <a:spLocks noGrp="1"/>
          </p:cNvSpPr>
          <p:nvPr>
            <p:ph type="title"/>
          </p:nvPr>
        </p:nvSpPr>
        <p:spPr>
          <a:xfrm>
            <a:off x="431800" y="236894"/>
            <a:ext cx="10957984" cy="960619"/>
          </a:xfrm>
          <a:prstGeom prst="rect">
            <a:avLst/>
          </a:prstGeom>
        </p:spPr>
        <p:txBody>
          <a:bodyPr vert="horz" lIns="91440" tIns="45720" rIns="91440" bIns="45720" rtlCol="0" anchor="ctr">
            <a:normAutofit/>
          </a:bodyPr>
          <a:lstStyle>
            <a:lvl1pPr>
              <a:defRPr>
                <a:solidFill>
                  <a:srgbClr val="F39A1E"/>
                </a:solidFill>
              </a:defRPr>
            </a:lvl1pPr>
          </a:lstStyle>
          <a:p>
            <a:r>
              <a:rPr lang="en-US" altLang="zh-TW"/>
              <a:t>Click to edit Master title style</a:t>
            </a:r>
            <a:endParaRPr lang="zh-TW" altLang="en-US" dirty="0"/>
          </a:p>
        </p:txBody>
      </p:sp>
    </p:spTree>
    <p:extLst>
      <p:ext uri="{BB962C8B-B14F-4D97-AF65-F5344CB8AC3E}">
        <p14:creationId xmlns:p14="http://schemas.microsoft.com/office/powerpoint/2010/main" val="18478650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smtClean="0"/>
              <a:t>Jonghoe</a:t>
            </a:r>
            <a:r>
              <a:rPr lang="en-US" altLang="ko-KR" dirty="0" smtClean="0"/>
              <a:t> Koo, Samsung Electronics</a:t>
            </a:r>
            <a:endParaRPr lang="en-US" altLang="ko-KR" dirty="0"/>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smtClean="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77654"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dirty="0" smtClean="0">
                <a:cs typeface="Arial" charset="0"/>
              </a:rPr>
              <a:t>IEEE </a:t>
            </a:r>
            <a:r>
              <a:rPr kumimoji="0" lang="en-US" altLang="ko-KR" sz="1800" b="1" dirty="0" smtClean="0">
                <a:cs typeface="Arial" charset="0"/>
              </a:rPr>
              <a:t>802.11-25/0331r0</a:t>
            </a:r>
            <a:endParaRPr kumimoji="0" lang="en-US" altLang="ko-KR" sz="1800" b="1" dirty="0">
              <a:cs typeface="Arial" charset="0"/>
            </a:endParaRP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99193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smtClean="0">
                <a:solidFill>
                  <a:schemeClr val="tx1"/>
                </a:solidFill>
                <a:latin typeface="Times New Roman" panose="02020603050405020304" pitchFamily="18" charset="0"/>
                <a:ea typeface="+mn-ea"/>
                <a:cs typeface="+mn-cs"/>
              </a:rPr>
              <a:t>Mar. </a:t>
            </a:r>
            <a:r>
              <a:rPr kumimoji="0" lang="en-US" altLang="ko-KR" sz="1800" b="1" kern="1200" dirty="0" smtClean="0">
                <a:solidFill>
                  <a:schemeClr val="tx1"/>
                </a:solidFill>
                <a:latin typeface="Times New Roman" panose="02020603050405020304" pitchFamily="18" charset="0"/>
                <a:ea typeface="+mn-ea"/>
                <a:cs typeface="+mn-cs"/>
              </a:rPr>
              <a:t>2025</a:t>
            </a:r>
            <a:endParaRPr kumimoji="0" lang="en-US" altLang="ko-KR" sz="1800" b="1" kern="1200" dirty="0">
              <a:solidFill>
                <a:schemeClr val="tx1"/>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685800"/>
            <a:ext cx="110744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508000" y="1828800"/>
            <a:ext cx="110744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89978" y="6475413"/>
            <a:ext cx="333425" cy="184666"/>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r>
              <a:rPr lang="en-US" dirty="0"/>
              <a:t>Slide </a:t>
            </a:r>
          </a:p>
        </p:txBody>
      </p:sp>
      <p:sp>
        <p:nvSpPr>
          <p:cNvPr id="1032"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sz="1800">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8657630" y="240268"/>
            <a:ext cx="3103607"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a:t>
            </a:r>
            <a:r>
              <a:rPr lang="en-US" altLang="ko-KR" sz="1600" b="1" dirty="0" smtClean="0">
                <a:ea typeface="굴림" panose="020B0600000101010101" pitchFamily="34" charset="-127"/>
              </a:rPr>
              <a:t>IEEE802.11-25/0331r0</a:t>
            </a:r>
            <a:endParaRPr lang="en-US" altLang="ko-KR" sz="1600" b="1" dirty="0">
              <a:ea typeface="굴림" panose="020B0600000101010101" pitchFamily="34" charset="-127"/>
            </a:endParaRPr>
          </a:p>
        </p:txBody>
      </p:sp>
      <p:sp>
        <p:nvSpPr>
          <p:cNvPr id="11" name="Rectangle 10"/>
          <p:cNvSpPr/>
          <p:nvPr userDrawn="1"/>
        </p:nvSpPr>
        <p:spPr>
          <a:xfrm>
            <a:off x="488120" y="271046"/>
            <a:ext cx="1066702" cy="338554"/>
          </a:xfrm>
          <a:prstGeom prst="rect">
            <a:avLst/>
          </a:prstGeom>
        </p:spPr>
        <p:txBody>
          <a:bodyPr wrap="none">
            <a:spAutoFit/>
          </a:bodyPr>
          <a:lstStyle/>
          <a:p>
            <a:pPr marL="0" lvl="0" indent="-99695" algn="l" eaLnBrk="0" hangingPunct="0"/>
            <a:r>
              <a:rPr lang="en-US" altLang="ko-KR" sz="1600" b="1" dirty="0" smtClean="0">
                <a:ea typeface="굴림" panose="020B0600000101010101" pitchFamily="34" charset="-127"/>
              </a:rPr>
              <a:t>Mar. 2025</a:t>
            </a:r>
            <a:endParaRPr lang="en-US" altLang="ko-KR" sz="1600" b="1" dirty="0">
              <a:ea typeface="굴림" panose="020B0600000101010101" pitchFamily="34" charset="-127"/>
            </a:endParaRPr>
          </a:p>
        </p:txBody>
      </p:sp>
      <p:sp>
        <p:nvSpPr>
          <p:cNvPr id="10" name="Rectangle 5"/>
          <p:cNvSpPr txBox="1">
            <a:spLocks noChangeArrowheads="1"/>
          </p:cNvSpPr>
          <p:nvPr userDrawn="1"/>
        </p:nvSpPr>
        <p:spPr bwMode="auto">
          <a:xfrm>
            <a:off x="96474" y="6477000"/>
            <a:ext cx="1308777"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sz="1200" dirty="0"/>
              <a:t>Submission</a:t>
            </a:r>
          </a:p>
        </p:txBody>
      </p:sp>
      <p:sp>
        <p:nvSpPr>
          <p:cNvPr id="12" name="Rectangle 5"/>
          <p:cNvSpPr txBox="1">
            <a:spLocks noChangeArrowheads="1"/>
          </p:cNvSpPr>
          <p:nvPr userDrawn="1"/>
        </p:nvSpPr>
        <p:spPr bwMode="auto">
          <a:xfrm>
            <a:off x="8534401" y="6477000"/>
            <a:ext cx="3035977"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altLang="ko-KR" dirty="0" err="1" smtClean="0"/>
              <a:t>Jonghoe</a:t>
            </a:r>
            <a:r>
              <a:rPr lang="en-US" altLang="ko-KR" dirty="0" smtClean="0"/>
              <a:t> Koo, Samsung Electronics</a:t>
            </a:r>
            <a:endParaRPr lang="en-US" altLang="ko-KR" dirty="0"/>
          </a:p>
        </p:txBody>
      </p:sp>
    </p:spTree>
    <p:extLst>
      <p:ext uri="{BB962C8B-B14F-4D97-AF65-F5344CB8AC3E}">
        <p14:creationId xmlns:p14="http://schemas.microsoft.com/office/powerpoint/2010/main" val="9567506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sldNum="0"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smtClean="0">
                <a:solidFill>
                  <a:schemeClr val="tx1"/>
                </a:solidFill>
                <a:ea typeface="굴림" panose="020B0600000101010101" pitchFamily="50" charset="-127"/>
              </a:rPr>
              <a:t>Common discovery and negotiation procedure </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MAPC</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2025-03-11</a:t>
            </a:r>
            <a:endParaRPr lang="en-US" altLang="ko-KR" sz="2000" b="0" dirty="0">
              <a:ea typeface="굴림" panose="020B0600000101010101" pitchFamily="50" charset="-127"/>
            </a:endParaRPr>
          </a:p>
        </p:txBody>
      </p:sp>
      <p:sp>
        <p:nvSpPr>
          <p:cNvPr id="2" name="바닥글 개체 틀 1"/>
          <p:cNvSpPr>
            <a:spLocks noGrp="1"/>
          </p:cNvSpPr>
          <p:nvPr>
            <p:ph type="ftr" sz="quarter" idx="3"/>
          </p:nvPr>
        </p:nvSpPr>
        <p:spPr/>
        <p:txBody>
          <a:bodyPr/>
          <a:lstStyle/>
          <a:p>
            <a:pPr>
              <a:defRPr/>
            </a:pPr>
            <a:r>
              <a:rPr lang="en-US" altLang="ko-KR" dirty="0" err="1" smtClean="0"/>
              <a:t>Jonghoe</a:t>
            </a:r>
            <a:r>
              <a:rPr lang="en-US" altLang="ko-KR" smtClean="0"/>
              <a:t>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nvPr>
        </p:nvGraphicFramePr>
        <p:xfrm>
          <a:off x="1000125" y="2422525"/>
          <a:ext cx="9958388" cy="3635375"/>
        </p:xfrm>
        <a:graphic>
          <a:graphicData uri="http://schemas.openxmlformats.org/presentationml/2006/ole">
            <mc:AlternateContent xmlns:mc="http://schemas.openxmlformats.org/markup-compatibility/2006">
              <mc:Choice xmlns:v="urn:schemas-microsoft-com:vml" Requires="v">
                <p:oleObj spid="_x0000_s3442" name="Document" r:id="rId4" imgW="10373204" imgH="3815956" progId="Word.Document.8">
                  <p:embed/>
                </p:oleObj>
              </mc:Choice>
              <mc:Fallback>
                <p:oleObj name="Document" r:id="rId4" imgW="10373204" imgH="3815956" progId="Word.Document.8">
                  <p:embed/>
                  <p:pic>
                    <p:nvPicPr>
                      <p:cNvPr id="10" name="Object 3"/>
                      <p:cNvPicPr>
                        <a:picLocks noChangeAspect="1" noChangeArrowheads="1"/>
                      </p:cNvPicPr>
                      <p:nvPr/>
                    </p:nvPicPr>
                    <p:blipFill>
                      <a:blip r:embed="rId5"/>
                      <a:srcRect/>
                      <a:stretch>
                        <a:fillRect/>
                      </a:stretch>
                    </p:blipFill>
                    <p:spPr bwMode="auto">
                      <a:xfrm>
                        <a:off x="1000125" y="2422525"/>
                        <a:ext cx="9958388" cy="3635375"/>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2105805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MAPC ID Table managed by each AP (Example)</a:t>
            </a:r>
            <a:endParaRPr 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914400" y="1752600"/>
                <a:ext cx="7750277" cy="4343400"/>
              </a:xfrm>
            </p:spPr>
            <p:txBody>
              <a:bodyPr/>
              <a:lstStyle/>
              <a:p>
                <a:pPr>
                  <a:lnSpc>
                    <a:spcPct val="130000"/>
                  </a:lnSpc>
                </a:pPr>
                <a:r>
                  <a:rPr lang="en-US" altLang="ko-KR" sz="1600" dirty="0" smtClean="0"/>
                  <a:t>Element of a table managed by each AP as a result of</a:t>
                </a:r>
                <a:r>
                  <a:rPr lang="ko-KR" altLang="en-US" sz="1600" dirty="0" smtClean="0"/>
                  <a:t> </a:t>
                </a:r>
                <a:r>
                  <a:rPr lang="en-US" altLang="ko-KR" sz="1600" dirty="0" smtClean="0"/>
                  <a:t>MAPC associations</a:t>
                </a:r>
              </a:p>
              <a:p>
                <a:pPr lvl="1">
                  <a:lnSpc>
                    <a:spcPct val="130000"/>
                  </a:lnSpc>
                </a:pPr>
                <a:r>
                  <a:rPr lang="en-US" altLang="ko-KR" sz="1400" dirty="0" smtClean="0"/>
                  <a:t>AP ID pair to indicate each other: {</a:t>
                </a:r>
                <a14:m>
                  <m:oMath xmlns:m="http://schemas.openxmlformats.org/officeDocument/2006/math">
                    <m:r>
                      <a:rPr lang="en-US" altLang="ko-KR" sz="1400" i="1" dirty="0" smtClean="0">
                        <a:latin typeface="Cambria Math" panose="02040503050406030204" pitchFamily="18" charset="0"/>
                      </a:rPr>
                      <m:t>𝐴𝐼</m:t>
                    </m:r>
                    <m:sSubSup>
                      <m:sSubSupPr>
                        <m:ctrlPr>
                          <a:rPr lang="en-US" altLang="ko-KR" sz="1400" b="0" i="1" dirty="0" smtClean="0">
                            <a:latin typeface="Cambria Math" panose="02040503050406030204" pitchFamily="18" charset="0"/>
                          </a:rPr>
                        </m:ctrlPr>
                      </m:sSubSupPr>
                      <m:e>
                        <m:r>
                          <a:rPr lang="en-US" altLang="ko-KR" sz="1400" i="1" dirty="0" smtClean="0">
                            <a:latin typeface="Cambria Math" panose="02040503050406030204" pitchFamily="18" charset="0"/>
                          </a:rPr>
                          <m:t>𝐷</m:t>
                        </m:r>
                      </m:e>
                      <m:sub>
                        <m:r>
                          <a:rPr lang="en-US" altLang="ko-KR" sz="1400" b="0" i="1" dirty="0" smtClean="0">
                            <a:latin typeface="Cambria Math" panose="02040503050406030204" pitchFamily="18" charset="0"/>
                          </a:rPr>
                          <m:t>𝐴𝑃</m:t>
                        </m:r>
                        <m:d>
                          <m:dPr>
                            <m:ctrlPr>
                              <a:rPr lang="en-US" altLang="ko-KR" sz="1400" b="0" i="1" dirty="0" smtClean="0">
                                <a:latin typeface="Cambria Math" panose="02040503050406030204" pitchFamily="18" charset="0"/>
                              </a:rPr>
                            </m:ctrlPr>
                          </m:dPr>
                          <m:e>
                            <m:r>
                              <a:rPr lang="en-US" altLang="ko-KR" sz="1400" b="0" i="1" dirty="0" smtClean="0">
                                <a:latin typeface="Cambria Math" panose="02040503050406030204" pitchFamily="18" charset="0"/>
                              </a:rPr>
                              <m:t>𝑖</m:t>
                            </m:r>
                            <m:r>
                              <a:rPr lang="en-US" altLang="ko-KR" sz="1400" b="0" i="1" dirty="0" smtClean="0">
                                <a:latin typeface="Cambria Math" panose="02040503050406030204" pitchFamily="18" charset="0"/>
                              </a:rPr>
                              <m:t>,</m:t>
                            </m:r>
                            <m:r>
                              <a:rPr lang="en-US" altLang="ko-KR" sz="1400" b="0" i="1" dirty="0" smtClean="0">
                                <a:latin typeface="Cambria Math" panose="02040503050406030204" pitchFamily="18" charset="0"/>
                              </a:rPr>
                              <m:t>𝑗</m:t>
                            </m:r>
                          </m:e>
                        </m:d>
                      </m:sub>
                      <m:sup>
                        <m:r>
                          <a:rPr lang="en-US" altLang="ko-KR" sz="1400" b="0" i="1" dirty="0" smtClean="0">
                            <a:latin typeface="Cambria Math" panose="02040503050406030204" pitchFamily="18" charset="0"/>
                          </a:rPr>
                          <m:t>𝑘</m:t>
                        </m:r>
                      </m:sup>
                    </m:sSubSup>
                  </m:oMath>
                </a14:m>
                <a:r>
                  <a:rPr lang="en-US" sz="1400" dirty="0" smtClean="0"/>
                  <a:t>, </a:t>
                </a:r>
                <a14:m>
                  <m:oMath xmlns:m="http://schemas.openxmlformats.org/officeDocument/2006/math">
                    <m:r>
                      <a:rPr lang="en-US" altLang="ko-KR" sz="1400" i="1" dirty="0">
                        <a:latin typeface="Cambria Math" panose="02040503050406030204" pitchFamily="18" charset="0"/>
                      </a:rPr>
                      <m:t>𝐴𝐼</m:t>
                    </m:r>
                    <m:sSubSup>
                      <m:sSubSupPr>
                        <m:ctrlPr>
                          <a:rPr lang="en-US" altLang="ko-KR" sz="1400" b="0" i="1" dirty="0" smtClean="0">
                            <a:latin typeface="Cambria Math" panose="02040503050406030204" pitchFamily="18" charset="0"/>
                          </a:rPr>
                        </m:ctrlPr>
                      </m:sSubSupPr>
                      <m:e>
                        <m:r>
                          <a:rPr lang="en-US" altLang="ko-KR" sz="1400" i="1" dirty="0">
                            <a:latin typeface="Cambria Math" panose="02040503050406030204" pitchFamily="18" charset="0"/>
                          </a:rPr>
                          <m:t>𝐷</m:t>
                        </m:r>
                      </m:e>
                      <m:sub>
                        <m:r>
                          <a:rPr lang="en-US" altLang="ko-KR" sz="1400" i="1" dirty="0">
                            <a:latin typeface="Cambria Math" panose="02040503050406030204" pitchFamily="18" charset="0"/>
                          </a:rPr>
                          <m:t>𝐴𝑃</m:t>
                        </m:r>
                        <m:d>
                          <m:dPr>
                            <m:ctrlPr>
                              <a:rPr lang="en-US" altLang="ko-KR" sz="1400" i="1" dirty="0">
                                <a:latin typeface="Cambria Math" panose="02040503050406030204" pitchFamily="18" charset="0"/>
                              </a:rPr>
                            </m:ctrlPr>
                          </m:dPr>
                          <m:e>
                            <m:r>
                              <a:rPr lang="en-US" altLang="ko-KR" sz="1400" b="0" i="1" dirty="0" smtClean="0">
                                <a:latin typeface="Cambria Math" panose="02040503050406030204" pitchFamily="18" charset="0"/>
                              </a:rPr>
                              <m:t>𝑖</m:t>
                            </m:r>
                            <m:r>
                              <a:rPr lang="en-US" altLang="ko-KR" sz="1400" i="1" dirty="0">
                                <a:latin typeface="Cambria Math" panose="02040503050406030204" pitchFamily="18" charset="0"/>
                              </a:rPr>
                              <m:t>,</m:t>
                            </m:r>
                            <m:r>
                              <a:rPr lang="en-US" altLang="ko-KR" sz="1400" b="0" i="1" dirty="0" smtClean="0">
                                <a:latin typeface="Cambria Math" panose="02040503050406030204" pitchFamily="18" charset="0"/>
                              </a:rPr>
                              <m:t>𝑗</m:t>
                            </m:r>
                          </m:e>
                        </m:d>
                      </m:sub>
                      <m:sup>
                        <m:r>
                          <a:rPr lang="en-US" altLang="ko-KR" sz="1400" b="0" i="1" dirty="0" smtClean="0">
                            <a:latin typeface="Cambria Math" panose="02040503050406030204" pitchFamily="18" charset="0"/>
                          </a:rPr>
                          <m:t>𝑘</m:t>
                        </m:r>
                      </m:sup>
                    </m:sSubSup>
                  </m:oMath>
                </a14:m>
                <a:r>
                  <a:rPr lang="en-US" sz="1400" dirty="0" smtClean="0"/>
                  <a:t>}</a:t>
                </a:r>
              </a:p>
              <a:p>
                <a:pPr lvl="2">
                  <a:lnSpc>
                    <a:spcPct val="130000"/>
                  </a:lnSpc>
                </a:pPr>
                <a14:m>
                  <m:oMath xmlns:m="http://schemas.openxmlformats.org/officeDocument/2006/math">
                    <m:r>
                      <a:rPr lang="en-US" sz="1200" b="0" i="1" smtClean="0">
                        <a:latin typeface="Cambria Math" panose="02040503050406030204" pitchFamily="18" charset="0"/>
                      </a:rPr>
                      <m:t>𝑖</m:t>
                    </m:r>
                  </m:oMath>
                </a14:m>
                <a:r>
                  <a:rPr lang="en-US" sz="1200" dirty="0" smtClean="0"/>
                  <a:t>: MAPC agreement requesting AP’s</a:t>
                </a:r>
                <a:r>
                  <a:rPr lang="ko-KR" altLang="en-US" sz="1200" dirty="0" smtClean="0"/>
                  <a:t> </a:t>
                </a:r>
                <a:r>
                  <a:rPr lang="en-US" altLang="ko-KR" sz="1200" dirty="0" smtClean="0"/>
                  <a:t>index</a:t>
                </a:r>
                <a:endParaRPr lang="en-US" sz="1200" dirty="0" smtClean="0"/>
              </a:p>
              <a:p>
                <a:pPr lvl="2">
                  <a:lnSpc>
                    <a:spcPct val="130000"/>
                  </a:lnSpc>
                </a:pPr>
                <a:r>
                  <a:rPr lang="en-US" sz="1200" dirty="0" smtClean="0"/>
                  <a:t>j: MAPC </a:t>
                </a:r>
                <a:r>
                  <a:rPr lang="en-US" sz="1200" dirty="0"/>
                  <a:t>agreement responding </a:t>
                </a:r>
                <a:r>
                  <a:rPr lang="en-US" sz="1200" dirty="0" smtClean="0"/>
                  <a:t>AP’s</a:t>
                </a:r>
                <a:r>
                  <a:rPr lang="ko-KR" altLang="en-US" sz="1200" dirty="0" smtClean="0"/>
                  <a:t> </a:t>
                </a:r>
                <a:r>
                  <a:rPr lang="en-US" altLang="ko-KR" sz="1200" dirty="0" smtClean="0"/>
                  <a:t>index</a:t>
                </a:r>
                <a:endParaRPr lang="en-US" sz="1200" dirty="0"/>
              </a:p>
              <a:p>
                <a:pPr lvl="2">
                  <a:lnSpc>
                    <a:spcPct val="130000"/>
                  </a:lnSpc>
                </a:pPr>
                <a14:m>
                  <m:oMath xmlns:m="http://schemas.openxmlformats.org/officeDocument/2006/math">
                    <m:r>
                      <a:rPr lang="en-US" sz="1200" b="0" i="1" smtClean="0">
                        <a:latin typeface="Cambria Math" panose="02040503050406030204" pitchFamily="18" charset="0"/>
                      </a:rPr>
                      <m:t>𝑘</m:t>
                    </m:r>
                  </m:oMath>
                </a14:m>
                <a:r>
                  <a:rPr lang="en-US" sz="1200" dirty="0" smtClean="0"/>
                  <a:t>:</a:t>
                </a:r>
                <a:r>
                  <a:rPr lang="ko-KR" altLang="en-US" sz="1200" dirty="0" smtClean="0"/>
                  <a:t>  </a:t>
                </a:r>
                <a:r>
                  <a:rPr lang="en-US" altLang="ko-KR" sz="1200" dirty="0" smtClean="0"/>
                  <a:t>an index</a:t>
                </a:r>
                <a:r>
                  <a:rPr lang="en-US" sz="1200" dirty="0" smtClean="0"/>
                  <a:t> of M-AP agreement established between two APs (MAPC agreement ID)</a:t>
                </a:r>
                <a:endParaRPr lang="en-US" altLang="ko-KR" sz="1200" dirty="0" smtClean="0"/>
              </a:p>
              <a:p>
                <a:pPr lvl="1">
                  <a:lnSpc>
                    <a:spcPct val="130000"/>
                  </a:lnSpc>
                </a:pPr>
                <a:r>
                  <a:rPr lang="en-US" altLang="ko-KR" sz="1400" dirty="0" smtClean="0"/>
                  <a:t>MAPC agreement ID (with index </a:t>
                </a:r>
                <a14:m>
                  <m:oMath xmlns:m="http://schemas.openxmlformats.org/officeDocument/2006/math">
                    <m:r>
                      <a:rPr lang="en-US" altLang="ko-KR" sz="1400" i="1" dirty="0" smtClean="0">
                        <a:latin typeface="Cambria Math" panose="02040503050406030204" pitchFamily="18" charset="0"/>
                      </a:rPr>
                      <m:t>𝑘</m:t>
                    </m:r>
                  </m:oMath>
                </a14:m>
                <a:r>
                  <a:rPr lang="en-US" altLang="ko-KR" sz="1400" dirty="0" smtClean="0"/>
                  <a:t>) example</a:t>
                </a:r>
              </a:p>
              <a:p>
                <a:pPr lvl="2">
                  <a:lnSpc>
                    <a:spcPct val="130000"/>
                  </a:lnSpc>
                </a:pPr>
                <a:r>
                  <a:rPr lang="en-US" altLang="ko-KR" sz="1200" dirty="0" smtClean="0"/>
                  <a:t>To indicate and identify a particular MAPC agreement established between two APs if there are multiple MAPC schemes and agreements between them. </a:t>
                </a:r>
              </a:p>
              <a:p>
                <a:pPr lvl="3">
                  <a:lnSpc>
                    <a:spcPct val="130000"/>
                  </a:lnSpc>
                </a:pPr>
                <a:r>
                  <a:rPr lang="en-US" altLang="ko-KR" sz="1100" dirty="0" smtClean="0"/>
                  <a:t>MAPC agreement ID may be useful for MAPC long-term coordination/management if there are multiple MAPC agreements with different configurations for a particular M-AP scheme</a:t>
                </a:r>
              </a:p>
              <a:p>
                <a:pPr lvl="4">
                  <a:lnSpc>
                    <a:spcPct val="130000"/>
                  </a:lnSpc>
                </a:pPr>
                <a:r>
                  <a:rPr lang="en-US" altLang="ko-KR" sz="1000" dirty="0" smtClean="0"/>
                  <a:t>C-TDMA: C-TDMA setup for SCS link 1,C-TDMA setup for event-driven (on-demand, intra-TXOP)</a:t>
                </a:r>
              </a:p>
              <a:p>
                <a:pPr lvl="4">
                  <a:lnSpc>
                    <a:spcPct val="130000"/>
                  </a:lnSpc>
                </a:pPr>
                <a:r>
                  <a:rPr lang="en-US" altLang="ko-KR" sz="1000" dirty="0" smtClean="0"/>
                  <a:t>C-BF: C-BF setup for STA1 in BSS1 and STA2 in BSS2, C-BF setup for STA3 in BSS1 and STA4 in BSS2</a:t>
                </a:r>
              </a:p>
              <a:p>
                <a:pPr lvl="4">
                  <a:lnSpc>
                    <a:spcPct val="130000"/>
                  </a:lnSpc>
                </a:pPr>
                <a:endParaRPr lang="en-US" altLang="ko-KR" sz="1000" dirty="0" smtClean="0"/>
              </a:p>
              <a:p>
                <a:pPr lvl="1">
                  <a:lnSpc>
                    <a:spcPct val="130000"/>
                  </a:lnSpc>
                </a:pPr>
                <a:endParaRPr lang="en-US" sz="1400" dirty="0"/>
              </a:p>
              <a:p>
                <a:pPr lvl="2">
                  <a:lnSpc>
                    <a:spcPct val="130000"/>
                  </a:lnSpc>
                </a:pPr>
                <a:endParaRPr lang="en-US" sz="16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914400" y="1752600"/>
                <a:ext cx="7750277" cy="4343400"/>
              </a:xfrm>
              <a:blipFill>
                <a:blip r:embed="rId2"/>
                <a:stretch>
                  <a:fillRect l="-236"/>
                </a:stretch>
              </a:blipFill>
            </p:spPr>
            <p:txBody>
              <a:bodyPr/>
              <a:lstStyle/>
              <a:p>
                <a:r>
                  <a:rPr lang="en-US">
                    <a:noFill/>
                  </a:rPr>
                  <a:t> </a:t>
                </a:r>
              </a:p>
            </p:txBody>
          </p:sp>
        </mc:Fallback>
      </mc:AlternateContent>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타원 5"/>
          <p:cNvSpPr/>
          <p:nvPr/>
        </p:nvSpPr>
        <p:spPr bwMode="auto">
          <a:xfrm>
            <a:off x="8695128" y="2938542"/>
            <a:ext cx="667438" cy="66743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b="1" dirty="0" smtClean="0">
                <a:latin typeface="Times New Roman" pitchFamily="18" charset="0"/>
              </a:rPr>
              <a:t>AP1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0" name="직선 화살표 연결선 9"/>
          <p:cNvCxnSpPr/>
          <p:nvPr/>
        </p:nvCxnSpPr>
        <p:spPr bwMode="auto">
          <a:xfrm flipV="1">
            <a:off x="9279194" y="2101645"/>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직선 화살표 연결선 11"/>
          <p:cNvCxnSpPr/>
          <p:nvPr/>
        </p:nvCxnSpPr>
        <p:spPr bwMode="auto">
          <a:xfrm flipV="1">
            <a:off x="9402097" y="2255710"/>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rot="19448843">
            <a:off x="9089588" y="2232196"/>
            <a:ext cx="1331154" cy="253916"/>
          </a:xfrm>
          <a:prstGeom prst="rect">
            <a:avLst/>
          </a:prstGeom>
          <a:noFill/>
        </p:spPr>
        <p:txBody>
          <a:bodyPr wrap="square" rtlCol="0">
            <a:spAutoFit/>
          </a:bodyPr>
          <a:lstStyle/>
          <a:p>
            <a:r>
              <a:rPr lang="en-US" sz="1050" dirty="0" smtClean="0"/>
              <a:t>MAPC agreement 1</a:t>
            </a:r>
            <a:endParaRPr lang="en-US" sz="1600" dirty="0"/>
          </a:p>
        </p:txBody>
      </p:sp>
      <p:sp>
        <p:nvSpPr>
          <p:cNvPr id="15" name="TextBox 14"/>
          <p:cNvSpPr txBox="1"/>
          <p:nvPr/>
        </p:nvSpPr>
        <p:spPr>
          <a:xfrm rot="19448843">
            <a:off x="9282476" y="2446759"/>
            <a:ext cx="1236813" cy="246221"/>
          </a:xfrm>
          <a:prstGeom prst="rect">
            <a:avLst/>
          </a:prstGeom>
          <a:noFill/>
        </p:spPr>
        <p:txBody>
          <a:bodyPr wrap="square" rtlCol="0">
            <a:spAutoFit/>
          </a:bodyPr>
          <a:lstStyle/>
          <a:p>
            <a:r>
              <a:rPr lang="en-US" sz="1000" dirty="0"/>
              <a:t>MAPC agreement </a:t>
            </a:r>
            <a:r>
              <a:rPr lang="en-US" sz="1000" dirty="0" smtClean="0"/>
              <a:t>2</a:t>
            </a:r>
            <a:endParaRPr lang="en-US" sz="1400" dirty="0"/>
          </a:p>
        </p:txBody>
      </p:sp>
      <p:grpSp>
        <p:nvGrpSpPr>
          <p:cNvPr id="17" name="그룹 16"/>
          <p:cNvGrpSpPr/>
          <p:nvPr/>
        </p:nvGrpSpPr>
        <p:grpSpPr>
          <a:xfrm>
            <a:off x="9420127" y="2478325"/>
            <a:ext cx="1236813" cy="762000"/>
            <a:chOff x="9420127" y="2478325"/>
            <a:chExt cx="1236813" cy="762000"/>
          </a:xfrm>
        </p:grpSpPr>
        <p:cxnSp>
          <p:nvCxnSpPr>
            <p:cNvPr id="13" name="직선 화살표 연결선 12"/>
            <p:cNvCxnSpPr/>
            <p:nvPr/>
          </p:nvCxnSpPr>
          <p:spPr bwMode="auto">
            <a:xfrm flipV="1">
              <a:off x="9525000" y="2478325"/>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6" name="TextBox 15"/>
            <p:cNvSpPr txBox="1"/>
            <p:nvPr/>
          </p:nvSpPr>
          <p:spPr>
            <a:xfrm rot="19448843">
              <a:off x="9420127" y="2626411"/>
              <a:ext cx="1236813" cy="246221"/>
            </a:xfrm>
            <a:prstGeom prst="rect">
              <a:avLst/>
            </a:prstGeom>
            <a:noFill/>
          </p:spPr>
          <p:txBody>
            <a:bodyPr wrap="square" rtlCol="0">
              <a:spAutoFit/>
            </a:bodyPr>
            <a:lstStyle/>
            <a:p>
              <a:r>
                <a:rPr lang="en-US" sz="1000" dirty="0"/>
                <a:t>MAPC agreement </a:t>
              </a:r>
              <a:r>
                <a:rPr lang="en-US" sz="1000" dirty="0" smtClean="0"/>
                <a:t>3</a:t>
              </a:r>
              <a:endParaRPr lang="en-US" sz="1400" dirty="0"/>
            </a:p>
          </p:txBody>
        </p:sp>
      </p:grpSp>
      <p:grpSp>
        <p:nvGrpSpPr>
          <p:cNvPr id="18" name="그룹 17"/>
          <p:cNvGrpSpPr/>
          <p:nvPr/>
        </p:nvGrpSpPr>
        <p:grpSpPr>
          <a:xfrm rot="3168240">
            <a:off x="9381977" y="3205582"/>
            <a:ext cx="1236813" cy="762000"/>
            <a:chOff x="9420128" y="2478325"/>
            <a:chExt cx="1236813" cy="762000"/>
          </a:xfrm>
        </p:grpSpPr>
        <p:cxnSp>
          <p:nvCxnSpPr>
            <p:cNvPr id="19" name="직선 화살표 연결선 18"/>
            <p:cNvCxnSpPr/>
            <p:nvPr/>
          </p:nvCxnSpPr>
          <p:spPr bwMode="auto">
            <a:xfrm flipV="1">
              <a:off x="9525000" y="2478325"/>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TextBox 19"/>
            <p:cNvSpPr txBox="1"/>
            <p:nvPr/>
          </p:nvSpPr>
          <p:spPr>
            <a:xfrm rot="19448843">
              <a:off x="9420128" y="2626412"/>
              <a:ext cx="1236813" cy="246221"/>
            </a:xfrm>
            <a:prstGeom prst="rect">
              <a:avLst/>
            </a:prstGeom>
            <a:noFill/>
          </p:spPr>
          <p:txBody>
            <a:bodyPr wrap="square" rtlCol="0">
              <a:spAutoFit/>
            </a:bodyPr>
            <a:lstStyle/>
            <a:p>
              <a:r>
                <a:rPr lang="en-US" sz="1000" dirty="0"/>
                <a:t>MAPC agreement 1</a:t>
              </a:r>
              <a:endParaRPr lang="en-US" sz="1400" dirty="0"/>
            </a:p>
          </p:txBody>
        </p:sp>
      </p:grpSp>
      <p:sp>
        <p:nvSpPr>
          <p:cNvPr id="21" name="타원 20"/>
          <p:cNvSpPr/>
          <p:nvPr/>
        </p:nvSpPr>
        <p:spPr bwMode="auto">
          <a:xfrm>
            <a:off x="10533009" y="1719344"/>
            <a:ext cx="667438" cy="667438"/>
          </a:xfrm>
          <a:prstGeom prst="ellipse">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b="1" dirty="0" smtClean="0">
                <a:latin typeface="Times New Roman" pitchFamily="18" charset="0"/>
              </a:rPr>
              <a:t>AP2</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2" name="타원 21"/>
          <p:cNvSpPr/>
          <p:nvPr/>
        </p:nvSpPr>
        <p:spPr bwMode="auto">
          <a:xfrm>
            <a:off x="10696441" y="3747788"/>
            <a:ext cx="667438" cy="667438"/>
          </a:xfrm>
          <a:prstGeom prst="ellipse">
            <a:avLst/>
          </a:prstGeom>
          <a:solidFill>
            <a:srgbClr val="99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b="1" dirty="0" smtClean="0">
                <a:latin typeface="Times New Roman" pitchFamily="18" charset="0"/>
              </a:rPr>
              <a:t>AP3</a:t>
            </a:r>
            <a:endParaRPr kumimoji="0" lang="en-US" sz="1200" b="1" i="0" u="none" strike="noStrike" cap="none" normalizeH="0" baseline="0" dirty="0" smtClean="0">
              <a:ln>
                <a:noFill/>
              </a:ln>
              <a:solidFill>
                <a:schemeClr val="tx1"/>
              </a:solidFill>
              <a:effectLst/>
              <a:latin typeface="Times New Roman" pitchFamily="18" charset="0"/>
            </a:endParaRPr>
          </a:p>
        </p:txBody>
      </p:sp>
      <p:grpSp>
        <p:nvGrpSpPr>
          <p:cNvPr id="23" name="그룹 22"/>
          <p:cNvGrpSpPr/>
          <p:nvPr/>
        </p:nvGrpSpPr>
        <p:grpSpPr>
          <a:xfrm rot="3168240">
            <a:off x="9289153" y="3409816"/>
            <a:ext cx="1236813" cy="762000"/>
            <a:chOff x="9420128" y="2478325"/>
            <a:chExt cx="1236813" cy="762000"/>
          </a:xfrm>
        </p:grpSpPr>
        <p:cxnSp>
          <p:nvCxnSpPr>
            <p:cNvPr id="24" name="직선 화살표 연결선 23"/>
            <p:cNvCxnSpPr/>
            <p:nvPr/>
          </p:nvCxnSpPr>
          <p:spPr bwMode="auto">
            <a:xfrm flipV="1">
              <a:off x="9525000" y="2478325"/>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5" name="TextBox 24"/>
            <p:cNvSpPr txBox="1"/>
            <p:nvPr/>
          </p:nvSpPr>
          <p:spPr>
            <a:xfrm rot="19448843">
              <a:off x="9420128" y="2626412"/>
              <a:ext cx="1236813" cy="246221"/>
            </a:xfrm>
            <a:prstGeom prst="rect">
              <a:avLst/>
            </a:prstGeom>
            <a:noFill/>
          </p:spPr>
          <p:txBody>
            <a:bodyPr wrap="square" rtlCol="0">
              <a:spAutoFit/>
            </a:bodyPr>
            <a:lstStyle/>
            <a:p>
              <a:r>
                <a:rPr lang="en-US" sz="1000" dirty="0"/>
                <a:t>MAPC agreement </a:t>
              </a:r>
              <a:r>
                <a:rPr lang="en-US" sz="1000" dirty="0" smtClean="0"/>
                <a:t>2</a:t>
              </a:r>
              <a:endParaRPr lang="en-US" sz="1400" dirty="0"/>
            </a:p>
          </p:txBody>
        </p:sp>
      </p:grpSp>
      <p:grpSp>
        <p:nvGrpSpPr>
          <p:cNvPr id="26" name="그룹 25"/>
          <p:cNvGrpSpPr/>
          <p:nvPr/>
        </p:nvGrpSpPr>
        <p:grpSpPr>
          <a:xfrm rot="6887391">
            <a:off x="10393136" y="2657091"/>
            <a:ext cx="1236813" cy="762000"/>
            <a:chOff x="9420127" y="2478325"/>
            <a:chExt cx="1236813" cy="762000"/>
          </a:xfrm>
        </p:grpSpPr>
        <p:cxnSp>
          <p:nvCxnSpPr>
            <p:cNvPr id="27" name="직선 화살표 연결선 26"/>
            <p:cNvCxnSpPr/>
            <p:nvPr/>
          </p:nvCxnSpPr>
          <p:spPr bwMode="auto">
            <a:xfrm flipV="1">
              <a:off x="9525000" y="2478325"/>
              <a:ext cx="1091381" cy="76200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8" name="TextBox 27"/>
            <p:cNvSpPr txBox="1"/>
            <p:nvPr/>
          </p:nvSpPr>
          <p:spPr>
            <a:xfrm rot="19448843">
              <a:off x="9420127" y="2626410"/>
              <a:ext cx="1236813" cy="246221"/>
            </a:xfrm>
            <a:prstGeom prst="rect">
              <a:avLst/>
            </a:prstGeom>
            <a:noFill/>
          </p:spPr>
          <p:txBody>
            <a:bodyPr wrap="square" rtlCol="0">
              <a:spAutoFit/>
            </a:bodyPr>
            <a:lstStyle/>
            <a:p>
              <a:r>
                <a:rPr lang="en-US" sz="1000" dirty="0"/>
                <a:t>MAPC agreement 1</a:t>
              </a:r>
              <a:endParaRPr lang="en-US" sz="1400" dirty="0"/>
            </a:p>
          </p:txBody>
        </p:sp>
      </p:grpSp>
      <p:graphicFrame>
        <p:nvGraphicFramePr>
          <p:cNvPr id="7" name="표 6"/>
          <p:cNvGraphicFramePr>
            <a:graphicFrameLocks noGrp="1"/>
          </p:cNvGraphicFramePr>
          <p:nvPr>
            <p:extLst>
              <p:ext uri="{D42A27DB-BD31-4B8C-83A1-F6EECF244321}">
                <p14:modId xmlns:p14="http://schemas.microsoft.com/office/powerpoint/2010/main" val="2792982158"/>
              </p:ext>
            </p:extLst>
          </p:nvPr>
        </p:nvGraphicFramePr>
        <p:xfrm>
          <a:off x="8711000" y="4518793"/>
          <a:ext cx="3212744" cy="1722120"/>
        </p:xfrm>
        <a:graphic>
          <a:graphicData uri="http://schemas.openxmlformats.org/drawingml/2006/table">
            <a:tbl>
              <a:tblPr firstRow="1" bandRow="1">
                <a:tableStyleId>{5940675A-B579-460E-94D1-54222C63F5DA}</a:tableStyleId>
              </a:tblPr>
              <a:tblGrid>
                <a:gridCol w="535128">
                  <a:extLst>
                    <a:ext uri="{9D8B030D-6E8A-4147-A177-3AD203B41FA5}">
                      <a16:colId xmlns:a16="http://schemas.microsoft.com/office/drawing/2014/main" val="1980837272"/>
                    </a:ext>
                  </a:extLst>
                </a:gridCol>
                <a:gridCol w="861189">
                  <a:extLst>
                    <a:ext uri="{9D8B030D-6E8A-4147-A177-3AD203B41FA5}">
                      <a16:colId xmlns:a16="http://schemas.microsoft.com/office/drawing/2014/main" val="3155646614"/>
                    </a:ext>
                  </a:extLst>
                </a:gridCol>
                <a:gridCol w="780271">
                  <a:extLst>
                    <a:ext uri="{9D8B030D-6E8A-4147-A177-3AD203B41FA5}">
                      <a16:colId xmlns:a16="http://schemas.microsoft.com/office/drawing/2014/main" val="1599670947"/>
                    </a:ext>
                  </a:extLst>
                </a:gridCol>
                <a:gridCol w="1036156">
                  <a:extLst>
                    <a:ext uri="{9D8B030D-6E8A-4147-A177-3AD203B41FA5}">
                      <a16:colId xmlns:a16="http://schemas.microsoft.com/office/drawing/2014/main" val="586673610"/>
                    </a:ext>
                  </a:extLst>
                </a:gridCol>
              </a:tblGrid>
              <a:tr h="173525">
                <a:tc>
                  <a:txBody>
                    <a:bodyPr/>
                    <a:lstStyle/>
                    <a:p>
                      <a:pPr algn="ctr"/>
                      <a:r>
                        <a:rPr lang="en-US" sz="1100" dirty="0" smtClean="0"/>
                        <a:t>AP</a:t>
                      </a:r>
                      <a:endParaRPr lang="en-US" sz="1100" dirty="0"/>
                    </a:p>
                  </a:txBody>
                  <a:tcPr>
                    <a:solidFill>
                      <a:schemeClr val="accent3">
                        <a:lumMod val="85000"/>
                      </a:schemeClr>
                    </a:solidFill>
                  </a:tcPr>
                </a:tc>
                <a:tc>
                  <a:txBody>
                    <a:bodyPr/>
                    <a:lstStyle/>
                    <a:p>
                      <a:pPr algn="ctr"/>
                      <a:r>
                        <a:rPr lang="en-US" sz="1100" dirty="0" smtClean="0"/>
                        <a:t>AP ID</a:t>
                      </a:r>
                      <a:endParaRPr lang="en-US" sz="1100" dirty="0"/>
                    </a:p>
                  </a:txBody>
                  <a:tcPr>
                    <a:solidFill>
                      <a:schemeClr val="accent3">
                        <a:lumMod val="85000"/>
                      </a:schemeClr>
                    </a:solidFill>
                  </a:tcPr>
                </a:tc>
                <a:tc>
                  <a:txBody>
                    <a:bodyPr/>
                    <a:lstStyle/>
                    <a:p>
                      <a:pPr algn="ctr"/>
                      <a:r>
                        <a:rPr lang="en-US" sz="1100" dirty="0" smtClean="0"/>
                        <a:t>MAPC MID</a:t>
                      </a:r>
                      <a:endParaRPr lang="en-US" sz="1100" dirty="0"/>
                    </a:p>
                  </a:txBody>
                  <a:tcPr>
                    <a:solidFill>
                      <a:schemeClr val="accent3">
                        <a:lumMod val="85000"/>
                      </a:schemeClr>
                    </a:solidFill>
                  </a:tcPr>
                </a:tc>
                <a:tc>
                  <a:txBody>
                    <a:bodyPr/>
                    <a:lstStyle/>
                    <a:p>
                      <a:pPr algn="ctr"/>
                      <a:r>
                        <a:rPr lang="en-US" sz="1100" dirty="0" smtClean="0"/>
                        <a:t>MAPC scheme</a:t>
                      </a:r>
                      <a:endParaRPr lang="en-US" sz="1100" dirty="0"/>
                    </a:p>
                  </a:txBody>
                  <a:tcPr>
                    <a:solidFill>
                      <a:schemeClr val="accent3">
                        <a:lumMod val="85000"/>
                      </a:schemeClr>
                    </a:solidFill>
                  </a:tcPr>
                </a:tc>
                <a:extLst>
                  <a:ext uri="{0D108BD9-81ED-4DB2-BD59-A6C34878D82A}">
                    <a16:rowId xmlns:a16="http://schemas.microsoft.com/office/drawing/2014/main" val="2098873616"/>
                  </a:ext>
                </a:extLst>
              </a:tr>
              <a:tr h="173525">
                <a:tc>
                  <a:txBody>
                    <a:bodyPr/>
                    <a:lstStyle/>
                    <a:p>
                      <a:pPr algn="ctr"/>
                      <a:r>
                        <a:rPr lang="en-US" sz="1100" dirty="0" smtClean="0"/>
                        <a:t>AP2</a:t>
                      </a:r>
                      <a:endParaRPr lang="en-US" sz="1100" dirty="0"/>
                    </a:p>
                  </a:txBody>
                  <a:tcPr>
                    <a:solidFill>
                      <a:srgbClr val="FFFFCC"/>
                    </a:solidFill>
                  </a:tcPr>
                </a:tc>
                <a:tc>
                  <a:txBody>
                    <a:bodyPr/>
                    <a:lstStyle/>
                    <a:p>
                      <a:pPr algn="ctr"/>
                      <a:r>
                        <a:rPr lang="en-US" sz="1100" dirty="0" smtClean="0"/>
                        <a:t>33</a:t>
                      </a:r>
                      <a:endParaRPr lang="en-US" sz="1100" dirty="0"/>
                    </a:p>
                  </a:txBody>
                  <a:tcPr>
                    <a:solidFill>
                      <a:srgbClr val="FFFFCC"/>
                    </a:solidFill>
                  </a:tcPr>
                </a:tc>
                <a:tc>
                  <a:txBody>
                    <a:bodyPr/>
                    <a:lstStyle/>
                    <a:p>
                      <a:pPr algn="ctr"/>
                      <a:r>
                        <a:rPr lang="en-US" sz="1100" dirty="0" smtClean="0"/>
                        <a:t>1</a:t>
                      </a:r>
                      <a:endParaRPr lang="en-US" sz="1100" dirty="0"/>
                    </a:p>
                  </a:txBody>
                  <a:tcPr/>
                </a:tc>
                <a:tc>
                  <a:txBody>
                    <a:bodyPr/>
                    <a:lstStyle/>
                    <a:p>
                      <a:pPr algn="ctr"/>
                      <a:r>
                        <a:rPr lang="en-US" sz="1100" dirty="0" smtClean="0"/>
                        <a:t>C-TDMA</a:t>
                      </a:r>
                      <a:endParaRPr lang="en-US" sz="1100" dirty="0"/>
                    </a:p>
                  </a:txBody>
                  <a:tcPr/>
                </a:tc>
                <a:extLst>
                  <a:ext uri="{0D108BD9-81ED-4DB2-BD59-A6C34878D82A}">
                    <a16:rowId xmlns:a16="http://schemas.microsoft.com/office/drawing/2014/main" val="402634119"/>
                  </a:ext>
                </a:extLst>
              </a:tr>
              <a:tr h="173525">
                <a:tc>
                  <a:txBody>
                    <a:bodyPr/>
                    <a:lstStyle/>
                    <a:p>
                      <a:pPr algn="ctr"/>
                      <a:r>
                        <a:rPr lang="en-US" sz="1100" dirty="0" smtClean="0"/>
                        <a:t>AP2</a:t>
                      </a:r>
                      <a:endParaRPr lang="en-US" sz="1100" dirty="0"/>
                    </a:p>
                  </a:txBody>
                  <a:tcPr>
                    <a:solidFill>
                      <a:srgbClr val="FFFFCC"/>
                    </a:solidFill>
                  </a:tcPr>
                </a:tc>
                <a:tc>
                  <a:txBody>
                    <a:bodyPr/>
                    <a:lstStyle/>
                    <a:p>
                      <a:pPr algn="ctr"/>
                      <a:r>
                        <a:rPr lang="en-US" sz="1100" dirty="0" smtClean="0"/>
                        <a:t>33</a:t>
                      </a:r>
                      <a:endParaRPr lang="en-US" sz="1100" dirty="0"/>
                    </a:p>
                  </a:txBody>
                  <a:tcPr>
                    <a:solidFill>
                      <a:srgbClr val="FFFFCC"/>
                    </a:solidFill>
                  </a:tcPr>
                </a:tc>
                <a:tc>
                  <a:txBody>
                    <a:bodyPr/>
                    <a:lstStyle/>
                    <a:p>
                      <a:pPr algn="ctr"/>
                      <a:r>
                        <a:rPr lang="en-US" sz="1100" dirty="0" smtClean="0"/>
                        <a:t>2</a:t>
                      </a:r>
                      <a:endParaRPr lang="en-US" sz="1100" dirty="0"/>
                    </a:p>
                  </a:txBody>
                  <a:tcPr/>
                </a:tc>
                <a:tc>
                  <a:txBody>
                    <a:bodyPr/>
                    <a:lstStyle/>
                    <a:p>
                      <a:pPr algn="ctr"/>
                      <a:r>
                        <a:rPr lang="en-US" sz="1100" dirty="0" smtClean="0"/>
                        <a:t>C-BF</a:t>
                      </a:r>
                      <a:endParaRPr lang="en-US" sz="1100" dirty="0"/>
                    </a:p>
                  </a:txBody>
                  <a:tcPr/>
                </a:tc>
                <a:extLst>
                  <a:ext uri="{0D108BD9-81ED-4DB2-BD59-A6C34878D82A}">
                    <a16:rowId xmlns:a16="http://schemas.microsoft.com/office/drawing/2014/main" val="3031437572"/>
                  </a:ext>
                </a:extLst>
              </a:tr>
              <a:tr h="173525">
                <a:tc>
                  <a:txBody>
                    <a:bodyPr/>
                    <a:lstStyle/>
                    <a:p>
                      <a:pPr algn="ctr"/>
                      <a:r>
                        <a:rPr lang="en-US" sz="1100" dirty="0" smtClean="0"/>
                        <a:t>AP2</a:t>
                      </a:r>
                      <a:endParaRPr lang="en-US" sz="1100" dirty="0"/>
                    </a:p>
                  </a:txBody>
                  <a:tcPr>
                    <a:solidFill>
                      <a:srgbClr val="FFFFCC"/>
                    </a:solidFill>
                  </a:tcPr>
                </a:tc>
                <a:tc>
                  <a:txBody>
                    <a:bodyPr/>
                    <a:lstStyle/>
                    <a:p>
                      <a:pPr algn="ctr"/>
                      <a:r>
                        <a:rPr lang="en-US" sz="1100" dirty="0" smtClean="0"/>
                        <a:t>33</a:t>
                      </a:r>
                      <a:endParaRPr lang="en-US" sz="1100" dirty="0"/>
                    </a:p>
                  </a:txBody>
                  <a:tcPr>
                    <a:solidFill>
                      <a:srgbClr val="FFFFCC"/>
                    </a:solidFill>
                  </a:tcPr>
                </a:tc>
                <a:tc>
                  <a:txBody>
                    <a:bodyPr/>
                    <a:lstStyle/>
                    <a:p>
                      <a:pPr algn="ctr"/>
                      <a:r>
                        <a:rPr lang="en-US" sz="1100" dirty="0" smtClean="0"/>
                        <a:t>3</a:t>
                      </a:r>
                      <a:endParaRPr lang="en-US" sz="1100" dirty="0"/>
                    </a:p>
                  </a:txBody>
                  <a:tcPr/>
                </a:tc>
                <a:tc>
                  <a:txBody>
                    <a:bodyPr/>
                    <a:lstStyle/>
                    <a:p>
                      <a:pPr algn="ctr"/>
                      <a:r>
                        <a:rPr lang="en-US" sz="1100" dirty="0" smtClean="0"/>
                        <a:t>C-BF</a:t>
                      </a:r>
                      <a:endParaRPr lang="en-US" sz="1100" dirty="0"/>
                    </a:p>
                  </a:txBody>
                  <a:tcPr/>
                </a:tc>
                <a:extLst>
                  <a:ext uri="{0D108BD9-81ED-4DB2-BD59-A6C34878D82A}">
                    <a16:rowId xmlns:a16="http://schemas.microsoft.com/office/drawing/2014/main" val="38449328"/>
                  </a:ext>
                </a:extLst>
              </a:tr>
              <a:tr h="173525">
                <a:tc>
                  <a:txBody>
                    <a:bodyPr/>
                    <a:lstStyle/>
                    <a:p>
                      <a:pPr algn="ctr"/>
                      <a:r>
                        <a:rPr lang="en-US" sz="1100" dirty="0" smtClean="0"/>
                        <a:t>AP3</a:t>
                      </a:r>
                      <a:endParaRPr lang="en-US" sz="1100" dirty="0"/>
                    </a:p>
                  </a:txBody>
                  <a:tcPr>
                    <a:solidFill>
                      <a:srgbClr val="99CCFF"/>
                    </a:solidFill>
                  </a:tcPr>
                </a:tc>
                <a:tc>
                  <a:txBody>
                    <a:bodyPr/>
                    <a:lstStyle/>
                    <a:p>
                      <a:pPr algn="ctr"/>
                      <a:r>
                        <a:rPr lang="en-US" sz="1100" dirty="0" smtClean="0"/>
                        <a:t>34</a:t>
                      </a:r>
                      <a:endParaRPr lang="en-US" sz="1100" dirty="0"/>
                    </a:p>
                  </a:txBody>
                  <a:tcPr>
                    <a:solidFill>
                      <a:srgbClr val="99CCFF"/>
                    </a:solidFill>
                  </a:tcPr>
                </a:tc>
                <a:tc>
                  <a:txBody>
                    <a:bodyPr/>
                    <a:lstStyle/>
                    <a:p>
                      <a:pPr algn="ctr"/>
                      <a:r>
                        <a:rPr lang="en-US" sz="1100" dirty="0" smtClean="0"/>
                        <a:t>1</a:t>
                      </a:r>
                      <a:endParaRPr lang="en-US" sz="1100" dirty="0"/>
                    </a:p>
                  </a:txBody>
                  <a:tcPr/>
                </a:tc>
                <a:tc>
                  <a:txBody>
                    <a:bodyPr/>
                    <a:lstStyle/>
                    <a:p>
                      <a:pPr algn="ctr"/>
                      <a:r>
                        <a:rPr lang="en-US" sz="1100" dirty="0" smtClean="0"/>
                        <a:t>C-SR</a:t>
                      </a:r>
                      <a:endParaRPr lang="en-US" sz="1100" dirty="0"/>
                    </a:p>
                  </a:txBody>
                  <a:tcPr/>
                </a:tc>
                <a:extLst>
                  <a:ext uri="{0D108BD9-81ED-4DB2-BD59-A6C34878D82A}">
                    <a16:rowId xmlns:a16="http://schemas.microsoft.com/office/drawing/2014/main" val="4189411271"/>
                  </a:ext>
                </a:extLst>
              </a:tr>
              <a:tr h="173525">
                <a:tc>
                  <a:txBody>
                    <a:bodyPr/>
                    <a:lstStyle/>
                    <a:p>
                      <a:pPr algn="ctr"/>
                      <a:r>
                        <a:rPr lang="en-US" sz="1100" dirty="0" smtClean="0"/>
                        <a:t>AP3</a:t>
                      </a:r>
                      <a:endParaRPr lang="en-US" sz="1100" dirty="0"/>
                    </a:p>
                  </a:txBody>
                  <a:tcPr>
                    <a:solidFill>
                      <a:srgbClr val="99CCFF"/>
                    </a:solidFill>
                  </a:tcPr>
                </a:tc>
                <a:tc>
                  <a:txBody>
                    <a:bodyPr/>
                    <a:lstStyle/>
                    <a:p>
                      <a:pPr algn="ctr"/>
                      <a:r>
                        <a:rPr lang="en-US" sz="1100" dirty="0" smtClean="0"/>
                        <a:t>34</a:t>
                      </a:r>
                      <a:endParaRPr lang="en-US" sz="1100" dirty="0"/>
                    </a:p>
                  </a:txBody>
                  <a:tcPr>
                    <a:solidFill>
                      <a:srgbClr val="99CCFF"/>
                    </a:solidFill>
                  </a:tcPr>
                </a:tc>
                <a:tc>
                  <a:txBody>
                    <a:bodyPr/>
                    <a:lstStyle/>
                    <a:p>
                      <a:pPr algn="ctr"/>
                      <a:r>
                        <a:rPr lang="en-US" sz="1100" dirty="0" smtClean="0"/>
                        <a:t>2</a:t>
                      </a:r>
                      <a:endParaRPr lang="en-US" sz="1100" dirty="0"/>
                    </a:p>
                  </a:txBody>
                  <a:tcPr/>
                </a:tc>
                <a:tc>
                  <a:txBody>
                    <a:bodyPr/>
                    <a:lstStyle/>
                    <a:p>
                      <a:pPr algn="ctr"/>
                      <a:r>
                        <a:rPr lang="en-US" sz="1100" dirty="0" smtClean="0"/>
                        <a:t>C-BF</a:t>
                      </a:r>
                      <a:endParaRPr lang="en-US" sz="1100" dirty="0"/>
                    </a:p>
                  </a:txBody>
                  <a:tcPr/>
                </a:tc>
                <a:extLst>
                  <a:ext uri="{0D108BD9-81ED-4DB2-BD59-A6C34878D82A}">
                    <a16:rowId xmlns:a16="http://schemas.microsoft.com/office/drawing/2014/main" val="3391893975"/>
                  </a:ext>
                </a:extLst>
              </a:tr>
            </a:tbl>
          </a:graphicData>
        </a:graphic>
      </p:graphicFrame>
    </p:spTree>
    <p:extLst>
      <p:ext uri="{BB962C8B-B14F-4D97-AF65-F5344CB8AC3E}">
        <p14:creationId xmlns:p14="http://schemas.microsoft.com/office/powerpoint/2010/main" val="400381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MAPC discovery and agreement example sequence </a:t>
            </a: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TextBox 5"/>
          <p:cNvSpPr txBox="1"/>
          <p:nvPr/>
        </p:nvSpPr>
        <p:spPr>
          <a:xfrm>
            <a:off x="953688" y="1292175"/>
            <a:ext cx="1655380" cy="646331"/>
          </a:xfrm>
          <a:prstGeom prst="rect">
            <a:avLst/>
          </a:prstGeom>
          <a:noFill/>
        </p:spPr>
        <p:txBody>
          <a:bodyPr wrap="square" rtlCol="0">
            <a:spAutoFit/>
          </a:bodyPr>
          <a:lstStyle/>
          <a:p>
            <a:pPr algn="ctr"/>
            <a:r>
              <a:rPr lang="en-US" sz="1200" dirty="0" smtClean="0"/>
              <a:t>MAPC agreement requesting AP</a:t>
            </a:r>
            <a:br>
              <a:rPr lang="en-US" sz="1200" dirty="0" smtClean="0"/>
            </a:br>
            <a:r>
              <a:rPr lang="en-US" sz="1200" dirty="0" smtClean="0"/>
              <a:t>(AP1)</a:t>
            </a:r>
            <a:endParaRPr lang="en-US" sz="1200" dirty="0"/>
          </a:p>
        </p:txBody>
      </p:sp>
      <p:sp>
        <p:nvSpPr>
          <p:cNvPr id="7" name="TextBox 6"/>
          <p:cNvSpPr txBox="1"/>
          <p:nvPr/>
        </p:nvSpPr>
        <p:spPr>
          <a:xfrm>
            <a:off x="9592999" y="1345139"/>
            <a:ext cx="1655380" cy="646331"/>
          </a:xfrm>
          <a:prstGeom prst="rect">
            <a:avLst/>
          </a:prstGeom>
          <a:noFill/>
        </p:spPr>
        <p:txBody>
          <a:bodyPr wrap="square" rtlCol="0">
            <a:spAutoFit/>
          </a:bodyPr>
          <a:lstStyle/>
          <a:p>
            <a:pPr algn="ctr"/>
            <a:r>
              <a:rPr lang="en-US" sz="1200" dirty="0" smtClean="0"/>
              <a:t>MAPC agreement responding AP</a:t>
            </a:r>
            <a:br>
              <a:rPr lang="en-US" sz="1200" dirty="0" smtClean="0"/>
            </a:br>
            <a:r>
              <a:rPr lang="en-US" sz="1200" dirty="0" smtClean="0"/>
              <a:t>(AP2)</a:t>
            </a:r>
            <a:endParaRPr lang="en-US" sz="1200" dirty="0"/>
          </a:p>
        </p:txBody>
      </p:sp>
      <p:cxnSp>
        <p:nvCxnSpPr>
          <p:cNvPr id="8" name="직선 화살표 연결선 7"/>
          <p:cNvCxnSpPr/>
          <p:nvPr/>
        </p:nvCxnSpPr>
        <p:spPr bwMode="auto">
          <a:xfrm>
            <a:off x="1805341" y="3379867"/>
            <a:ext cx="8622466" cy="32394"/>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cxnSp>
        <p:nvCxnSpPr>
          <p:cNvPr id="12" name="직선 연결선 11"/>
          <p:cNvCxnSpPr/>
          <p:nvPr/>
        </p:nvCxnSpPr>
        <p:spPr bwMode="auto">
          <a:xfrm>
            <a:off x="1798223" y="1977324"/>
            <a:ext cx="0" cy="449809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10427807" y="1977324"/>
            <a:ext cx="0" cy="449809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38" name="직사각형 37"/>
          <p:cNvSpPr/>
          <p:nvPr/>
        </p:nvSpPr>
        <p:spPr bwMode="auto">
          <a:xfrm>
            <a:off x="3918432" y="2917868"/>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6080255" y="2986519"/>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3902399" y="2874242"/>
            <a:ext cx="2316800" cy="461665"/>
          </a:xfrm>
          <a:prstGeom prst="rect">
            <a:avLst/>
          </a:prstGeom>
          <a:noFill/>
        </p:spPr>
        <p:txBody>
          <a:bodyPr wrap="square" rtlCol="0">
            <a:spAutoFit/>
          </a:bodyPr>
          <a:lstStyle/>
          <a:p>
            <a:r>
              <a:rPr lang="en-US" sz="1200" dirty="0" smtClean="0"/>
              <a:t>Public Action</a:t>
            </a:r>
          </a:p>
          <a:p>
            <a:r>
              <a:rPr lang="en-US" sz="1200" dirty="0"/>
              <a:t>(</a:t>
            </a:r>
            <a:r>
              <a:rPr lang="en-US" sz="1200" dirty="0">
                <a:solidFill>
                  <a:srgbClr val="0070C0"/>
                </a:solidFill>
              </a:rPr>
              <a:t>TBD MAPC D</a:t>
            </a:r>
            <a:r>
              <a:rPr lang="en-US" sz="1200" dirty="0" smtClean="0">
                <a:solidFill>
                  <a:srgbClr val="0070C0"/>
                </a:solidFill>
              </a:rPr>
              <a:t>iscovery request</a:t>
            </a:r>
            <a:r>
              <a:rPr lang="en-US" sz="1200" dirty="0" smtClean="0"/>
              <a:t>)</a:t>
            </a:r>
            <a:endParaRPr lang="en-US" sz="1200" dirty="0"/>
          </a:p>
        </p:txBody>
      </p:sp>
      <p:sp>
        <p:nvSpPr>
          <p:cNvPr id="42" name="직사각형 41"/>
          <p:cNvSpPr/>
          <p:nvPr/>
        </p:nvSpPr>
        <p:spPr bwMode="auto">
          <a:xfrm>
            <a:off x="6175876" y="3051150"/>
            <a:ext cx="667334" cy="1442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6779809" y="3380915"/>
            <a:ext cx="2336947" cy="276999"/>
          </a:xfrm>
          <a:prstGeom prst="rect">
            <a:avLst/>
          </a:prstGeom>
          <a:noFill/>
        </p:spPr>
        <p:txBody>
          <a:bodyPr wrap="square" rtlCol="0">
            <a:spAutoFit/>
          </a:bodyPr>
          <a:lstStyle/>
          <a:p>
            <a:r>
              <a:rPr lang="en-US" sz="1200" dirty="0" smtClean="0"/>
              <a:t>MAPC capability parameter</a:t>
            </a:r>
            <a:endParaRPr lang="en-US" sz="1200" dirty="0"/>
          </a:p>
        </p:txBody>
      </p:sp>
      <p:cxnSp>
        <p:nvCxnSpPr>
          <p:cNvPr id="45" name="꺾인 연결선 44"/>
          <p:cNvCxnSpPr>
            <a:stCxn id="42" idx="2"/>
            <a:endCxn id="43" idx="1"/>
          </p:cNvCxnSpPr>
          <p:nvPr/>
        </p:nvCxnSpPr>
        <p:spPr bwMode="auto">
          <a:xfrm rot="16200000" flipH="1">
            <a:off x="6482668" y="3222273"/>
            <a:ext cx="324017" cy="270266"/>
          </a:xfrm>
          <a:prstGeom prst="bentConnector2">
            <a:avLst/>
          </a:prstGeom>
          <a:solidFill>
            <a:schemeClr val="accent1"/>
          </a:solidFill>
          <a:ln w="12700" cap="flat" cmpd="sng" algn="ctr">
            <a:solidFill>
              <a:schemeClr val="tx1"/>
            </a:solidFill>
            <a:prstDash val="solid"/>
            <a:round/>
            <a:headEnd type="none" w="sm" len="sm"/>
            <a:tailEnd type="triangle"/>
          </a:ln>
          <a:effectLst/>
        </p:spPr>
      </p:cxnSp>
      <p:sp>
        <p:nvSpPr>
          <p:cNvPr id="47" name="직사각형 46"/>
          <p:cNvSpPr/>
          <p:nvPr/>
        </p:nvSpPr>
        <p:spPr bwMode="auto">
          <a:xfrm>
            <a:off x="6917430" y="3051149"/>
            <a:ext cx="667334" cy="144248"/>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7512650" y="3657914"/>
            <a:ext cx="2336947" cy="276999"/>
          </a:xfrm>
          <a:prstGeom prst="rect">
            <a:avLst/>
          </a:prstGeom>
          <a:noFill/>
        </p:spPr>
        <p:txBody>
          <a:bodyPr wrap="square" rtlCol="0">
            <a:spAutoFit/>
          </a:bodyPr>
          <a:lstStyle/>
          <a:p>
            <a:r>
              <a:rPr lang="en-US" sz="1200" dirty="0" smtClean="0"/>
              <a:t>MAPC authentication info.</a:t>
            </a:r>
            <a:endParaRPr lang="en-US" sz="1200" dirty="0"/>
          </a:p>
        </p:txBody>
      </p:sp>
      <p:cxnSp>
        <p:nvCxnSpPr>
          <p:cNvPr id="49" name="꺾인 연결선 48"/>
          <p:cNvCxnSpPr>
            <a:stCxn id="47" idx="2"/>
            <a:endCxn id="48" idx="1"/>
          </p:cNvCxnSpPr>
          <p:nvPr/>
        </p:nvCxnSpPr>
        <p:spPr bwMode="auto">
          <a:xfrm rot="16200000" flipH="1">
            <a:off x="7081365" y="3365128"/>
            <a:ext cx="601017" cy="261553"/>
          </a:xfrm>
          <a:prstGeom prst="bentConnector2">
            <a:avLst/>
          </a:prstGeom>
          <a:solidFill>
            <a:schemeClr val="accent1"/>
          </a:solidFill>
          <a:ln w="12700" cap="flat" cmpd="sng" algn="ctr">
            <a:solidFill>
              <a:schemeClr val="tx1"/>
            </a:solidFill>
            <a:prstDash val="solid"/>
            <a:round/>
            <a:headEnd type="none" w="sm" len="sm"/>
            <a:tailEnd type="triangle"/>
          </a:ln>
          <a:effectLst/>
        </p:spPr>
      </p:cxnSp>
      <p:cxnSp>
        <p:nvCxnSpPr>
          <p:cNvPr id="52" name="직선 화살표 연결선 51"/>
          <p:cNvCxnSpPr/>
          <p:nvPr/>
        </p:nvCxnSpPr>
        <p:spPr bwMode="auto">
          <a:xfrm flipH="1">
            <a:off x="1769022" y="4519246"/>
            <a:ext cx="8622466"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53" name="직사각형 52"/>
          <p:cNvSpPr/>
          <p:nvPr/>
        </p:nvSpPr>
        <p:spPr bwMode="auto">
          <a:xfrm>
            <a:off x="3918432" y="4054723"/>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TextBox 53"/>
          <p:cNvSpPr txBox="1"/>
          <p:nvPr/>
        </p:nvSpPr>
        <p:spPr>
          <a:xfrm>
            <a:off x="3902399" y="4011097"/>
            <a:ext cx="2379661" cy="461665"/>
          </a:xfrm>
          <a:prstGeom prst="rect">
            <a:avLst/>
          </a:prstGeom>
          <a:noFill/>
        </p:spPr>
        <p:txBody>
          <a:bodyPr wrap="square" rtlCol="0">
            <a:spAutoFit/>
          </a:bodyPr>
          <a:lstStyle/>
          <a:p>
            <a:r>
              <a:rPr lang="en-US" sz="1200" dirty="0" smtClean="0"/>
              <a:t>Public Action</a:t>
            </a:r>
          </a:p>
          <a:p>
            <a:r>
              <a:rPr lang="en-US" sz="1200" dirty="0"/>
              <a:t>(</a:t>
            </a:r>
            <a:r>
              <a:rPr lang="en-US" sz="1200" dirty="0">
                <a:solidFill>
                  <a:srgbClr val="0070C0"/>
                </a:solidFill>
              </a:rPr>
              <a:t>TBD MAPC </a:t>
            </a:r>
            <a:r>
              <a:rPr lang="en-US" sz="1200" dirty="0" smtClean="0">
                <a:solidFill>
                  <a:srgbClr val="0070C0"/>
                </a:solidFill>
              </a:rPr>
              <a:t>Discovery response</a:t>
            </a:r>
            <a:r>
              <a:rPr lang="en-US" sz="1200" dirty="0" smtClean="0"/>
              <a:t>)</a:t>
            </a:r>
            <a:endParaRPr lang="en-US" sz="1200" dirty="0"/>
          </a:p>
        </p:txBody>
      </p:sp>
      <p:sp>
        <p:nvSpPr>
          <p:cNvPr id="55" name="직사각형 54"/>
          <p:cNvSpPr/>
          <p:nvPr/>
        </p:nvSpPr>
        <p:spPr bwMode="auto">
          <a:xfrm>
            <a:off x="6080255" y="4123814"/>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6" name="직사각형 55"/>
          <p:cNvSpPr/>
          <p:nvPr/>
        </p:nvSpPr>
        <p:spPr bwMode="auto">
          <a:xfrm>
            <a:off x="6175876" y="4188445"/>
            <a:ext cx="667334" cy="1442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직사각형 56"/>
          <p:cNvSpPr/>
          <p:nvPr/>
        </p:nvSpPr>
        <p:spPr bwMode="auto">
          <a:xfrm>
            <a:off x="6895794" y="4184835"/>
            <a:ext cx="667334" cy="144248"/>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8" name="직선 화살표 연결선 57"/>
          <p:cNvCxnSpPr/>
          <p:nvPr/>
        </p:nvCxnSpPr>
        <p:spPr bwMode="auto">
          <a:xfrm>
            <a:off x="1827425" y="5261872"/>
            <a:ext cx="8589244"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59" name="직사각형 58"/>
          <p:cNvSpPr/>
          <p:nvPr/>
        </p:nvSpPr>
        <p:spPr bwMode="auto">
          <a:xfrm>
            <a:off x="3907294" y="4811439"/>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직사각형 59"/>
          <p:cNvSpPr/>
          <p:nvPr/>
        </p:nvSpPr>
        <p:spPr bwMode="auto">
          <a:xfrm>
            <a:off x="6069117" y="4880090"/>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3891261" y="4767813"/>
            <a:ext cx="2395239" cy="461665"/>
          </a:xfrm>
          <a:prstGeom prst="rect">
            <a:avLst/>
          </a:prstGeom>
          <a:noFill/>
        </p:spPr>
        <p:txBody>
          <a:bodyPr wrap="square" rtlCol="0">
            <a:spAutoFit/>
          </a:bodyPr>
          <a:lstStyle/>
          <a:p>
            <a:r>
              <a:rPr lang="en-US" sz="1200" dirty="0" smtClean="0"/>
              <a:t>Public Action</a:t>
            </a:r>
          </a:p>
          <a:p>
            <a:r>
              <a:rPr lang="en-US" sz="1100" dirty="0" smtClean="0"/>
              <a:t>(TBD MAPC Negotiation request)</a:t>
            </a:r>
            <a:endParaRPr lang="en-US" sz="1100" dirty="0"/>
          </a:p>
        </p:txBody>
      </p:sp>
      <p:sp>
        <p:nvSpPr>
          <p:cNvPr id="62" name="직사각형 61"/>
          <p:cNvSpPr/>
          <p:nvPr/>
        </p:nvSpPr>
        <p:spPr bwMode="auto">
          <a:xfrm>
            <a:off x="6164738" y="4944721"/>
            <a:ext cx="667334" cy="1442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TextBox 62"/>
          <p:cNvSpPr txBox="1"/>
          <p:nvPr/>
        </p:nvSpPr>
        <p:spPr>
          <a:xfrm>
            <a:off x="6768671" y="5274486"/>
            <a:ext cx="2964414" cy="276999"/>
          </a:xfrm>
          <a:prstGeom prst="rect">
            <a:avLst/>
          </a:prstGeom>
          <a:noFill/>
        </p:spPr>
        <p:txBody>
          <a:bodyPr wrap="square" rtlCol="0">
            <a:spAutoFit/>
          </a:bodyPr>
          <a:lstStyle/>
          <a:p>
            <a:r>
              <a:rPr lang="en-US" sz="1200" dirty="0" smtClean="0"/>
              <a:t>MAPC association info. (AP ID allocation)</a:t>
            </a:r>
            <a:endParaRPr lang="en-US" sz="1200" dirty="0"/>
          </a:p>
        </p:txBody>
      </p:sp>
      <p:cxnSp>
        <p:nvCxnSpPr>
          <p:cNvPr id="65" name="꺾인 연결선 64"/>
          <p:cNvCxnSpPr>
            <a:stCxn id="62" idx="2"/>
            <a:endCxn id="63" idx="1"/>
          </p:cNvCxnSpPr>
          <p:nvPr/>
        </p:nvCxnSpPr>
        <p:spPr bwMode="auto">
          <a:xfrm rot="16200000" flipH="1">
            <a:off x="6471530" y="5115844"/>
            <a:ext cx="324017" cy="270266"/>
          </a:xfrm>
          <a:prstGeom prst="bentConnector2">
            <a:avLst/>
          </a:prstGeom>
          <a:solidFill>
            <a:schemeClr val="accent1"/>
          </a:solidFill>
          <a:ln w="12700" cap="flat" cmpd="sng" algn="ctr">
            <a:solidFill>
              <a:schemeClr val="tx1"/>
            </a:solidFill>
            <a:prstDash val="solid"/>
            <a:round/>
            <a:headEnd type="none" w="sm" len="sm"/>
            <a:tailEnd type="triangle"/>
          </a:ln>
          <a:effectLst/>
        </p:spPr>
      </p:cxnSp>
      <p:sp>
        <p:nvSpPr>
          <p:cNvPr id="66" name="직사각형 65"/>
          <p:cNvSpPr/>
          <p:nvPr/>
        </p:nvSpPr>
        <p:spPr bwMode="auto">
          <a:xfrm>
            <a:off x="6906292" y="4949646"/>
            <a:ext cx="667334" cy="144248"/>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TextBox 66"/>
          <p:cNvSpPr txBox="1"/>
          <p:nvPr/>
        </p:nvSpPr>
        <p:spPr>
          <a:xfrm>
            <a:off x="7501512" y="5551485"/>
            <a:ext cx="4447234" cy="276999"/>
          </a:xfrm>
          <a:prstGeom prst="rect">
            <a:avLst/>
          </a:prstGeom>
          <a:noFill/>
        </p:spPr>
        <p:txBody>
          <a:bodyPr wrap="square" rtlCol="0">
            <a:spAutoFit/>
          </a:bodyPr>
          <a:lstStyle/>
          <a:p>
            <a:r>
              <a:rPr lang="en-US" sz="1200" dirty="0" smtClean="0"/>
              <a:t>MAPC scheme-specific info. (e.g., Co-TDMA info, Co-BF info …)</a:t>
            </a:r>
            <a:endParaRPr lang="en-US" sz="1200" dirty="0"/>
          </a:p>
        </p:txBody>
      </p:sp>
      <p:cxnSp>
        <p:nvCxnSpPr>
          <p:cNvPr id="68" name="꺾인 연결선 67"/>
          <p:cNvCxnSpPr>
            <a:stCxn id="66" idx="2"/>
            <a:endCxn id="67" idx="1"/>
          </p:cNvCxnSpPr>
          <p:nvPr/>
        </p:nvCxnSpPr>
        <p:spPr bwMode="auto">
          <a:xfrm rot="16200000" flipH="1">
            <a:off x="7072690" y="5261162"/>
            <a:ext cx="596091" cy="261553"/>
          </a:xfrm>
          <a:prstGeom prst="bentConnector2">
            <a:avLst/>
          </a:prstGeom>
          <a:solidFill>
            <a:schemeClr val="accent1"/>
          </a:solidFill>
          <a:ln w="12700" cap="flat" cmpd="sng" algn="ctr">
            <a:solidFill>
              <a:schemeClr val="tx1"/>
            </a:solidFill>
            <a:prstDash val="solid"/>
            <a:round/>
            <a:headEnd type="none" w="sm" len="sm"/>
            <a:tailEnd type="triangle"/>
          </a:ln>
          <a:effectLst/>
        </p:spPr>
      </p:cxnSp>
      <p:cxnSp>
        <p:nvCxnSpPr>
          <p:cNvPr id="69" name="직선 화살표 연결선 68"/>
          <p:cNvCxnSpPr/>
          <p:nvPr/>
        </p:nvCxnSpPr>
        <p:spPr bwMode="auto">
          <a:xfrm flipH="1">
            <a:off x="1805341" y="6369561"/>
            <a:ext cx="8622466"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70" name="직사각형 69"/>
          <p:cNvSpPr/>
          <p:nvPr/>
        </p:nvSpPr>
        <p:spPr bwMode="auto">
          <a:xfrm>
            <a:off x="3907294" y="5904334"/>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Box 70"/>
          <p:cNvSpPr txBox="1"/>
          <p:nvPr/>
        </p:nvSpPr>
        <p:spPr>
          <a:xfrm>
            <a:off x="3891261" y="5860708"/>
            <a:ext cx="2273475" cy="446276"/>
          </a:xfrm>
          <a:prstGeom prst="rect">
            <a:avLst/>
          </a:prstGeom>
          <a:noFill/>
        </p:spPr>
        <p:txBody>
          <a:bodyPr wrap="square" rtlCol="0">
            <a:spAutoFit/>
          </a:bodyPr>
          <a:lstStyle/>
          <a:p>
            <a:r>
              <a:rPr lang="en-US" sz="1200" dirty="0" smtClean="0"/>
              <a:t>Public Action</a:t>
            </a:r>
          </a:p>
          <a:p>
            <a:r>
              <a:rPr lang="en-US" sz="1100" dirty="0" smtClean="0"/>
              <a:t>(TBD MAPC Negotiation response)</a:t>
            </a:r>
            <a:endParaRPr lang="en-US" sz="1100" dirty="0"/>
          </a:p>
        </p:txBody>
      </p:sp>
      <p:sp>
        <p:nvSpPr>
          <p:cNvPr id="72" name="직사각형 71"/>
          <p:cNvSpPr/>
          <p:nvPr/>
        </p:nvSpPr>
        <p:spPr bwMode="auto">
          <a:xfrm>
            <a:off x="6069117" y="5973425"/>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3" name="직사각형 72"/>
          <p:cNvSpPr/>
          <p:nvPr/>
        </p:nvSpPr>
        <p:spPr bwMode="auto">
          <a:xfrm>
            <a:off x="6164738" y="6038056"/>
            <a:ext cx="667334" cy="1442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4" name="직사각형 73"/>
          <p:cNvSpPr/>
          <p:nvPr/>
        </p:nvSpPr>
        <p:spPr bwMode="auto">
          <a:xfrm>
            <a:off x="6906292" y="6026546"/>
            <a:ext cx="667334" cy="144248"/>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21725" y="3336203"/>
            <a:ext cx="1839360" cy="923330"/>
          </a:xfrm>
          <a:prstGeom prst="rect">
            <a:avLst/>
          </a:prstGeom>
          <a:noFill/>
        </p:spPr>
        <p:txBody>
          <a:bodyPr wrap="square" rtlCol="0">
            <a:spAutoFit/>
          </a:bodyPr>
          <a:lstStyle/>
          <a:p>
            <a:r>
              <a:rPr lang="en-US" dirty="0" smtClean="0">
                <a:solidFill>
                  <a:srgbClr val="0070C0"/>
                </a:solidFill>
              </a:rPr>
              <a:t>Unicast-based </a:t>
            </a:r>
          </a:p>
          <a:p>
            <a:r>
              <a:rPr lang="en-US" dirty="0" smtClean="0">
                <a:solidFill>
                  <a:srgbClr val="0070C0"/>
                </a:solidFill>
              </a:rPr>
              <a:t>MAPC </a:t>
            </a:r>
          </a:p>
          <a:p>
            <a:r>
              <a:rPr lang="en-US" dirty="0" smtClean="0">
                <a:solidFill>
                  <a:srgbClr val="0070C0"/>
                </a:solidFill>
              </a:rPr>
              <a:t>Discovery</a:t>
            </a:r>
            <a:endParaRPr lang="en-US" dirty="0">
              <a:solidFill>
                <a:srgbClr val="0070C0"/>
              </a:solidFill>
            </a:endParaRPr>
          </a:p>
        </p:txBody>
      </p:sp>
      <p:sp>
        <p:nvSpPr>
          <p:cNvPr id="89" name="TextBox 88"/>
          <p:cNvSpPr txBox="1"/>
          <p:nvPr/>
        </p:nvSpPr>
        <p:spPr>
          <a:xfrm>
            <a:off x="119938" y="5366819"/>
            <a:ext cx="1839360" cy="646331"/>
          </a:xfrm>
          <a:prstGeom prst="rect">
            <a:avLst/>
          </a:prstGeom>
          <a:noFill/>
        </p:spPr>
        <p:txBody>
          <a:bodyPr wrap="square" rtlCol="0">
            <a:spAutoFit/>
          </a:bodyPr>
          <a:lstStyle/>
          <a:p>
            <a:r>
              <a:rPr lang="en-US" dirty="0" smtClean="0"/>
              <a:t>MAPC</a:t>
            </a:r>
          </a:p>
          <a:p>
            <a:r>
              <a:rPr lang="en-US" dirty="0" smtClean="0"/>
              <a:t>Agreement</a:t>
            </a:r>
            <a:endParaRPr lang="en-US" dirty="0"/>
          </a:p>
        </p:txBody>
      </p:sp>
      <p:sp>
        <p:nvSpPr>
          <p:cNvPr id="90" name="왼쪽 중괄호 89"/>
          <p:cNvSpPr/>
          <p:nvPr/>
        </p:nvSpPr>
        <p:spPr bwMode="auto">
          <a:xfrm>
            <a:off x="1552128" y="3345457"/>
            <a:ext cx="229250" cy="11958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1" name="왼쪽 중괄호 90"/>
          <p:cNvSpPr/>
          <p:nvPr/>
        </p:nvSpPr>
        <p:spPr bwMode="auto">
          <a:xfrm>
            <a:off x="1537409" y="5208567"/>
            <a:ext cx="229250" cy="11958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622250" y="4630166"/>
            <a:ext cx="2144156" cy="4674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Check</a:t>
            </a:r>
            <a:r>
              <a:rPr kumimoji="0" lang="en-US" sz="1200" b="0" i="0" u="none" strike="noStrike" cap="none" normalizeH="0" dirty="0" smtClean="0">
                <a:ln>
                  <a:noFill/>
                </a:ln>
                <a:solidFill>
                  <a:schemeClr val="tx1"/>
                </a:solidFill>
                <a:effectLst/>
                <a:latin typeface="Times New Roman" pitchFamily="18" charset="0"/>
              </a:rPr>
              <a:t> whether to trust AP2 based on MAPC auth. </a:t>
            </a:r>
            <a:r>
              <a:rPr lang="en-US" sz="1200" dirty="0" smtClean="0">
                <a:latin typeface="Times New Roman" pitchFamily="18" charset="0"/>
              </a:rPr>
              <a:t>info</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5" name="직사각형 74"/>
          <p:cNvSpPr/>
          <p:nvPr/>
        </p:nvSpPr>
        <p:spPr bwMode="auto">
          <a:xfrm>
            <a:off x="9377833" y="3713084"/>
            <a:ext cx="2144156" cy="4674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Check</a:t>
            </a:r>
            <a:r>
              <a:rPr kumimoji="0" lang="en-US" sz="1200" b="0" i="0" u="none" strike="noStrike" cap="none" normalizeH="0" dirty="0" smtClean="0">
                <a:ln>
                  <a:noFill/>
                </a:ln>
                <a:solidFill>
                  <a:schemeClr val="tx1"/>
                </a:solidFill>
                <a:effectLst/>
                <a:latin typeface="Times New Roman" pitchFamily="18" charset="0"/>
              </a:rPr>
              <a:t> whether to trust AP1 based on MAPC auth. </a:t>
            </a:r>
            <a:r>
              <a:rPr lang="en-US" sz="1200" dirty="0" smtClean="0">
                <a:latin typeface="Times New Roman" pitchFamily="18" charset="0"/>
              </a:rPr>
              <a:t>info</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 name="TextBox 2"/>
          <p:cNvSpPr txBox="1"/>
          <p:nvPr/>
        </p:nvSpPr>
        <p:spPr>
          <a:xfrm>
            <a:off x="1781378" y="3690319"/>
            <a:ext cx="2041995" cy="646331"/>
          </a:xfrm>
          <a:prstGeom prst="rect">
            <a:avLst/>
          </a:prstGeom>
          <a:noFill/>
        </p:spPr>
        <p:txBody>
          <a:bodyPr wrap="square" rtlCol="0">
            <a:spAutoFit/>
          </a:bodyPr>
          <a:lstStyle/>
          <a:p>
            <a:r>
              <a:rPr lang="en-US" dirty="0" smtClean="0"/>
              <a:t>Request-Response frame exchange</a:t>
            </a:r>
            <a:endParaRPr lang="en-US" dirty="0"/>
          </a:p>
        </p:txBody>
      </p:sp>
    </p:spTree>
    <p:extLst>
      <p:ext uri="{BB962C8B-B14F-4D97-AF65-F5344CB8AC3E}">
        <p14:creationId xmlns:p14="http://schemas.microsoft.com/office/powerpoint/2010/main" val="1451943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MAPC </a:t>
            </a:r>
            <a:r>
              <a:rPr lang="en-US" dirty="0"/>
              <a:t>discovery and agreement example sequence </a:t>
            </a:r>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TextBox 5"/>
          <p:cNvSpPr txBox="1"/>
          <p:nvPr/>
        </p:nvSpPr>
        <p:spPr>
          <a:xfrm>
            <a:off x="953688" y="1292175"/>
            <a:ext cx="1655380" cy="646331"/>
          </a:xfrm>
          <a:prstGeom prst="rect">
            <a:avLst/>
          </a:prstGeom>
          <a:noFill/>
        </p:spPr>
        <p:txBody>
          <a:bodyPr wrap="square" rtlCol="0">
            <a:spAutoFit/>
          </a:bodyPr>
          <a:lstStyle/>
          <a:p>
            <a:pPr algn="ctr"/>
            <a:r>
              <a:rPr lang="en-US" sz="1200" dirty="0" smtClean="0"/>
              <a:t>MAPC agreement requesting AP</a:t>
            </a:r>
            <a:br>
              <a:rPr lang="en-US" sz="1200" dirty="0" smtClean="0"/>
            </a:br>
            <a:r>
              <a:rPr lang="en-US" sz="1200" dirty="0" smtClean="0"/>
              <a:t>(AP1)</a:t>
            </a:r>
            <a:endParaRPr lang="en-US" sz="1200" dirty="0"/>
          </a:p>
        </p:txBody>
      </p:sp>
      <p:sp>
        <p:nvSpPr>
          <p:cNvPr id="7" name="TextBox 6"/>
          <p:cNvSpPr txBox="1"/>
          <p:nvPr/>
        </p:nvSpPr>
        <p:spPr>
          <a:xfrm>
            <a:off x="9592999" y="1345139"/>
            <a:ext cx="1655380" cy="646331"/>
          </a:xfrm>
          <a:prstGeom prst="rect">
            <a:avLst/>
          </a:prstGeom>
          <a:noFill/>
        </p:spPr>
        <p:txBody>
          <a:bodyPr wrap="square" rtlCol="0">
            <a:spAutoFit/>
          </a:bodyPr>
          <a:lstStyle/>
          <a:p>
            <a:pPr algn="ctr"/>
            <a:r>
              <a:rPr lang="en-US" sz="1200" dirty="0" smtClean="0"/>
              <a:t>MAPC agreement responding AP</a:t>
            </a:r>
            <a:br>
              <a:rPr lang="en-US" sz="1200" dirty="0" smtClean="0"/>
            </a:br>
            <a:r>
              <a:rPr lang="en-US" sz="1200" dirty="0" smtClean="0"/>
              <a:t>(AP2)</a:t>
            </a:r>
            <a:endParaRPr lang="en-US" sz="1200" dirty="0"/>
          </a:p>
        </p:txBody>
      </p:sp>
      <p:cxnSp>
        <p:nvCxnSpPr>
          <p:cNvPr id="8" name="직선 화살표 연결선 7"/>
          <p:cNvCxnSpPr/>
          <p:nvPr/>
        </p:nvCxnSpPr>
        <p:spPr bwMode="auto">
          <a:xfrm>
            <a:off x="1805341" y="3379867"/>
            <a:ext cx="8622466" cy="32394"/>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cxnSp>
        <p:nvCxnSpPr>
          <p:cNvPr id="12" name="직선 연결선 11"/>
          <p:cNvCxnSpPr/>
          <p:nvPr/>
        </p:nvCxnSpPr>
        <p:spPr bwMode="auto">
          <a:xfrm>
            <a:off x="1798223" y="1977324"/>
            <a:ext cx="0" cy="449809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10427807" y="1977324"/>
            <a:ext cx="0" cy="449809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38" name="직사각형 37"/>
          <p:cNvSpPr/>
          <p:nvPr/>
        </p:nvSpPr>
        <p:spPr bwMode="auto">
          <a:xfrm>
            <a:off x="3918432" y="2917868"/>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직사각형 38"/>
          <p:cNvSpPr/>
          <p:nvPr/>
        </p:nvSpPr>
        <p:spPr bwMode="auto">
          <a:xfrm>
            <a:off x="6080255" y="2986519"/>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3902399" y="2874242"/>
            <a:ext cx="2040235" cy="461665"/>
          </a:xfrm>
          <a:prstGeom prst="rect">
            <a:avLst/>
          </a:prstGeom>
          <a:noFill/>
        </p:spPr>
        <p:txBody>
          <a:bodyPr wrap="square" rtlCol="0">
            <a:spAutoFit/>
          </a:bodyPr>
          <a:lstStyle/>
          <a:p>
            <a:r>
              <a:rPr lang="en-US" sz="1200" dirty="0" smtClean="0"/>
              <a:t>Beacon or Public Action (</a:t>
            </a:r>
            <a:r>
              <a:rPr lang="en-US" sz="1200" dirty="0">
                <a:solidFill>
                  <a:srgbClr val="0070C0"/>
                </a:solidFill>
              </a:rPr>
              <a:t>TBD MAPC </a:t>
            </a:r>
            <a:r>
              <a:rPr lang="en-US" sz="1200" dirty="0" smtClean="0">
                <a:solidFill>
                  <a:srgbClr val="0070C0"/>
                </a:solidFill>
              </a:rPr>
              <a:t>Advertisement</a:t>
            </a:r>
            <a:r>
              <a:rPr lang="en-US" sz="1200" dirty="0" smtClean="0"/>
              <a:t>)</a:t>
            </a:r>
            <a:endParaRPr lang="en-US" sz="1200" dirty="0"/>
          </a:p>
        </p:txBody>
      </p:sp>
      <p:sp>
        <p:nvSpPr>
          <p:cNvPr id="42" name="직사각형 41"/>
          <p:cNvSpPr/>
          <p:nvPr/>
        </p:nvSpPr>
        <p:spPr bwMode="auto">
          <a:xfrm>
            <a:off x="6175876" y="3051150"/>
            <a:ext cx="667334" cy="1442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6779809" y="3380915"/>
            <a:ext cx="2336947" cy="276999"/>
          </a:xfrm>
          <a:prstGeom prst="rect">
            <a:avLst/>
          </a:prstGeom>
          <a:noFill/>
        </p:spPr>
        <p:txBody>
          <a:bodyPr wrap="square" rtlCol="0">
            <a:spAutoFit/>
          </a:bodyPr>
          <a:lstStyle/>
          <a:p>
            <a:r>
              <a:rPr lang="en-US" sz="1200" dirty="0" smtClean="0"/>
              <a:t>MAPC capability parameter</a:t>
            </a:r>
            <a:endParaRPr lang="en-US" sz="1200" dirty="0"/>
          </a:p>
        </p:txBody>
      </p:sp>
      <p:cxnSp>
        <p:nvCxnSpPr>
          <p:cNvPr id="45" name="꺾인 연결선 44"/>
          <p:cNvCxnSpPr>
            <a:stCxn id="42" idx="2"/>
            <a:endCxn id="43" idx="1"/>
          </p:cNvCxnSpPr>
          <p:nvPr/>
        </p:nvCxnSpPr>
        <p:spPr bwMode="auto">
          <a:xfrm rot="16200000" flipH="1">
            <a:off x="6482668" y="3222273"/>
            <a:ext cx="324017" cy="270266"/>
          </a:xfrm>
          <a:prstGeom prst="bentConnector2">
            <a:avLst/>
          </a:prstGeom>
          <a:solidFill>
            <a:schemeClr val="accent1"/>
          </a:solidFill>
          <a:ln w="12700" cap="flat" cmpd="sng" algn="ctr">
            <a:solidFill>
              <a:schemeClr val="tx1"/>
            </a:solidFill>
            <a:prstDash val="solid"/>
            <a:round/>
            <a:headEnd type="none" w="sm" len="sm"/>
            <a:tailEnd type="triangle"/>
          </a:ln>
          <a:effectLst/>
        </p:spPr>
      </p:cxnSp>
      <p:sp>
        <p:nvSpPr>
          <p:cNvPr id="47" name="직사각형 46"/>
          <p:cNvSpPr/>
          <p:nvPr/>
        </p:nvSpPr>
        <p:spPr bwMode="auto">
          <a:xfrm>
            <a:off x="6917430" y="3051149"/>
            <a:ext cx="667334" cy="144248"/>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7512650" y="3657914"/>
            <a:ext cx="2336947" cy="276999"/>
          </a:xfrm>
          <a:prstGeom prst="rect">
            <a:avLst/>
          </a:prstGeom>
          <a:noFill/>
        </p:spPr>
        <p:txBody>
          <a:bodyPr wrap="square" rtlCol="0">
            <a:spAutoFit/>
          </a:bodyPr>
          <a:lstStyle/>
          <a:p>
            <a:r>
              <a:rPr lang="en-US" sz="1200" dirty="0" smtClean="0"/>
              <a:t>MAPC authentication info.</a:t>
            </a:r>
            <a:endParaRPr lang="en-US" sz="1200" dirty="0"/>
          </a:p>
        </p:txBody>
      </p:sp>
      <p:cxnSp>
        <p:nvCxnSpPr>
          <p:cNvPr id="49" name="꺾인 연결선 48"/>
          <p:cNvCxnSpPr>
            <a:stCxn id="47" idx="2"/>
            <a:endCxn id="48" idx="1"/>
          </p:cNvCxnSpPr>
          <p:nvPr/>
        </p:nvCxnSpPr>
        <p:spPr bwMode="auto">
          <a:xfrm rot="16200000" flipH="1">
            <a:off x="7081365" y="3365128"/>
            <a:ext cx="601017" cy="261553"/>
          </a:xfrm>
          <a:prstGeom prst="bentConnector2">
            <a:avLst/>
          </a:prstGeom>
          <a:solidFill>
            <a:schemeClr val="accent1"/>
          </a:solidFill>
          <a:ln w="12700" cap="flat" cmpd="sng" algn="ctr">
            <a:solidFill>
              <a:schemeClr val="tx1"/>
            </a:solidFill>
            <a:prstDash val="solid"/>
            <a:round/>
            <a:headEnd type="none" w="sm" len="sm"/>
            <a:tailEnd type="triangle"/>
          </a:ln>
          <a:effectLst/>
        </p:spPr>
      </p:cxnSp>
      <p:cxnSp>
        <p:nvCxnSpPr>
          <p:cNvPr id="52" name="직선 화살표 연결선 51"/>
          <p:cNvCxnSpPr/>
          <p:nvPr/>
        </p:nvCxnSpPr>
        <p:spPr bwMode="auto">
          <a:xfrm flipH="1">
            <a:off x="1769022" y="4519246"/>
            <a:ext cx="8622466"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53" name="직사각형 52"/>
          <p:cNvSpPr/>
          <p:nvPr/>
        </p:nvSpPr>
        <p:spPr bwMode="auto">
          <a:xfrm>
            <a:off x="3918432" y="4054723"/>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TextBox 53"/>
          <p:cNvSpPr txBox="1"/>
          <p:nvPr/>
        </p:nvSpPr>
        <p:spPr>
          <a:xfrm>
            <a:off x="3902399" y="4011097"/>
            <a:ext cx="2166717" cy="461665"/>
          </a:xfrm>
          <a:prstGeom prst="rect">
            <a:avLst/>
          </a:prstGeom>
          <a:noFill/>
        </p:spPr>
        <p:txBody>
          <a:bodyPr wrap="square" rtlCol="0">
            <a:spAutoFit/>
          </a:bodyPr>
          <a:lstStyle/>
          <a:p>
            <a:r>
              <a:rPr lang="en-US" sz="1200" dirty="0" smtClean="0"/>
              <a:t>Beacon or Public Action</a:t>
            </a:r>
          </a:p>
          <a:p>
            <a:r>
              <a:rPr lang="en-US" sz="1200" dirty="0"/>
              <a:t>(</a:t>
            </a:r>
            <a:r>
              <a:rPr lang="en-US" sz="1200" dirty="0">
                <a:solidFill>
                  <a:srgbClr val="0070C0"/>
                </a:solidFill>
              </a:rPr>
              <a:t>TBD MAPC </a:t>
            </a:r>
            <a:r>
              <a:rPr lang="en-US" sz="1200" dirty="0" smtClean="0">
                <a:solidFill>
                  <a:srgbClr val="0070C0"/>
                </a:solidFill>
              </a:rPr>
              <a:t>Advertisement</a:t>
            </a:r>
            <a:r>
              <a:rPr lang="en-US" sz="1200" dirty="0" smtClean="0"/>
              <a:t>)</a:t>
            </a:r>
            <a:endParaRPr lang="en-US" sz="1200" dirty="0"/>
          </a:p>
        </p:txBody>
      </p:sp>
      <p:sp>
        <p:nvSpPr>
          <p:cNvPr id="55" name="직사각형 54"/>
          <p:cNvSpPr/>
          <p:nvPr/>
        </p:nvSpPr>
        <p:spPr bwMode="auto">
          <a:xfrm>
            <a:off x="6080255" y="4123814"/>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6" name="직사각형 55"/>
          <p:cNvSpPr/>
          <p:nvPr/>
        </p:nvSpPr>
        <p:spPr bwMode="auto">
          <a:xfrm>
            <a:off x="6175876" y="4188445"/>
            <a:ext cx="667334" cy="14424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직사각형 56"/>
          <p:cNvSpPr/>
          <p:nvPr/>
        </p:nvSpPr>
        <p:spPr bwMode="auto">
          <a:xfrm>
            <a:off x="6895794" y="4184835"/>
            <a:ext cx="667334" cy="144248"/>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8" name="직선 화살표 연결선 57"/>
          <p:cNvCxnSpPr/>
          <p:nvPr/>
        </p:nvCxnSpPr>
        <p:spPr bwMode="auto">
          <a:xfrm>
            <a:off x="1827425" y="5261872"/>
            <a:ext cx="8589244"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59" name="직사각형 58"/>
          <p:cNvSpPr/>
          <p:nvPr/>
        </p:nvSpPr>
        <p:spPr bwMode="auto">
          <a:xfrm>
            <a:off x="3907294" y="4811439"/>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직사각형 59"/>
          <p:cNvSpPr/>
          <p:nvPr/>
        </p:nvSpPr>
        <p:spPr bwMode="auto">
          <a:xfrm>
            <a:off x="6069117" y="4880090"/>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3891261" y="4767813"/>
            <a:ext cx="2210077" cy="446276"/>
          </a:xfrm>
          <a:prstGeom prst="rect">
            <a:avLst/>
          </a:prstGeom>
          <a:noFill/>
        </p:spPr>
        <p:txBody>
          <a:bodyPr wrap="square" rtlCol="0">
            <a:spAutoFit/>
          </a:bodyPr>
          <a:lstStyle/>
          <a:p>
            <a:r>
              <a:rPr lang="en-US" sz="1200" dirty="0" smtClean="0"/>
              <a:t>Public Action</a:t>
            </a:r>
          </a:p>
          <a:p>
            <a:r>
              <a:rPr lang="en-US" sz="1100" dirty="0"/>
              <a:t>(TBD MAPC Negotiation request)</a:t>
            </a:r>
          </a:p>
        </p:txBody>
      </p:sp>
      <p:sp>
        <p:nvSpPr>
          <p:cNvPr id="62" name="직사각형 61"/>
          <p:cNvSpPr/>
          <p:nvPr/>
        </p:nvSpPr>
        <p:spPr bwMode="auto">
          <a:xfrm>
            <a:off x="6164738" y="4944721"/>
            <a:ext cx="667334" cy="1442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TextBox 62"/>
          <p:cNvSpPr txBox="1"/>
          <p:nvPr/>
        </p:nvSpPr>
        <p:spPr>
          <a:xfrm>
            <a:off x="6768671" y="5274486"/>
            <a:ext cx="2964414" cy="276999"/>
          </a:xfrm>
          <a:prstGeom prst="rect">
            <a:avLst/>
          </a:prstGeom>
          <a:noFill/>
        </p:spPr>
        <p:txBody>
          <a:bodyPr wrap="square" rtlCol="0">
            <a:spAutoFit/>
          </a:bodyPr>
          <a:lstStyle/>
          <a:p>
            <a:r>
              <a:rPr lang="en-US" sz="1200" dirty="0" smtClean="0"/>
              <a:t>MAPC association info. (AP ID allocation)</a:t>
            </a:r>
            <a:endParaRPr lang="en-US" sz="1200" dirty="0"/>
          </a:p>
        </p:txBody>
      </p:sp>
      <p:cxnSp>
        <p:nvCxnSpPr>
          <p:cNvPr id="65" name="꺾인 연결선 64"/>
          <p:cNvCxnSpPr>
            <a:stCxn id="62" idx="2"/>
            <a:endCxn id="63" idx="1"/>
          </p:cNvCxnSpPr>
          <p:nvPr/>
        </p:nvCxnSpPr>
        <p:spPr bwMode="auto">
          <a:xfrm rot="16200000" flipH="1">
            <a:off x="6471530" y="5115844"/>
            <a:ext cx="324017" cy="270266"/>
          </a:xfrm>
          <a:prstGeom prst="bentConnector2">
            <a:avLst/>
          </a:prstGeom>
          <a:solidFill>
            <a:schemeClr val="accent1"/>
          </a:solidFill>
          <a:ln w="12700" cap="flat" cmpd="sng" algn="ctr">
            <a:solidFill>
              <a:schemeClr val="tx1"/>
            </a:solidFill>
            <a:prstDash val="solid"/>
            <a:round/>
            <a:headEnd type="none" w="sm" len="sm"/>
            <a:tailEnd type="triangle"/>
          </a:ln>
          <a:effectLst/>
        </p:spPr>
      </p:cxnSp>
      <p:sp>
        <p:nvSpPr>
          <p:cNvPr id="66" name="직사각형 65"/>
          <p:cNvSpPr/>
          <p:nvPr/>
        </p:nvSpPr>
        <p:spPr bwMode="auto">
          <a:xfrm>
            <a:off x="6906292" y="4949646"/>
            <a:ext cx="667334" cy="144248"/>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TextBox 66"/>
          <p:cNvSpPr txBox="1"/>
          <p:nvPr/>
        </p:nvSpPr>
        <p:spPr>
          <a:xfrm>
            <a:off x="7501512" y="5551485"/>
            <a:ext cx="4447234" cy="276999"/>
          </a:xfrm>
          <a:prstGeom prst="rect">
            <a:avLst/>
          </a:prstGeom>
          <a:noFill/>
        </p:spPr>
        <p:txBody>
          <a:bodyPr wrap="square" rtlCol="0">
            <a:spAutoFit/>
          </a:bodyPr>
          <a:lstStyle/>
          <a:p>
            <a:r>
              <a:rPr lang="en-US" sz="1200" dirty="0" smtClean="0"/>
              <a:t>MAPC scheme-specific info. (e.g., Co-TDMA info, Co-BF info …)</a:t>
            </a:r>
            <a:endParaRPr lang="en-US" sz="1200" dirty="0"/>
          </a:p>
        </p:txBody>
      </p:sp>
      <p:cxnSp>
        <p:nvCxnSpPr>
          <p:cNvPr id="68" name="꺾인 연결선 67"/>
          <p:cNvCxnSpPr>
            <a:stCxn id="66" idx="2"/>
            <a:endCxn id="67" idx="1"/>
          </p:cNvCxnSpPr>
          <p:nvPr/>
        </p:nvCxnSpPr>
        <p:spPr bwMode="auto">
          <a:xfrm rot="16200000" flipH="1">
            <a:off x="7072690" y="5261162"/>
            <a:ext cx="596091" cy="261553"/>
          </a:xfrm>
          <a:prstGeom prst="bentConnector2">
            <a:avLst/>
          </a:prstGeom>
          <a:solidFill>
            <a:schemeClr val="accent1"/>
          </a:solidFill>
          <a:ln w="12700" cap="flat" cmpd="sng" algn="ctr">
            <a:solidFill>
              <a:schemeClr val="tx1"/>
            </a:solidFill>
            <a:prstDash val="solid"/>
            <a:round/>
            <a:headEnd type="none" w="sm" len="sm"/>
            <a:tailEnd type="triangle"/>
          </a:ln>
          <a:effectLst/>
        </p:spPr>
      </p:cxnSp>
      <p:cxnSp>
        <p:nvCxnSpPr>
          <p:cNvPr id="69" name="직선 화살표 연결선 68"/>
          <p:cNvCxnSpPr/>
          <p:nvPr/>
        </p:nvCxnSpPr>
        <p:spPr bwMode="auto">
          <a:xfrm flipH="1">
            <a:off x="1805341" y="6369561"/>
            <a:ext cx="8622466"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70" name="직사각형 69"/>
          <p:cNvSpPr/>
          <p:nvPr/>
        </p:nvSpPr>
        <p:spPr bwMode="auto">
          <a:xfrm>
            <a:off x="3907294" y="5904334"/>
            <a:ext cx="3824654" cy="3914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Box 70"/>
          <p:cNvSpPr txBox="1"/>
          <p:nvPr/>
        </p:nvSpPr>
        <p:spPr>
          <a:xfrm>
            <a:off x="3891261" y="5860708"/>
            <a:ext cx="2265654" cy="446276"/>
          </a:xfrm>
          <a:prstGeom prst="rect">
            <a:avLst/>
          </a:prstGeom>
          <a:noFill/>
        </p:spPr>
        <p:txBody>
          <a:bodyPr wrap="square" rtlCol="0">
            <a:spAutoFit/>
          </a:bodyPr>
          <a:lstStyle/>
          <a:p>
            <a:r>
              <a:rPr lang="en-US" sz="1200" dirty="0" smtClean="0"/>
              <a:t>Public Action</a:t>
            </a:r>
          </a:p>
          <a:p>
            <a:r>
              <a:rPr lang="en-US" sz="1100" dirty="0"/>
              <a:t>(TBD MAPC Negotiation response)</a:t>
            </a:r>
          </a:p>
        </p:txBody>
      </p:sp>
      <p:sp>
        <p:nvSpPr>
          <p:cNvPr id="72" name="직사각형 71"/>
          <p:cNvSpPr/>
          <p:nvPr/>
        </p:nvSpPr>
        <p:spPr bwMode="auto">
          <a:xfrm>
            <a:off x="6069117" y="5973425"/>
            <a:ext cx="1566794" cy="26411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3" name="직사각형 72"/>
          <p:cNvSpPr/>
          <p:nvPr/>
        </p:nvSpPr>
        <p:spPr bwMode="auto">
          <a:xfrm>
            <a:off x="6164738" y="6038056"/>
            <a:ext cx="667334" cy="14424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4" name="직사각형 73"/>
          <p:cNvSpPr/>
          <p:nvPr/>
        </p:nvSpPr>
        <p:spPr bwMode="auto">
          <a:xfrm>
            <a:off x="6906292" y="6026546"/>
            <a:ext cx="667334" cy="144248"/>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9" name="TextBox 88"/>
          <p:cNvSpPr txBox="1"/>
          <p:nvPr/>
        </p:nvSpPr>
        <p:spPr>
          <a:xfrm>
            <a:off x="119938" y="5366819"/>
            <a:ext cx="1839360" cy="646331"/>
          </a:xfrm>
          <a:prstGeom prst="rect">
            <a:avLst/>
          </a:prstGeom>
          <a:noFill/>
        </p:spPr>
        <p:txBody>
          <a:bodyPr wrap="square" rtlCol="0">
            <a:spAutoFit/>
          </a:bodyPr>
          <a:lstStyle/>
          <a:p>
            <a:r>
              <a:rPr lang="en-US" dirty="0" smtClean="0"/>
              <a:t>MAPC Agreement</a:t>
            </a:r>
            <a:endParaRPr lang="en-US" dirty="0"/>
          </a:p>
        </p:txBody>
      </p:sp>
      <p:sp>
        <p:nvSpPr>
          <p:cNvPr id="91" name="왼쪽 중괄호 90"/>
          <p:cNvSpPr/>
          <p:nvPr/>
        </p:nvSpPr>
        <p:spPr bwMode="auto">
          <a:xfrm>
            <a:off x="1537409" y="5208567"/>
            <a:ext cx="229250" cy="11958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6" name="직사각형 75"/>
          <p:cNvSpPr/>
          <p:nvPr/>
        </p:nvSpPr>
        <p:spPr bwMode="auto">
          <a:xfrm>
            <a:off x="622250" y="4630166"/>
            <a:ext cx="2144156" cy="4674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Check</a:t>
            </a:r>
            <a:r>
              <a:rPr kumimoji="0" lang="en-US" sz="1200" b="0" i="0" u="none" strike="noStrike" cap="none" normalizeH="0" dirty="0" smtClean="0">
                <a:ln>
                  <a:noFill/>
                </a:ln>
                <a:solidFill>
                  <a:schemeClr val="tx1"/>
                </a:solidFill>
                <a:effectLst/>
                <a:latin typeface="Times New Roman" pitchFamily="18" charset="0"/>
              </a:rPr>
              <a:t> whether to trust AP2 based on MAPC auth. </a:t>
            </a:r>
            <a:r>
              <a:rPr lang="en-US" sz="1200" dirty="0" smtClean="0">
                <a:latin typeface="Times New Roman" pitchFamily="18" charset="0"/>
              </a:rPr>
              <a:t>info</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9377833" y="3713084"/>
            <a:ext cx="2144156" cy="4674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Check</a:t>
            </a:r>
            <a:r>
              <a:rPr kumimoji="0" lang="en-US" sz="1200" b="0" i="0" u="none" strike="noStrike" cap="none" normalizeH="0" dirty="0" smtClean="0">
                <a:ln>
                  <a:noFill/>
                </a:ln>
                <a:solidFill>
                  <a:schemeClr val="tx1"/>
                </a:solidFill>
                <a:effectLst/>
                <a:latin typeface="Times New Roman" pitchFamily="18" charset="0"/>
              </a:rPr>
              <a:t> whether to trust AP1 based on MAPC auth. </a:t>
            </a:r>
            <a:r>
              <a:rPr lang="en-US" sz="1200" dirty="0" smtClean="0">
                <a:latin typeface="Times New Roman" pitchFamily="18" charset="0"/>
              </a:rPr>
              <a:t>info</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21725" y="3336203"/>
            <a:ext cx="1839360" cy="923330"/>
          </a:xfrm>
          <a:prstGeom prst="rect">
            <a:avLst/>
          </a:prstGeom>
          <a:noFill/>
        </p:spPr>
        <p:txBody>
          <a:bodyPr wrap="square" rtlCol="0">
            <a:spAutoFit/>
          </a:bodyPr>
          <a:lstStyle/>
          <a:p>
            <a:r>
              <a:rPr lang="en-US" dirty="0" smtClean="0">
                <a:solidFill>
                  <a:srgbClr val="0070C0"/>
                </a:solidFill>
              </a:rPr>
              <a:t>Broadcast-based </a:t>
            </a:r>
          </a:p>
          <a:p>
            <a:r>
              <a:rPr lang="en-US" dirty="0" smtClean="0">
                <a:solidFill>
                  <a:srgbClr val="0070C0"/>
                </a:solidFill>
              </a:rPr>
              <a:t>MAPC</a:t>
            </a:r>
          </a:p>
          <a:p>
            <a:r>
              <a:rPr lang="en-US" dirty="0" smtClean="0">
                <a:solidFill>
                  <a:srgbClr val="0070C0"/>
                </a:solidFill>
              </a:rPr>
              <a:t>Discovery</a:t>
            </a:r>
            <a:endParaRPr lang="en-US" dirty="0">
              <a:solidFill>
                <a:srgbClr val="0070C0"/>
              </a:solidFill>
            </a:endParaRPr>
          </a:p>
        </p:txBody>
      </p:sp>
      <p:sp>
        <p:nvSpPr>
          <p:cNvPr id="79" name="왼쪽 중괄호 78"/>
          <p:cNvSpPr/>
          <p:nvPr/>
        </p:nvSpPr>
        <p:spPr bwMode="auto">
          <a:xfrm>
            <a:off x="1552128" y="3345457"/>
            <a:ext cx="229250" cy="11958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0" name="TextBox 79"/>
          <p:cNvSpPr txBox="1"/>
          <p:nvPr/>
        </p:nvSpPr>
        <p:spPr>
          <a:xfrm>
            <a:off x="1781378" y="3690319"/>
            <a:ext cx="2041995" cy="646331"/>
          </a:xfrm>
          <a:prstGeom prst="rect">
            <a:avLst/>
          </a:prstGeom>
          <a:noFill/>
        </p:spPr>
        <p:txBody>
          <a:bodyPr wrap="square" rtlCol="0">
            <a:spAutoFit/>
          </a:bodyPr>
          <a:lstStyle/>
          <a:p>
            <a:r>
              <a:rPr lang="en-US" dirty="0" smtClean="0"/>
              <a:t>Advertisement frame broadcasting</a:t>
            </a:r>
            <a:endParaRPr lang="en-US" dirty="0"/>
          </a:p>
        </p:txBody>
      </p:sp>
    </p:spTree>
    <p:extLst>
      <p:ext uri="{BB962C8B-B14F-4D97-AF65-F5344CB8AC3E}">
        <p14:creationId xmlns:p14="http://schemas.microsoft.com/office/powerpoint/2010/main" val="119794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Conclusion</a:t>
            </a:r>
            <a:endParaRPr lang="en-US" dirty="0"/>
          </a:p>
        </p:txBody>
      </p:sp>
      <p:sp>
        <p:nvSpPr>
          <p:cNvPr id="3" name="내용 개체 틀 2"/>
          <p:cNvSpPr>
            <a:spLocks noGrp="1"/>
          </p:cNvSpPr>
          <p:nvPr>
            <p:ph idx="1"/>
          </p:nvPr>
        </p:nvSpPr>
        <p:spPr/>
        <p:txBody>
          <a:bodyPr>
            <a:noAutofit/>
          </a:bodyPr>
          <a:lstStyle/>
          <a:p>
            <a:pPr>
              <a:lnSpc>
                <a:spcPct val="150000"/>
              </a:lnSpc>
            </a:pPr>
            <a:r>
              <a:rPr lang="en-US" sz="1800" dirty="0" smtClean="0"/>
              <a:t>We propose to have unicast-based </a:t>
            </a:r>
            <a:r>
              <a:rPr lang="en-US" sz="1800" dirty="0"/>
              <a:t>MAPC </a:t>
            </a:r>
            <a:r>
              <a:rPr lang="en-US" sz="1800" dirty="0" smtClean="0"/>
              <a:t>discovery along with broadcast-based MAPC discovery</a:t>
            </a:r>
          </a:p>
          <a:p>
            <a:pPr>
              <a:lnSpc>
                <a:spcPct val="150000"/>
              </a:lnSpc>
            </a:pPr>
            <a:r>
              <a:rPr lang="en-US" sz="1800" dirty="0" smtClean="0"/>
              <a:t>We propose to optionally have MAPC authentication functionality as a part of unicast/broadcast-based </a:t>
            </a:r>
            <a:r>
              <a:rPr lang="en-US" sz="1800" dirty="0"/>
              <a:t>MAPC </a:t>
            </a:r>
            <a:r>
              <a:rPr lang="en-US" sz="1800" dirty="0" smtClean="0"/>
              <a:t>discovery procedure so that two APs can perform mutual authentication if needed</a:t>
            </a:r>
          </a:p>
          <a:p>
            <a:pPr>
              <a:lnSpc>
                <a:spcPct val="150000"/>
              </a:lnSpc>
            </a:pPr>
            <a:r>
              <a:rPr lang="en-US" sz="1800" dirty="0" smtClean="0"/>
              <a:t>We propose to have ID allocation functionality (including AP ID assignment and optionally including MAPC agreement management ID) as a common part of </a:t>
            </a:r>
            <a:r>
              <a:rPr lang="en-US" sz="1800" dirty="0"/>
              <a:t>MAPC </a:t>
            </a:r>
            <a:r>
              <a:rPr lang="en-US" sz="1800" dirty="0" smtClean="0"/>
              <a:t>agreement negotiation</a:t>
            </a:r>
          </a:p>
          <a:p>
            <a:pPr lvl="1">
              <a:lnSpc>
                <a:spcPct val="150000"/>
              </a:lnSpc>
            </a:pPr>
            <a:r>
              <a:rPr lang="en-US" sz="1600" dirty="0" smtClean="0"/>
              <a:t>Some </a:t>
            </a:r>
            <a:r>
              <a:rPr lang="en-US" sz="1600" dirty="0"/>
              <a:t>MAPC </a:t>
            </a:r>
            <a:r>
              <a:rPr lang="en-US" sz="1600" dirty="0" smtClean="0"/>
              <a:t>scheme such as Co-RTWT may not require AP ID assignment functionality</a:t>
            </a:r>
          </a:p>
          <a:p>
            <a:pPr lvl="1">
              <a:lnSpc>
                <a:spcPct val="150000"/>
              </a:lnSpc>
            </a:pPr>
            <a:r>
              <a:rPr lang="en-US" sz="1600" dirty="0" smtClean="0"/>
              <a:t>MAPC agreement management ID is useful for indicating a specific MAPC agreement and updating operating parameters for the indicated MAPC agreement when multiple MAPC agreements have been established between two APs</a:t>
            </a:r>
            <a:endParaRPr lang="en-US" sz="16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3480711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mtClean="0"/>
              <a:t>SP1</a:t>
            </a:r>
            <a:endParaRPr lang="en-US"/>
          </a:p>
        </p:txBody>
      </p:sp>
      <p:sp>
        <p:nvSpPr>
          <p:cNvPr id="3" name="내용 개체 틀 2"/>
          <p:cNvSpPr>
            <a:spLocks noGrp="1"/>
          </p:cNvSpPr>
          <p:nvPr>
            <p:ph idx="1"/>
          </p:nvPr>
        </p:nvSpPr>
        <p:spPr/>
        <p:txBody>
          <a:bodyPr>
            <a:normAutofit lnSpcReduction="10000"/>
          </a:bodyPr>
          <a:lstStyle/>
          <a:p>
            <a:pPr>
              <a:lnSpc>
                <a:spcPct val="150000"/>
              </a:lnSpc>
            </a:pPr>
            <a:r>
              <a:rPr lang="en-US" dirty="0" smtClean="0"/>
              <a:t>Do you agree that 11bn defines a common framework of a Multi-AP Coordination (MAPC) that can enable the following:</a:t>
            </a:r>
          </a:p>
          <a:p>
            <a:pPr lvl="1">
              <a:lnSpc>
                <a:spcPct val="150000"/>
              </a:lnSpc>
            </a:pPr>
            <a:r>
              <a:rPr lang="en-US" dirty="0" smtClean="0"/>
              <a:t>As </a:t>
            </a:r>
            <a:r>
              <a:rPr lang="en-US" dirty="0"/>
              <a:t>a part of </a:t>
            </a:r>
            <a:r>
              <a:rPr lang="en-US" dirty="0" smtClean="0"/>
              <a:t>MAPC discovery procedure</a:t>
            </a:r>
            <a:r>
              <a:rPr lang="en-US" dirty="0"/>
              <a:t>, APs </a:t>
            </a:r>
            <a:r>
              <a:rPr lang="en-US" dirty="0" smtClean="0"/>
              <a:t>that passively discovered each other based on broadcast frames and want to establish agreement(s) for MAPC scheme(s), may use individually addressed management frames (e.g., Public Action frame) to optionally negotiation between two APs to check whether they are able to establish the MAPC agreement(s) before MAPC agreement negotiation</a:t>
            </a:r>
          </a:p>
          <a:p>
            <a:pPr lvl="2">
              <a:lnSpc>
                <a:spcPct val="150000"/>
              </a:lnSpc>
            </a:pPr>
            <a:r>
              <a:rPr lang="en-US" dirty="0" smtClean="0"/>
              <a:t>Note: Details of the procedure to check whether they can establish an MAPC agreement and whether the above procedure is mandatory/optional - TBD</a:t>
            </a:r>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2354348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SP2</a:t>
            </a:r>
            <a:endParaRPr lang="en-US" dirty="0"/>
          </a:p>
        </p:txBody>
      </p:sp>
      <p:sp>
        <p:nvSpPr>
          <p:cNvPr id="3" name="내용 개체 틀 2"/>
          <p:cNvSpPr>
            <a:spLocks noGrp="1"/>
          </p:cNvSpPr>
          <p:nvPr>
            <p:ph idx="1"/>
          </p:nvPr>
        </p:nvSpPr>
        <p:spPr/>
        <p:txBody>
          <a:bodyPr>
            <a:normAutofit/>
          </a:bodyPr>
          <a:lstStyle/>
          <a:p>
            <a:pPr>
              <a:lnSpc>
                <a:spcPct val="150000"/>
              </a:lnSpc>
            </a:pPr>
            <a:r>
              <a:rPr lang="en-US" dirty="0"/>
              <a:t>Do you agree that 11bn defines a common framework of a MAPC that can enable the following:</a:t>
            </a:r>
          </a:p>
          <a:p>
            <a:pPr lvl="1">
              <a:lnSpc>
                <a:spcPct val="150000"/>
              </a:lnSpc>
            </a:pPr>
            <a:r>
              <a:rPr lang="en-US" dirty="0" smtClean="0"/>
              <a:t>As </a:t>
            </a:r>
            <a:r>
              <a:rPr lang="en-US" dirty="0"/>
              <a:t>a part of </a:t>
            </a:r>
            <a:r>
              <a:rPr lang="en-US" dirty="0" smtClean="0"/>
              <a:t>MAPC </a:t>
            </a:r>
            <a:r>
              <a:rPr lang="en-US" dirty="0"/>
              <a:t>agreement negotiation procedure, </a:t>
            </a:r>
            <a:r>
              <a:rPr lang="en-US" dirty="0" smtClean="0"/>
              <a:t>an AP assigns only one AP ID to another AP with the following constraints: </a:t>
            </a:r>
          </a:p>
          <a:p>
            <a:pPr lvl="2">
              <a:lnSpc>
                <a:spcPct val="150000"/>
              </a:lnSpc>
            </a:pPr>
            <a:r>
              <a:rPr lang="en-US" dirty="0" smtClean="0"/>
              <a:t>An AP assigns only one AP ID to the same target AP</a:t>
            </a:r>
          </a:p>
          <a:p>
            <a:pPr lvl="2">
              <a:lnSpc>
                <a:spcPct val="150000"/>
              </a:lnSpc>
            </a:pPr>
            <a:r>
              <a:rPr lang="en-US" dirty="0" smtClean="0"/>
              <a:t>If there is at least one active MAPC agreement and AP ID has been assigned and used for that </a:t>
            </a:r>
            <a:r>
              <a:rPr lang="en-US" dirty="0"/>
              <a:t>MAPC agreement, </a:t>
            </a:r>
            <a:r>
              <a:rPr lang="en-US" dirty="0" smtClean="0"/>
              <a:t>the </a:t>
            </a:r>
            <a:r>
              <a:rPr lang="en-US" dirty="0"/>
              <a:t>AP can skip assigning AP ID to another AP </a:t>
            </a:r>
            <a:r>
              <a:rPr lang="en-US" dirty="0" smtClean="0"/>
              <a:t>or it explicitly assign the same AP ID as that used by existing MAPC agreement</a:t>
            </a:r>
          </a:p>
          <a:p>
            <a:pPr marL="0" indent="0">
              <a:lnSpc>
                <a:spcPct val="150000"/>
              </a:lnSpc>
              <a:buNone/>
            </a:pP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2234758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SP3</a:t>
            </a:r>
            <a:endParaRPr lang="en-US" dirty="0"/>
          </a:p>
        </p:txBody>
      </p:sp>
      <p:sp>
        <p:nvSpPr>
          <p:cNvPr id="3" name="내용 개체 틀 2"/>
          <p:cNvSpPr>
            <a:spLocks noGrp="1"/>
          </p:cNvSpPr>
          <p:nvPr>
            <p:ph idx="1"/>
          </p:nvPr>
        </p:nvSpPr>
        <p:spPr>
          <a:xfrm>
            <a:off x="914400" y="1752600"/>
            <a:ext cx="10363200" cy="4343400"/>
          </a:xfrm>
        </p:spPr>
        <p:txBody>
          <a:bodyPr>
            <a:normAutofit fontScale="92500" lnSpcReduction="20000"/>
          </a:bodyPr>
          <a:lstStyle/>
          <a:p>
            <a:pPr>
              <a:lnSpc>
                <a:spcPct val="150000"/>
              </a:lnSpc>
            </a:pPr>
            <a:r>
              <a:rPr lang="en-US" dirty="0"/>
              <a:t>Do you agree that 11bn defines a common framework of a MAPC that can enable the following:</a:t>
            </a:r>
          </a:p>
          <a:p>
            <a:pPr lvl="1">
              <a:lnSpc>
                <a:spcPct val="150000"/>
              </a:lnSpc>
            </a:pPr>
            <a:r>
              <a:rPr lang="en-US" dirty="0" smtClean="0"/>
              <a:t>As </a:t>
            </a:r>
            <a:r>
              <a:rPr lang="en-US" dirty="0"/>
              <a:t>a part of MAPC agreement negotiation </a:t>
            </a:r>
            <a:r>
              <a:rPr lang="en-US" dirty="0" smtClean="0"/>
              <a:t>procedure, </a:t>
            </a:r>
            <a:r>
              <a:rPr lang="en-US" dirty="0"/>
              <a:t>APs that passively </a:t>
            </a:r>
            <a:r>
              <a:rPr lang="en-US" dirty="0" smtClean="0"/>
              <a:t>and/or actively discovered </a:t>
            </a:r>
            <a:r>
              <a:rPr lang="en-US" dirty="0"/>
              <a:t>each other and want to establish agreement(s) for MAPC scheme(s), </a:t>
            </a:r>
            <a:r>
              <a:rPr lang="en-US" dirty="0" smtClean="0"/>
              <a:t>may </a:t>
            </a:r>
            <a:r>
              <a:rPr lang="en-US" dirty="0"/>
              <a:t>use individually addressed management frames </a:t>
            </a:r>
            <a:r>
              <a:rPr lang="en-US" dirty="0" smtClean="0"/>
              <a:t>(e.g., Public Action frame) to optionally allocate the following identifier as a purpose of long-term/short-term management of the </a:t>
            </a:r>
            <a:r>
              <a:rPr lang="en-US" dirty="0"/>
              <a:t>MAPC </a:t>
            </a:r>
            <a:r>
              <a:rPr lang="en-US" dirty="0" smtClean="0"/>
              <a:t>scheme to be established:</a:t>
            </a:r>
          </a:p>
          <a:p>
            <a:pPr lvl="2">
              <a:lnSpc>
                <a:spcPct val="150000"/>
              </a:lnSpc>
            </a:pPr>
            <a:r>
              <a:rPr lang="en-US" dirty="0" smtClean="0"/>
              <a:t>an identifier indicating the </a:t>
            </a:r>
            <a:r>
              <a:rPr lang="en-US" dirty="0"/>
              <a:t>MAPC </a:t>
            </a:r>
            <a:r>
              <a:rPr lang="en-US" dirty="0" smtClean="0"/>
              <a:t>agreement and the corresponding set of operating parameters negotiated for that </a:t>
            </a:r>
            <a:r>
              <a:rPr lang="en-US" dirty="0"/>
              <a:t>MAPC </a:t>
            </a:r>
            <a:r>
              <a:rPr lang="en-US" dirty="0" smtClean="0"/>
              <a:t>agreement</a:t>
            </a:r>
          </a:p>
          <a:p>
            <a:pPr lvl="1">
              <a:lnSpc>
                <a:spcPct val="150000"/>
              </a:lnSpc>
            </a:pPr>
            <a:r>
              <a:rPr lang="en-US" dirty="0" smtClean="0"/>
              <a:t>Note : </a:t>
            </a:r>
            <a:r>
              <a:rPr lang="en-US" dirty="0"/>
              <a:t>Details of the </a:t>
            </a:r>
            <a:r>
              <a:rPr lang="en-US" dirty="0" smtClean="0"/>
              <a:t>procedure </a:t>
            </a:r>
            <a:r>
              <a:rPr lang="en-US" dirty="0"/>
              <a:t>and whether </a:t>
            </a:r>
            <a:r>
              <a:rPr lang="en-US" dirty="0" smtClean="0"/>
              <a:t>the </a:t>
            </a:r>
            <a:r>
              <a:rPr lang="en-US" dirty="0"/>
              <a:t>above procedure is </a:t>
            </a:r>
            <a:r>
              <a:rPr lang="en-US" dirty="0" smtClean="0"/>
              <a:t>mandatory/optional - TBD</a:t>
            </a:r>
          </a:p>
          <a:p>
            <a:pPr>
              <a:lnSpc>
                <a:spcPct val="150000"/>
              </a:lnSpc>
            </a:pP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2057780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Reference</a:t>
            </a:r>
            <a:endParaRPr lang="en-US" dirty="0"/>
          </a:p>
        </p:txBody>
      </p:sp>
      <p:sp>
        <p:nvSpPr>
          <p:cNvPr id="3" name="내용 개체 틀 2"/>
          <p:cNvSpPr>
            <a:spLocks noGrp="1"/>
          </p:cNvSpPr>
          <p:nvPr>
            <p:ph idx="1"/>
          </p:nvPr>
        </p:nvSpPr>
        <p:spPr/>
        <p:txBody>
          <a:bodyPr/>
          <a:lstStyle/>
          <a:p>
            <a:pPr marL="0" indent="0">
              <a:lnSpc>
                <a:spcPct val="150000"/>
              </a:lnSpc>
              <a:buNone/>
            </a:pPr>
            <a:r>
              <a:rPr lang="en-US" dirty="0" smtClean="0"/>
              <a:t>[1] 11-24/1217r2 Multi-AP Coordination Setup Scheme</a:t>
            </a:r>
          </a:p>
          <a:p>
            <a:pPr marL="0" indent="0">
              <a:lnSpc>
                <a:spcPct val="150000"/>
              </a:lnSpc>
              <a:buNone/>
            </a:pPr>
            <a:r>
              <a:rPr lang="en-US" dirty="0" smtClean="0"/>
              <a:t>[2] 11-24/1220 A Framework for Coordinated Access Points</a:t>
            </a:r>
          </a:p>
          <a:p>
            <a:pPr marL="0" indent="0">
              <a:lnSpc>
                <a:spcPct val="150000"/>
              </a:lnSpc>
              <a:buNone/>
            </a:pPr>
            <a:r>
              <a:rPr lang="en-US" dirty="0" smtClean="0"/>
              <a:t>[3] 11-24/1761r1 Aspects of M-AP Coordination (MAPC) agreement</a:t>
            </a: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215198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Terminologies used in this slide deck</a:t>
            </a: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graphicFrame>
        <p:nvGraphicFramePr>
          <p:cNvPr id="6" name="표 5"/>
          <p:cNvGraphicFramePr>
            <a:graphicFrameLocks noGrp="1"/>
          </p:cNvGraphicFramePr>
          <p:nvPr>
            <p:extLst>
              <p:ext uri="{D42A27DB-BD31-4B8C-83A1-F6EECF244321}">
                <p14:modId xmlns:p14="http://schemas.microsoft.com/office/powerpoint/2010/main" val="1901771480"/>
              </p:ext>
            </p:extLst>
          </p:nvPr>
        </p:nvGraphicFramePr>
        <p:xfrm>
          <a:off x="705393" y="1613747"/>
          <a:ext cx="10502538" cy="4396372"/>
        </p:xfrm>
        <a:graphic>
          <a:graphicData uri="http://schemas.openxmlformats.org/drawingml/2006/table">
            <a:tbl>
              <a:tblPr firstRow="1" bandRow="1">
                <a:tableStyleId>{5940675A-B579-460E-94D1-54222C63F5DA}</a:tableStyleId>
              </a:tblPr>
              <a:tblGrid>
                <a:gridCol w="2449287">
                  <a:extLst>
                    <a:ext uri="{9D8B030D-6E8A-4147-A177-3AD203B41FA5}">
                      <a16:colId xmlns:a16="http://schemas.microsoft.com/office/drawing/2014/main" val="1616925496"/>
                    </a:ext>
                  </a:extLst>
                </a:gridCol>
                <a:gridCol w="2769326">
                  <a:extLst>
                    <a:ext uri="{9D8B030D-6E8A-4147-A177-3AD203B41FA5}">
                      <a16:colId xmlns:a16="http://schemas.microsoft.com/office/drawing/2014/main" val="3083262606"/>
                    </a:ext>
                  </a:extLst>
                </a:gridCol>
                <a:gridCol w="5283925">
                  <a:extLst>
                    <a:ext uri="{9D8B030D-6E8A-4147-A177-3AD203B41FA5}">
                      <a16:colId xmlns:a16="http://schemas.microsoft.com/office/drawing/2014/main" val="4142762939"/>
                    </a:ext>
                  </a:extLst>
                </a:gridCol>
              </a:tblGrid>
              <a:tr h="309788">
                <a:tc>
                  <a:txBody>
                    <a:bodyPr/>
                    <a:lstStyle/>
                    <a:p>
                      <a:pPr algn="ctr"/>
                      <a:r>
                        <a:rPr lang="en-US" sz="1600" b="1" dirty="0" smtClean="0">
                          <a:solidFill>
                            <a:schemeClr val="tx1"/>
                          </a:solidFill>
                        </a:rPr>
                        <a:t>Terms (mainly used in this slide)</a:t>
                      </a:r>
                      <a:endParaRPr lang="en-US" sz="1600" b="1" dirty="0">
                        <a:solidFill>
                          <a:schemeClr val="tx1"/>
                        </a:solidFill>
                      </a:endParaRPr>
                    </a:p>
                  </a:txBody>
                  <a:tcPr/>
                </a:tc>
                <a:tc>
                  <a:txBody>
                    <a:bodyPr/>
                    <a:lstStyle/>
                    <a:p>
                      <a:pPr algn="ctr"/>
                      <a:r>
                        <a:rPr lang="en-US" sz="1600" b="1" dirty="0" smtClean="0">
                          <a:solidFill>
                            <a:schemeClr val="tx1"/>
                          </a:solidFill>
                        </a:rPr>
                        <a:t>Other alternative</a:t>
                      </a:r>
                      <a:r>
                        <a:rPr lang="en-US" sz="1600" b="1" baseline="0" dirty="0" smtClean="0">
                          <a:solidFill>
                            <a:schemeClr val="tx1"/>
                          </a:solidFill>
                        </a:rPr>
                        <a:t> terms</a:t>
                      </a:r>
                      <a:endParaRPr lang="en-US" sz="1600" b="1" dirty="0">
                        <a:solidFill>
                          <a:schemeClr val="tx1"/>
                        </a:solidFill>
                      </a:endParaRPr>
                    </a:p>
                  </a:txBody>
                  <a:tcPr/>
                </a:tc>
                <a:tc>
                  <a:txBody>
                    <a:bodyPr/>
                    <a:lstStyle/>
                    <a:p>
                      <a:pPr algn="ctr"/>
                      <a:r>
                        <a:rPr lang="en-US" sz="1600" b="1" dirty="0" smtClean="0">
                          <a:solidFill>
                            <a:schemeClr val="tx1"/>
                          </a:solidFill>
                        </a:rPr>
                        <a:t>Description</a:t>
                      </a:r>
                      <a:endParaRPr lang="en-US" sz="1600" b="1" dirty="0">
                        <a:solidFill>
                          <a:schemeClr val="tx1"/>
                        </a:solidFill>
                      </a:endParaRPr>
                    </a:p>
                  </a:txBody>
                  <a:tcPr/>
                </a:tc>
                <a:extLst>
                  <a:ext uri="{0D108BD9-81ED-4DB2-BD59-A6C34878D82A}">
                    <a16:rowId xmlns:a16="http://schemas.microsoft.com/office/drawing/2014/main" val="1044892728"/>
                  </a:ext>
                </a:extLst>
              </a:tr>
              <a:tr h="68747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Multi-AP (M-AP)</a:t>
                      </a:r>
                      <a:r>
                        <a:rPr lang="en-US" sz="1400" baseline="0" dirty="0" smtClean="0">
                          <a:solidFill>
                            <a:schemeClr val="tx1"/>
                          </a:solidFill>
                        </a:rPr>
                        <a:t> </a:t>
                      </a:r>
                      <a:r>
                        <a:rPr lang="en-US" sz="1400" dirty="0" smtClean="0">
                          <a:solidFill>
                            <a:schemeClr val="tx1"/>
                          </a:solidFill>
                        </a:rPr>
                        <a:t>coordination scheme </a:t>
                      </a:r>
                    </a:p>
                    <a:p>
                      <a:endParaRPr lang="en-US" sz="1400" dirty="0">
                        <a:solidFill>
                          <a:schemeClr val="tx1"/>
                        </a:solidFill>
                      </a:endParaRPr>
                    </a:p>
                  </a:txBody>
                  <a:tcPr/>
                </a:tc>
                <a:tc>
                  <a:txBody>
                    <a:bodyPr/>
                    <a:lstStyle/>
                    <a:p>
                      <a:r>
                        <a:rPr lang="en-US" sz="1400" dirty="0" smtClean="0">
                          <a:solidFill>
                            <a:schemeClr val="tx1"/>
                          </a:solidFill>
                        </a:rPr>
                        <a:t>M-APC scheme</a:t>
                      </a:r>
                    </a:p>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 scheme</a:t>
                      </a:r>
                    </a:p>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scheme</a:t>
                      </a:r>
                      <a:endParaRPr lang="en-US" sz="1800" dirty="0" smtClean="0">
                        <a:solidFill>
                          <a:schemeClr val="tx1"/>
                        </a:solidFill>
                      </a:endParaRPr>
                    </a:p>
                    <a:p>
                      <a:endParaRPr lang="en-US" sz="1400" dirty="0">
                        <a:solidFill>
                          <a:schemeClr val="tx1"/>
                        </a:solidFill>
                      </a:endParaRPr>
                    </a:p>
                  </a:txBody>
                  <a:tcPr/>
                </a:tc>
                <a:tc>
                  <a:txBody>
                    <a:bodyPr/>
                    <a:lstStyle/>
                    <a:p>
                      <a:r>
                        <a:rPr lang="en-US" sz="1400" dirty="0" smtClean="0">
                          <a:solidFill>
                            <a:schemeClr val="tx1"/>
                          </a:solidFill>
                        </a:rPr>
                        <a:t>Coordination schemes discussed in </a:t>
                      </a:r>
                      <a:r>
                        <a:rPr lang="en-US" sz="1400" dirty="0" err="1" smtClean="0">
                          <a:solidFill>
                            <a:schemeClr val="tx1"/>
                          </a:solidFill>
                        </a:rPr>
                        <a:t>TGbn</a:t>
                      </a:r>
                      <a:r>
                        <a:rPr lang="en-US" sz="1400" dirty="0" smtClean="0">
                          <a:solidFill>
                            <a:schemeClr val="tx1"/>
                          </a:solidFill>
                        </a:rPr>
                        <a:t> such as Co-SR, Co-BF, Co-TDMA, Co-RTWT,</a:t>
                      </a:r>
                      <a:r>
                        <a:rPr lang="en-US" sz="1400" baseline="0" dirty="0" smtClean="0">
                          <a:solidFill>
                            <a:schemeClr val="tx1"/>
                          </a:solidFill>
                        </a:rPr>
                        <a:t> </a:t>
                      </a:r>
                      <a:r>
                        <a:rPr lang="en-US" sz="1400" baseline="0" dirty="0" err="1" smtClean="0">
                          <a:solidFill>
                            <a:schemeClr val="tx1"/>
                          </a:solidFill>
                        </a:rPr>
                        <a:t>etc</a:t>
                      </a:r>
                      <a:endParaRPr lang="en-US" sz="1400" dirty="0">
                        <a:solidFill>
                          <a:schemeClr val="tx1"/>
                        </a:solidFill>
                      </a:endParaRPr>
                    </a:p>
                  </a:txBody>
                  <a:tcPr/>
                </a:tc>
                <a:extLst>
                  <a:ext uri="{0D108BD9-81ED-4DB2-BD59-A6C34878D82A}">
                    <a16:rowId xmlns:a16="http://schemas.microsoft.com/office/drawing/2014/main" val="3224151518"/>
                  </a:ext>
                </a:extLst>
              </a:tr>
              <a:tr h="309788">
                <a:tc>
                  <a:txBody>
                    <a:bodyPr/>
                    <a:lstStyle/>
                    <a:p>
                      <a:r>
                        <a:rPr lang="en-US" sz="1400" dirty="0" smtClean="0">
                          <a:solidFill>
                            <a:schemeClr val="tx1"/>
                          </a:solidFill>
                        </a:rPr>
                        <a:t>MAPC authentication</a:t>
                      </a: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r>
                        <a:rPr lang="en-US" sz="1400" dirty="0" smtClean="0">
                          <a:solidFill>
                            <a:schemeClr val="tx1"/>
                          </a:solidFill>
                        </a:rPr>
                        <a:t>A function to check</a:t>
                      </a:r>
                      <a:r>
                        <a:rPr lang="en-US" sz="1400" baseline="0" dirty="0" smtClean="0">
                          <a:solidFill>
                            <a:schemeClr val="tx1"/>
                          </a:solidFill>
                        </a:rPr>
                        <a:t> whether two UHR APs are able to trust each other to proceed </a:t>
                      </a:r>
                      <a:r>
                        <a:rPr lang="en-US" sz="1400" dirty="0" smtClean="0">
                          <a:solidFill>
                            <a:schemeClr val="tx1"/>
                          </a:solidFill>
                        </a:rPr>
                        <a:t>MAPC</a:t>
                      </a:r>
                      <a:r>
                        <a:rPr lang="en-US" sz="1400" baseline="0" dirty="0" smtClean="0">
                          <a:solidFill>
                            <a:schemeClr val="tx1"/>
                          </a:solidFill>
                        </a:rPr>
                        <a:t> agreement</a:t>
                      </a:r>
                      <a:endParaRPr lang="en-US" sz="1400" dirty="0">
                        <a:solidFill>
                          <a:schemeClr val="tx1"/>
                        </a:solidFill>
                      </a:endParaRPr>
                    </a:p>
                  </a:txBody>
                  <a:tcPr/>
                </a:tc>
                <a:extLst>
                  <a:ext uri="{0D108BD9-81ED-4DB2-BD59-A6C34878D82A}">
                    <a16:rowId xmlns:a16="http://schemas.microsoft.com/office/drawing/2014/main" val="2029192654"/>
                  </a:ext>
                </a:extLst>
              </a:tr>
              <a:tr h="891172">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agreement</a:t>
                      </a:r>
                    </a:p>
                    <a:p>
                      <a:endParaRPr lang="en-US" sz="1400" dirty="0">
                        <a:solidFill>
                          <a:schemeClr val="tx1"/>
                        </a:solidFill>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r>
                        <a:rPr lang="en-US" altLang="ko-KR" sz="1400" i="0" u="none" dirty="0" smtClean="0">
                          <a:solidFill>
                            <a:schemeClr val="tx1"/>
                          </a:solidFill>
                        </a:rPr>
                        <a:t>A procedure</a:t>
                      </a:r>
                      <a:r>
                        <a:rPr lang="en-US" altLang="ko-KR" sz="1400" i="0" u="none" baseline="0" dirty="0" smtClean="0">
                          <a:solidFill>
                            <a:schemeClr val="tx1"/>
                          </a:solidFill>
                        </a:rPr>
                        <a:t> that a UHR AP negotiates with one or more UHR APs that support the same MAPC scheme by performing AP ID assignment and others.</a:t>
                      </a:r>
                      <a:endParaRPr lang="en-US" sz="1400" i="0" u="none" dirty="0">
                        <a:solidFill>
                          <a:schemeClr val="tx1"/>
                        </a:solidFill>
                      </a:endParaRPr>
                    </a:p>
                  </a:txBody>
                  <a:tcPr/>
                </a:tc>
                <a:extLst>
                  <a:ext uri="{0D108BD9-81ED-4DB2-BD59-A6C34878D82A}">
                    <a16:rowId xmlns:a16="http://schemas.microsoft.com/office/drawing/2014/main" val="1641740392"/>
                  </a:ext>
                </a:extLst>
              </a:tr>
              <a:tr h="68747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association ID </a:t>
                      </a:r>
                    </a:p>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AID)</a:t>
                      </a:r>
                    </a:p>
                    <a:p>
                      <a:endParaRPr lang="en-US" sz="1400" dirty="0">
                        <a:solidFill>
                          <a:schemeClr val="tx1"/>
                        </a:solidFill>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AP ID</a:t>
                      </a:r>
                    </a:p>
                    <a:p>
                      <a:endParaRPr lang="en-US" sz="1400" dirty="0">
                        <a:solidFill>
                          <a:schemeClr val="tx1"/>
                        </a:solidFill>
                      </a:endParaRPr>
                    </a:p>
                  </a:txBody>
                  <a:tcPr/>
                </a:tc>
                <a:tc>
                  <a:txBody>
                    <a:bodyPr/>
                    <a:lstStyle/>
                    <a:p>
                      <a:r>
                        <a:rPr lang="en-US" sz="1400" dirty="0" smtClean="0">
                          <a:solidFill>
                            <a:schemeClr val="tx1"/>
                          </a:solidFill>
                        </a:rPr>
                        <a:t>The value</a:t>
                      </a:r>
                      <a:r>
                        <a:rPr lang="en-US" sz="1400" baseline="0" dirty="0" smtClean="0">
                          <a:solidFill>
                            <a:schemeClr val="tx1"/>
                          </a:solidFill>
                        </a:rPr>
                        <a:t> to be used in the AID12 field of a frame to indicate the other UHR AP during the M-AP operation</a:t>
                      </a:r>
                      <a:endParaRPr lang="en-US" sz="1400" dirty="0">
                        <a:solidFill>
                          <a:schemeClr val="tx1"/>
                        </a:solidFill>
                      </a:endParaRPr>
                    </a:p>
                  </a:txBody>
                  <a:tcPr/>
                </a:tc>
                <a:extLst>
                  <a:ext uri="{0D108BD9-81ED-4DB2-BD59-A6C34878D82A}">
                    <a16:rowId xmlns:a16="http://schemas.microsoft.com/office/drawing/2014/main" val="3149012767"/>
                  </a:ext>
                </a:extLst>
              </a:tr>
              <a:tr h="687476">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agreement ID</a:t>
                      </a:r>
                    </a:p>
                    <a:p>
                      <a:endParaRPr lang="en-US" sz="1400" dirty="0">
                        <a:solidFill>
                          <a:schemeClr val="tx1"/>
                        </a:solidFill>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management ID</a:t>
                      </a:r>
                    </a:p>
                    <a:p>
                      <a:pPr marL="0" marR="0" lvl="0" indent="0" algn="l" defTabSz="914377"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MAPC negotiation ID</a:t>
                      </a:r>
                    </a:p>
                    <a:p>
                      <a:endParaRPr lang="en-US" sz="1400" dirty="0">
                        <a:solidFill>
                          <a:schemeClr val="tx1"/>
                        </a:solidFill>
                      </a:endParaRPr>
                    </a:p>
                  </a:txBody>
                  <a:tcPr/>
                </a:tc>
                <a:tc>
                  <a:txBody>
                    <a:bodyPr/>
                    <a:lstStyle/>
                    <a:p>
                      <a:r>
                        <a:rPr lang="en-US" sz="1400" dirty="0" smtClean="0">
                          <a:solidFill>
                            <a:schemeClr val="tx1"/>
                          </a:solidFill>
                        </a:rPr>
                        <a:t>The value to be used for management purpose</a:t>
                      </a:r>
                      <a:r>
                        <a:rPr lang="en-US" sz="1400" baseline="0" dirty="0" smtClean="0">
                          <a:solidFill>
                            <a:schemeClr val="tx1"/>
                          </a:solidFill>
                        </a:rPr>
                        <a:t> </a:t>
                      </a:r>
                      <a:r>
                        <a:rPr lang="en-US" sz="1400" dirty="0" smtClean="0">
                          <a:solidFill>
                            <a:schemeClr val="tx1"/>
                          </a:solidFill>
                        </a:rPr>
                        <a:t>to indicate a particular MAPC agreement with the corresponding set of parameters and configurations</a:t>
                      </a:r>
                      <a:endParaRPr lang="en-US" sz="1400" dirty="0">
                        <a:solidFill>
                          <a:schemeClr val="tx1"/>
                        </a:solidFill>
                      </a:endParaRPr>
                    </a:p>
                  </a:txBody>
                  <a:tcPr/>
                </a:tc>
                <a:extLst>
                  <a:ext uri="{0D108BD9-81ED-4DB2-BD59-A6C34878D82A}">
                    <a16:rowId xmlns:a16="http://schemas.microsoft.com/office/drawing/2014/main" val="1299560126"/>
                  </a:ext>
                </a:extLst>
              </a:tr>
            </a:tbl>
          </a:graphicData>
        </a:graphic>
      </p:graphicFrame>
    </p:spTree>
    <p:extLst>
      <p:ext uri="{BB962C8B-B14F-4D97-AF65-F5344CB8AC3E}">
        <p14:creationId xmlns:p14="http://schemas.microsoft.com/office/powerpoint/2010/main" val="1522030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MAPC framework relevant passing motions</a:t>
            </a:r>
            <a:endParaRPr lang="en-US" dirty="0">
              <a:solidFill>
                <a:srgbClr val="FF0000"/>
              </a:solidFill>
            </a:endParaRPr>
          </a:p>
        </p:txBody>
      </p:sp>
      <p:sp>
        <p:nvSpPr>
          <p:cNvPr id="3" name="내용 개체 틀 2"/>
          <p:cNvSpPr>
            <a:spLocks noGrp="1"/>
          </p:cNvSpPr>
          <p:nvPr>
            <p:ph idx="1"/>
          </p:nvPr>
        </p:nvSpPr>
        <p:spPr>
          <a:xfrm>
            <a:off x="836023" y="1517468"/>
            <a:ext cx="10363200" cy="4343400"/>
          </a:xfrm>
        </p:spPr>
        <p:txBody>
          <a:bodyPr>
            <a:noAutofit/>
          </a:bodyPr>
          <a:lstStyle/>
          <a:p>
            <a:pPr marL="0" indent="0">
              <a:buNone/>
            </a:pPr>
            <a:r>
              <a:rPr lang="en-US" sz="1200" dirty="0"/>
              <a:t>[Motion #50]</a:t>
            </a:r>
          </a:p>
          <a:p>
            <a:r>
              <a:rPr lang="en-US" sz="1200" b="0" dirty="0" smtClean="0"/>
              <a:t>11bn </a:t>
            </a:r>
            <a:r>
              <a:rPr lang="en-US" sz="1200" b="0" dirty="0"/>
              <a:t>defines a common framework of a Multi-AP Coordination for various coordination schemes.</a:t>
            </a:r>
          </a:p>
          <a:p>
            <a:pPr lvl="1"/>
            <a:r>
              <a:rPr lang="en-US" sz="1200" b="0" dirty="0" smtClean="0"/>
              <a:t>Note </a:t>
            </a:r>
            <a:r>
              <a:rPr lang="en-US" sz="1200" b="0" dirty="0"/>
              <a:t>- Coordination schemes such as (but not limited to): Co-SR (TXOP-based with power control), Co-BF, Co-TDMA, Co-RTWT, etc</a:t>
            </a:r>
            <a:r>
              <a:rPr lang="en-US" sz="1200" b="0" dirty="0" smtClean="0"/>
              <a:t>.</a:t>
            </a:r>
          </a:p>
          <a:p>
            <a:pPr marL="0" lvl="1" indent="0">
              <a:buNone/>
            </a:pPr>
            <a:r>
              <a:rPr lang="en-US" sz="1200" b="1" dirty="0" smtClean="0"/>
              <a:t>[</a:t>
            </a:r>
            <a:r>
              <a:rPr lang="en-US" sz="1200" b="1" dirty="0"/>
              <a:t>Motion #51</a:t>
            </a:r>
            <a:r>
              <a:rPr lang="en-US" sz="1200" b="1" dirty="0" smtClean="0"/>
              <a:t>]</a:t>
            </a:r>
            <a:endParaRPr lang="en-US" sz="1200" b="1" dirty="0"/>
          </a:p>
          <a:p>
            <a:r>
              <a:rPr lang="en-US" sz="1200" b="0" dirty="0" smtClean="0"/>
              <a:t>11bn </a:t>
            </a:r>
            <a:r>
              <a:rPr lang="en-US" sz="1200" b="0" dirty="0"/>
              <a:t>defines a common framework of a Multi-AP Coordination that can enable the following procedures:</a:t>
            </a:r>
          </a:p>
          <a:p>
            <a:r>
              <a:rPr lang="en-US" sz="1200" b="0" u="sng" dirty="0" smtClean="0">
                <a:solidFill>
                  <a:srgbClr val="0070C0"/>
                </a:solidFill>
              </a:rPr>
              <a:t>Multi-AP </a:t>
            </a:r>
            <a:r>
              <a:rPr lang="en-US" sz="1200" b="0" u="sng" dirty="0">
                <a:solidFill>
                  <a:srgbClr val="0070C0"/>
                </a:solidFill>
              </a:rPr>
              <a:t>Coordination Discovery procedure</a:t>
            </a:r>
          </a:p>
          <a:p>
            <a:r>
              <a:rPr lang="en-US" sz="1200" b="0" u="sng" dirty="0" smtClean="0">
                <a:solidFill>
                  <a:srgbClr val="0070C0"/>
                </a:solidFill>
              </a:rPr>
              <a:t>Multi-AP </a:t>
            </a:r>
            <a:r>
              <a:rPr lang="en-US" sz="1200" b="0" u="sng" dirty="0">
                <a:solidFill>
                  <a:srgbClr val="0070C0"/>
                </a:solidFill>
              </a:rPr>
              <a:t>Coordination agreement negotiation procedure</a:t>
            </a:r>
          </a:p>
          <a:p>
            <a:pPr lvl="1"/>
            <a:r>
              <a:rPr lang="en-US" sz="1200" b="0" dirty="0" smtClean="0"/>
              <a:t>Note</a:t>
            </a:r>
            <a:r>
              <a:rPr lang="en-US" sz="1200" b="0" dirty="0"/>
              <a:t>: Details of the procedures and whether the above procedures are mandatory/optional - TBD</a:t>
            </a:r>
          </a:p>
          <a:p>
            <a:pPr marL="0" indent="0">
              <a:buNone/>
            </a:pPr>
            <a:r>
              <a:rPr lang="en-US" sz="1200" dirty="0" smtClean="0"/>
              <a:t>[</a:t>
            </a:r>
            <a:r>
              <a:rPr lang="en-US" sz="1200" dirty="0"/>
              <a:t>Motion #120</a:t>
            </a:r>
            <a:r>
              <a:rPr lang="en-US" sz="1200" dirty="0" smtClean="0"/>
              <a:t>]</a:t>
            </a:r>
            <a:endParaRPr lang="en-US" sz="1200" dirty="0"/>
          </a:p>
          <a:p>
            <a:r>
              <a:rPr lang="en-US" sz="1200" b="0" dirty="0" smtClean="0"/>
              <a:t>A </a:t>
            </a:r>
            <a:r>
              <a:rPr lang="en-US" sz="1200" b="0" dirty="0"/>
              <a:t>UHR AP shall indicate to another AP its capability to respond in a TB PPDU or </a:t>
            </a:r>
            <a:r>
              <a:rPr lang="en-US" sz="1200" b="0" dirty="0" smtClean="0"/>
              <a:t>not</a:t>
            </a:r>
          </a:p>
          <a:p>
            <a:pPr marL="0" indent="0">
              <a:buNone/>
            </a:pPr>
            <a:r>
              <a:rPr lang="en-US" sz="1200" dirty="0"/>
              <a:t>[Motion #135]</a:t>
            </a:r>
          </a:p>
          <a:p>
            <a:r>
              <a:rPr lang="en-US" sz="1200" b="0" dirty="0"/>
              <a:t>The sharing AP, that transmits a Trigger frame as part of a transmission sequence in a Multi-AP coordinated transmission scheme, </a:t>
            </a:r>
            <a:r>
              <a:rPr lang="en-US" sz="1200" b="0" u="sng" dirty="0">
                <a:solidFill>
                  <a:srgbClr val="0070C0"/>
                </a:solidFill>
              </a:rPr>
              <a:t>identifies the shared AP via an AP ID carried in the AID12</a:t>
            </a:r>
            <a:r>
              <a:rPr lang="en-US" sz="1200" b="0" dirty="0"/>
              <a:t> field of the User Info field of the frame</a:t>
            </a:r>
          </a:p>
          <a:p>
            <a:pPr lvl="1"/>
            <a:r>
              <a:rPr lang="en-US" sz="1200" dirty="0"/>
              <a:t>Note: the name of "sharing AP" and "shared AP" are TBD</a:t>
            </a:r>
          </a:p>
          <a:p>
            <a:pPr lvl="1"/>
            <a:r>
              <a:rPr lang="en-US" sz="1200" dirty="0"/>
              <a:t>Note: Multi-AP coordinated transmission schemes are Co-SR, Co-BF and </a:t>
            </a:r>
            <a:r>
              <a:rPr lang="en-US" sz="1200" dirty="0" smtClean="0"/>
              <a:t>Co-TDMA</a:t>
            </a:r>
            <a:endParaRPr lang="en-US" sz="1200" b="0" dirty="0"/>
          </a:p>
          <a:p>
            <a:pPr marL="0" indent="0">
              <a:buNone/>
            </a:pPr>
            <a:r>
              <a:rPr lang="en-US" sz="1200" dirty="0" smtClean="0"/>
              <a:t>[</a:t>
            </a:r>
            <a:r>
              <a:rPr lang="en-US" sz="1200" dirty="0"/>
              <a:t>Motion #147</a:t>
            </a:r>
            <a:r>
              <a:rPr lang="en-US" sz="1200" dirty="0" smtClean="0"/>
              <a:t>]</a:t>
            </a:r>
            <a:endParaRPr lang="en-US" sz="1200" dirty="0"/>
          </a:p>
          <a:p>
            <a:r>
              <a:rPr lang="en-US" sz="1200" b="0" dirty="0" smtClean="0"/>
              <a:t>APs </a:t>
            </a:r>
            <a:r>
              <a:rPr lang="en-US" sz="1200" b="0" dirty="0"/>
              <a:t>that intend to participate in Multi-AP coordination can </a:t>
            </a:r>
            <a:r>
              <a:rPr lang="en-US" sz="1200" b="0" u="sng" dirty="0">
                <a:solidFill>
                  <a:srgbClr val="0070C0"/>
                </a:solidFill>
              </a:rPr>
              <a:t>use management frames to advertise/discover the capabilities and/or parameters</a:t>
            </a:r>
            <a:r>
              <a:rPr lang="en-US" sz="1200" b="0" dirty="0"/>
              <a:t> of individual schemes.</a:t>
            </a:r>
          </a:p>
          <a:p>
            <a:pPr marL="0" indent="0">
              <a:buNone/>
            </a:pPr>
            <a:r>
              <a:rPr lang="en-US" sz="1200" dirty="0" smtClean="0"/>
              <a:t>[</a:t>
            </a:r>
            <a:r>
              <a:rPr lang="en-US" sz="1200" dirty="0"/>
              <a:t>Motion #148</a:t>
            </a:r>
            <a:r>
              <a:rPr lang="en-US" sz="1200" dirty="0" smtClean="0"/>
              <a:t>]</a:t>
            </a:r>
            <a:endParaRPr lang="en-US" sz="1200" dirty="0"/>
          </a:p>
          <a:p>
            <a:r>
              <a:rPr lang="en-US" sz="1200" b="0" dirty="0" smtClean="0"/>
              <a:t>APs </a:t>
            </a:r>
            <a:r>
              <a:rPr lang="en-US" sz="1200" b="0" dirty="0"/>
              <a:t>that discovered each other and want to establish agreement(s) for Multi-AP coordination scheme(s), can </a:t>
            </a:r>
            <a:r>
              <a:rPr lang="en-US" sz="1200" b="0" u="sng" dirty="0">
                <a:solidFill>
                  <a:srgbClr val="0070C0"/>
                </a:solidFill>
              </a:rPr>
              <a:t>use individually addressed management frames to establish the agreement(s) and negotiate parameters</a:t>
            </a:r>
          </a:p>
          <a:p>
            <a:pPr lvl="1"/>
            <a:r>
              <a:rPr lang="en-US" sz="1200" b="0" dirty="0" smtClean="0"/>
              <a:t>Note</a:t>
            </a:r>
            <a:r>
              <a:rPr lang="en-US" sz="1200" b="0" dirty="0"/>
              <a:t>: </a:t>
            </a:r>
            <a:r>
              <a:rPr lang="en-US" sz="1200" b="0" u="sng" dirty="0">
                <a:solidFill>
                  <a:srgbClr val="0070C0"/>
                </a:solidFill>
              </a:rPr>
              <a:t>The management frame can be a Public Action and/or new Action frames</a:t>
            </a:r>
            <a:r>
              <a:rPr lang="en-US" sz="1200" b="0" dirty="0"/>
              <a:t>, and so on</a:t>
            </a:r>
            <a:r>
              <a:rPr lang="en-US" sz="1200" b="0" dirty="0" smtClean="0"/>
              <a:t>.</a:t>
            </a:r>
            <a:endParaRPr lang="en-US" sz="1200" b="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210660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MAPC </a:t>
            </a:r>
            <a:r>
              <a:rPr lang="en-US" dirty="0" smtClean="0"/>
              <a:t>framework relevant passing motions</a:t>
            </a:r>
            <a:endParaRPr lang="en-US" dirty="0">
              <a:solidFill>
                <a:srgbClr val="FF0000"/>
              </a:solidFill>
            </a:endParaRPr>
          </a:p>
        </p:txBody>
      </p:sp>
      <p:sp>
        <p:nvSpPr>
          <p:cNvPr id="3" name="내용 개체 틀 2"/>
          <p:cNvSpPr>
            <a:spLocks noGrp="1"/>
          </p:cNvSpPr>
          <p:nvPr>
            <p:ph idx="1"/>
          </p:nvPr>
        </p:nvSpPr>
        <p:spPr>
          <a:xfrm>
            <a:off x="836023" y="1517468"/>
            <a:ext cx="10363200" cy="4343400"/>
          </a:xfrm>
        </p:spPr>
        <p:txBody>
          <a:bodyPr>
            <a:noAutofit/>
          </a:bodyPr>
          <a:lstStyle/>
          <a:p>
            <a:pPr marL="0" indent="0">
              <a:buNone/>
            </a:pPr>
            <a:r>
              <a:rPr lang="en-US" sz="1200" dirty="0"/>
              <a:t>[Motion </a:t>
            </a:r>
            <a:r>
              <a:rPr lang="en-US" sz="1200" dirty="0" smtClean="0"/>
              <a:t>#265]</a:t>
            </a:r>
            <a:endParaRPr lang="en-US" sz="1200" dirty="0"/>
          </a:p>
          <a:p>
            <a:r>
              <a:rPr lang="en-US" sz="1200" b="0" dirty="0"/>
              <a:t>Move to add to the </a:t>
            </a:r>
            <a:r>
              <a:rPr lang="en-US" sz="1200" b="0" dirty="0" err="1"/>
              <a:t>TGbn</a:t>
            </a:r>
            <a:r>
              <a:rPr lang="en-US" sz="1200" b="0" dirty="0"/>
              <a:t> SFD the following:</a:t>
            </a:r>
          </a:p>
          <a:p>
            <a:pPr lvl="1"/>
            <a:r>
              <a:rPr lang="en-US" sz="1200" b="0" dirty="0"/>
              <a:t>As a part of M-AP coordination agreement procedure, an </a:t>
            </a:r>
            <a:r>
              <a:rPr lang="en-US" sz="1200" b="0" u="sng" dirty="0">
                <a:solidFill>
                  <a:srgbClr val="0070C0"/>
                </a:solidFill>
              </a:rPr>
              <a:t>AP may assign an AP ID</a:t>
            </a:r>
            <a:r>
              <a:rPr lang="en-US" sz="1200" b="0" dirty="0"/>
              <a:t> to another AP with the following constraints:</a:t>
            </a:r>
          </a:p>
          <a:p>
            <a:pPr lvl="1"/>
            <a:r>
              <a:rPr lang="en-US" sz="1200" b="0" dirty="0"/>
              <a:t>The AP ID is used for the AP to identify another AP as a coordinated AP, when necessary.</a:t>
            </a:r>
          </a:p>
          <a:p>
            <a:pPr lvl="1"/>
            <a:r>
              <a:rPr lang="en-US" sz="1200" b="0" dirty="0"/>
              <a:t>The AP ID field has the same size and the field value has a range as defined in AID field (see 9.4.1.8)</a:t>
            </a:r>
          </a:p>
          <a:p>
            <a:pPr lvl="1"/>
            <a:r>
              <a:rPr lang="en-US" sz="1200" b="0" u="sng" dirty="0">
                <a:solidFill>
                  <a:srgbClr val="0070C0"/>
                </a:solidFill>
              </a:rPr>
              <a:t>The AP shall ensure that the AP ID value is not assigned by the AP or by its affiliated MLD to any other STA</a:t>
            </a:r>
            <a:r>
              <a:rPr lang="en-US" sz="1200" b="0" dirty="0"/>
              <a:t> (e.g., STA is an associated non-AP STA, an unassociated non-AP STA that has been allocated a RSID , or any other coordinated AP), or a non-AP MLD that is associated with the AP MLD</a:t>
            </a:r>
          </a:p>
          <a:p>
            <a:pPr lvl="1"/>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200" b="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3566034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Motivation</a:t>
            </a:r>
            <a:endParaRPr lang="en-US" dirty="0"/>
          </a:p>
        </p:txBody>
      </p:sp>
      <p:sp>
        <p:nvSpPr>
          <p:cNvPr id="3" name="내용 개체 틀 2"/>
          <p:cNvSpPr>
            <a:spLocks noGrp="1"/>
          </p:cNvSpPr>
          <p:nvPr>
            <p:ph idx="1"/>
          </p:nvPr>
        </p:nvSpPr>
        <p:spPr>
          <a:xfrm>
            <a:off x="914400" y="1436076"/>
            <a:ext cx="10363200" cy="5039337"/>
          </a:xfrm>
        </p:spPr>
        <p:txBody>
          <a:bodyPr>
            <a:noAutofit/>
          </a:bodyPr>
          <a:lstStyle/>
          <a:p>
            <a:pPr>
              <a:lnSpc>
                <a:spcPct val="150000"/>
              </a:lnSpc>
            </a:pPr>
            <a:r>
              <a:rPr lang="en-US" sz="1800" dirty="0" smtClean="0"/>
              <a:t>Which AP would be one that leads/manages/initiates M-AP coordination (MAPC)?</a:t>
            </a:r>
          </a:p>
          <a:p>
            <a:pPr lvl="1">
              <a:lnSpc>
                <a:spcPct val="150000"/>
              </a:lnSpc>
            </a:pPr>
            <a:r>
              <a:rPr lang="en-US" sz="1400" u="sng" dirty="0" smtClean="0">
                <a:solidFill>
                  <a:srgbClr val="0070C0"/>
                </a:solidFill>
              </a:rPr>
              <a:t>MAPC agreement requesting AP</a:t>
            </a:r>
            <a:r>
              <a:rPr lang="en-US" sz="1400" dirty="0" smtClean="0"/>
              <a:t> is just an AP which transmits a request frame to start a particular MAPC scheme and negotiate initial operating parameters to be used for the </a:t>
            </a:r>
            <a:r>
              <a:rPr lang="en-US" sz="1400" dirty="0"/>
              <a:t>MAPC </a:t>
            </a:r>
            <a:r>
              <a:rPr lang="en-US" sz="1400" dirty="0" smtClean="0"/>
              <a:t>scheme</a:t>
            </a:r>
          </a:p>
          <a:p>
            <a:pPr lvl="1">
              <a:lnSpc>
                <a:spcPct val="150000"/>
              </a:lnSpc>
            </a:pPr>
            <a:r>
              <a:rPr lang="en-US" sz="1400" u="sng" dirty="0" smtClean="0">
                <a:solidFill>
                  <a:srgbClr val="0070C0"/>
                </a:solidFill>
              </a:rPr>
              <a:t>MAPC agreement responding AP</a:t>
            </a:r>
            <a:r>
              <a:rPr lang="en-US" sz="1400" dirty="0" smtClean="0"/>
              <a:t> is just an AP which receives a request frame transmitted by MAPC agreement requesting AP and responds with a response frame to complete MAPC agreement negotiation</a:t>
            </a:r>
          </a:p>
          <a:p>
            <a:pPr lvl="1">
              <a:lnSpc>
                <a:spcPct val="150000"/>
              </a:lnSpc>
            </a:pPr>
            <a:r>
              <a:rPr lang="en-US" sz="1400" dirty="0" smtClean="0"/>
              <a:t>Any AP can be MAPC agreement requesting AP or MAPC agreement responding AP. In addition, both </a:t>
            </a:r>
            <a:r>
              <a:rPr lang="en-US" sz="1400" dirty="0"/>
              <a:t>MAPC agreement requesting AP </a:t>
            </a:r>
            <a:r>
              <a:rPr lang="en-US" sz="1400" dirty="0" smtClean="0"/>
              <a:t>and </a:t>
            </a:r>
            <a:r>
              <a:rPr lang="en-US" sz="1400" dirty="0"/>
              <a:t>MAPC agreement responding AP </a:t>
            </a:r>
            <a:r>
              <a:rPr lang="en-US" sz="1400" dirty="0" smtClean="0"/>
              <a:t>can be a TXOP holder for MAPC operation/management </a:t>
            </a:r>
          </a:p>
          <a:p>
            <a:pPr>
              <a:lnSpc>
                <a:spcPct val="150000"/>
              </a:lnSpc>
            </a:pPr>
            <a:r>
              <a:rPr lang="en-US" sz="1800" dirty="0" smtClean="0"/>
              <a:t>Some functional procedures </a:t>
            </a:r>
            <a:r>
              <a:rPr lang="en-US" sz="1800" dirty="0"/>
              <a:t>between </a:t>
            </a:r>
            <a:r>
              <a:rPr lang="en-US" sz="1800" dirty="0" smtClean="0"/>
              <a:t>APs may be considered as a part of common negotiation procedure for a stable MAPC agreement and operation</a:t>
            </a:r>
          </a:p>
          <a:p>
            <a:pPr lvl="1">
              <a:lnSpc>
                <a:spcPct val="150000"/>
              </a:lnSpc>
            </a:pPr>
            <a:r>
              <a:rPr lang="en-US" sz="1400" b="1" u="sng" dirty="0" smtClean="0">
                <a:solidFill>
                  <a:srgbClr val="0070C0"/>
                </a:solidFill>
              </a:rPr>
              <a:t>Authentication</a:t>
            </a:r>
            <a:r>
              <a:rPr lang="en-US" sz="1400" dirty="0" smtClean="0"/>
              <a:t>: Can a ‘responding AP’ </a:t>
            </a:r>
            <a:r>
              <a:rPr lang="en-US" sz="1400" u="sng" dirty="0" smtClean="0">
                <a:solidFill>
                  <a:srgbClr val="0070C0"/>
                </a:solidFill>
              </a:rPr>
              <a:t>trust the ‘requesting AP’</a:t>
            </a:r>
            <a:r>
              <a:rPr lang="en-US" sz="1400" dirty="0" smtClean="0"/>
              <a:t> which wants to establish a MAPC agreement? If yes, then how to authenticate the requesting AP? </a:t>
            </a:r>
          </a:p>
          <a:p>
            <a:pPr lvl="1">
              <a:lnSpc>
                <a:spcPct val="150000"/>
              </a:lnSpc>
            </a:pPr>
            <a:r>
              <a:rPr lang="en-US" sz="1400" b="1" u="sng" dirty="0" smtClean="0">
                <a:solidFill>
                  <a:srgbClr val="0070C0"/>
                </a:solidFill>
              </a:rPr>
              <a:t>ID allocation/negotiation</a:t>
            </a:r>
            <a:r>
              <a:rPr lang="en-US" sz="1400" dirty="0" smtClean="0"/>
              <a:t>: APs </a:t>
            </a:r>
            <a:r>
              <a:rPr lang="en-US" sz="1400" u="sng" dirty="0" smtClean="0">
                <a:solidFill>
                  <a:srgbClr val="0070C0"/>
                </a:solidFill>
              </a:rPr>
              <a:t>allocate AIDs (AP ID)</a:t>
            </a:r>
            <a:r>
              <a:rPr lang="en-US" sz="1400" dirty="0" smtClean="0"/>
              <a:t> with each other and those AIDs are used during M-AP operation if needed. An additional identifier (</a:t>
            </a:r>
            <a:r>
              <a:rPr lang="en-US" sz="1400" u="sng" dirty="0" smtClean="0">
                <a:solidFill>
                  <a:srgbClr val="0070C0"/>
                </a:solidFill>
              </a:rPr>
              <a:t>TBD MAPC agreement ID</a:t>
            </a:r>
            <a:r>
              <a:rPr lang="en-US" sz="1400" dirty="0" smtClean="0"/>
              <a:t>) can be introduced </a:t>
            </a:r>
            <a:r>
              <a:rPr lang="en-US" sz="1400" u="sng" dirty="0" smtClean="0">
                <a:solidFill>
                  <a:srgbClr val="0070C0"/>
                </a:solidFill>
              </a:rPr>
              <a:t>to identify a particular MAPC agreement (i.e., the corresponding MAPC scheme and its operating parameters)</a:t>
            </a:r>
            <a:r>
              <a:rPr lang="en-US" sz="1400" dirty="0" smtClean="0"/>
              <a:t> for future long-term management</a:t>
            </a:r>
          </a:p>
          <a:p>
            <a:pPr>
              <a:lnSpc>
                <a:spcPct val="150000"/>
              </a:lnSpc>
            </a:pPr>
            <a:endParaRPr lang="en-US" sz="1800" dirty="0" smtClean="0"/>
          </a:p>
          <a:p>
            <a:pPr lvl="1">
              <a:lnSpc>
                <a:spcPct val="150000"/>
              </a:lnSpc>
            </a:pPr>
            <a:endParaRPr lang="en-US" sz="1400" dirty="0" smtClean="0"/>
          </a:p>
          <a:p>
            <a:pPr>
              <a:lnSpc>
                <a:spcPct val="150000"/>
              </a:lnSpc>
            </a:pPr>
            <a:endParaRPr lang="en-US" sz="1800"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3577062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Scope</a:t>
            </a:r>
            <a:endParaRPr lang="en-US" dirty="0"/>
          </a:p>
        </p:txBody>
      </p:sp>
      <p:sp>
        <p:nvSpPr>
          <p:cNvPr id="3" name="내용 개체 틀 2"/>
          <p:cNvSpPr>
            <a:spLocks noGrp="1"/>
          </p:cNvSpPr>
          <p:nvPr>
            <p:ph idx="1"/>
          </p:nvPr>
        </p:nvSpPr>
        <p:spPr/>
        <p:txBody>
          <a:bodyPr>
            <a:normAutofit fontScale="85000" lnSpcReduction="10000"/>
          </a:bodyPr>
          <a:lstStyle/>
          <a:p>
            <a:pPr latinLnBrk="0">
              <a:lnSpc>
                <a:spcPct val="170000"/>
              </a:lnSpc>
            </a:pPr>
            <a:r>
              <a:rPr lang="en-US" b="0" dirty="0" smtClean="0"/>
              <a:t>The </a:t>
            </a:r>
            <a:r>
              <a:rPr lang="en-US" b="0" dirty="0"/>
              <a:t>overall concept presented in this contribution is applicable to both enterprise as well as non-enterprise </a:t>
            </a:r>
            <a:r>
              <a:rPr lang="en-US" b="0" dirty="0" smtClean="0"/>
              <a:t>scenario</a:t>
            </a:r>
            <a:endParaRPr lang="en-US" b="0" dirty="0"/>
          </a:p>
          <a:p>
            <a:pPr lvl="1">
              <a:lnSpc>
                <a:spcPct val="170000"/>
              </a:lnSpc>
            </a:pPr>
            <a:r>
              <a:rPr lang="en-US" b="0" dirty="0" smtClean="0"/>
              <a:t>For </a:t>
            </a:r>
            <a:r>
              <a:rPr lang="en-US" dirty="0" smtClean="0"/>
              <a:t>both </a:t>
            </a:r>
            <a:r>
              <a:rPr lang="en-US" b="0" dirty="0" smtClean="0"/>
              <a:t>participating and coordinating </a:t>
            </a:r>
            <a:r>
              <a:rPr lang="en-US" b="0" dirty="0"/>
              <a:t>APs belonging to same domain (e.g. FT, SMD), it may be easier to use 'over-the-DS' communication for MAPC discovery and agreement/negotiation </a:t>
            </a:r>
            <a:r>
              <a:rPr lang="en-US" b="0" dirty="0" smtClean="0"/>
              <a:t>procedures</a:t>
            </a:r>
            <a:endParaRPr lang="en-US" b="0" dirty="0"/>
          </a:p>
          <a:p>
            <a:pPr lvl="1">
              <a:lnSpc>
                <a:spcPct val="170000"/>
              </a:lnSpc>
            </a:pPr>
            <a:r>
              <a:rPr lang="en-US" b="0" dirty="0" smtClean="0"/>
              <a:t>For non-enterprise or residential scenario, </a:t>
            </a:r>
            <a:r>
              <a:rPr lang="en-US" b="0" dirty="0"/>
              <a:t>the participating APs may not be able to communicate with each other (due to lack of </a:t>
            </a:r>
            <a:r>
              <a:rPr lang="en-US" b="0" dirty="0" smtClean="0"/>
              <a:t>connectivity and reachability </a:t>
            </a:r>
            <a:r>
              <a:rPr lang="en-US" b="0" dirty="0"/>
              <a:t>via backend system) and hence 'over-the-air' based communication for MAPC discovery and agreement/negotiation procedures can be the </a:t>
            </a:r>
            <a:r>
              <a:rPr lang="en-US" b="0" dirty="0" smtClean="0"/>
              <a:t>feasible solution</a:t>
            </a:r>
            <a:endParaRPr lang="en-US" b="0" dirty="0"/>
          </a:p>
          <a:p>
            <a:pPr lvl="0" latinLnBrk="0">
              <a:lnSpc>
                <a:spcPct val="170000"/>
              </a:lnSpc>
            </a:pPr>
            <a:r>
              <a:rPr lang="en-US" b="0" dirty="0"/>
              <a:t>Accordingly, 'over-the-air' based solution is the main focus of this </a:t>
            </a:r>
            <a:r>
              <a:rPr lang="en-US" b="0" dirty="0" smtClean="0"/>
              <a:t>contribution</a:t>
            </a:r>
            <a:endParaRPr lang="en-US" b="0" dirty="0"/>
          </a:p>
          <a:p>
            <a:pPr>
              <a:lnSpc>
                <a:spcPct val="170000"/>
              </a:lnSpc>
            </a:pP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Tree>
    <p:extLst>
      <p:ext uri="{BB962C8B-B14F-4D97-AF65-F5344CB8AC3E}">
        <p14:creationId xmlns:p14="http://schemas.microsoft.com/office/powerpoint/2010/main" val="794207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sz="2400" dirty="0" smtClean="0"/>
              <a:t>Proposal: </a:t>
            </a:r>
            <a:br>
              <a:rPr lang="en-US" sz="2400" dirty="0" smtClean="0"/>
            </a:br>
            <a:r>
              <a:rPr lang="en-US" sz="2400" dirty="0" smtClean="0"/>
              <a:t>Having ‘Authentication’ and ‘Association’ as a common negotiation functions </a:t>
            </a:r>
            <a:br>
              <a:rPr lang="en-US" sz="2400" dirty="0" smtClean="0"/>
            </a:br>
            <a:r>
              <a:rPr lang="en-US" sz="2400" dirty="0" smtClean="0"/>
              <a:t>to be applied for all MAPC scheme</a:t>
            </a:r>
            <a:endParaRPr lang="en-US" sz="2400" dirty="0"/>
          </a:p>
        </p:txBody>
      </p:sp>
      <p:sp>
        <p:nvSpPr>
          <p:cNvPr id="3" name="내용 개체 틀 2"/>
          <p:cNvSpPr>
            <a:spLocks noGrp="1"/>
          </p:cNvSpPr>
          <p:nvPr>
            <p:ph idx="1"/>
          </p:nvPr>
        </p:nvSpPr>
        <p:spPr>
          <a:xfrm>
            <a:off x="184639" y="1752599"/>
            <a:ext cx="6046556" cy="4722815"/>
          </a:xfrm>
        </p:spPr>
        <p:txBody>
          <a:bodyPr>
            <a:normAutofit lnSpcReduction="10000"/>
          </a:bodyPr>
          <a:lstStyle/>
          <a:p>
            <a:pPr>
              <a:lnSpc>
                <a:spcPct val="130000"/>
              </a:lnSpc>
            </a:pPr>
            <a:r>
              <a:rPr lang="en-US" sz="1600" dirty="0" smtClean="0"/>
              <a:t>Step 1) Capability exchange, announcement, discovery</a:t>
            </a:r>
          </a:p>
          <a:p>
            <a:pPr lvl="1">
              <a:lnSpc>
                <a:spcPct val="130000"/>
              </a:lnSpc>
            </a:pPr>
            <a:r>
              <a:rPr lang="en-US" sz="1500" dirty="0" smtClean="0"/>
              <a:t>Use broadcast frame (e.g., </a:t>
            </a:r>
            <a:br>
              <a:rPr lang="en-US" sz="1500" dirty="0" smtClean="0"/>
            </a:br>
            <a:r>
              <a:rPr lang="en-US" sz="1500" dirty="0" smtClean="0"/>
              <a:t>TBD advertisement/broadcast frame) [2]</a:t>
            </a:r>
          </a:p>
          <a:p>
            <a:pPr>
              <a:lnSpc>
                <a:spcPct val="130000"/>
              </a:lnSpc>
            </a:pPr>
            <a:r>
              <a:rPr lang="en-US" sz="1600" dirty="0" smtClean="0">
                <a:solidFill>
                  <a:srgbClr val="0070C0"/>
                </a:solidFill>
              </a:rPr>
              <a:t>Step 2) MAPC authentication</a:t>
            </a:r>
          </a:p>
          <a:p>
            <a:pPr lvl="1">
              <a:lnSpc>
                <a:spcPct val="130000"/>
              </a:lnSpc>
            </a:pPr>
            <a:r>
              <a:rPr lang="en-US" sz="1500" dirty="0" smtClean="0">
                <a:solidFill>
                  <a:srgbClr val="0070C0"/>
                </a:solidFill>
              </a:rPr>
              <a:t>Can be a part of unicast-based MAPC discovery</a:t>
            </a:r>
          </a:p>
          <a:p>
            <a:pPr lvl="2">
              <a:lnSpc>
                <a:spcPct val="130000"/>
              </a:lnSpc>
            </a:pPr>
            <a:r>
              <a:rPr lang="en-US" sz="1200" dirty="0" smtClean="0">
                <a:solidFill>
                  <a:srgbClr val="0070C0"/>
                </a:solidFill>
              </a:rPr>
              <a:t>Sharing capabilities of MAPC schemes and parameters </a:t>
            </a:r>
          </a:p>
          <a:p>
            <a:pPr lvl="2">
              <a:lnSpc>
                <a:spcPct val="130000"/>
              </a:lnSpc>
            </a:pPr>
            <a:r>
              <a:rPr lang="en-US" sz="1200" dirty="0" smtClean="0">
                <a:solidFill>
                  <a:srgbClr val="0070C0"/>
                </a:solidFill>
              </a:rPr>
              <a:t>Sharing credential information for authentication</a:t>
            </a:r>
          </a:p>
          <a:p>
            <a:pPr>
              <a:lnSpc>
                <a:spcPct val="130000"/>
              </a:lnSpc>
            </a:pPr>
            <a:r>
              <a:rPr lang="en-US" sz="1600" dirty="0" smtClean="0">
                <a:solidFill>
                  <a:srgbClr val="0070C0"/>
                </a:solidFill>
              </a:rPr>
              <a:t>Step 3) MAPC ID allocation [1,3]</a:t>
            </a:r>
          </a:p>
          <a:p>
            <a:pPr lvl="1">
              <a:lnSpc>
                <a:spcPct val="130000"/>
              </a:lnSpc>
            </a:pPr>
            <a:r>
              <a:rPr lang="en-US" sz="1200" dirty="0" smtClean="0">
                <a:solidFill>
                  <a:srgbClr val="0070C0"/>
                </a:solidFill>
              </a:rPr>
              <a:t>Allocate AID to each other AP</a:t>
            </a:r>
          </a:p>
          <a:p>
            <a:pPr lvl="2">
              <a:lnSpc>
                <a:spcPct val="130000"/>
              </a:lnSpc>
            </a:pPr>
            <a:r>
              <a:rPr lang="en-US" sz="1000" dirty="0" smtClean="0">
                <a:solidFill>
                  <a:srgbClr val="0070C0"/>
                </a:solidFill>
              </a:rPr>
              <a:t>AP 1 allocates AID to AP2</a:t>
            </a:r>
          </a:p>
          <a:p>
            <a:pPr lvl="2">
              <a:lnSpc>
                <a:spcPct val="130000"/>
              </a:lnSpc>
            </a:pPr>
            <a:r>
              <a:rPr lang="en-US" sz="1000" dirty="0" smtClean="0">
                <a:solidFill>
                  <a:srgbClr val="0070C0"/>
                </a:solidFill>
              </a:rPr>
              <a:t>AP2 allocates AID to AP1</a:t>
            </a:r>
          </a:p>
          <a:p>
            <a:pPr lvl="1">
              <a:lnSpc>
                <a:spcPct val="130000"/>
              </a:lnSpc>
            </a:pPr>
            <a:r>
              <a:rPr lang="en-US" sz="1200" dirty="0" smtClean="0">
                <a:solidFill>
                  <a:srgbClr val="0070C0"/>
                </a:solidFill>
              </a:rPr>
              <a:t>Optionally allocate another identifier to indicate a particular MAPC agreement [3]</a:t>
            </a:r>
            <a:endParaRPr lang="en-US" sz="1000" dirty="0" smtClean="0">
              <a:solidFill>
                <a:srgbClr val="0070C0"/>
              </a:solidFill>
            </a:endParaRPr>
          </a:p>
          <a:p>
            <a:pPr>
              <a:lnSpc>
                <a:spcPct val="130000"/>
              </a:lnSpc>
            </a:pPr>
            <a:r>
              <a:rPr lang="en-US" sz="1600" dirty="0" smtClean="0"/>
              <a:t>Step 4) MAPC scheme-specific agreement [2]</a:t>
            </a:r>
          </a:p>
          <a:p>
            <a:pPr lvl="1">
              <a:lnSpc>
                <a:spcPct val="130000"/>
              </a:lnSpc>
            </a:pPr>
            <a:r>
              <a:rPr lang="en-US" sz="1200" dirty="0" smtClean="0"/>
              <a:t>“MAPC ID allocation functionality” in step 3 can be a part of this procedure</a:t>
            </a:r>
          </a:p>
          <a:p>
            <a:pPr lvl="1">
              <a:lnSpc>
                <a:spcPct val="130000"/>
              </a:lnSpc>
            </a:pPr>
            <a:r>
              <a:rPr lang="en-US" sz="1200" dirty="0" smtClean="0"/>
              <a:t>Initial configuration and operating parameter sets to be used for the MAPC scheme are negotiated during this step</a:t>
            </a:r>
          </a:p>
          <a:p>
            <a:pPr lvl="1">
              <a:lnSpc>
                <a:spcPct val="130000"/>
              </a:lnSpc>
            </a:pPr>
            <a:endParaRPr lang="en-US" sz="1200" dirty="0" smtClean="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cxnSp>
        <p:nvCxnSpPr>
          <p:cNvPr id="7" name="직선 연결선 6"/>
          <p:cNvCxnSpPr/>
          <p:nvPr/>
        </p:nvCxnSpPr>
        <p:spPr bwMode="auto">
          <a:xfrm>
            <a:off x="6831874" y="2005149"/>
            <a:ext cx="0" cy="409085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직선 연결선 9"/>
          <p:cNvCxnSpPr/>
          <p:nvPr/>
        </p:nvCxnSpPr>
        <p:spPr bwMode="auto">
          <a:xfrm>
            <a:off x="11131731" y="1998617"/>
            <a:ext cx="0" cy="40973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직사각형 10"/>
          <p:cNvSpPr/>
          <p:nvPr/>
        </p:nvSpPr>
        <p:spPr bwMode="auto">
          <a:xfrm>
            <a:off x="6531429" y="2142309"/>
            <a:ext cx="4983480" cy="7060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2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[1. </a:t>
            </a:r>
            <a:r>
              <a:rPr kumimoji="0" lang="en-US" sz="1400" b="1" i="0" strike="noStrike" cap="none" normalizeH="0" baseline="0" dirty="0" smtClean="0">
                <a:ln>
                  <a:noFill/>
                </a:ln>
                <a:effectLst/>
                <a:latin typeface="Times New Roman" pitchFamily="18" charset="0"/>
              </a:rPr>
              <a:t>Broadcast frame</a:t>
            </a:r>
            <a:r>
              <a:rPr kumimoji="0" lang="en-US" sz="1400" b="1" i="0" u="none" strike="noStrike" cap="none" normalizeH="0" baseline="0" dirty="0" smtClean="0">
                <a:ln>
                  <a:noFill/>
                </a:ln>
                <a:solidFill>
                  <a:schemeClr val="tx1"/>
                </a:solidFill>
                <a:effectLst/>
                <a:latin typeface="Times New Roman" pitchFamily="18" charset="0"/>
              </a:rPr>
              <a:t>-based</a:t>
            </a:r>
            <a:r>
              <a:rPr kumimoji="0" lang="en-US" sz="1400" b="1" i="0" u="none" strike="noStrike" cap="none" normalizeH="0" dirty="0" smtClean="0">
                <a:ln>
                  <a:noFill/>
                </a:ln>
                <a:solidFill>
                  <a:schemeClr val="tx1"/>
                </a:solidFill>
                <a:effectLst/>
                <a:latin typeface="Times New Roman" pitchFamily="18" charset="0"/>
              </a:rPr>
              <a:t> MAPC</a:t>
            </a:r>
            <a:r>
              <a:rPr kumimoji="0" lang="en-US" sz="1400" b="1" i="0" u="none" strike="noStrike" cap="none" normalizeH="0" baseline="0" dirty="0" smtClean="0">
                <a:ln>
                  <a:noFill/>
                </a:ln>
                <a:solidFill>
                  <a:schemeClr val="tx1"/>
                </a:solidFill>
                <a:effectLst/>
                <a:latin typeface="Times New Roman" pitchFamily="18" charset="0"/>
              </a:rPr>
              <a:t> D</a:t>
            </a:r>
            <a:r>
              <a:rPr kumimoji="0" lang="en-US" sz="1400" b="1" i="0" u="none" strike="noStrike" cap="none" normalizeH="0" dirty="0" smtClean="0">
                <a:ln>
                  <a:noFill/>
                </a:ln>
                <a:solidFill>
                  <a:schemeClr val="tx1"/>
                </a:solidFill>
                <a:effectLst/>
                <a:latin typeface="Times New Roman" pitchFamily="18" charset="0"/>
              </a:rPr>
              <a:t>iscovery] </a:t>
            </a:r>
          </a:p>
          <a:p>
            <a:pPr marL="0" marR="0" indent="0" algn="ctr" defTabSz="914400" rtl="0" eaLnBrk="0" fontAlgn="base" latinLnBrk="0" hangingPunct="0">
              <a:lnSpc>
                <a:spcPct val="12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Discovery of neighbor</a:t>
            </a:r>
            <a:r>
              <a:rPr kumimoji="0" lang="en-US" sz="1400" b="0" i="0" u="none" strike="noStrike" cap="none" normalizeH="0" dirty="0" smtClean="0">
                <a:ln>
                  <a:noFill/>
                </a:ln>
                <a:solidFill>
                  <a:schemeClr val="tx1"/>
                </a:solidFill>
                <a:effectLst/>
                <a:latin typeface="Times New Roman" pitchFamily="18" charset="0"/>
              </a:rPr>
              <a:t> APs with MAPC capabilities</a:t>
            </a:r>
            <a:endParaRPr kumimoji="0" lang="en-US" sz="1400" b="0"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6531429" y="3021092"/>
            <a:ext cx="4983480" cy="80989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20000"/>
              </a:lnSpc>
              <a:spcBef>
                <a:spcPct val="0"/>
              </a:spcBef>
              <a:spcAft>
                <a:spcPct val="0"/>
              </a:spcAft>
              <a:buClrTx/>
              <a:buSzTx/>
              <a:buFontTx/>
              <a:buNone/>
              <a:tabLst/>
            </a:pPr>
            <a:r>
              <a:rPr lang="en-US" sz="1400" b="1" dirty="0" smtClean="0">
                <a:solidFill>
                  <a:srgbClr val="0070C0"/>
                </a:solidFill>
                <a:latin typeface="Times New Roman" pitchFamily="18" charset="0"/>
              </a:rPr>
              <a:t>[2. Unicast-based MAPC Discovery </a:t>
            </a:r>
          </a:p>
          <a:p>
            <a:pPr marL="0" marR="0" indent="0" algn="ctr" defTabSz="914400" rtl="0" eaLnBrk="0" fontAlgn="base" latinLnBrk="0" hangingPunct="0">
              <a:lnSpc>
                <a:spcPct val="120000"/>
              </a:lnSpc>
              <a:spcBef>
                <a:spcPct val="0"/>
              </a:spcBef>
              <a:spcAft>
                <a:spcPct val="0"/>
              </a:spcAft>
              <a:buClrTx/>
              <a:buSzTx/>
              <a:buFontTx/>
              <a:buNone/>
              <a:tabLst/>
            </a:pPr>
            <a:r>
              <a:rPr lang="en-US" sz="1400" b="1" dirty="0" smtClean="0">
                <a:solidFill>
                  <a:srgbClr val="0070C0"/>
                </a:solidFill>
                <a:latin typeface="Times New Roman" pitchFamily="18" charset="0"/>
              </a:rPr>
              <a:t>(with MAPC authentication)]</a:t>
            </a:r>
          </a:p>
        </p:txBody>
      </p:sp>
      <p:sp>
        <p:nvSpPr>
          <p:cNvPr id="13" name="직사각형 12"/>
          <p:cNvSpPr/>
          <p:nvPr/>
        </p:nvSpPr>
        <p:spPr bwMode="auto">
          <a:xfrm>
            <a:off x="6531429" y="4035459"/>
            <a:ext cx="4983480" cy="112128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20000"/>
              </a:lnSpc>
              <a:spcBef>
                <a:spcPct val="0"/>
              </a:spcBef>
              <a:spcAft>
                <a:spcPct val="0"/>
              </a:spcAft>
              <a:buClrTx/>
              <a:buSzTx/>
              <a:buFontTx/>
              <a:buNone/>
              <a:tabLst/>
            </a:pPr>
            <a:r>
              <a:rPr kumimoji="0" lang="en-US" sz="1400" b="1" i="0" u="none" strike="noStrike" cap="none" normalizeH="0" baseline="0" dirty="0" smtClean="0">
                <a:ln>
                  <a:noFill/>
                </a:ln>
                <a:solidFill>
                  <a:srgbClr val="0070C0"/>
                </a:solidFill>
                <a:effectLst/>
                <a:latin typeface="Times New Roman" pitchFamily="18" charset="0"/>
              </a:rPr>
              <a:t>[3. Common</a:t>
            </a:r>
            <a:r>
              <a:rPr kumimoji="0" lang="en-US" sz="1400" b="1" i="0" u="none" strike="noStrike" cap="none" normalizeH="0" dirty="0" smtClean="0">
                <a:ln>
                  <a:noFill/>
                </a:ln>
                <a:solidFill>
                  <a:srgbClr val="0070C0"/>
                </a:solidFill>
                <a:effectLst/>
                <a:latin typeface="Times New Roman" pitchFamily="18" charset="0"/>
              </a:rPr>
              <a:t> </a:t>
            </a:r>
            <a:r>
              <a:rPr lang="en-US" sz="1400" b="1" dirty="0" smtClean="0">
                <a:solidFill>
                  <a:srgbClr val="0070C0"/>
                </a:solidFill>
                <a:latin typeface="Times New Roman" pitchFamily="18" charset="0"/>
              </a:rPr>
              <a:t>MAPC agreement </a:t>
            </a:r>
          </a:p>
          <a:p>
            <a:pPr marL="0" marR="0" indent="0" algn="ctr" defTabSz="914400" rtl="0" eaLnBrk="0" fontAlgn="base" latinLnBrk="0" hangingPunct="0">
              <a:lnSpc>
                <a:spcPct val="120000"/>
              </a:lnSpc>
              <a:spcBef>
                <a:spcPct val="0"/>
              </a:spcBef>
              <a:spcAft>
                <a:spcPct val="0"/>
              </a:spcAft>
              <a:buClrTx/>
              <a:buSzTx/>
              <a:buFontTx/>
              <a:buNone/>
              <a:tabLst/>
            </a:pPr>
            <a:r>
              <a:rPr kumimoji="0" lang="en-US" sz="1400" b="1" i="0" u="none" strike="noStrike" cap="none" normalizeH="0" baseline="0" dirty="0" smtClean="0">
                <a:ln>
                  <a:noFill/>
                </a:ln>
                <a:solidFill>
                  <a:srgbClr val="0070C0"/>
                </a:solidFill>
                <a:effectLst/>
                <a:latin typeface="Times New Roman" pitchFamily="18" charset="0"/>
              </a:rPr>
              <a:t>(with</a:t>
            </a:r>
            <a:r>
              <a:rPr kumimoji="0" lang="en-US" sz="1400" b="1" i="0" u="none" strike="noStrike" cap="none" normalizeH="0" dirty="0" smtClean="0">
                <a:ln>
                  <a:noFill/>
                </a:ln>
                <a:solidFill>
                  <a:srgbClr val="0070C0"/>
                </a:solidFill>
                <a:effectLst/>
                <a:latin typeface="Times New Roman" pitchFamily="18" charset="0"/>
              </a:rPr>
              <a:t> </a:t>
            </a:r>
            <a:r>
              <a:rPr kumimoji="0" lang="en-US" sz="1400" b="1" i="0" u="none" strike="noStrike" cap="none" normalizeH="0" baseline="0" dirty="0" smtClean="0">
                <a:ln>
                  <a:noFill/>
                </a:ln>
                <a:solidFill>
                  <a:srgbClr val="0070C0"/>
                </a:solidFill>
                <a:effectLst/>
                <a:latin typeface="Times New Roman" pitchFamily="18" charset="0"/>
              </a:rPr>
              <a:t>MAPC ID allocation)</a:t>
            </a:r>
            <a:r>
              <a:rPr kumimoji="0" lang="en-US" sz="1400" b="1" i="0" u="none" strike="noStrike" cap="none" normalizeH="0" dirty="0" smtClean="0">
                <a:ln>
                  <a:noFill/>
                </a:ln>
                <a:solidFill>
                  <a:srgbClr val="0070C0"/>
                </a:solidFill>
                <a:effectLst/>
                <a:latin typeface="Times New Roman" pitchFamily="18" charset="0"/>
              </a:rPr>
              <a:t>]</a:t>
            </a:r>
          </a:p>
          <a:p>
            <a:pPr marL="0" marR="0" indent="0" algn="ctr" defTabSz="914400" rtl="0" eaLnBrk="0" fontAlgn="base" latinLnBrk="0" hangingPunct="0">
              <a:lnSpc>
                <a:spcPct val="120000"/>
              </a:lnSpc>
              <a:spcBef>
                <a:spcPct val="0"/>
              </a:spcBef>
              <a:spcAft>
                <a:spcPct val="0"/>
              </a:spcAft>
              <a:buClrTx/>
              <a:buSzTx/>
              <a:buFontTx/>
              <a:buNone/>
              <a:tabLst/>
            </a:pPr>
            <a:r>
              <a:rPr lang="en-US" sz="1400" b="1" dirty="0" smtClean="0">
                <a:solidFill>
                  <a:srgbClr val="FF0000"/>
                </a:solidFill>
                <a:latin typeface="Times New Roman" pitchFamily="18" charset="0"/>
              </a:rPr>
              <a:t>Steps 3 and 4 can be done with a single request/response frame exchange</a:t>
            </a:r>
            <a:endParaRPr kumimoji="0" lang="en-US" sz="1400" b="1" i="0" u="none" strike="noStrike" cap="none" normalizeH="0" dirty="0" smtClean="0">
              <a:ln>
                <a:noFill/>
              </a:ln>
              <a:solidFill>
                <a:srgbClr val="FF0000"/>
              </a:solidFill>
              <a:effectLst/>
              <a:latin typeface="Times New Roman" pitchFamily="18" charset="0"/>
            </a:endParaRPr>
          </a:p>
        </p:txBody>
      </p:sp>
      <p:sp>
        <p:nvSpPr>
          <p:cNvPr id="14" name="TextBox 13"/>
          <p:cNvSpPr txBox="1"/>
          <p:nvPr/>
        </p:nvSpPr>
        <p:spPr>
          <a:xfrm>
            <a:off x="6447468" y="1686589"/>
            <a:ext cx="768811" cy="369332"/>
          </a:xfrm>
          <a:prstGeom prst="rect">
            <a:avLst/>
          </a:prstGeom>
          <a:noFill/>
        </p:spPr>
        <p:txBody>
          <a:bodyPr wrap="square" rtlCol="0">
            <a:spAutoFit/>
          </a:bodyPr>
          <a:lstStyle/>
          <a:p>
            <a:pPr algn="ctr"/>
            <a:r>
              <a:rPr lang="en-US" dirty="0" smtClean="0"/>
              <a:t>AP1</a:t>
            </a:r>
            <a:endParaRPr lang="en-US" dirty="0"/>
          </a:p>
        </p:txBody>
      </p:sp>
      <p:sp>
        <p:nvSpPr>
          <p:cNvPr id="16" name="TextBox 15"/>
          <p:cNvSpPr txBox="1"/>
          <p:nvPr/>
        </p:nvSpPr>
        <p:spPr>
          <a:xfrm>
            <a:off x="10737389" y="1624858"/>
            <a:ext cx="768811" cy="369332"/>
          </a:xfrm>
          <a:prstGeom prst="rect">
            <a:avLst/>
          </a:prstGeom>
          <a:noFill/>
        </p:spPr>
        <p:txBody>
          <a:bodyPr wrap="square" rtlCol="0">
            <a:spAutoFit/>
          </a:bodyPr>
          <a:lstStyle/>
          <a:p>
            <a:pPr algn="ctr"/>
            <a:r>
              <a:rPr lang="en-US" dirty="0" smtClean="0"/>
              <a:t>AP2</a:t>
            </a:r>
            <a:endParaRPr lang="en-US" dirty="0"/>
          </a:p>
        </p:txBody>
      </p:sp>
      <p:sp>
        <p:nvSpPr>
          <p:cNvPr id="17" name="직사각형 16"/>
          <p:cNvSpPr/>
          <p:nvPr/>
        </p:nvSpPr>
        <p:spPr bwMode="auto">
          <a:xfrm>
            <a:off x="6531429" y="5361216"/>
            <a:ext cx="4983480" cy="49133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2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[4. MAPC</a:t>
            </a:r>
            <a:r>
              <a:rPr lang="en-US" sz="1400" b="1" dirty="0" smtClean="0">
                <a:latin typeface="Times New Roman" pitchFamily="18" charset="0"/>
              </a:rPr>
              <a:t> s</a:t>
            </a:r>
            <a:r>
              <a:rPr kumimoji="0" lang="en-US" sz="1400" b="1" i="0" u="none" strike="noStrike" cap="none" normalizeH="0" baseline="0" dirty="0" smtClean="0">
                <a:ln>
                  <a:noFill/>
                </a:ln>
                <a:solidFill>
                  <a:schemeClr val="tx1"/>
                </a:solidFill>
                <a:effectLst/>
                <a:latin typeface="Times New Roman" pitchFamily="18" charset="0"/>
              </a:rPr>
              <a:t>cheme-specific</a:t>
            </a:r>
            <a:r>
              <a:rPr lang="en-US" sz="1400" b="1" dirty="0" smtClean="0">
                <a:latin typeface="Times New Roman" pitchFamily="18" charset="0"/>
              </a:rPr>
              <a:t> agreement</a:t>
            </a:r>
            <a:r>
              <a:rPr kumimoji="0" lang="en-US" sz="1400" b="1" i="0" u="none" strike="noStrike" cap="none" normalizeH="0" dirty="0" smtClean="0">
                <a:ln>
                  <a:noFill/>
                </a:ln>
                <a:solidFill>
                  <a:schemeClr val="tx1"/>
                </a:solidFill>
                <a:effectLst/>
                <a:latin typeface="Times New Roman" pitchFamily="18" charset="0"/>
              </a:rPr>
              <a:t>]</a:t>
            </a:r>
          </a:p>
        </p:txBody>
      </p:sp>
    </p:spTree>
    <p:extLst>
      <p:ext uri="{BB962C8B-B14F-4D97-AF65-F5344CB8AC3E}">
        <p14:creationId xmlns:p14="http://schemas.microsoft.com/office/powerpoint/2010/main" val="3568516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Unicast-based MAPC Discovery</a:t>
            </a:r>
            <a:br>
              <a:rPr lang="en-US" dirty="0" smtClean="0"/>
            </a:br>
            <a:r>
              <a:rPr lang="en-US" dirty="0" smtClean="0"/>
              <a:t>(with authentication function) example</a:t>
            </a: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TextBox 5"/>
          <p:cNvSpPr txBox="1"/>
          <p:nvPr/>
        </p:nvSpPr>
        <p:spPr>
          <a:xfrm>
            <a:off x="3394187" y="1633875"/>
            <a:ext cx="1655380" cy="646331"/>
          </a:xfrm>
          <a:prstGeom prst="rect">
            <a:avLst/>
          </a:prstGeom>
          <a:noFill/>
        </p:spPr>
        <p:txBody>
          <a:bodyPr wrap="square" rtlCol="0">
            <a:spAutoFit/>
          </a:bodyPr>
          <a:lstStyle/>
          <a:p>
            <a:pPr algn="ctr"/>
            <a:r>
              <a:rPr lang="en-US" sz="1200" b="1" dirty="0" smtClean="0"/>
              <a:t>MAPC agreement requesting AP</a:t>
            </a:r>
            <a:br>
              <a:rPr lang="en-US" sz="1200" b="1" dirty="0" smtClean="0"/>
            </a:br>
            <a:r>
              <a:rPr lang="en-US" sz="1200" b="1" dirty="0" smtClean="0"/>
              <a:t>(AP1)</a:t>
            </a:r>
            <a:endParaRPr lang="en-US" sz="1200" b="1" dirty="0"/>
          </a:p>
        </p:txBody>
      </p:sp>
      <p:sp>
        <p:nvSpPr>
          <p:cNvPr id="7" name="TextBox 6"/>
          <p:cNvSpPr txBox="1"/>
          <p:nvPr/>
        </p:nvSpPr>
        <p:spPr>
          <a:xfrm>
            <a:off x="7036493" y="1647181"/>
            <a:ext cx="1655380" cy="646331"/>
          </a:xfrm>
          <a:prstGeom prst="rect">
            <a:avLst/>
          </a:prstGeom>
          <a:noFill/>
        </p:spPr>
        <p:txBody>
          <a:bodyPr wrap="square" rtlCol="0">
            <a:spAutoFit/>
          </a:bodyPr>
          <a:lstStyle/>
          <a:p>
            <a:pPr algn="ctr"/>
            <a:r>
              <a:rPr lang="en-US" sz="1200" b="1" dirty="0" smtClean="0"/>
              <a:t>MAPC agreement responding AP</a:t>
            </a:r>
            <a:br>
              <a:rPr lang="en-US" sz="1200" b="1" dirty="0" smtClean="0"/>
            </a:br>
            <a:r>
              <a:rPr lang="en-US" sz="1200" b="1" dirty="0" smtClean="0"/>
              <a:t>(AP2)</a:t>
            </a:r>
            <a:endParaRPr lang="en-US" sz="1200" b="1" dirty="0"/>
          </a:p>
        </p:txBody>
      </p:sp>
      <p:cxnSp>
        <p:nvCxnSpPr>
          <p:cNvPr id="8" name="직선 화살표 연결선 7"/>
          <p:cNvCxnSpPr/>
          <p:nvPr/>
        </p:nvCxnSpPr>
        <p:spPr bwMode="auto">
          <a:xfrm>
            <a:off x="4251277" y="2622583"/>
            <a:ext cx="363257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직선 화살표 연결선 8"/>
          <p:cNvCxnSpPr/>
          <p:nvPr/>
        </p:nvCxnSpPr>
        <p:spPr bwMode="auto">
          <a:xfrm flipH="1">
            <a:off x="4246413" y="4125483"/>
            <a:ext cx="364230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직선 화살표 연결선 9"/>
          <p:cNvCxnSpPr/>
          <p:nvPr/>
        </p:nvCxnSpPr>
        <p:spPr bwMode="auto">
          <a:xfrm>
            <a:off x="4251277" y="5498221"/>
            <a:ext cx="3632579"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1" name="TextBox 10"/>
          <p:cNvSpPr txBox="1"/>
          <p:nvPr/>
        </p:nvSpPr>
        <p:spPr>
          <a:xfrm>
            <a:off x="5000975" y="4902659"/>
            <a:ext cx="2900766" cy="646331"/>
          </a:xfrm>
          <a:prstGeom prst="rect">
            <a:avLst/>
          </a:prstGeom>
          <a:noFill/>
        </p:spPr>
        <p:txBody>
          <a:bodyPr wrap="square" rtlCol="0">
            <a:spAutoFit/>
          </a:bodyPr>
          <a:lstStyle/>
          <a:p>
            <a:pPr algn="ctr"/>
            <a:r>
              <a:rPr lang="en-US" sz="1200" i="1" dirty="0" smtClean="0"/>
              <a:t>(Optionally)</a:t>
            </a:r>
          </a:p>
          <a:p>
            <a:pPr algn="ctr"/>
            <a:r>
              <a:rPr lang="en-US" sz="1200" i="1" dirty="0" smtClean="0"/>
              <a:t>MAPC authentication confirm element info.</a:t>
            </a:r>
          </a:p>
          <a:p>
            <a:pPr algn="ctr"/>
            <a:r>
              <a:rPr lang="en-US" sz="1200" dirty="0" smtClean="0"/>
              <a:t>(‘updated MAPC scheme list’)</a:t>
            </a:r>
            <a:endParaRPr lang="en-US" sz="1100" dirty="0"/>
          </a:p>
        </p:txBody>
      </p:sp>
      <p:sp>
        <p:nvSpPr>
          <p:cNvPr id="12" name="TextBox 11"/>
          <p:cNvSpPr txBox="1"/>
          <p:nvPr/>
        </p:nvSpPr>
        <p:spPr>
          <a:xfrm>
            <a:off x="4566311" y="4125929"/>
            <a:ext cx="3110556" cy="646331"/>
          </a:xfrm>
          <a:prstGeom prst="rect">
            <a:avLst/>
          </a:prstGeom>
          <a:noFill/>
        </p:spPr>
        <p:txBody>
          <a:bodyPr wrap="square" rtlCol="0">
            <a:spAutoFit/>
          </a:bodyPr>
          <a:lstStyle/>
          <a:p>
            <a:pPr algn="ctr"/>
            <a:r>
              <a:rPr lang="en-US" sz="1200" i="1" dirty="0" smtClean="0"/>
              <a:t>MAPC authentication response element info.</a:t>
            </a:r>
          </a:p>
          <a:p>
            <a:pPr algn="ctr"/>
            <a:r>
              <a:rPr lang="en-US" sz="1200" dirty="0" smtClean="0"/>
              <a:t>(‘Responding </a:t>
            </a:r>
            <a:r>
              <a:rPr lang="en-US" sz="1200" dirty="0"/>
              <a:t>AP’s </a:t>
            </a:r>
            <a:r>
              <a:rPr lang="en-US" sz="1200" dirty="0" smtClean="0"/>
              <a:t>credential’ and </a:t>
            </a:r>
          </a:p>
          <a:p>
            <a:pPr algn="ctr"/>
            <a:r>
              <a:rPr lang="en-US" sz="1200" dirty="0" smtClean="0"/>
              <a:t>‘updated M-AP scheme list’)</a:t>
            </a:r>
          </a:p>
        </p:txBody>
      </p:sp>
      <p:sp>
        <p:nvSpPr>
          <p:cNvPr id="13" name="TextBox 12"/>
          <p:cNvSpPr txBox="1"/>
          <p:nvPr/>
        </p:nvSpPr>
        <p:spPr>
          <a:xfrm>
            <a:off x="4371726" y="2635889"/>
            <a:ext cx="3185138" cy="461665"/>
          </a:xfrm>
          <a:prstGeom prst="rect">
            <a:avLst/>
          </a:prstGeom>
          <a:noFill/>
        </p:spPr>
        <p:txBody>
          <a:bodyPr wrap="square" rtlCol="0">
            <a:spAutoFit/>
          </a:bodyPr>
          <a:lstStyle/>
          <a:p>
            <a:pPr algn="ctr"/>
            <a:r>
              <a:rPr lang="en-US" sz="1200" i="1" dirty="0" smtClean="0"/>
              <a:t>MAPC authentication request element info.</a:t>
            </a:r>
          </a:p>
          <a:p>
            <a:pPr algn="ctr"/>
            <a:r>
              <a:rPr lang="en-US" sz="1200" dirty="0" smtClean="0"/>
              <a:t>(‘Requesting AP’s credential’)</a:t>
            </a:r>
            <a:endParaRPr lang="en-US" sz="1100" dirty="0"/>
          </a:p>
        </p:txBody>
      </p:sp>
      <p:cxnSp>
        <p:nvCxnSpPr>
          <p:cNvPr id="14" name="직선 연결선 13"/>
          <p:cNvCxnSpPr/>
          <p:nvPr/>
        </p:nvCxnSpPr>
        <p:spPr bwMode="auto">
          <a:xfrm>
            <a:off x="4251277" y="2187502"/>
            <a:ext cx="0" cy="41489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직선 연결선 14"/>
          <p:cNvCxnSpPr/>
          <p:nvPr/>
        </p:nvCxnSpPr>
        <p:spPr bwMode="auto">
          <a:xfrm>
            <a:off x="7883856" y="2147844"/>
            <a:ext cx="0" cy="41489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15"/>
          <p:cNvCxnSpPr/>
          <p:nvPr/>
        </p:nvCxnSpPr>
        <p:spPr bwMode="auto">
          <a:xfrm>
            <a:off x="10028830" y="2147842"/>
            <a:ext cx="0" cy="4148919"/>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p:spPr>
      </p:cxnSp>
      <p:cxnSp>
        <p:nvCxnSpPr>
          <p:cNvPr id="17" name="직선 연결선 16"/>
          <p:cNvCxnSpPr/>
          <p:nvPr/>
        </p:nvCxnSpPr>
        <p:spPr bwMode="auto">
          <a:xfrm>
            <a:off x="2106303" y="2147841"/>
            <a:ext cx="0" cy="4148919"/>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p:spPr>
      </p:cxnSp>
      <p:cxnSp>
        <p:nvCxnSpPr>
          <p:cNvPr id="18" name="직선 화살표 연결선 17"/>
          <p:cNvCxnSpPr/>
          <p:nvPr/>
        </p:nvCxnSpPr>
        <p:spPr bwMode="auto">
          <a:xfrm flipH="1">
            <a:off x="2106303" y="4261961"/>
            <a:ext cx="2122227" cy="0"/>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cxnSp>
        <p:nvCxnSpPr>
          <p:cNvPr id="19" name="직선 화살표 연결선 18"/>
          <p:cNvCxnSpPr/>
          <p:nvPr/>
        </p:nvCxnSpPr>
        <p:spPr bwMode="auto">
          <a:xfrm>
            <a:off x="2106303" y="4450861"/>
            <a:ext cx="2144974" cy="0"/>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cxnSp>
        <p:nvCxnSpPr>
          <p:cNvPr id="20" name="직선 화살표 연결선 19"/>
          <p:cNvCxnSpPr/>
          <p:nvPr/>
        </p:nvCxnSpPr>
        <p:spPr bwMode="auto">
          <a:xfrm>
            <a:off x="7883856" y="2858517"/>
            <a:ext cx="2144974" cy="0"/>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cxnSp>
        <p:nvCxnSpPr>
          <p:cNvPr id="21" name="직선 화살표 연결선 20"/>
          <p:cNvCxnSpPr/>
          <p:nvPr/>
        </p:nvCxnSpPr>
        <p:spPr bwMode="auto">
          <a:xfrm flipH="1">
            <a:off x="7901741" y="3074122"/>
            <a:ext cx="2122227" cy="0"/>
          </a:xfrm>
          <a:prstGeom prst="straightConnector1">
            <a:avLst/>
          </a:prstGeom>
          <a:solidFill>
            <a:schemeClr val="accent1"/>
          </a:solidFill>
          <a:ln w="12700" cap="flat" cmpd="sng" algn="ctr">
            <a:solidFill>
              <a:schemeClr val="bg1">
                <a:lumMod val="50000"/>
              </a:schemeClr>
            </a:solidFill>
            <a:prstDash val="solid"/>
            <a:round/>
            <a:headEnd type="none" w="sm" len="sm"/>
            <a:tailEnd type="triangle"/>
          </a:ln>
          <a:effectLst/>
        </p:spPr>
      </p:cxnSp>
      <p:sp>
        <p:nvSpPr>
          <p:cNvPr id="22" name="TextBox 21"/>
          <p:cNvSpPr txBox="1"/>
          <p:nvPr/>
        </p:nvSpPr>
        <p:spPr>
          <a:xfrm>
            <a:off x="8090846" y="2258353"/>
            <a:ext cx="1787857" cy="430887"/>
          </a:xfrm>
          <a:prstGeom prst="rect">
            <a:avLst/>
          </a:prstGeom>
          <a:noFill/>
        </p:spPr>
        <p:txBody>
          <a:bodyPr wrap="square" rtlCol="0">
            <a:spAutoFit/>
          </a:bodyPr>
          <a:lstStyle/>
          <a:p>
            <a:pPr algn="ctr"/>
            <a:r>
              <a:rPr lang="en-US" sz="1100" i="1" dirty="0" smtClean="0">
                <a:solidFill>
                  <a:schemeClr val="bg1">
                    <a:lumMod val="50000"/>
                  </a:schemeClr>
                </a:solidFill>
              </a:rPr>
              <a:t>authentication request </a:t>
            </a:r>
          </a:p>
          <a:p>
            <a:pPr algn="ctr"/>
            <a:r>
              <a:rPr lang="en-US" sz="1100" dirty="0" smtClean="0">
                <a:solidFill>
                  <a:schemeClr val="bg1">
                    <a:lumMod val="50000"/>
                  </a:schemeClr>
                </a:solidFill>
              </a:rPr>
              <a:t>(credential…)</a:t>
            </a:r>
            <a:endParaRPr lang="en-US" sz="1100" dirty="0">
              <a:solidFill>
                <a:schemeClr val="bg1">
                  <a:lumMod val="50000"/>
                </a:schemeClr>
              </a:solidFill>
            </a:endParaRPr>
          </a:p>
        </p:txBody>
      </p:sp>
      <p:sp>
        <p:nvSpPr>
          <p:cNvPr id="23" name="TextBox 22"/>
          <p:cNvSpPr txBox="1"/>
          <p:nvPr/>
        </p:nvSpPr>
        <p:spPr>
          <a:xfrm>
            <a:off x="8085984" y="3050770"/>
            <a:ext cx="1787857" cy="261610"/>
          </a:xfrm>
          <a:prstGeom prst="rect">
            <a:avLst/>
          </a:prstGeom>
          <a:noFill/>
        </p:spPr>
        <p:txBody>
          <a:bodyPr wrap="square" rtlCol="0">
            <a:spAutoFit/>
          </a:bodyPr>
          <a:lstStyle/>
          <a:p>
            <a:pPr algn="ctr"/>
            <a:r>
              <a:rPr lang="en-US" sz="1100" i="1" dirty="0" smtClean="0">
                <a:solidFill>
                  <a:schemeClr val="bg1">
                    <a:lumMod val="50000"/>
                  </a:schemeClr>
                </a:solidFill>
              </a:rPr>
              <a:t>authentication result</a:t>
            </a:r>
            <a:endParaRPr lang="en-US" sz="1100" i="1" dirty="0">
              <a:solidFill>
                <a:schemeClr val="bg1">
                  <a:lumMod val="50000"/>
                </a:schemeClr>
              </a:solidFill>
            </a:endParaRPr>
          </a:p>
        </p:txBody>
      </p:sp>
      <p:sp>
        <p:nvSpPr>
          <p:cNvPr id="24" name="직사각형 23"/>
          <p:cNvSpPr/>
          <p:nvPr/>
        </p:nvSpPr>
        <p:spPr bwMode="auto">
          <a:xfrm>
            <a:off x="6918074" y="3425497"/>
            <a:ext cx="1931564" cy="55668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i="1" dirty="0" smtClean="0">
                <a:latin typeface="Times New Roman" pitchFamily="18" charset="0"/>
              </a:rPr>
              <a:t>Update MAPC scheme list that can be negotiated with AP1 based on authentication result</a:t>
            </a:r>
            <a:endParaRPr kumimoji="0" lang="en-US" sz="1050" b="0" i="1" u="none" strike="noStrike" cap="none" normalizeH="0" baseline="0" dirty="0" smtClean="0">
              <a:ln>
                <a:noFill/>
              </a:ln>
              <a:solidFill>
                <a:schemeClr val="tx1"/>
              </a:solidFill>
              <a:effectLst/>
              <a:latin typeface="Times New Roman" pitchFamily="18" charset="0"/>
            </a:endParaRPr>
          </a:p>
        </p:txBody>
      </p:sp>
      <p:sp>
        <p:nvSpPr>
          <p:cNvPr id="25" name="TextBox 24"/>
          <p:cNvSpPr txBox="1"/>
          <p:nvPr/>
        </p:nvSpPr>
        <p:spPr>
          <a:xfrm>
            <a:off x="2313680" y="3781328"/>
            <a:ext cx="1787857" cy="446276"/>
          </a:xfrm>
          <a:prstGeom prst="rect">
            <a:avLst/>
          </a:prstGeom>
          <a:noFill/>
        </p:spPr>
        <p:txBody>
          <a:bodyPr wrap="square" rtlCol="0">
            <a:spAutoFit/>
          </a:bodyPr>
          <a:lstStyle/>
          <a:p>
            <a:pPr algn="ctr"/>
            <a:r>
              <a:rPr lang="en-US" sz="1100" i="1" dirty="0" smtClean="0">
                <a:solidFill>
                  <a:schemeClr val="bg1">
                    <a:lumMod val="50000"/>
                  </a:schemeClr>
                </a:solidFill>
              </a:rPr>
              <a:t>authentication request </a:t>
            </a:r>
          </a:p>
          <a:p>
            <a:pPr algn="ctr"/>
            <a:r>
              <a:rPr lang="en-US" sz="1100" dirty="0" smtClean="0">
                <a:solidFill>
                  <a:schemeClr val="bg1">
                    <a:lumMod val="50000"/>
                  </a:schemeClr>
                </a:solidFill>
              </a:rPr>
              <a:t>(credential…)</a:t>
            </a:r>
            <a:endParaRPr lang="en-US" sz="1100" dirty="0">
              <a:solidFill>
                <a:schemeClr val="bg1">
                  <a:lumMod val="50000"/>
                </a:schemeClr>
              </a:solidFill>
            </a:endParaRPr>
          </a:p>
        </p:txBody>
      </p:sp>
      <p:sp>
        <p:nvSpPr>
          <p:cNvPr id="26" name="TextBox 25"/>
          <p:cNvSpPr txBox="1"/>
          <p:nvPr/>
        </p:nvSpPr>
        <p:spPr>
          <a:xfrm>
            <a:off x="2298866" y="4399794"/>
            <a:ext cx="1787857" cy="261610"/>
          </a:xfrm>
          <a:prstGeom prst="rect">
            <a:avLst/>
          </a:prstGeom>
          <a:noFill/>
        </p:spPr>
        <p:txBody>
          <a:bodyPr wrap="square" rtlCol="0">
            <a:spAutoFit/>
          </a:bodyPr>
          <a:lstStyle/>
          <a:p>
            <a:pPr algn="ctr"/>
            <a:r>
              <a:rPr lang="en-US" sz="1100" i="1" dirty="0" smtClean="0">
                <a:solidFill>
                  <a:schemeClr val="bg1">
                    <a:lumMod val="50000"/>
                  </a:schemeClr>
                </a:solidFill>
              </a:rPr>
              <a:t>authentication result</a:t>
            </a:r>
            <a:endParaRPr lang="en-US" sz="1100" i="1" dirty="0">
              <a:solidFill>
                <a:schemeClr val="bg1">
                  <a:lumMod val="50000"/>
                </a:schemeClr>
              </a:solidFill>
            </a:endParaRPr>
          </a:p>
        </p:txBody>
      </p:sp>
      <p:sp>
        <p:nvSpPr>
          <p:cNvPr id="27" name="직사각형 26"/>
          <p:cNvSpPr/>
          <p:nvPr/>
        </p:nvSpPr>
        <p:spPr bwMode="auto">
          <a:xfrm>
            <a:off x="3110045" y="4746723"/>
            <a:ext cx="1886068" cy="55668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lang="en-US" sz="1050" i="1" dirty="0">
                <a:latin typeface="Times New Roman" pitchFamily="18" charset="0"/>
              </a:rPr>
              <a:t>Update </a:t>
            </a:r>
            <a:r>
              <a:rPr lang="en-US" sz="1050" i="1" dirty="0" smtClean="0">
                <a:latin typeface="Times New Roman" pitchFamily="18" charset="0"/>
              </a:rPr>
              <a:t>MAPC </a:t>
            </a:r>
            <a:r>
              <a:rPr lang="en-US" sz="1050" i="1" dirty="0">
                <a:latin typeface="Times New Roman" pitchFamily="18" charset="0"/>
              </a:rPr>
              <a:t>scheme list that can be negotiated with AP1 based on authentication result</a:t>
            </a:r>
          </a:p>
        </p:txBody>
      </p:sp>
      <p:sp>
        <p:nvSpPr>
          <p:cNvPr id="28" name="직사각형 27"/>
          <p:cNvSpPr/>
          <p:nvPr/>
        </p:nvSpPr>
        <p:spPr bwMode="auto">
          <a:xfrm>
            <a:off x="3582537" y="5693035"/>
            <a:ext cx="5049550" cy="53595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1" u="none" strike="noStrike" cap="none" normalizeH="0" dirty="0" smtClean="0">
                <a:ln>
                  <a:noFill/>
                </a:ln>
                <a:solidFill>
                  <a:schemeClr val="tx1"/>
                </a:solidFill>
                <a:effectLst/>
                <a:latin typeface="Times New Roman" pitchFamily="18" charset="0"/>
              </a:rPr>
              <a:t>Perform remaining MAPC agreement for one of MAPC schemes contained in the updated MAPC scheme list</a:t>
            </a:r>
            <a:endParaRPr kumimoji="0" lang="en-US" sz="1100" b="0" i="1"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8972408" y="1781299"/>
            <a:ext cx="2103120" cy="307777"/>
          </a:xfrm>
          <a:prstGeom prst="rect">
            <a:avLst/>
          </a:prstGeom>
          <a:noFill/>
        </p:spPr>
        <p:txBody>
          <a:bodyPr wrap="square" rtlCol="0">
            <a:spAutoFit/>
          </a:bodyPr>
          <a:lstStyle/>
          <a:p>
            <a:pPr algn="ctr"/>
            <a:r>
              <a:rPr lang="en-US" sz="1400" dirty="0" smtClean="0">
                <a:solidFill>
                  <a:schemeClr val="bg1">
                    <a:lumMod val="50000"/>
                  </a:schemeClr>
                </a:solidFill>
              </a:rPr>
              <a:t>Authentication Server</a:t>
            </a:r>
            <a:endParaRPr lang="en-US" sz="1400" dirty="0">
              <a:solidFill>
                <a:schemeClr val="bg1">
                  <a:lumMod val="50000"/>
                </a:schemeClr>
              </a:solidFill>
            </a:endParaRPr>
          </a:p>
        </p:txBody>
      </p:sp>
      <p:sp>
        <p:nvSpPr>
          <p:cNvPr id="30" name="TextBox 29"/>
          <p:cNvSpPr txBox="1"/>
          <p:nvPr/>
        </p:nvSpPr>
        <p:spPr>
          <a:xfrm>
            <a:off x="1054743" y="1771148"/>
            <a:ext cx="2103120" cy="307777"/>
          </a:xfrm>
          <a:prstGeom prst="rect">
            <a:avLst/>
          </a:prstGeom>
          <a:noFill/>
        </p:spPr>
        <p:txBody>
          <a:bodyPr wrap="square" rtlCol="0">
            <a:spAutoFit/>
          </a:bodyPr>
          <a:lstStyle/>
          <a:p>
            <a:pPr algn="ctr"/>
            <a:r>
              <a:rPr lang="en-US" sz="1400" dirty="0" smtClean="0">
                <a:solidFill>
                  <a:schemeClr val="bg1">
                    <a:lumMod val="50000"/>
                  </a:schemeClr>
                </a:solidFill>
              </a:rPr>
              <a:t>Authentication Server</a:t>
            </a:r>
            <a:endParaRPr lang="en-US" sz="1400" dirty="0">
              <a:solidFill>
                <a:schemeClr val="bg1">
                  <a:lumMod val="50000"/>
                </a:schemeClr>
              </a:solidFill>
            </a:endParaRPr>
          </a:p>
        </p:txBody>
      </p:sp>
      <p:sp>
        <p:nvSpPr>
          <p:cNvPr id="31" name="TextBox 30"/>
          <p:cNvSpPr txBox="1"/>
          <p:nvPr/>
        </p:nvSpPr>
        <p:spPr>
          <a:xfrm>
            <a:off x="8704428" y="2704790"/>
            <a:ext cx="387321" cy="369332"/>
          </a:xfrm>
          <a:prstGeom prst="rect">
            <a:avLst/>
          </a:prstGeom>
          <a:noFill/>
        </p:spPr>
        <p:txBody>
          <a:bodyPr wrap="square" rtlCol="0">
            <a:spAutoFit/>
          </a:bodyPr>
          <a:lstStyle/>
          <a:p>
            <a:r>
              <a:rPr lang="en-US" dirty="0" smtClean="0">
                <a:solidFill>
                  <a:schemeClr val="bg1">
                    <a:lumMod val="50000"/>
                  </a:schemeClr>
                </a:solidFill>
              </a:rPr>
              <a:t>…</a:t>
            </a:r>
            <a:endParaRPr lang="en-US" dirty="0">
              <a:solidFill>
                <a:schemeClr val="bg1">
                  <a:lumMod val="50000"/>
                </a:schemeClr>
              </a:solidFill>
            </a:endParaRPr>
          </a:p>
        </p:txBody>
      </p:sp>
      <p:sp>
        <p:nvSpPr>
          <p:cNvPr id="32" name="TextBox 31"/>
          <p:cNvSpPr txBox="1"/>
          <p:nvPr/>
        </p:nvSpPr>
        <p:spPr>
          <a:xfrm>
            <a:off x="3038521" y="4084487"/>
            <a:ext cx="387321" cy="369332"/>
          </a:xfrm>
          <a:prstGeom prst="rect">
            <a:avLst/>
          </a:prstGeom>
          <a:noFill/>
        </p:spPr>
        <p:txBody>
          <a:bodyPr wrap="square" rtlCol="0">
            <a:spAutoFit/>
          </a:bodyPr>
          <a:lstStyle/>
          <a:p>
            <a:r>
              <a:rPr lang="en-US" dirty="0" smtClean="0">
                <a:solidFill>
                  <a:schemeClr val="bg1">
                    <a:lumMod val="50000"/>
                  </a:schemeClr>
                </a:solidFill>
              </a:rPr>
              <a:t>…</a:t>
            </a:r>
            <a:endParaRPr lang="en-US" dirty="0">
              <a:solidFill>
                <a:schemeClr val="bg1">
                  <a:lumMod val="50000"/>
                </a:schemeClr>
              </a:solidFill>
            </a:endParaRPr>
          </a:p>
        </p:txBody>
      </p:sp>
      <p:sp>
        <p:nvSpPr>
          <p:cNvPr id="3" name="직사각형 2"/>
          <p:cNvSpPr/>
          <p:nvPr/>
        </p:nvSpPr>
        <p:spPr bwMode="auto">
          <a:xfrm>
            <a:off x="9200599" y="5303408"/>
            <a:ext cx="2616263" cy="1020218"/>
          </a:xfrm>
          <a:prstGeom prst="rect">
            <a:avLst/>
          </a:prstGeom>
          <a:solidFill>
            <a:schemeClr val="bg1"/>
          </a:solidFill>
          <a:ln w="12700" cap="flat" cmpd="sng" algn="ctr">
            <a:solidFill>
              <a:schemeClr val="tx1"/>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200" b="0" i="0" u="none" strike="noStrike" cap="none" normalizeH="0" baseline="0" dirty="0" smtClean="0">
                <a:ln>
                  <a:noFill/>
                </a:ln>
                <a:solidFill>
                  <a:schemeClr val="tx1"/>
                </a:solidFill>
                <a:effectLst/>
                <a:latin typeface="Times New Roman" pitchFamily="18" charset="0"/>
              </a:rPr>
              <a:t>One of potential </a:t>
            </a:r>
            <a:r>
              <a:rPr kumimoji="0" lang="en-US" sz="1200" b="0" i="0" u="none" strike="noStrike" cap="none" normalizeH="0" dirty="0" smtClean="0">
                <a:ln>
                  <a:noFill/>
                </a:ln>
                <a:solidFill>
                  <a:schemeClr val="tx1"/>
                </a:solidFill>
                <a:effectLst/>
                <a:latin typeface="Times New Roman" pitchFamily="18" charset="0"/>
              </a:rPr>
              <a:t>authentication mechanisms that can be used for this AP authentication may be a protocol similarly designed to </a:t>
            </a:r>
            <a:r>
              <a:rPr kumimoji="0" lang="en-US" sz="1200" b="0" i="0" u="none" strike="noStrike" cap="none" normalizeH="0" baseline="0" dirty="0" smtClean="0">
                <a:ln>
                  <a:noFill/>
                </a:ln>
                <a:solidFill>
                  <a:schemeClr val="tx1"/>
                </a:solidFill>
                <a:effectLst/>
                <a:latin typeface="Times New Roman" pitchFamily="18" charset="0"/>
              </a:rPr>
              <a:t>TLS</a:t>
            </a:r>
            <a:r>
              <a:rPr kumimoji="0" lang="en-US" sz="1200" b="0" i="0" u="none" strike="noStrike" cap="none" normalizeH="0" dirty="0" smtClean="0">
                <a:ln>
                  <a:noFill/>
                </a:ln>
                <a:solidFill>
                  <a:schemeClr val="tx1"/>
                </a:solidFill>
                <a:effectLst/>
                <a:latin typeface="Times New Roman" pitchFamily="18" charset="0"/>
              </a:rPr>
              <a:t> 3-way handshake.</a:t>
            </a:r>
          </a:p>
        </p:txBody>
      </p:sp>
    </p:spTree>
    <p:extLst>
      <p:ext uri="{BB962C8B-B14F-4D97-AF65-F5344CB8AC3E}">
        <p14:creationId xmlns:p14="http://schemas.microsoft.com/office/powerpoint/2010/main" val="4167088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Common MAPC Agreement Negotiation</a:t>
            </a:r>
            <a:br>
              <a:rPr lang="en-US" dirty="0" smtClean="0"/>
            </a:br>
            <a:r>
              <a:rPr lang="en-US" dirty="0" smtClean="0"/>
              <a:t>(with ID allocation/negotiation) example</a:t>
            </a:r>
            <a:endParaRPr lang="en-US" dirty="0"/>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Jonghoe Koo, Samsung Electronics</a:t>
            </a:r>
            <a:endParaRPr lang="en-US" altLang="ko-KR" dirty="0"/>
          </a:p>
        </p:txBody>
      </p:sp>
      <p:sp>
        <p:nvSpPr>
          <p:cNvPr id="6" name="TextBox 5"/>
          <p:cNvSpPr txBox="1"/>
          <p:nvPr/>
        </p:nvSpPr>
        <p:spPr>
          <a:xfrm>
            <a:off x="3413860" y="1692586"/>
            <a:ext cx="1655380" cy="646331"/>
          </a:xfrm>
          <a:prstGeom prst="rect">
            <a:avLst/>
          </a:prstGeom>
          <a:noFill/>
        </p:spPr>
        <p:txBody>
          <a:bodyPr wrap="square" rtlCol="0">
            <a:spAutoFit/>
          </a:bodyPr>
          <a:lstStyle/>
          <a:p>
            <a:pPr algn="ctr"/>
            <a:r>
              <a:rPr lang="en-US" sz="1200" b="1" dirty="0"/>
              <a:t>MAPC agreement requesting AP</a:t>
            </a:r>
            <a:br>
              <a:rPr lang="en-US" sz="1200" b="1" dirty="0"/>
            </a:br>
            <a:r>
              <a:rPr lang="en-US" sz="1200" b="1" dirty="0"/>
              <a:t>(AP1)</a:t>
            </a:r>
          </a:p>
        </p:txBody>
      </p:sp>
      <p:sp>
        <p:nvSpPr>
          <p:cNvPr id="7" name="TextBox 6"/>
          <p:cNvSpPr txBox="1"/>
          <p:nvPr/>
        </p:nvSpPr>
        <p:spPr>
          <a:xfrm>
            <a:off x="7056166" y="1705892"/>
            <a:ext cx="1655380" cy="646331"/>
          </a:xfrm>
          <a:prstGeom prst="rect">
            <a:avLst/>
          </a:prstGeom>
          <a:noFill/>
        </p:spPr>
        <p:txBody>
          <a:bodyPr wrap="square" rtlCol="0">
            <a:spAutoFit/>
          </a:bodyPr>
          <a:lstStyle/>
          <a:p>
            <a:pPr algn="ctr"/>
            <a:r>
              <a:rPr lang="en-US" sz="1200" b="1" dirty="0"/>
              <a:t>MAPC agreement responding AP</a:t>
            </a:r>
            <a:br>
              <a:rPr lang="en-US" sz="1200" b="1" dirty="0"/>
            </a:br>
            <a:r>
              <a:rPr lang="en-US" sz="1200" b="1" dirty="0"/>
              <a:t>(AP2)</a:t>
            </a:r>
          </a:p>
        </p:txBody>
      </p:sp>
      <p:cxnSp>
        <p:nvCxnSpPr>
          <p:cNvPr id="8" name="직선 화살표 연결선 7"/>
          <p:cNvCxnSpPr/>
          <p:nvPr/>
        </p:nvCxnSpPr>
        <p:spPr bwMode="auto">
          <a:xfrm>
            <a:off x="4270741" y="3962420"/>
            <a:ext cx="363257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직선 화살표 연결선 8"/>
          <p:cNvCxnSpPr/>
          <p:nvPr/>
        </p:nvCxnSpPr>
        <p:spPr bwMode="auto">
          <a:xfrm flipH="1">
            <a:off x="4257994" y="5192291"/>
            <a:ext cx="364230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extBox 9"/>
          <p:cNvSpPr txBox="1"/>
          <p:nvPr/>
        </p:nvSpPr>
        <p:spPr>
          <a:xfrm>
            <a:off x="4055306" y="5192737"/>
            <a:ext cx="4008756" cy="954107"/>
          </a:xfrm>
          <a:prstGeom prst="rect">
            <a:avLst/>
          </a:prstGeom>
          <a:noFill/>
        </p:spPr>
        <p:txBody>
          <a:bodyPr wrap="square" rtlCol="0">
            <a:spAutoFit/>
          </a:bodyPr>
          <a:lstStyle/>
          <a:p>
            <a:pPr algn="ctr"/>
            <a:r>
              <a:rPr lang="en-US" sz="1400" i="1" dirty="0">
                <a:solidFill>
                  <a:srgbClr val="0070C0"/>
                </a:solidFill>
              </a:rPr>
              <a:t>MAPC agreement </a:t>
            </a:r>
            <a:r>
              <a:rPr lang="en-US" sz="1400" i="1" dirty="0" smtClean="0">
                <a:solidFill>
                  <a:srgbClr val="0070C0"/>
                </a:solidFill>
              </a:rPr>
              <a:t>response </a:t>
            </a:r>
            <a:r>
              <a:rPr lang="en-US" sz="1400" i="1" dirty="0">
                <a:solidFill>
                  <a:srgbClr val="0070C0"/>
                </a:solidFill>
              </a:rPr>
              <a:t>frame</a:t>
            </a:r>
          </a:p>
          <a:p>
            <a:pPr algn="ctr"/>
            <a:r>
              <a:rPr lang="en-US" sz="1400" dirty="0">
                <a:solidFill>
                  <a:srgbClr val="0070C0"/>
                </a:solidFill>
              </a:rPr>
              <a:t>(including AP </a:t>
            </a:r>
            <a:r>
              <a:rPr lang="en-US" sz="1400" dirty="0" smtClean="0">
                <a:solidFill>
                  <a:srgbClr val="0070C0"/>
                </a:solidFill>
              </a:rPr>
              <a:t>ID allocated by AP2 to AP1,</a:t>
            </a:r>
          </a:p>
          <a:p>
            <a:pPr algn="ctr"/>
            <a:r>
              <a:rPr lang="en-US" sz="1400" dirty="0" smtClean="0">
                <a:solidFill>
                  <a:srgbClr val="0070C0"/>
                </a:solidFill>
              </a:rPr>
              <a:t>MAPC </a:t>
            </a:r>
            <a:r>
              <a:rPr lang="en-US" sz="1400" dirty="0">
                <a:solidFill>
                  <a:srgbClr val="0070C0"/>
                </a:solidFill>
              </a:rPr>
              <a:t>scheme to be </a:t>
            </a:r>
            <a:r>
              <a:rPr lang="en-US" sz="1400" dirty="0" smtClean="0">
                <a:solidFill>
                  <a:srgbClr val="0070C0"/>
                </a:solidFill>
              </a:rPr>
              <a:t>used (as a confirmation),</a:t>
            </a:r>
            <a:endParaRPr lang="en-US" sz="1400" dirty="0">
              <a:solidFill>
                <a:srgbClr val="0070C0"/>
              </a:solidFill>
            </a:endParaRPr>
          </a:p>
          <a:p>
            <a:pPr algn="ctr"/>
            <a:r>
              <a:rPr lang="en-US" sz="1400" dirty="0">
                <a:solidFill>
                  <a:srgbClr val="0070C0"/>
                </a:solidFill>
              </a:rPr>
              <a:t>(opt.) </a:t>
            </a:r>
            <a:r>
              <a:rPr lang="en-US" sz="1400" dirty="0" smtClean="0">
                <a:solidFill>
                  <a:srgbClr val="0070C0"/>
                </a:solidFill>
              </a:rPr>
              <a:t>MAPC </a:t>
            </a:r>
            <a:r>
              <a:rPr lang="en-US" sz="1400" dirty="0">
                <a:solidFill>
                  <a:srgbClr val="0070C0"/>
                </a:solidFill>
              </a:rPr>
              <a:t>agreement </a:t>
            </a:r>
            <a:r>
              <a:rPr lang="en-US" sz="1400" dirty="0" smtClean="0">
                <a:solidFill>
                  <a:srgbClr val="0070C0"/>
                </a:solidFill>
              </a:rPr>
              <a:t>ID </a:t>
            </a:r>
            <a:r>
              <a:rPr lang="en-US" sz="1400" dirty="0">
                <a:solidFill>
                  <a:srgbClr val="0070C0"/>
                </a:solidFill>
              </a:rPr>
              <a:t>(as a confirmation)</a:t>
            </a:r>
            <a:r>
              <a:rPr lang="en-US" sz="1400" dirty="0" smtClean="0">
                <a:solidFill>
                  <a:srgbClr val="0070C0"/>
                </a:solidFill>
              </a:rPr>
              <a:t>)</a:t>
            </a:r>
            <a:endParaRPr lang="en-US" sz="1400" dirty="0">
              <a:solidFill>
                <a:srgbClr val="0070C0"/>
              </a:solidFill>
            </a:endParaRPr>
          </a:p>
        </p:txBody>
      </p:sp>
      <p:sp>
        <p:nvSpPr>
          <p:cNvPr id="11" name="TextBox 10"/>
          <p:cNvSpPr txBox="1"/>
          <p:nvPr/>
        </p:nvSpPr>
        <p:spPr>
          <a:xfrm>
            <a:off x="4253481" y="3929169"/>
            <a:ext cx="3568602" cy="954107"/>
          </a:xfrm>
          <a:prstGeom prst="rect">
            <a:avLst/>
          </a:prstGeom>
          <a:noFill/>
        </p:spPr>
        <p:txBody>
          <a:bodyPr wrap="square" rtlCol="0">
            <a:spAutoFit/>
          </a:bodyPr>
          <a:lstStyle/>
          <a:p>
            <a:pPr algn="ctr"/>
            <a:r>
              <a:rPr lang="en-US" sz="1400" i="1" dirty="0" smtClean="0">
                <a:solidFill>
                  <a:srgbClr val="0070C0"/>
                </a:solidFill>
              </a:rPr>
              <a:t>MAPC agreement request frame</a:t>
            </a:r>
          </a:p>
          <a:p>
            <a:pPr algn="ctr"/>
            <a:r>
              <a:rPr lang="en-US" sz="1400" dirty="0" smtClean="0">
                <a:solidFill>
                  <a:srgbClr val="0070C0"/>
                </a:solidFill>
              </a:rPr>
              <a:t>(including AP ID allocated by AP1 to AP2,</a:t>
            </a:r>
          </a:p>
          <a:p>
            <a:pPr algn="ctr"/>
            <a:r>
              <a:rPr lang="en-US" sz="1400" dirty="0" smtClean="0">
                <a:solidFill>
                  <a:srgbClr val="0070C0"/>
                </a:solidFill>
              </a:rPr>
              <a:t>MAPC scheme to be used,</a:t>
            </a:r>
          </a:p>
          <a:p>
            <a:pPr algn="ctr"/>
            <a:r>
              <a:rPr lang="en-US" sz="1400" dirty="0" smtClean="0">
                <a:solidFill>
                  <a:srgbClr val="0070C0"/>
                </a:solidFill>
              </a:rPr>
              <a:t>(opt.) MAPC agreement ID)</a:t>
            </a:r>
          </a:p>
        </p:txBody>
      </p:sp>
      <p:cxnSp>
        <p:nvCxnSpPr>
          <p:cNvPr id="12" name="직선 연결선 11"/>
          <p:cNvCxnSpPr/>
          <p:nvPr/>
        </p:nvCxnSpPr>
        <p:spPr bwMode="auto">
          <a:xfrm>
            <a:off x="4251277" y="2187502"/>
            <a:ext cx="0" cy="41489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7883856" y="2147844"/>
            <a:ext cx="0" cy="41489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직선 화살표 연결선 13"/>
          <p:cNvCxnSpPr/>
          <p:nvPr/>
        </p:nvCxnSpPr>
        <p:spPr bwMode="auto">
          <a:xfrm>
            <a:off x="4251277" y="2498834"/>
            <a:ext cx="363257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직선 화살표 연결선 15"/>
          <p:cNvCxnSpPr/>
          <p:nvPr/>
        </p:nvCxnSpPr>
        <p:spPr bwMode="auto">
          <a:xfrm flipH="1">
            <a:off x="4265877" y="3153103"/>
            <a:ext cx="361797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TextBox 16"/>
          <p:cNvSpPr txBox="1"/>
          <p:nvPr/>
        </p:nvSpPr>
        <p:spPr>
          <a:xfrm>
            <a:off x="5088695" y="2543634"/>
            <a:ext cx="2856935" cy="307777"/>
          </a:xfrm>
          <a:prstGeom prst="rect">
            <a:avLst/>
          </a:prstGeom>
          <a:noFill/>
        </p:spPr>
        <p:txBody>
          <a:bodyPr wrap="square" rtlCol="0">
            <a:spAutoFit/>
          </a:bodyPr>
          <a:lstStyle/>
          <a:p>
            <a:r>
              <a:rPr lang="en-US" sz="1400" dirty="0" smtClean="0"/>
              <a:t>MAPC Discovery frame</a:t>
            </a:r>
            <a:endParaRPr lang="en-US" sz="1400" dirty="0"/>
          </a:p>
        </p:txBody>
      </p:sp>
      <p:sp>
        <p:nvSpPr>
          <p:cNvPr id="18" name="TextBox 17"/>
          <p:cNvSpPr txBox="1"/>
          <p:nvPr/>
        </p:nvSpPr>
        <p:spPr>
          <a:xfrm>
            <a:off x="5088694" y="3128288"/>
            <a:ext cx="2856935" cy="307777"/>
          </a:xfrm>
          <a:prstGeom prst="rect">
            <a:avLst/>
          </a:prstGeom>
          <a:noFill/>
        </p:spPr>
        <p:txBody>
          <a:bodyPr wrap="square" rtlCol="0">
            <a:spAutoFit/>
          </a:bodyPr>
          <a:lstStyle/>
          <a:p>
            <a:r>
              <a:rPr lang="en-US" sz="1400" dirty="0" smtClean="0"/>
              <a:t>MAPC Discovery frame</a:t>
            </a:r>
            <a:endParaRPr lang="en-US" sz="1400" dirty="0"/>
          </a:p>
        </p:txBody>
      </p:sp>
    </p:spTree>
    <p:extLst>
      <p:ext uri="{BB962C8B-B14F-4D97-AF65-F5344CB8AC3E}">
        <p14:creationId xmlns:p14="http://schemas.microsoft.com/office/powerpoint/2010/main" val="2561329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atek_color">
    <a:dk1>
      <a:srgbClr val="353630"/>
    </a:dk1>
    <a:lt1>
      <a:sysClr val="window" lastClr="FFFFFF"/>
    </a:lt1>
    <a:dk2>
      <a:srgbClr val="9FA4A6"/>
    </a:dk2>
    <a:lt2>
      <a:srgbClr val="FE9B1E"/>
    </a:lt2>
    <a:accent1>
      <a:srgbClr val="FFCA05"/>
    </a:accent1>
    <a:accent2>
      <a:srgbClr val="69BE28"/>
    </a:accent2>
    <a:accent3>
      <a:srgbClr val="00A1DE"/>
    </a:accent3>
    <a:accent4>
      <a:srgbClr val="FF1E3C"/>
    </a:accent4>
    <a:accent5>
      <a:srgbClr val="036639"/>
    </a:accent5>
    <a:accent6>
      <a:srgbClr val="1717A3"/>
    </a:accent6>
    <a:hlink>
      <a:srgbClr val="00A1DE"/>
    </a:hlink>
    <a:folHlink>
      <a:srgbClr val="4472C4"/>
    </a:folHlink>
  </a:clrScheme>
</a:themeOverride>
</file>

<file path=docProps/app.xml><?xml version="1.0" encoding="utf-8"?>
<Properties xmlns="http://schemas.openxmlformats.org/officeDocument/2006/extended-properties" xmlns:vt="http://schemas.openxmlformats.org/officeDocument/2006/docPropsVTypes">
  <Template/>
  <TotalTime>157525</TotalTime>
  <Words>2530</Words>
  <Application>Microsoft Office PowerPoint</Application>
  <PresentationFormat>와이드스크린</PresentationFormat>
  <Paragraphs>282</Paragraphs>
  <Slides>17</Slides>
  <Notes>2</Notes>
  <HiddenSlides>0</HiddenSlides>
  <MMClips>0</MMClips>
  <ScaleCrop>false</ScaleCrop>
  <HeadingPairs>
    <vt:vector size="8" baseType="variant">
      <vt:variant>
        <vt:lpstr>사용한 글꼴</vt:lpstr>
      </vt:variant>
      <vt:variant>
        <vt:i4>7</vt:i4>
      </vt:variant>
      <vt:variant>
        <vt:lpstr>테마</vt:lpstr>
      </vt:variant>
      <vt:variant>
        <vt:i4>2</vt:i4>
      </vt:variant>
      <vt:variant>
        <vt:lpstr>포함된 OLE 서버</vt:lpstr>
      </vt:variant>
      <vt:variant>
        <vt:i4>1</vt:i4>
      </vt:variant>
      <vt:variant>
        <vt:lpstr>슬라이드 제목</vt:lpstr>
      </vt:variant>
      <vt:variant>
        <vt:i4>17</vt:i4>
      </vt:variant>
    </vt:vector>
  </HeadingPairs>
  <TitlesOfParts>
    <vt:vector size="27" baseType="lpstr">
      <vt:lpstr>굴림</vt:lpstr>
      <vt:lpstr>맑은 고딕</vt:lpstr>
      <vt:lpstr>Arial</vt:lpstr>
      <vt:lpstr>Arial</vt:lpstr>
      <vt:lpstr>Calibri</vt:lpstr>
      <vt:lpstr>Cambria Math</vt:lpstr>
      <vt:lpstr>Times New Roman</vt:lpstr>
      <vt:lpstr>802-11-Submission</vt:lpstr>
      <vt:lpstr>1_Extend Submission Template</vt:lpstr>
      <vt:lpstr>Document</vt:lpstr>
      <vt:lpstr>Common discovery and negotiation procedure  for MAPC</vt:lpstr>
      <vt:lpstr>Terminologies used in this slide deck</vt:lpstr>
      <vt:lpstr>MAPC framework relevant passing motions</vt:lpstr>
      <vt:lpstr>MAPC framework relevant passing motions</vt:lpstr>
      <vt:lpstr>Motivation</vt:lpstr>
      <vt:lpstr>Scope</vt:lpstr>
      <vt:lpstr>Proposal:  Having ‘Authentication’ and ‘Association’ as a common negotiation functions  to be applied for all MAPC scheme</vt:lpstr>
      <vt:lpstr>Unicast-based MAPC Discovery (with authentication function) example</vt:lpstr>
      <vt:lpstr>Common MAPC Agreement Negotiation (with ID allocation/negotiation) example</vt:lpstr>
      <vt:lpstr>MAPC ID Table managed by each AP (Example)</vt:lpstr>
      <vt:lpstr>MAPC discovery and agreement example sequence </vt:lpstr>
      <vt:lpstr>MAPC discovery and agreement example sequence </vt:lpstr>
      <vt:lpstr>Conclusion</vt:lpstr>
      <vt:lpstr>SP1</vt:lpstr>
      <vt:lpstr>SP2</vt:lpstr>
      <vt:lpstr>SP3</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discovery and negotiation procedure for MAPC</dc:title>
  <dc:creator>Jonghoe Koo</dc:creator>
  <cp:lastModifiedBy>Jonghoe Koo</cp:lastModifiedBy>
  <cp:revision>869</cp:revision>
  <dcterms:created xsi:type="dcterms:W3CDTF">2024-02-21T05:50:27Z</dcterms:created>
  <dcterms:modified xsi:type="dcterms:W3CDTF">2025-03-11T19:23:31Z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