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9"/>
  </p:notesMasterIdLst>
  <p:handoutMasterIdLst>
    <p:handoutMasterId r:id="rId10"/>
  </p:handoutMasterIdLst>
  <p:sldIdLst>
    <p:sldId id="256" r:id="rId2"/>
    <p:sldId id="270" r:id="rId3"/>
    <p:sldId id="271" r:id="rId4"/>
    <p:sldId id="276" r:id="rId5"/>
    <p:sldId id="273" r:id="rId6"/>
    <p:sldId id="275" r:id="rId7"/>
    <p:sldId id="268"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68" autoAdjust="0"/>
  </p:normalViewPr>
  <p:slideViewPr>
    <p:cSldViewPr>
      <p:cViewPr varScale="1">
        <p:scale>
          <a:sx n="88" d="100"/>
          <a:sy n="88" d="100"/>
        </p:scale>
        <p:origin x="255" y="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18" d="100"/>
          <a:sy n="118" d="100"/>
        </p:scale>
        <p:origin x="2532" y="6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802.11-21/0395r0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Rubayet Shafin,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74747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011934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figure here.</a:t>
            </a:r>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330701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03508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2024</a:t>
            </a:r>
            <a:endParaRPr lang="en-GB" dirty="0"/>
          </a:p>
        </p:txBody>
      </p:sp>
      <p:sp>
        <p:nvSpPr>
          <p:cNvPr id="6" name="Footer Placeholder 5"/>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2024</a:t>
            </a:r>
            <a:endParaRPr lang="en-GB" dirty="0"/>
          </a:p>
        </p:txBody>
      </p:sp>
      <p:sp>
        <p:nvSpPr>
          <p:cNvPr id="4" name="Footer Placeholder 3"/>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2024</a:t>
            </a:r>
            <a:endParaRPr lang="en-GB" dirty="0"/>
          </a:p>
        </p:txBody>
      </p:sp>
      <p:sp>
        <p:nvSpPr>
          <p:cNvPr id="3" name="Footer Placeholder 2"/>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lang="en-US" sz="1800" b="1" i="0" kern="1200" dirty="0">
                <a:solidFill>
                  <a:srgbClr val="000000"/>
                </a:solidFill>
                <a:effectLst/>
                <a:latin typeface="Times New Roman" pitchFamily="16" charset="0"/>
                <a:ea typeface="MS Gothic" charset="-128"/>
                <a:cs typeface="+mn-cs"/>
              </a:rPr>
              <a:t>327r0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Thoughts on Dynamic Context Transfer in 11bn</a:t>
            </a:r>
            <a:endParaRPr lang="en-GB"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2024-12-01</a:t>
            </a:r>
          </a:p>
        </p:txBody>
      </p:sp>
      <p:sp>
        <p:nvSpPr>
          <p:cNvPr id="6" name="Date Placeholder 3"/>
          <p:cNvSpPr>
            <a:spLocks noGrp="1"/>
          </p:cNvSpPr>
          <p:nvPr>
            <p:ph type="dt" idx="10"/>
          </p:nvPr>
        </p:nvSpPr>
        <p:spPr/>
        <p:txBody>
          <a:bodyPr/>
          <a:lstStyle/>
          <a:p>
            <a:r>
              <a:rPr lang="en-US" dirty="0"/>
              <a:t>August 2024</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48104134"/>
              </p:ext>
            </p:extLst>
          </p:nvPr>
        </p:nvGraphicFramePr>
        <p:xfrm>
          <a:off x="1001713" y="2417763"/>
          <a:ext cx="8097837" cy="2417762"/>
        </p:xfrm>
        <a:graphic>
          <a:graphicData uri="http://schemas.openxmlformats.org/presentationml/2006/ole">
            <mc:AlternateContent xmlns:mc="http://schemas.openxmlformats.org/markup-compatibility/2006">
              <mc:Choice xmlns:v="urn:schemas-microsoft-com:vml" Requires="v">
                <p:oleObj spid="_x0000_s3522" name="Document" r:id="rId4" imgW="10439485" imgH="3133606" progId="Word.Document.8">
                  <p:embed/>
                </p:oleObj>
              </mc:Choice>
              <mc:Fallback>
                <p:oleObj name="Document" r:id="rId4" imgW="10439485" imgH="3133606" progId="Word.Document.8">
                  <p:embed/>
                  <p:pic>
                    <p:nvPicPr>
                      <p:cNvPr id="0" name="Picture 3"/>
                      <p:cNvPicPr>
                        <a:picLocks noChangeAspect="1" noChangeArrowheads="1"/>
                      </p:cNvPicPr>
                      <p:nvPr/>
                    </p:nvPicPr>
                    <p:blipFill>
                      <a:blip r:embed="rId5"/>
                      <a:srcRect/>
                      <a:stretch>
                        <a:fillRect/>
                      </a:stretch>
                    </p:blipFill>
                    <p:spPr bwMode="auto">
                      <a:xfrm>
                        <a:off x="1001713" y="2417763"/>
                        <a:ext cx="8097837" cy="2417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668A0-D0E3-462D-8672-C4EA8D7785E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2D19A7B7-C6F2-4F17-844F-3D2F093D33BA}"/>
              </a:ext>
            </a:extLst>
          </p:cNvPr>
          <p:cNvSpPr>
            <a:spLocks noGrp="1"/>
          </p:cNvSpPr>
          <p:nvPr>
            <p:ph idx="1"/>
          </p:nvPr>
        </p:nvSpPr>
        <p:spPr/>
        <p:txBody>
          <a:bodyPr/>
          <a:lstStyle/>
          <a:p>
            <a:pPr>
              <a:buFont typeface="Arial" panose="020B0604020202020204" pitchFamily="34" charset="0"/>
              <a:buChar char="•"/>
            </a:pPr>
            <a:r>
              <a:rPr lang="en-US" dirty="0"/>
              <a:t>Dynamic context transfer can be important to ensure data continuity in seamless roaming in next generation Wi-Fi networks.</a:t>
            </a:r>
          </a:p>
          <a:p>
            <a:pPr>
              <a:buFont typeface="Arial" panose="020B0604020202020204" pitchFamily="34" charset="0"/>
              <a:buChar char="•"/>
            </a:pPr>
            <a:r>
              <a:rPr lang="en-US" dirty="0"/>
              <a:t>Sequence number is one of the important parameters that can be transferred as a part of dynamic context transfer.</a:t>
            </a:r>
          </a:p>
          <a:p>
            <a:pPr>
              <a:buFont typeface="Arial" panose="020B0604020202020204" pitchFamily="34" charset="0"/>
              <a:buChar char="•"/>
            </a:pPr>
            <a:r>
              <a:rPr lang="en-US" dirty="0"/>
              <a:t>We discuss an issue that can occur with SN transfer and discuss a solution that can be used to address the issue.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4E7D984-788E-414F-814A-F6CF1CAC0A9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08D0ED9-88ED-4676-B1FA-F40202583B54}"/>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C5BF7001-544B-47AE-90F6-FD863274047A}"/>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3343245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C469-8CF4-48EC-96F6-F99923364EBD}"/>
              </a:ext>
            </a:extLst>
          </p:cNvPr>
          <p:cNvSpPr>
            <a:spLocks noGrp="1"/>
          </p:cNvSpPr>
          <p:nvPr>
            <p:ph type="title"/>
          </p:nvPr>
        </p:nvSpPr>
        <p:spPr/>
        <p:txBody>
          <a:bodyPr/>
          <a:lstStyle/>
          <a:p>
            <a:r>
              <a:rPr lang="en-US" dirty="0"/>
              <a:t>Seamless Roaming Background</a:t>
            </a:r>
          </a:p>
        </p:txBody>
      </p:sp>
      <p:sp>
        <p:nvSpPr>
          <p:cNvPr id="3" name="Content Placeholder 2">
            <a:extLst>
              <a:ext uri="{FF2B5EF4-FFF2-40B4-BE49-F238E27FC236}">
                <a16:creationId xmlns:a16="http://schemas.microsoft.com/office/drawing/2014/main" id="{2956921B-3E66-4767-B02C-71F0B6C3C397}"/>
              </a:ext>
            </a:extLst>
          </p:cNvPr>
          <p:cNvSpPr>
            <a:spLocks noGrp="1"/>
          </p:cNvSpPr>
          <p:nvPr>
            <p:ph idx="1"/>
          </p:nvPr>
        </p:nvSpPr>
        <p:spPr>
          <a:xfrm>
            <a:off x="914402" y="1830390"/>
            <a:ext cx="10439398" cy="4264024"/>
          </a:xfrm>
        </p:spPr>
        <p:txBody>
          <a:bodyPr/>
          <a:lstStyle/>
          <a:p>
            <a:pPr>
              <a:buFont typeface="Arial" panose="020B0604020202020204" pitchFamily="34" charset="0"/>
              <a:buChar char="•"/>
            </a:pPr>
            <a:r>
              <a:rPr lang="en-US" dirty="0"/>
              <a:t>Seamless roaming procedures enable a non-AP MLD to transition from current AP MLD to target AP MLD while remaining in state 4 thereby preserving the context for data transmission.</a:t>
            </a:r>
          </a:p>
          <a:p>
            <a:pPr>
              <a:buFont typeface="Arial" panose="020B0604020202020204" pitchFamily="34" charset="0"/>
              <a:buChar char="•"/>
            </a:pPr>
            <a:r>
              <a:rPr lang="en-US" dirty="0"/>
              <a:t>Seamless roaming can involve multiple procedures to enable a smooth transition [1]:</a:t>
            </a:r>
          </a:p>
          <a:p>
            <a:pPr lvl="1">
              <a:buFont typeface="Arial" panose="020B0604020202020204" pitchFamily="34" charset="0"/>
              <a:buChar char="•"/>
            </a:pPr>
            <a:r>
              <a:rPr lang="en-US" dirty="0"/>
              <a:t>Discovery stage: discover neighboring APs in the domain</a:t>
            </a:r>
          </a:p>
          <a:p>
            <a:pPr lvl="1">
              <a:buFont typeface="Arial" panose="020B0604020202020204" pitchFamily="34" charset="0"/>
              <a:buChar char="•"/>
            </a:pPr>
            <a:r>
              <a:rPr lang="en-US" dirty="0"/>
              <a:t>Preparation stage: prepare candidate AP MLDs and non-AP MLDs for the smooth transition</a:t>
            </a:r>
          </a:p>
          <a:p>
            <a:pPr lvl="1">
              <a:buFont typeface="Arial" panose="020B0604020202020204" pitchFamily="34" charset="0"/>
              <a:buChar char="•"/>
            </a:pPr>
            <a:r>
              <a:rPr lang="en-US" dirty="0"/>
              <a:t>Setup stage: setup links, near static context transfer</a:t>
            </a:r>
          </a:p>
          <a:p>
            <a:pPr lvl="1">
              <a:buFont typeface="Arial" panose="020B0604020202020204" pitchFamily="34" charset="0"/>
              <a:buChar char="•"/>
            </a:pPr>
            <a:r>
              <a:rPr lang="en-US" dirty="0"/>
              <a:t>Transition stage: exchange of TBD request/response frames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21F345E-216C-4CD7-B649-858314BCE46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12CA051-35DC-4FCC-8F7E-D7F9A11EFDF2}"/>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AE2089A-2CFA-4FBB-B750-C64203EA65EB}"/>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865014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5DCE-75BA-40BF-91BD-1C3428CA05C2}"/>
              </a:ext>
            </a:extLst>
          </p:cNvPr>
          <p:cNvSpPr>
            <a:spLocks noGrp="1"/>
          </p:cNvSpPr>
          <p:nvPr>
            <p:ph type="title"/>
          </p:nvPr>
        </p:nvSpPr>
        <p:spPr/>
        <p:txBody>
          <a:bodyPr/>
          <a:lstStyle/>
          <a:p>
            <a:r>
              <a:rPr lang="en-US" dirty="0"/>
              <a:t>SN Transfer</a:t>
            </a:r>
          </a:p>
        </p:txBody>
      </p:sp>
      <p:sp>
        <p:nvSpPr>
          <p:cNvPr id="3" name="Content Placeholder 2">
            <a:extLst>
              <a:ext uri="{FF2B5EF4-FFF2-40B4-BE49-F238E27FC236}">
                <a16:creationId xmlns:a16="http://schemas.microsoft.com/office/drawing/2014/main" id="{DDD7E834-E2EB-495D-80DF-18FA559053F2}"/>
              </a:ext>
            </a:extLst>
          </p:cNvPr>
          <p:cNvSpPr>
            <a:spLocks noGrp="1"/>
          </p:cNvSpPr>
          <p:nvPr>
            <p:ph idx="1"/>
          </p:nvPr>
        </p:nvSpPr>
        <p:spPr>
          <a:xfrm>
            <a:off x="914401" y="1981201"/>
            <a:ext cx="5333991" cy="4113213"/>
          </a:xfrm>
        </p:spPr>
        <p:txBody>
          <a:bodyPr/>
          <a:lstStyle/>
          <a:p>
            <a:pPr>
              <a:buFont typeface="Arial" panose="020B0604020202020204" pitchFamily="34" charset="0"/>
              <a:buChar char="•"/>
            </a:pPr>
            <a:r>
              <a:rPr lang="en-US" sz="1800" dirty="0"/>
              <a:t>Sequence number assignment at the transmitter </a:t>
            </a:r>
          </a:p>
          <a:p>
            <a:pPr lvl="1">
              <a:buFont typeface="Arial" panose="020B0604020202020204" pitchFamily="34" charset="0"/>
              <a:buChar char="•"/>
            </a:pPr>
            <a:r>
              <a:rPr lang="en-US" sz="1600" dirty="0"/>
              <a:t>Useful for duplicate frame filtering</a:t>
            </a:r>
          </a:p>
          <a:p>
            <a:pPr lvl="1">
              <a:buFont typeface="Arial" panose="020B0604020202020204" pitchFamily="34" charset="0"/>
              <a:buChar char="•"/>
            </a:pPr>
            <a:r>
              <a:rPr lang="en-US" sz="1600" dirty="0"/>
              <a:t>Represented by a modulo 4096 counter starting at 0 and incrementing by 1 for each MSDU </a:t>
            </a:r>
          </a:p>
          <a:p>
            <a:pPr>
              <a:buFont typeface="Arial" panose="020B0604020202020204" pitchFamily="34" charset="0"/>
              <a:buChar char="•"/>
            </a:pPr>
            <a:r>
              <a:rPr lang="en-US" sz="1800" dirty="0"/>
              <a:t>As a part of the roaming procedure [2]:</a:t>
            </a:r>
          </a:p>
          <a:p>
            <a:pPr lvl="1">
              <a:buFont typeface="Arial" panose="020B0604020202020204" pitchFamily="34" charset="0"/>
              <a:buChar char="•"/>
            </a:pPr>
            <a:r>
              <a:rPr lang="en-US" sz="1600" dirty="0"/>
              <a:t>Non-AP MLD can transmit a TBD roaming request frame to the current AP MLD</a:t>
            </a:r>
          </a:p>
          <a:p>
            <a:pPr lvl="1">
              <a:buFont typeface="Arial" panose="020B0604020202020204" pitchFamily="34" charset="0"/>
              <a:buChar char="•"/>
            </a:pPr>
            <a:r>
              <a:rPr lang="en-US" sz="1600" dirty="0"/>
              <a:t>Upon reception of the TBD roaming request frame, the current AP MLD shall transfer context that is required for resuming operations with the target AP MLD. The context that can be transferred include:</a:t>
            </a:r>
          </a:p>
          <a:p>
            <a:pPr lvl="2">
              <a:buFont typeface="Arial" panose="020B0604020202020204" pitchFamily="34" charset="0"/>
              <a:buChar char="•"/>
            </a:pPr>
            <a:r>
              <a:rPr lang="en-US" sz="1400" dirty="0"/>
              <a:t>Next SN to be assigned for DL individually addressed data frame of each TID</a:t>
            </a:r>
          </a:p>
        </p:txBody>
      </p:sp>
      <p:sp>
        <p:nvSpPr>
          <p:cNvPr id="4" name="Slide Number Placeholder 3">
            <a:extLst>
              <a:ext uri="{FF2B5EF4-FFF2-40B4-BE49-F238E27FC236}">
                <a16:creationId xmlns:a16="http://schemas.microsoft.com/office/drawing/2014/main" id="{F09A625A-B666-49EA-84EA-CDF0E646F99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67802FC-BEDE-4F08-A733-AB9E43D652F2}"/>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EB5B6134-925E-41A3-8D08-7E48DEADD13E}"/>
              </a:ext>
            </a:extLst>
          </p:cNvPr>
          <p:cNvSpPr>
            <a:spLocks noGrp="1"/>
          </p:cNvSpPr>
          <p:nvPr>
            <p:ph type="dt" idx="15"/>
          </p:nvPr>
        </p:nvSpPr>
        <p:spPr/>
        <p:txBody>
          <a:bodyPr/>
          <a:lstStyle/>
          <a:p>
            <a:r>
              <a:rPr lang="en-US" dirty="0"/>
              <a:t>August 2024</a:t>
            </a:r>
            <a:endParaRPr lang="en-GB" dirty="0"/>
          </a:p>
        </p:txBody>
      </p:sp>
      <p:graphicFrame>
        <p:nvGraphicFramePr>
          <p:cNvPr id="9" name="Table 8">
            <a:extLst>
              <a:ext uri="{FF2B5EF4-FFF2-40B4-BE49-F238E27FC236}">
                <a16:creationId xmlns:a16="http://schemas.microsoft.com/office/drawing/2014/main" id="{80C97862-4A3A-4C1C-9008-BB157FB57E40}"/>
              </a:ext>
            </a:extLst>
          </p:cNvPr>
          <p:cNvGraphicFramePr>
            <a:graphicFrameLocks noGrp="1"/>
          </p:cNvGraphicFramePr>
          <p:nvPr>
            <p:extLst>
              <p:ext uri="{D42A27DB-BD31-4B8C-83A1-F6EECF244321}">
                <p14:modId xmlns:p14="http://schemas.microsoft.com/office/powerpoint/2010/main" val="861871615"/>
              </p:ext>
            </p:extLst>
          </p:nvPr>
        </p:nvGraphicFramePr>
        <p:xfrm>
          <a:off x="7620000" y="2941801"/>
          <a:ext cx="4368795" cy="326920"/>
        </p:xfrm>
        <a:graphic>
          <a:graphicData uri="http://schemas.openxmlformats.org/drawingml/2006/table">
            <a:tbl>
              <a:tblPr firstRow="1" bandRow="1">
                <a:tableStyleId>{5C22544A-7EE6-4342-B048-85BDC9FD1C3A}</a:tableStyleId>
              </a:tblPr>
              <a:tblGrid>
                <a:gridCol w="291253">
                  <a:extLst>
                    <a:ext uri="{9D8B030D-6E8A-4147-A177-3AD203B41FA5}">
                      <a16:colId xmlns:a16="http://schemas.microsoft.com/office/drawing/2014/main" val="2948255184"/>
                    </a:ext>
                  </a:extLst>
                </a:gridCol>
                <a:gridCol w="291253">
                  <a:extLst>
                    <a:ext uri="{9D8B030D-6E8A-4147-A177-3AD203B41FA5}">
                      <a16:colId xmlns:a16="http://schemas.microsoft.com/office/drawing/2014/main" val="1925520831"/>
                    </a:ext>
                  </a:extLst>
                </a:gridCol>
                <a:gridCol w="291253">
                  <a:extLst>
                    <a:ext uri="{9D8B030D-6E8A-4147-A177-3AD203B41FA5}">
                      <a16:colId xmlns:a16="http://schemas.microsoft.com/office/drawing/2014/main" val="116281340"/>
                    </a:ext>
                  </a:extLst>
                </a:gridCol>
                <a:gridCol w="291253">
                  <a:extLst>
                    <a:ext uri="{9D8B030D-6E8A-4147-A177-3AD203B41FA5}">
                      <a16:colId xmlns:a16="http://schemas.microsoft.com/office/drawing/2014/main" val="1732959369"/>
                    </a:ext>
                  </a:extLst>
                </a:gridCol>
                <a:gridCol w="291253">
                  <a:extLst>
                    <a:ext uri="{9D8B030D-6E8A-4147-A177-3AD203B41FA5}">
                      <a16:colId xmlns:a16="http://schemas.microsoft.com/office/drawing/2014/main" val="1480664468"/>
                    </a:ext>
                  </a:extLst>
                </a:gridCol>
                <a:gridCol w="291253">
                  <a:extLst>
                    <a:ext uri="{9D8B030D-6E8A-4147-A177-3AD203B41FA5}">
                      <a16:colId xmlns:a16="http://schemas.microsoft.com/office/drawing/2014/main" val="463421774"/>
                    </a:ext>
                  </a:extLst>
                </a:gridCol>
                <a:gridCol w="291253">
                  <a:extLst>
                    <a:ext uri="{9D8B030D-6E8A-4147-A177-3AD203B41FA5}">
                      <a16:colId xmlns:a16="http://schemas.microsoft.com/office/drawing/2014/main" val="1345759700"/>
                    </a:ext>
                  </a:extLst>
                </a:gridCol>
                <a:gridCol w="291253">
                  <a:extLst>
                    <a:ext uri="{9D8B030D-6E8A-4147-A177-3AD203B41FA5}">
                      <a16:colId xmlns:a16="http://schemas.microsoft.com/office/drawing/2014/main" val="1230893214"/>
                    </a:ext>
                  </a:extLst>
                </a:gridCol>
                <a:gridCol w="291253">
                  <a:extLst>
                    <a:ext uri="{9D8B030D-6E8A-4147-A177-3AD203B41FA5}">
                      <a16:colId xmlns:a16="http://schemas.microsoft.com/office/drawing/2014/main" val="1495946051"/>
                    </a:ext>
                  </a:extLst>
                </a:gridCol>
                <a:gridCol w="291253">
                  <a:extLst>
                    <a:ext uri="{9D8B030D-6E8A-4147-A177-3AD203B41FA5}">
                      <a16:colId xmlns:a16="http://schemas.microsoft.com/office/drawing/2014/main" val="3031504156"/>
                    </a:ext>
                  </a:extLst>
                </a:gridCol>
                <a:gridCol w="291253">
                  <a:extLst>
                    <a:ext uri="{9D8B030D-6E8A-4147-A177-3AD203B41FA5}">
                      <a16:colId xmlns:a16="http://schemas.microsoft.com/office/drawing/2014/main" val="1296821650"/>
                    </a:ext>
                  </a:extLst>
                </a:gridCol>
                <a:gridCol w="291253">
                  <a:extLst>
                    <a:ext uri="{9D8B030D-6E8A-4147-A177-3AD203B41FA5}">
                      <a16:colId xmlns:a16="http://schemas.microsoft.com/office/drawing/2014/main" val="952780521"/>
                    </a:ext>
                  </a:extLst>
                </a:gridCol>
                <a:gridCol w="291253">
                  <a:extLst>
                    <a:ext uri="{9D8B030D-6E8A-4147-A177-3AD203B41FA5}">
                      <a16:colId xmlns:a16="http://schemas.microsoft.com/office/drawing/2014/main" val="1220635648"/>
                    </a:ext>
                  </a:extLst>
                </a:gridCol>
                <a:gridCol w="291253">
                  <a:extLst>
                    <a:ext uri="{9D8B030D-6E8A-4147-A177-3AD203B41FA5}">
                      <a16:colId xmlns:a16="http://schemas.microsoft.com/office/drawing/2014/main" val="1788233732"/>
                    </a:ext>
                  </a:extLst>
                </a:gridCol>
                <a:gridCol w="291253">
                  <a:extLst>
                    <a:ext uri="{9D8B030D-6E8A-4147-A177-3AD203B41FA5}">
                      <a16:colId xmlns:a16="http://schemas.microsoft.com/office/drawing/2014/main" val="604033753"/>
                    </a:ext>
                  </a:extLst>
                </a:gridCol>
              </a:tblGrid>
              <a:tr h="326920">
                <a:tc>
                  <a:txBody>
                    <a:bodyPr/>
                    <a:lstStyle/>
                    <a:p>
                      <a:r>
                        <a:rPr lang="en-US" sz="1600" dirty="0">
                          <a:solidFill>
                            <a:schemeClr val="bg1"/>
                          </a:solidFill>
                        </a:rPr>
                        <a:t>50</a:t>
                      </a:r>
                    </a:p>
                  </a:txBody>
                  <a:tcPr marL="0" marR="0" marT="0" marB="0" anchor="ctr" anchorCtr="1">
                    <a:solidFill>
                      <a:srgbClr val="FF0000"/>
                    </a:solidFill>
                  </a:tcPr>
                </a:tc>
                <a:tc>
                  <a:txBody>
                    <a:bodyPr/>
                    <a:lstStyle/>
                    <a:p>
                      <a:r>
                        <a:rPr lang="en-US" sz="1600" dirty="0">
                          <a:solidFill>
                            <a:schemeClr val="bg1"/>
                          </a:solidFill>
                        </a:rPr>
                        <a:t>51</a:t>
                      </a:r>
                    </a:p>
                  </a:txBody>
                  <a:tcPr marL="0" marR="0" marT="0" marB="0" anchor="ctr" anchorCtr="1">
                    <a:solidFill>
                      <a:srgbClr val="FF0000"/>
                    </a:solidFill>
                  </a:tcPr>
                </a:tc>
                <a:tc>
                  <a:txBody>
                    <a:bodyPr/>
                    <a:lstStyle/>
                    <a:p>
                      <a:r>
                        <a:rPr lang="en-US" sz="1600" dirty="0">
                          <a:solidFill>
                            <a:schemeClr val="bg1"/>
                          </a:solidFill>
                        </a:rPr>
                        <a:t>52</a:t>
                      </a:r>
                    </a:p>
                  </a:txBody>
                  <a:tcPr marL="0" marR="0" marT="0" marB="0" anchor="ctr" anchorCtr="1">
                    <a:solidFill>
                      <a:srgbClr val="FF0000"/>
                    </a:solidFill>
                  </a:tcPr>
                </a:tc>
                <a:tc>
                  <a:txBody>
                    <a:bodyPr/>
                    <a:lstStyle/>
                    <a:p>
                      <a:r>
                        <a:rPr lang="en-US" sz="1600" dirty="0">
                          <a:solidFill>
                            <a:schemeClr val="bg1"/>
                          </a:solidFill>
                        </a:rPr>
                        <a:t>53</a:t>
                      </a:r>
                    </a:p>
                  </a:txBody>
                  <a:tcPr marL="0" marR="0" marT="0" marB="0" anchor="ctr" anchorCtr="1">
                    <a:solidFill>
                      <a:srgbClr val="FF0000"/>
                    </a:solidFill>
                  </a:tcPr>
                </a:tc>
                <a:tc>
                  <a:txBody>
                    <a:bodyPr/>
                    <a:lstStyle/>
                    <a:p>
                      <a:r>
                        <a:rPr lang="en-US" sz="1600" dirty="0">
                          <a:solidFill>
                            <a:schemeClr val="bg1"/>
                          </a:solidFill>
                        </a:rPr>
                        <a:t>54</a:t>
                      </a:r>
                    </a:p>
                  </a:txBody>
                  <a:tcPr marL="0" marR="0" marT="0" marB="0" anchor="ctr" anchorCtr="1">
                    <a:solidFill>
                      <a:srgbClr val="FF0000"/>
                    </a:solidFill>
                  </a:tcPr>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extLst>
                  <a:ext uri="{0D108BD9-81ED-4DB2-BD59-A6C34878D82A}">
                    <a16:rowId xmlns:a16="http://schemas.microsoft.com/office/drawing/2014/main" val="4021613423"/>
                  </a:ext>
                </a:extLst>
              </a:tr>
            </a:tbl>
          </a:graphicData>
        </a:graphic>
      </p:graphicFrame>
      <p:graphicFrame>
        <p:nvGraphicFramePr>
          <p:cNvPr id="10" name="Table 9">
            <a:extLst>
              <a:ext uri="{FF2B5EF4-FFF2-40B4-BE49-F238E27FC236}">
                <a16:creationId xmlns:a16="http://schemas.microsoft.com/office/drawing/2014/main" id="{C7EA031B-57CB-4185-A836-7F55CD4BD456}"/>
              </a:ext>
            </a:extLst>
          </p:cNvPr>
          <p:cNvGraphicFramePr>
            <a:graphicFrameLocks noGrp="1"/>
          </p:cNvGraphicFramePr>
          <p:nvPr>
            <p:extLst>
              <p:ext uri="{D42A27DB-BD31-4B8C-83A1-F6EECF244321}">
                <p14:modId xmlns:p14="http://schemas.microsoft.com/office/powerpoint/2010/main" val="323933809"/>
              </p:ext>
            </p:extLst>
          </p:nvPr>
        </p:nvGraphicFramePr>
        <p:xfrm>
          <a:off x="7627883" y="4269162"/>
          <a:ext cx="4368795" cy="326920"/>
        </p:xfrm>
        <a:graphic>
          <a:graphicData uri="http://schemas.openxmlformats.org/drawingml/2006/table">
            <a:tbl>
              <a:tblPr firstRow="1" bandRow="1">
                <a:tableStyleId>{5C22544A-7EE6-4342-B048-85BDC9FD1C3A}</a:tableStyleId>
              </a:tblPr>
              <a:tblGrid>
                <a:gridCol w="291253">
                  <a:extLst>
                    <a:ext uri="{9D8B030D-6E8A-4147-A177-3AD203B41FA5}">
                      <a16:colId xmlns:a16="http://schemas.microsoft.com/office/drawing/2014/main" val="2948255184"/>
                    </a:ext>
                  </a:extLst>
                </a:gridCol>
                <a:gridCol w="291253">
                  <a:extLst>
                    <a:ext uri="{9D8B030D-6E8A-4147-A177-3AD203B41FA5}">
                      <a16:colId xmlns:a16="http://schemas.microsoft.com/office/drawing/2014/main" val="1925520831"/>
                    </a:ext>
                  </a:extLst>
                </a:gridCol>
                <a:gridCol w="291253">
                  <a:extLst>
                    <a:ext uri="{9D8B030D-6E8A-4147-A177-3AD203B41FA5}">
                      <a16:colId xmlns:a16="http://schemas.microsoft.com/office/drawing/2014/main" val="116281340"/>
                    </a:ext>
                  </a:extLst>
                </a:gridCol>
                <a:gridCol w="291253">
                  <a:extLst>
                    <a:ext uri="{9D8B030D-6E8A-4147-A177-3AD203B41FA5}">
                      <a16:colId xmlns:a16="http://schemas.microsoft.com/office/drawing/2014/main" val="1732959369"/>
                    </a:ext>
                  </a:extLst>
                </a:gridCol>
                <a:gridCol w="291253">
                  <a:extLst>
                    <a:ext uri="{9D8B030D-6E8A-4147-A177-3AD203B41FA5}">
                      <a16:colId xmlns:a16="http://schemas.microsoft.com/office/drawing/2014/main" val="1480664468"/>
                    </a:ext>
                  </a:extLst>
                </a:gridCol>
                <a:gridCol w="291253">
                  <a:extLst>
                    <a:ext uri="{9D8B030D-6E8A-4147-A177-3AD203B41FA5}">
                      <a16:colId xmlns:a16="http://schemas.microsoft.com/office/drawing/2014/main" val="463421774"/>
                    </a:ext>
                  </a:extLst>
                </a:gridCol>
                <a:gridCol w="291253">
                  <a:extLst>
                    <a:ext uri="{9D8B030D-6E8A-4147-A177-3AD203B41FA5}">
                      <a16:colId xmlns:a16="http://schemas.microsoft.com/office/drawing/2014/main" val="1345759700"/>
                    </a:ext>
                  </a:extLst>
                </a:gridCol>
                <a:gridCol w="291253">
                  <a:extLst>
                    <a:ext uri="{9D8B030D-6E8A-4147-A177-3AD203B41FA5}">
                      <a16:colId xmlns:a16="http://schemas.microsoft.com/office/drawing/2014/main" val="1230893214"/>
                    </a:ext>
                  </a:extLst>
                </a:gridCol>
                <a:gridCol w="291253">
                  <a:extLst>
                    <a:ext uri="{9D8B030D-6E8A-4147-A177-3AD203B41FA5}">
                      <a16:colId xmlns:a16="http://schemas.microsoft.com/office/drawing/2014/main" val="1495946051"/>
                    </a:ext>
                  </a:extLst>
                </a:gridCol>
                <a:gridCol w="291253">
                  <a:extLst>
                    <a:ext uri="{9D8B030D-6E8A-4147-A177-3AD203B41FA5}">
                      <a16:colId xmlns:a16="http://schemas.microsoft.com/office/drawing/2014/main" val="3031504156"/>
                    </a:ext>
                  </a:extLst>
                </a:gridCol>
                <a:gridCol w="291253">
                  <a:extLst>
                    <a:ext uri="{9D8B030D-6E8A-4147-A177-3AD203B41FA5}">
                      <a16:colId xmlns:a16="http://schemas.microsoft.com/office/drawing/2014/main" val="1296821650"/>
                    </a:ext>
                  </a:extLst>
                </a:gridCol>
                <a:gridCol w="291253">
                  <a:extLst>
                    <a:ext uri="{9D8B030D-6E8A-4147-A177-3AD203B41FA5}">
                      <a16:colId xmlns:a16="http://schemas.microsoft.com/office/drawing/2014/main" val="952780521"/>
                    </a:ext>
                  </a:extLst>
                </a:gridCol>
                <a:gridCol w="291253">
                  <a:extLst>
                    <a:ext uri="{9D8B030D-6E8A-4147-A177-3AD203B41FA5}">
                      <a16:colId xmlns:a16="http://schemas.microsoft.com/office/drawing/2014/main" val="1220635648"/>
                    </a:ext>
                  </a:extLst>
                </a:gridCol>
                <a:gridCol w="291253">
                  <a:extLst>
                    <a:ext uri="{9D8B030D-6E8A-4147-A177-3AD203B41FA5}">
                      <a16:colId xmlns:a16="http://schemas.microsoft.com/office/drawing/2014/main" val="1788233732"/>
                    </a:ext>
                  </a:extLst>
                </a:gridCol>
                <a:gridCol w="291253">
                  <a:extLst>
                    <a:ext uri="{9D8B030D-6E8A-4147-A177-3AD203B41FA5}">
                      <a16:colId xmlns:a16="http://schemas.microsoft.com/office/drawing/2014/main" val="604033753"/>
                    </a:ext>
                  </a:extLst>
                </a:gridCol>
              </a:tblGrid>
              <a:tr h="326920">
                <a:tc>
                  <a:txBody>
                    <a:bodyPr/>
                    <a:lstStyle/>
                    <a:p>
                      <a:r>
                        <a:rPr lang="en-US" sz="1600" dirty="0">
                          <a:solidFill>
                            <a:schemeClr val="bg1"/>
                          </a:solidFill>
                        </a:rPr>
                        <a:t>55</a:t>
                      </a:r>
                    </a:p>
                  </a:txBody>
                  <a:tcPr marL="0" marR="0" marT="0" marB="0" anchor="ctr" anchorCtr="1">
                    <a:solidFill>
                      <a:schemeClr val="accent1"/>
                    </a:solidFill>
                  </a:tcPr>
                </a:tc>
                <a:tc>
                  <a:txBody>
                    <a:bodyPr/>
                    <a:lstStyle/>
                    <a:p>
                      <a:r>
                        <a:rPr lang="en-US" sz="1600" dirty="0">
                          <a:solidFill>
                            <a:schemeClr val="bg1"/>
                          </a:solidFill>
                        </a:rPr>
                        <a:t>56</a:t>
                      </a:r>
                    </a:p>
                  </a:txBody>
                  <a:tcPr marL="0" marR="0" marT="0" marB="0" anchor="ctr" anchorCtr="1">
                    <a:solidFill>
                      <a:schemeClr val="accent1"/>
                    </a:solidFill>
                  </a:tcPr>
                </a:tc>
                <a:tc>
                  <a:txBody>
                    <a:bodyPr/>
                    <a:lstStyle/>
                    <a:p>
                      <a:r>
                        <a:rPr lang="en-US" sz="1600" dirty="0">
                          <a:solidFill>
                            <a:schemeClr val="bg1"/>
                          </a:solidFill>
                        </a:rPr>
                        <a:t>57</a:t>
                      </a:r>
                    </a:p>
                  </a:txBody>
                  <a:tcPr marL="0" marR="0" marT="0" marB="0" anchor="ctr" anchorCtr="1">
                    <a:solidFill>
                      <a:schemeClr val="accent1"/>
                    </a:solidFill>
                  </a:tcPr>
                </a:tc>
                <a:tc>
                  <a:txBody>
                    <a:bodyPr/>
                    <a:lstStyle/>
                    <a:p>
                      <a:r>
                        <a:rPr lang="en-US" sz="1600" dirty="0">
                          <a:solidFill>
                            <a:schemeClr val="bg1"/>
                          </a:solidFill>
                        </a:rPr>
                        <a:t>58</a:t>
                      </a:r>
                    </a:p>
                  </a:txBody>
                  <a:tcPr marL="0" marR="0" marT="0" marB="0" anchor="ctr" anchorCtr="1">
                    <a:solidFill>
                      <a:schemeClr val="accent1"/>
                    </a:solidFill>
                  </a:tcPr>
                </a:tc>
                <a:tc>
                  <a:txBody>
                    <a:bodyPr/>
                    <a:lstStyle/>
                    <a:p>
                      <a:r>
                        <a:rPr lang="en-US" sz="1600" dirty="0">
                          <a:solidFill>
                            <a:schemeClr val="bg1"/>
                          </a:solidFill>
                        </a:rPr>
                        <a:t>59</a:t>
                      </a:r>
                    </a:p>
                  </a:txBody>
                  <a:tcPr marL="0" marR="0" marT="0" marB="0" anchor="ctr" anchorCtr="1">
                    <a:solidFill>
                      <a:schemeClr val="accent1"/>
                    </a:solidFill>
                  </a:tcPr>
                </a:tc>
                <a:tc>
                  <a:txBody>
                    <a:bodyPr/>
                    <a:lstStyle/>
                    <a:p>
                      <a:r>
                        <a:rPr lang="en-US" sz="1600" dirty="0"/>
                        <a:t>60</a:t>
                      </a:r>
                    </a:p>
                  </a:txBody>
                  <a:tcPr marL="0" marR="0" marT="0" marB="0" anchor="ctr" anchorCtr="1"/>
                </a:tc>
                <a:tc>
                  <a:txBody>
                    <a:bodyPr/>
                    <a:lstStyle/>
                    <a:p>
                      <a:r>
                        <a:rPr lang="en-US" sz="1600" dirty="0"/>
                        <a:t>…</a:t>
                      </a:r>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extLst>
                  <a:ext uri="{0D108BD9-81ED-4DB2-BD59-A6C34878D82A}">
                    <a16:rowId xmlns:a16="http://schemas.microsoft.com/office/drawing/2014/main" val="4021613423"/>
                  </a:ext>
                </a:extLst>
              </a:tr>
            </a:tbl>
          </a:graphicData>
        </a:graphic>
      </p:graphicFrame>
      <p:sp>
        <p:nvSpPr>
          <p:cNvPr id="11" name="TextBox 10">
            <a:extLst>
              <a:ext uri="{FF2B5EF4-FFF2-40B4-BE49-F238E27FC236}">
                <a16:creationId xmlns:a16="http://schemas.microsoft.com/office/drawing/2014/main" id="{AC622493-60BF-4DB5-B2E1-5E40C1565DDE}"/>
              </a:ext>
            </a:extLst>
          </p:cNvPr>
          <p:cNvSpPr txBox="1"/>
          <p:nvPr/>
        </p:nvSpPr>
        <p:spPr>
          <a:xfrm>
            <a:off x="6185561" y="2789401"/>
            <a:ext cx="1397003" cy="646331"/>
          </a:xfrm>
          <a:prstGeom prst="rect">
            <a:avLst/>
          </a:prstGeom>
          <a:noFill/>
        </p:spPr>
        <p:txBody>
          <a:bodyPr wrap="square" rtlCol="0">
            <a:spAutoFit/>
          </a:bodyPr>
          <a:lstStyle/>
          <a:p>
            <a:pPr algn="ctr"/>
            <a:r>
              <a:rPr lang="en-US" sz="1200" dirty="0">
                <a:solidFill>
                  <a:schemeClr val="tx1"/>
                </a:solidFill>
              </a:rPr>
              <a:t>SN assignment at current AP MLD for TID N</a:t>
            </a:r>
          </a:p>
        </p:txBody>
      </p:sp>
      <p:sp>
        <p:nvSpPr>
          <p:cNvPr id="12" name="TextBox 11">
            <a:extLst>
              <a:ext uri="{FF2B5EF4-FFF2-40B4-BE49-F238E27FC236}">
                <a16:creationId xmlns:a16="http://schemas.microsoft.com/office/drawing/2014/main" id="{179DE790-B38D-4AC4-BA81-7AF3A99F79FC}"/>
              </a:ext>
            </a:extLst>
          </p:cNvPr>
          <p:cNvSpPr txBox="1"/>
          <p:nvPr/>
        </p:nvSpPr>
        <p:spPr>
          <a:xfrm>
            <a:off x="6185561" y="3967406"/>
            <a:ext cx="1397003" cy="646331"/>
          </a:xfrm>
          <a:prstGeom prst="rect">
            <a:avLst/>
          </a:prstGeom>
          <a:noFill/>
        </p:spPr>
        <p:txBody>
          <a:bodyPr wrap="square" rtlCol="0">
            <a:spAutoFit/>
          </a:bodyPr>
          <a:lstStyle/>
          <a:p>
            <a:pPr algn="ctr"/>
            <a:r>
              <a:rPr lang="en-US" sz="1200" dirty="0">
                <a:solidFill>
                  <a:schemeClr val="tx1"/>
                </a:solidFill>
              </a:rPr>
              <a:t>SN assignment at target AP MLD for TID N</a:t>
            </a:r>
          </a:p>
        </p:txBody>
      </p:sp>
      <p:cxnSp>
        <p:nvCxnSpPr>
          <p:cNvPr id="13" name="Straight Arrow Connector 12">
            <a:extLst>
              <a:ext uri="{FF2B5EF4-FFF2-40B4-BE49-F238E27FC236}">
                <a16:creationId xmlns:a16="http://schemas.microsoft.com/office/drawing/2014/main" id="{E552066C-9B1E-4F3A-8746-B4B37C2820B4}"/>
              </a:ext>
            </a:extLst>
          </p:cNvPr>
          <p:cNvCxnSpPr>
            <a:cxnSpLocks/>
          </p:cNvCxnSpPr>
          <p:nvPr/>
        </p:nvCxnSpPr>
        <p:spPr bwMode="auto">
          <a:xfrm>
            <a:off x="8915400" y="2560801"/>
            <a:ext cx="0" cy="3810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E68C2FBD-8099-4503-A12B-8F1693AFA4C4}"/>
              </a:ext>
            </a:extLst>
          </p:cNvPr>
          <p:cNvSpPr txBox="1"/>
          <p:nvPr/>
        </p:nvSpPr>
        <p:spPr>
          <a:xfrm>
            <a:off x="8216898" y="1989084"/>
            <a:ext cx="1397003" cy="646331"/>
          </a:xfrm>
          <a:prstGeom prst="rect">
            <a:avLst/>
          </a:prstGeom>
          <a:noFill/>
        </p:spPr>
        <p:txBody>
          <a:bodyPr wrap="square" rtlCol="0">
            <a:spAutoFit/>
          </a:bodyPr>
          <a:lstStyle/>
          <a:p>
            <a:pPr algn="ctr"/>
            <a:r>
              <a:rPr lang="en-US" sz="1200" dirty="0">
                <a:solidFill>
                  <a:schemeClr val="tx1"/>
                </a:solidFill>
              </a:rPr>
              <a:t>Last assigned SN when SN transfer is initiated</a:t>
            </a:r>
          </a:p>
        </p:txBody>
      </p:sp>
      <p:cxnSp>
        <p:nvCxnSpPr>
          <p:cNvPr id="15" name="Straight Arrow Connector 14">
            <a:extLst>
              <a:ext uri="{FF2B5EF4-FFF2-40B4-BE49-F238E27FC236}">
                <a16:creationId xmlns:a16="http://schemas.microsoft.com/office/drawing/2014/main" id="{354B71C2-821B-468A-826C-2CA6DDA5ED71}"/>
              </a:ext>
            </a:extLst>
          </p:cNvPr>
          <p:cNvCxnSpPr>
            <a:cxnSpLocks/>
          </p:cNvCxnSpPr>
          <p:nvPr/>
        </p:nvCxnSpPr>
        <p:spPr bwMode="auto">
          <a:xfrm flipV="1">
            <a:off x="7772400" y="4613737"/>
            <a:ext cx="0" cy="3742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C2ABD260-DB02-4D0E-8187-42D0AFA8E5DC}"/>
              </a:ext>
            </a:extLst>
          </p:cNvPr>
          <p:cNvSpPr txBox="1"/>
          <p:nvPr/>
        </p:nvSpPr>
        <p:spPr>
          <a:xfrm>
            <a:off x="7239000" y="4967613"/>
            <a:ext cx="1397003" cy="461665"/>
          </a:xfrm>
          <a:prstGeom prst="rect">
            <a:avLst/>
          </a:prstGeom>
          <a:noFill/>
        </p:spPr>
        <p:txBody>
          <a:bodyPr wrap="square" rtlCol="0">
            <a:spAutoFit/>
          </a:bodyPr>
          <a:lstStyle/>
          <a:p>
            <a:pPr algn="ctr"/>
            <a:r>
              <a:rPr lang="en-US" sz="1200" dirty="0">
                <a:solidFill>
                  <a:schemeClr val="tx1"/>
                </a:solidFill>
              </a:rPr>
              <a:t>First assigned SN at target AP MLD</a:t>
            </a:r>
          </a:p>
        </p:txBody>
      </p:sp>
    </p:spTree>
    <p:extLst>
      <p:ext uri="{BB962C8B-B14F-4D97-AF65-F5344CB8AC3E}">
        <p14:creationId xmlns:p14="http://schemas.microsoft.com/office/powerpoint/2010/main" val="3823554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32255-7842-4365-9D66-ED13233DA627}"/>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7AE12BFA-F63A-4E0B-A7FE-1D045A4E7304}"/>
              </a:ext>
            </a:extLst>
          </p:cNvPr>
          <p:cNvSpPr>
            <a:spLocks noGrp="1"/>
          </p:cNvSpPr>
          <p:nvPr>
            <p:ph idx="1"/>
          </p:nvPr>
        </p:nvSpPr>
        <p:spPr>
          <a:xfrm>
            <a:off x="914401" y="1981201"/>
            <a:ext cx="5410199" cy="4113213"/>
          </a:xfrm>
        </p:spPr>
        <p:txBody>
          <a:bodyPr/>
          <a:lstStyle/>
          <a:p>
            <a:pPr>
              <a:buFont typeface="Arial" panose="020B0604020202020204" pitchFamily="34" charset="0"/>
              <a:buChar char="•"/>
            </a:pPr>
            <a:r>
              <a:rPr lang="en-US" sz="1800" dirty="0"/>
              <a:t>When a roaming request is initiated by the non-AP MLD, the DL traffic can still continue to arrive as the  backend application server continues to send the traffic. </a:t>
            </a:r>
          </a:p>
          <a:p>
            <a:pPr>
              <a:buFont typeface="Arial" panose="020B0604020202020204" pitchFamily="34" charset="0"/>
              <a:buChar char="•"/>
            </a:pPr>
            <a:r>
              <a:rPr lang="en-US" sz="1800" dirty="0"/>
              <a:t>The DL incoming traffic can still continue to flow to the current AP and will need sequence number assignment.</a:t>
            </a:r>
          </a:p>
          <a:p>
            <a:pPr>
              <a:buFont typeface="Arial" panose="020B0604020202020204" pitchFamily="34" charset="0"/>
              <a:buChar char="•"/>
            </a:pPr>
            <a:r>
              <a:rPr lang="en-US" sz="1800" dirty="0"/>
              <a:t>If the first unassigned SN is transferred to the target AP MLD, it may cause some issues with SN assignment with incoming MSDUs.</a:t>
            </a:r>
          </a:p>
          <a:p>
            <a:pPr>
              <a:buFont typeface="Arial" panose="020B0604020202020204" pitchFamily="34" charset="0"/>
              <a:buChar char="•"/>
            </a:pPr>
            <a:r>
              <a:rPr lang="en-US" sz="1800" dirty="0"/>
              <a:t>Buffering and not transmitting such MSDUs can result in DL data pause which may not be preferred for some applications.</a:t>
            </a:r>
          </a:p>
        </p:txBody>
      </p:sp>
      <p:sp>
        <p:nvSpPr>
          <p:cNvPr id="4" name="Slide Number Placeholder 3">
            <a:extLst>
              <a:ext uri="{FF2B5EF4-FFF2-40B4-BE49-F238E27FC236}">
                <a16:creationId xmlns:a16="http://schemas.microsoft.com/office/drawing/2014/main" id="{7DD89810-36E0-4D85-B2F1-4A70B69FBC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6D06D8B-FF21-4C43-9A5A-130C4C31F0A3}"/>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3D8D1503-A711-449A-B6C2-38469454A532}"/>
              </a:ext>
            </a:extLst>
          </p:cNvPr>
          <p:cNvSpPr>
            <a:spLocks noGrp="1"/>
          </p:cNvSpPr>
          <p:nvPr>
            <p:ph type="dt" idx="15"/>
          </p:nvPr>
        </p:nvSpPr>
        <p:spPr/>
        <p:txBody>
          <a:bodyPr/>
          <a:lstStyle/>
          <a:p>
            <a:r>
              <a:rPr lang="en-US" dirty="0"/>
              <a:t>August 2024</a:t>
            </a:r>
            <a:endParaRPr lang="en-GB" dirty="0"/>
          </a:p>
        </p:txBody>
      </p:sp>
      <p:graphicFrame>
        <p:nvGraphicFramePr>
          <p:cNvPr id="7" name="Table 6">
            <a:extLst>
              <a:ext uri="{FF2B5EF4-FFF2-40B4-BE49-F238E27FC236}">
                <a16:creationId xmlns:a16="http://schemas.microsoft.com/office/drawing/2014/main" id="{1E7222D3-2C82-4CEA-976F-78858D7AFE51}"/>
              </a:ext>
            </a:extLst>
          </p:cNvPr>
          <p:cNvGraphicFramePr>
            <a:graphicFrameLocks noGrp="1"/>
          </p:cNvGraphicFramePr>
          <p:nvPr>
            <p:extLst>
              <p:ext uri="{D42A27DB-BD31-4B8C-83A1-F6EECF244321}">
                <p14:modId xmlns:p14="http://schemas.microsoft.com/office/powerpoint/2010/main" val="1589053600"/>
              </p:ext>
            </p:extLst>
          </p:nvPr>
        </p:nvGraphicFramePr>
        <p:xfrm>
          <a:off x="7620000" y="2933918"/>
          <a:ext cx="4368795" cy="326920"/>
        </p:xfrm>
        <a:graphic>
          <a:graphicData uri="http://schemas.openxmlformats.org/drawingml/2006/table">
            <a:tbl>
              <a:tblPr firstRow="1" bandRow="1">
                <a:tableStyleId>{5C22544A-7EE6-4342-B048-85BDC9FD1C3A}</a:tableStyleId>
              </a:tblPr>
              <a:tblGrid>
                <a:gridCol w="291253">
                  <a:extLst>
                    <a:ext uri="{9D8B030D-6E8A-4147-A177-3AD203B41FA5}">
                      <a16:colId xmlns:a16="http://schemas.microsoft.com/office/drawing/2014/main" val="2948255184"/>
                    </a:ext>
                  </a:extLst>
                </a:gridCol>
                <a:gridCol w="291253">
                  <a:extLst>
                    <a:ext uri="{9D8B030D-6E8A-4147-A177-3AD203B41FA5}">
                      <a16:colId xmlns:a16="http://schemas.microsoft.com/office/drawing/2014/main" val="1925520831"/>
                    </a:ext>
                  </a:extLst>
                </a:gridCol>
                <a:gridCol w="291253">
                  <a:extLst>
                    <a:ext uri="{9D8B030D-6E8A-4147-A177-3AD203B41FA5}">
                      <a16:colId xmlns:a16="http://schemas.microsoft.com/office/drawing/2014/main" val="116281340"/>
                    </a:ext>
                  </a:extLst>
                </a:gridCol>
                <a:gridCol w="291253">
                  <a:extLst>
                    <a:ext uri="{9D8B030D-6E8A-4147-A177-3AD203B41FA5}">
                      <a16:colId xmlns:a16="http://schemas.microsoft.com/office/drawing/2014/main" val="1732959369"/>
                    </a:ext>
                  </a:extLst>
                </a:gridCol>
                <a:gridCol w="291253">
                  <a:extLst>
                    <a:ext uri="{9D8B030D-6E8A-4147-A177-3AD203B41FA5}">
                      <a16:colId xmlns:a16="http://schemas.microsoft.com/office/drawing/2014/main" val="1480664468"/>
                    </a:ext>
                  </a:extLst>
                </a:gridCol>
                <a:gridCol w="291253">
                  <a:extLst>
                    <a:ext uri="{9D8B030D-6E8A-4147-A177-3AD203B41FA5}">
                      <a16:colId xmlns:a16="http://schemas.microsoft.com/office/drawing/2014/main" val="463421774"/>
                    </a:ext>
                  </a:extLst>
                </a:gridCol>
                <a:gridCol w="291253">
                  <a:extLst>
                    <a:ext uri="{9D8B030D-6E8A-4147-A177-3AD203B41FA5}">
                      <a16:colId xmlns:a16="http://schemas.microsoft.com/office/drawing/2014/main" val="1345759700"/>
                    </a:ext>
                  </a:extLst>
                </a:gridCol>
                <a:gridCol w="291253">
                  <a:extLst>
                    <a:ext uri="{9D8B030D-6E8A-4147-A177-3AD203B41FA5}">
                      <a16:colId xmlns:a16="http://schemas.microsoft.com/office/drawing/2014/main" val="1230893214"/>
                    </a:ext>
                  </a:extLst>
                </a:gridCol>
                <a:gridCol w="291253">
                  <a:extLst>
                    <a:ext uri="{9D8B030D-6E8A-4147-A177-3AD203B41FA5}">
                      <a16:colId xmlns:a16="http://schemas.microsoft.com/office/drawing/2014/main" val="1495946051"/>
                    </a:ext>
                  </a:extLst>
                </a:gridCol>
                <a:gridCol w="291253">
                  <a:extLst>
                    <a:ext uri="{9D8B030D-6E8A-4147-A177-3AD203B41FA5}">
                      <a16:colId xmlns:a16="http://schemas.microsoft.com/office/drawing/2014/main" val="3031504156"/>
                    </a:ext>
                  </a:extLst>
                </a:gridCol>
                <a:gridCol w="291253">
                  <a:extLst>
                    <a:ext uri="{9D8B030D-6E8A-4147-A177-3AD203B41FA5}">
                      <a16:colId xmlns:a16="http://schemas.microsoft.com/office/drawing/2014/main" val="1296821650"/>
                    </a:ext>
                  </a:extLst>
                </a:gridCol>
                <a:gridCol w="291253">
                  <a:extLst>
                    <a:ext uri="{9D8B030D-6E8A-4147-A177-3AD203B41FA5}">
                      <a16:colId xmlns:a16="http://schemas.microsoft.com/office/drawing/2014/main" val="952780521"/>
                    </a:ext>
                  </a:extLst>
                </a:gridCol>
                <a:gridCol w="291253">
                  <a:extLst>
                    <a:ext uri="{9D8B030D-6E8A-4147-A177-3AD203B41FA5}">
                      <a16:colId xmlns:a16="http://schemas.microsoft.com/office/drawing/2014/main" val="1220635648"/>
                    </a:ext>
                  </a:extLst>
                </a:gridCol>
                <a:gridCol w="291253">
                  <a:extLst>
                    <a:ext uri="{9D8B030D-6E8A-4147-A177-3AD203B41FA5}">
                      <a16:colId xmlns:a16="http://schemas.microsoft.com/office/drawing/2014/main" val="1788233732"/>
                    </a:ext>
                  </a:extLst>
                </a:gridCol>
                <a:gridCol w="291253">
                  <a:extLst>
                    <a:ext uri="{9D8B030D-6E8A-4147-A177-3AD203B41FA5}">
                      <a16:colId xmlns:a16="http://schemas.microsoft.com/office/drawing/2014/main" val="604033753"/>
                    </a:ext>
                  </a:extLst>
                </a:gridCol>
              </a:tblGrid>
              <a:tr h="326920">
                <a:tc>
                  <a:txBody>
                    <a:bodyPr/>
                    <a:lstStyle/>
                    <a:p>
                      <a:r>
                        <a:rPr lang="en-US" sz="1600" dirty="0">
                          <a:solidFill>
                            <a:schemeClr val="bg1"/>
                          </a:solidFill>
                        </a:rPr>
                        <a:t>50</a:t>
                      </a:r>
                    </a:p>
                  </a:txBody>
                  <a:tcPr marL="0" marR="0" marT="0" marB="0" anchor="ctr" anchorCtr="1">
                    <a:solidFill>
                      <a:srgbClr val="FF0000"/>
                    </a:solidFill>
                  </a:tcPr>
                </a:tc>
                <a:tc>
                  <a:txBody>
                    <a:bodyPr/>
                    <a:lstStyle/>
                    <a:p>
                      <a:r>
                        <a:rPr lang="en-US" sz="1600" dirty="0">
                          <a:solidFill>
                            <a:schemeClr val="bg1"/>
                          </a:solidFill>
                        </a:rPr>
                        <a:t>51</a:t>
                      </a:r>
                    </a:p>
                  </a:txBody>
                  <a:tcPr marL="0" marR="0" marT="0" marB="0" anchor="ctr" anchorCtr="1">
                    <a:solidFill>
                      <a:srgbClr val="FF0000"/>
                    </a:solidFill>
                  </a:tcPr>
                </a:tc>
                <a:tc>
                  <a:txBody>
                    <a:bodyPr/>
                    <a:lstStyle/>
                    <a:p>
                      <a:r>
                        <a:rPr lang="en-US" sz="1600" dirty="0">
                          <a:solidFill>
                            <a:schemeClr val="bg1"/>
                          </a:solidFill>
                        </a:rPr>
                        <a:t>52</a:t>
                      </a:r>
                    </a:p>
                  </a:txBody>
                  <a:tcPr marL="0" marR="0" marT="0" marB="0" anchor="ctr" anchorCtr="1">
                    <a:solidFill>
                      <a:srgbClr val="FF0000"/>
                    </a:solidFill>
                  </a:tcPr>
                </a:tc>
                <a:tc>
                  <a:txBody>
                    <a:bodyPr/>
                    <a:lstStyle/>
                    <a:p>
                      <a:r>
                        <a:rPr lang="en-US" sz="1600" dirty="0">
                          <a:solidFill>
                            <a:schemeClr val="bg1"/>
                          </a:solidFill>
                        </a:rPr>
                        <a:t>53</a:t>
                      </a:r>
                    </a:p>
                  </a:txBody>
                  <a:tcPr marL="0" marR="0" marT="0" marB="0" anchor="ctr" anchorCtr="1">
                    <a:solidFill>
                      <a:srgbClr val="FF0000"/>
                    </a:solidFill>
                  </a:tcPr>
                </a:tc>
                <a:tc>
                  <a:txBody>
                    <a:bodyPr/>
                    <a:lstStyle/>
                    <a:p>
                      <a:r>
                        <a:rPr lang="en-US" sz="1600" dirty="0">
                          <a:solidFill>
                            <a:schemeClr val="bg1"/>
                          </a:solidFill>
                        </a:rPr>
                        <a:t>54</a:t>
                      </a:r>
                    </a:p>
                  </a:txBody>
                  <a:tcPr marL="0" marR="0" marT="0" marB="0" anchor="ctr" anchorCtr="1">
                    <a:solidFill>
                      <a:srgbClr val="FF0000"/>
                    </a:solidFill>
                  </a:tcPr>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extLst>
                  <a:ext uri="{0D108BD9-81ED-4DB2-BD59-A6C34878D82A}">
                    <a16:rowId xmlns:a16="http://schemas.microsoft.com/office/drawing/2014/main" val="4021613423"/>
                  </a:ext>
                </a:extLst>
              </a:tr>
            </a:tbl>
          </a:graphicData>
        </a:graphic>
      </p:graphicFrame>
      <p:graphicFrame>
        <p:nvGraphicFramePr>
          <p:cNvPr id="8" name="Table 7">
            <a:extLst>
              <a:ext uri="{FF2B5EF4-FFF2-40B4-BE49-F238E27FC236}">
                <a16:creationId xmlns:a16="http://schemas.microsoft.com/office/drawing/2014/main" id="{D0775A8E-F10B-49E6-A52B-8128A15CAF33}"/>
              </a:ext>
            </a:extLst>
          </p:cNvPr>
          <p:cNvGraphicFramePr>
            <a:graphicFrameLocks noGrp="1"/>
          </p:cNvGraphicFramePr>
          <p:nvPr>
            <p:extLst>
              <p:ext uri="{D42A27DB-BD31-4B8C-83A1-F6EECF244321}">
                <p14:modId xmlns:p14="http://schemas.microsoft.com/office/powerpoint/2010/main" val="1783436849"/>
              </p:ext>
            </p:extLst>
          </p:nvPr>
        </p:nvGraphicFramePr>
        <p:xfrm>
          <a:off x="7627883" y="4261279"/>
          <a:ext cx="4368795" cy="326920"/>
        </p:xfrm>
        <a:graphic>
          <a:graphicData uri="http://schemas.openxmlformats.org/drawingml/2006/table">
            <a:tbl>
              <a:tblPr firstRow="1" bandRow="1">
                <a:tableStyleId>{5C22544A-7EE6-4342-B048-85BDC9FD1C3A}</a:tableStyleId>
              </a:tblPr>
              <a:tblGrid>
                <a:gridCol w="291253">
                  <a:extLst>
                    <a:ext uri="{9D8B030D-6E8A-4147-A177-3AD203B41FA5}">
                      <a16:colId xmlns:a16="http://schemas.microsoft.com/office/drawing/2014/main" val="2948255184"/>
                    </a:ext>
                  </a:extLst>
                </a:gridCol>
                <a:gridCol w="291253">
                  <a:extLst>
                    <a:ext uri="{9D8B030D-6E8A-4147-A177-3AD203B41FA5}">
                      <a16:colId xmlns:a16="http://schemas.microsoft.com/office/drawing/2014/main" val="1925520831"/>
                    </a:ext>
                  </a:extLst>
                </a:gridCol>
                <a:gridCol w="291253">
                  <a:extLst>
                    <a:ext uri="{9D8B030D-6E8A-4147-A177-3AD203B41FA5}">
                      <a16:colId xmlns:a16="http://schemas.microsoft.com/office/drawing/2014/main" val="116281340"/>
                    </a:ext>
                  </a:extLst>
                </a:gridCol>
                <a:gridCol w="291253">
                  <a:extLst>
                    <a:ext uri="{9D8B030D-6E8A-4147-A177-3AD203B41FA5}">
                      <a16:colId xmlns:a16="http://schemas.microsoft.com/office/drawing/2014/main" val="1732959369"/>
                    </a:ext>
                  </a:extLst>
                </a:gridCol>
                <a:gridCol w="291253">
                  <a:extLst>
                    <a:ext uri="{9D8B030D-6E8A-4147-A177-3AD203B41FA5}">
                      <a16:colId xmlns:a16="http://schemas.microsoft.com/office/drawing/2014/main" val="1480664468"/>
                    </a:ext>
                  </a:extLst>
                </a:gridCol>
                <a:gridCol w="291253">
                  <a:extLst>
                    <a:ext uri="{9D8B030D-6E8A-4147-A177-3AD203B41FA5}">
                      <a16:colId xmlns:a16="http://schemas.microsoft.com/office/drawing/2014/main" val="463421774"/>
                    </a:ext>
                  </a:extLst>
                </a:gridCol>
                <a:gridCol w="291253">
                  <a:extLst>
                    <a:ext uri="{9D8B030D-6E8A-4147-A177-3AD203B41FA5}">
                      <a16:colId xmlns:a16="http://schemas.microsoft.com/office/drawing/2014/main" val="1345759700"/>
                    </a:ext>
                  </a:extLst>
                </a:gridCol>
                <a:gridCol w="291253">
                  <a:extLst>
                    <a:ext uri="{9D8B030D-6E8A-4147-A177-3AD203B41FA5}">
                      <a16:colId xmlns:a16="http://schemas.microsoft.com/office/drawing/2014/main" val="1230893214"/>
                    </a:ext>
                  </a:extLst>
                </a:gridCol>
                <a:gridCol w="291253">
                  <a:extLst>
                    <a:ext uri="{9D8B030D-6E8A-4147-A177-3AD203B41FA5}">
                      <a16:colId xmlns:a16="http://schemas.microsoft.com/office/drawing/2014/main" val="1495946051"/>
                    </a:ext>
                  </a:extLst>
                </a:gridCol>
                <a:gridCol w="291253">
                  <a:extLst>
                    <a:ext uri="{9D8B030D-6E8A-4147-A177-3AD203B41FA5}">
                      <a16:colId xmlns:a16="http://schemas.microsoft.com/office/drawing/2014/main" val="3031504156"/>
                    </a:ext>
                  </a:extLst>
                </a:gridCol>
                <a:gridCol w="291253">
                  <a:extLst>
                    <a:ext uri="{9D8B030D-6E8A-4147-A177-3AD203B41FA5}">
                      <a16:colId xmlns:a16="http://schemas.microsoft.com/office/drawing/2014/main" val="1296821650"/>
                    </a:ext>
                  </a:extLst>
                </a:gridCol>
                <a:gridCol w="291253">
                  <a:extLst>
                    <a:ext uri="{9D8B030D-6E8A-4147-A177-3AD203B41FA5}">
                      <a16:colId xmlns:a16="http://schemas.microsoft.com/office/drawing/2014/main" val="952780521"/>
                    </a:ext>
                  </a:extLst>
                </a:gridCol>
                <a:gridCol w="291253">
                  <a:extLst>
                    <a:ext uri="{9D8B030D-6E8A-4147-A177-3AD203B41FA5}">
                      <a16:colId xmlns:a16="http://schemas.microsoft.com/office/drawing/2014/main" val="1220635648"/>
                    </a:ext>
                  </a:extLst>
                </a:gridCol>
                <a:gridCol w="291253">
                  <a:extLst>
                    <a:ext uri="{9D8B030D-6E8A-4147-A177-3AD203B41FA5}">
                      <a16:colId xmlns:a16="http://schemas.microsoft.com/office/drawing/2014/main" val="1788233732"/>
                    </a:ext>
                  </a:extLst>
                </a:gridCol>
                <a:gridCol w="291253">
                  <a:extLst>
                    <a:ext uri="{9D8B030D-6E8A-4147-A177-3AD203B41FA5}">
                      <a16:colId xmlns:a16="http://schemas.microsoft.com/office/drawing/2014/main" val="604033753"/>
                    </a:ext>
                  </a:extLst>
                </a:gridCol>
              </a:tblGrid>
              <a:tr h="326920">
                <a:tc>
                  <a:txBody>
                    <a:bodyPr/>
                    <a:lstStyle/>
                    <a:p>
                      <a:r>
                        <a:rPr lang="en-US" sz="1600" dirty="0">
                          <a:solidFill>
                            <a:schemeClr val="bg1"/>
                          </a:solidFill>
                        </a:rPr>
                        <a:t>55</a:t>
                      </a:r>
                    </a:p>
                  </a:txBody>
                  <a:tcPr marL="0" marR="0" marT="0" marB="0" anchor="ctr" anchorCtr="1">
                    <a:solidFill>
                      <a:schemeClr val="accent1"/>
                    </a:solidFill>
                  </a:tcPr>
                </a:tc>
                <a:tc>
                  <a:txBody>
                    <a:bodyPr/>
                    <a:lstStyle/>
                    <a:p>
                      <a:r>
                        <a:rPr lang="en-US" sz="1600" dirty="0">
                          <a:solidFill>
                            <a:schemeClr val="bg1"/>
                          </a:solidFill>
                        </a:rPr>
                        <a:t>56</a:t>
                      </a:r>
                    </a:p>
                  </a:txBody>
                  <a:tcPr marL="0" marR="0" marT="0" marB="0" anchor="ctr" anchorCtr="1">
                    <a:solidFill>
                      <a:schemeClr val="accent1"/>
                    </a:solidFill>
                  </a:tcPr>
                </a:tc>
                <a:tc>
                  <a:txBody>
                    <a:bodyPr/>
                    <a:lstStyle/>
                    <a:p>
                      <a:r>
                        <a:rPr lang="en-US" sz="1600" dirty="0">
                          <a:solidFill>
                            <a:schemeClr val="bg1"/>
                          </a:solidFill>
                        </a:rPr>
                        <a:t>57</a:t>
                      </a:r>
                    </a:p>
                  </a:txBody>
                  <a:tcPr marL="0" marR="0" marT="0" marB="0" anchor="ctr" anchorCtr="1">
                    <a:solidFill>
                      <a:schemeClr val="accent1"/>
                    </a:solidFill>
                  </a:tcPr>
                </a:tc>
                <a:tc>
                  <a:txBody>
                    <a:bodyPr/>
                    <a:lstStyle/>
                    <a:p>
                      <a:r>
                        <a:rPr lang="en-US" sz="1600" dirty="0">
                          <a:solidFill>
                            <a:schemeClr val="bg1"/>
                          </a:solidFill>
                        </a:rPr>
                        <a:t>58</a:t>
                      </a:r>
                    </a:p>
                  </a:txBody>
                  <a:tcPr marL="0" marR="0" marT="0" marB="0" anchor="ctr" anchorCtr="1">
                    <a:solidFill>
                      <a:schemeClr val="accent1"/>
                    </a:solidFill>
                  </a:tcPr>
                </a:tc>
                <a:tc>
                  <a:txBody>
                    <a:bodyPr/>
                    <a:lstStyle/>
                    <a:p>
                      <a:r>
                        <a:rPr lang="en-US" sz="1600" dirty="0">
                          <a:solidFill>
                            <a:schemeClr val="bg1"/>
                          </a:solidFill>
                        </a:rPr>
                        <a:t>59</a:t>
                      </a:r>
                    </a:p>
                  </a:txBody>
                  <a:tcPr marL="0" marR="0" marT="0" marB="0" anchor="ctr" anchorCtr="1">
                    <a:solidFill>
                      <a:schemeClr val="accent1"/>
                    </a:solidFill>
                  </a:tcPr>
                </a:tc>
                <a:tc>
                  <a:txBody>
                    <a:bodyPr/>
                    <a:lstStyle/>
                    <a:p>
                      <a:r>
                        <a:rPr lang="en-US" sz="1600" dirty="0"/>
                        <a:t>60</a:t>
                      </a:r>
                    </a:p>
                  </a:txBody>
                  <a:tcPr marL="0" marR="0" marT="0" marB="0" anchor="ctr" anchorCtr="1"/>
                </a:tc>
                <a:tc>
                  <a:txBody>
                    <a:bodyPr/>
                    <a:lstStyle/>
                    <a:p>
                      <a:r>
                        <a:rPr lang="en-US" sz="1600" dirty="0"/>
                        <a:t>…</a:t>
                      </a:r>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extLst>
                  <a:ext uri="{0D108BD9-81ED-4DB2-BD59-A6C34878D82A}">
                    <a16:rowId xmlns:a16="http://schemas.microsoft.com/office/drawing/2014/main" val="4021613423"/>
                  </a:ext>
                </a:extLst>
              </a:tr>
            </a:tbl>
          </a:graphicData>
        </a:graphic>
      </p:graphicFrame>
      <p:sp>
        <p:nvSpPr>
          <p:cNvPr id="9" name="TextBox 8">
            <a:extLst>
              <a:ext uri="{FF2B5EF4-FFF2-40B4-BE49-F238E27FC236}">
                <a16:creationId xmlns:a16="http://schemas.microsoft.com/office/drawing/2014/main" id="{CC1662A0-16DF-400B-94DA-988F350228D2}"/>
              </a:ext>
            </a:extLst>
          </p:cNvPr>
          <p:cNvSpPr txBox="1"/>
          <p:nvPr/>
        </p:nvSpPr>
        <p:spPr>
          <a:xfrm>
            <a:off x="6185561" y="2781518"/>
            <a:ext cx="1397003" cy="646331"/>
          </a:xfrm>
          <a:prstGeom prst="rect">
            <a:avLst/>
          </a:prstGeom>
          <a:noFill/>
        </p:spPr>
        <p:txBody>
          <a:bodyPr wrap="square" rtlCol="0">
            <a:spAutoFit/>
          </a:bodyPr>
          <a:lstStyle/>
          <a:p>
            <a:pPr algn="ctr"/>
            <a:r>
              <a:rPr lang="en-US" sz="1200" dirty="0">
                <a:solidFill>
                  <a:schemeClr val="tx1"/>
                </a:solidFill>
              </a:rPr>
              <a:t>SN assignment at current AP MLD for TID N</a:t>
            </a:r>
          </a:p>
        </p:txBody>
      </p:sp>
      <p:sp>
        <p:nvSpPr>
          <p:cNvPr id="10" name="TextBox 9">
            <a:extLst>
              <a:ext uri="{FF2B5EF4-FFF2-40B4-BE49-F238E27FC236}">
                <a16:creationId xmlns:a16="http://schemas.microsoft.com/office/drawing/2014/main" id="{393AC6FC-915A-40CE-9CB0-19B219DCB1F5}"/>
              </a:ext>
            </a:extLst>
          </p:cNvPr>
          <p:cNvSpPr txBox="1"/>
          <p:nvPr/>
        </p:nvSpPr>
        <p:spPr>
          <a:xfrm>
            <a:off x="6185561" y="3959523"/>
            <a:ext cx="1397003" cy="646331"/>
          </a:xfrm>
          <a:prstGeom prst="rect">
            <a:avLst/>
          </a:prstGeom>
          <a:noFill/>
        </p:spPr>
        <p:txBody>
          <a:bodyPr wrap="square" rtlCol="0">
            <a:spAutoFit/>
          </a:bodyPr>
          <a:lstStyle/>
          <a:p>
            <a:pPr algn="ctr"/>
            <a:r>
              <a:rPr lang="en-US" sz="1200" dirty="0">
                <a:solidFill>
                  <a:schemeClr val="tx1"/>
                </a:solidFill>
              </a:rPr>
              <a:t>SN assignment at target AP MLD for TID N</a:t>
            </a:r>
          </a:p>
        </p:txBody>
      </p:sp>
      <p:cxnSp>
        <p:nvCxnSpPr>
          <p:cNvPr id="12" name="Straight Arrow Connector 11">
            <a:extLst>
              <a:ext uri="{FF2B5EF4-FFF2-40B4-BE49-F238E27FC236}">
                <a16:creationId xmlns:a16="http://schemas.microsoft.com/office/drawing/2014/main" id="{809BABE8-7E12-48F7-BDBE-EE19F1872E69}"/>
              </a:ext>
            </a:extLst>
          </p:cNvPr>
          <p:cNvCxnSpPr>
            <a:cxnSpLocks/>
          </p:cNvCxnSpPr>
          <p:nvPr/>
        </p:nvCxnSpPr>
        <p:spPr bwMode="auto">
          <a:xfrm>
            <a:off x="8915400" y="2552918"/>
            <a:ext cx="0" cy="3810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3B4F571-948B-4F8B-9D04-E888E8DEFCAA}"/>
              </a:ext>
            </a:extLst>
          </p:cNvPr>
          <p:cNvSpPr txBox="1"/>
          <p:nvPr/>
        </p:nvSpPr>
        <p:spPr>
          <a:xfrm>
            <a:off x="8216898" y="1981201"/>
            <a:ext cx="1397003" cy="646331"/>
          </a:xfrm>
          <a:prstGeom prst="rect">
            <a:avLst/>
          </a:prstGeom>
          <a:noFill/>
        </p:spPr>
        <p:txBody>
          <a:bodyPr wrap="square" rtlCol="0">
            <a:spAutoFit/>
          </a:bodyPr>
          <a:lstStyle/>
          <a:p>
            <a:pPr algn="ctr"/>
            <a:r>
              <a:rPr lang="en-US" sz="1200" dirty="0">
                <a:solidFill>
                  <a:schemeClr val="tx1"/>
                </a:solidFill>
              </a:rPr>
              <a:t>Last assigned SN when SN transfer is initiated</a:t>
            </a:r>
          </a:p>
        </p:txBody>
      </p:sp>
      <p:cxnSp>
        <p:nvCxnSpPr>
          <p:cNvPr id="15" name="Straight Arrow Connector 14">
            <a:extLst>
              <a:ext uri="{FF2B5EF4-FFF2-40B4-BE49-F238E27FC236}">
                <a16:creationId xmlns:a16="http://schemas.microsoft.com/office/drawing/2014/main" id="{E979F90D-2667-4431-BAFC-24A1FF085712}"/>
              </a:ext>
            </a:extLst>
          </p:cNvPr>
          <p:cNvCxnSpPr>
            <a:cxnSpLocks/>
          </p:cNvCxnSpPr>
          <p:nvPr/>
        </p:nvCxnSpPr>
        <p:spPr bwMode="auto">
          <a:xfrm flipV="1">
            <a:off x="7772400" y="4605854"/>
            <a:ext cx="0" cy="3742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9CA7A466-3821-4A87-865B-F6EC9471EA4C}"/>
              </a:ext>
            </a:extLst>
          </p:cNvPr>
          <p:cNvSpPr txBox="1"/>
          <p:nvPr/>
        </p:nvSpPr>
        <p:spPr>
          <a:xfrm>
            <a:off x="7239000" y="4959730"/>
            <a:ext cx="1397003" cy="461665"/>
          </a:xfrm>
          <a:prstGeom prst="rect">
            <a:avLst/>
          </a:prstGeom>
          <a:noFill/>
        </p:spPr>
        <p:txBody>
          <a:bodyPr wrap="square" rtlCol="0">
            <a:spAutoFit/>
          </a:bodyPr>
          <a:lstStyle/>
          <a:p>
            <a:pPr algn="ctr"/>
            <a:r>
              <a:rPr lang="en-US" sz="1200" dirty="0">
                <a:solidFill>
                  <a:schemeClr val="tx1"/>
                </a:solidFill>
              </a:rPr>
              <a:t>First assigned SN at target AP MLD</a:t>
            </a:r>
          </a:p>
        </p:txBody>
      </p:sp>
      <p:cxnSp>
        <p:nvCxnSpPr>
          <p:cNvPr id="18" name="Straight Arrow Connector 17">
            <a:extLst>
              <a:ext uri="{FF2B5EF4-FFF2-40B4-BE49-F238E27FC236}">
                <a16:creationId xmlns:a16="http://schemas.microsoft.com/office/drawing/2014/main" id="{838C383F-18A7-4AAE-916F-AAF7FD76A2C9}"/>
              </a:ext>
            </a:extLst>
          </p:cNvPr>
          <p:cNvCxnSpPr>
            <a:cxnSpLocks/>
          </p:cNvCxnSpPr>
          <p:nvPr/>
        </p:nvCxnSpPr>
        <p:spPr bwMode="auto">
          <a:xfrm>
            <a:off x="9080501" y="3382209"/>
            <a:ext cx="158749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E25B5616-4C80-49D7-A142-7CF978AE22C8}"/>
              </a:ext>
            </a:extLst>
          </p:cNvPr>
          <p:cNvSpPr txBox="1"/>
          <p:nvPr/>
        </p:nvSpPr>
        <p:spPr>
          <a:xfrm>
            <a:off x="8793396" y="3368566"/>
            <a:ext cx="2161707" cy="461665"/>
          </a:xfrm>
          <a:prstGeom prst="rect">
            <a:avLst/>
          </a:prstGeom>
          <a:noFill/>
        </p:spPr>
        <p:txBody>
          <a:bodyPr wrap="square" rtlCol="0">
            <a:spAutoFit/>
          </a:bodyPr>
          <a:lstStyle/>
          <a:p>
            <a:pPr algn="ctr"/>
            <a:r>
              <a:rPr lang="en-US" sz="1200" dirty="0">
                <a:solidFill>
                  <a:schemeClr val="tx1"/>
                </a:solidFill>
              </a:rPr>
              <a:t>SN cannot be assigned to new incoming MSDUs</a:t>
            </a:r>
          </a:p>
        </p:txBody>
      </p:sp>
    </p:spTree>
    <p:extLst>
      <p:ext uri="{BB962C8B-B14F-4D97-AF65-F5344CB8AC3E}">
        <p14:creationId xmlns:p14="http://schemas.microsoft.com/office/powerpoint/2010/main" val="98833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6712-887F-4440-9E61-85623DE599D5}"/>
              </a:ext>
            </a:extLst>
          </p:cNvPr>
          <p:cNvSpPr>
            <a:spLocks noGrp="1"/>
          </p:cNvSpPr>
          <p:nvPr>
            <p:ph type="title"/>
          </p:nvPr>
        </p:nvSpPr>
        <p:spPr/>
        <p:txBody>
          <a:bodyPr/>
          <a:lstStyle/>
          <a:p>
            <a:r>
              <a:rPr lang="en-US" dirty="0"/>
              <a:t>SN Reserve </a:t>
            </a:r>
          </a:p>
        </p:txBody>
      </p:sp>
      <p:sp>
        <p:nvSpPr>
          <p:cNvPr id="3" name="Content Placeholder 2">
            <a:extLst>
              <a:ext uri="{FF2B5EF4-FFF2-40B4-BE49-F238E27FC236}">
                <a16:creationId xmlns:a16="http://schemas.microsoft.com/office/drawing/2014/main" id="{90E8F52D-91C1-44AF-8A80-2E6CF75E1313}"/>
              </a:ext>
            </a:extLst>
          </p:cNvPr>
          <p:cNvSpPr>
            <a:spLocks noGrp="1"/>
          </p:cNvSpPr>
          <p:nvPr>
            <p:ph idx="1"/>
          </p:nvPr>
        </p:nvSpPr>
        <p:spPr>
          <a:xfrm>
            <a:off x="914401" y="1981201"/>
            <a:ext cx="5257799" cy="4113213"/>
          </a:xfrm>
        </p:spPr>
        <p:txBody>
          <a:bodyPr/>
          <a:lstStyle/>
          <a:p>
            <a:pPr>
              <a:buFont typeface="Arial" panose="020B0604020202020204" pitchFamily="34" charset="0"/>
              <a:buChar char="•"/>
            </a:pPr>
            <a:r>
              <a:rPr lang="en-US" sz="2000" dirty="0"/>
              <a:t>AP can maintain a SN reserve to assign SN to incoming MSDUs.</a:t>
            </a:r>
          </a:p>
          <a:p>
            <a:pPr>
              <a:buFont typeface="Arial" panose="020B0604020202020204" pitchFamily="34" charset="0"/>
              <a:buChar char="•"/>
            </a:pPr>
            <a:r>
              <a:rPr lang="en-US" sz="2000" dirty="0"/>
              <a:t>Reserve size can be computed based on pre-known information. E.g., prior load/traffic characteristics of the non-AP MLD coupled with the typical time it takes to complete the network side procedures.</a:t>
            </a:r>
          </a:p>
          <a:p>
            <a:pPr>
              <a:buFont typeface="Arial" panose="020B0604020202020204" pitchFamily="34" charset="0"/>
              <a:buChar char="•"/>
            </a:pPr>
            <a:r>
              <a:rPr lang="en-US" sz="2000" dirty="0"/>
              <a:t>A procedure to update SN at the non-AP MLD will be needed. Update can either come from the current AP MLD (e.g., in the response/BAR) or from the target AP MLD. </a:t>
            </a:r>
          </a:p>
        </p:txBody>
      </p:sp>
      <p:sp>
        <p:nvSpPr>
          <p:cNvPr id="4" name="Slide Number Placeholder 3">
            <a:extLst>
              <a:ext uri="{FF2B5EF4-FFF2-40B4-BE49-F238E27FC236}">
                <a16:creationId xmlns:a16="http://schemas.microsoft.com/office/drawing/2014/main" id="{C0FD4931-B82C-47F3-A5A9-C5118CB0849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F1DBC4E-F267-47BA-90F0-7FEB38D5FAA1}"/>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AE384A27-80CA-4042-964F-7B65F4955423}"/>
              </a:ext>
            </a:extLst>
          </p:cNvPr>
          <p:cNvSpPr>
            <a:spLocks noGrp="1"/>
          </p:cNvSpPr>
          <p:nvPr>
            <p:ph type="dt" idx="15"/>
          </p:nvPr>
        </p:nvSpPr>
        <p:spPr/>
        <p:txBody>
          <a:bodyPr/>
          <a:lstStyle/>
          <a:p>
            <a:r>
              <a:rPr lang="en-US" dirty="0"/>
              <a:t>August 2024</a:t>
            </a:r>
            <a:endParaRPr lang="en-GB" dirty="0"/>
          </a:p>
        </p:txBody>
      </p:sp>
      <p:graphicFrame>
        <p:nvGraphicFramePr>
          <p:cNvPr id="7" name="Table 6">
            <a:extLst>
              <a:ext uri="{FF2B5EF4-FFF2-40B4-BE49-F238E27FC236}">
                <a16:creationId xmlns:a16="http://schemas.microsoft.com/office/drawing/2014/main" id="{095CABC9-1FE3-45ED-BF35-3F35EF17B6D1}"/>
              </a:ext>
            </a:extLst>
          </p:cNvPr>
          <p:cNvGraphicFramePr>
            <a:graphicFrameLocks noGrp="1"/>
          </p:cNvGraphicFramePr>
          <p:nvPr>
            <p:extLst>
              <p:ext uri="{D42A27DB-BD31-4B8C-83A1-F6EECF244321}">
                <p14:modId xmlns:p14="http://schemas.microsoft.com/office/powerpoint/2010/main" val="290230061"/>
              </p:ext>
            </p:extLst>
          </p:nvPr>
        </p:nvGraphicFramePr>
        <p:xfrm>
          <a:off x="7620000" y="2933918"/>
          <a:ext cx="4368795" cy="326920"/>
        </p:xfrm>
        <a:graphic>
          <a:graphicData uri="http://schemas.openxmlformats.org/drawingml/2006/table">
            <a:tbl>
              <a:tblPr firstRow="1" bandRow="1">
                <a:tableStyleId>{5C22544A-7EE6-4342-B048-85BDC9FD1C3A}</a:tableStyleId>
              </a:tblPr>
              <a:tblGrid>
                <a:gridCol w="291253">
                  <a:extLst>
                    <a:ext uri="{9D8B030D-6E8A-4147-A177-3AD203B41FA5}">
                      <a16:colId xmlns:a16="http://schemas.microsoft.com/office/drawing/2014/main" val="2948255184"/>
                    </a:ext>
                  </a:extLst>
                </a:gridCol>
                <a:gridCol w="291253">
                  <a:extLst>
                    <a:ext uri="{9D8B030D-6E8A-4147-A177-3AD203B41FA5}">
                      <a16:colId xmlns:a16="http://schemas.microsoft.com/office/drawing/2014/main" val="1925520831"/>
                    </a:ext>
                  </a:extLst>
                </a:gridCol>
                <a:gridCol w="291253">
                  <a:extLst>
                    <a:ext uri="{9D8B030D-6E8A-4147-A177-3AD203B41FA5}">
                      <a16:colId xmlns:a16="http://schemas.microsoft.com/office/drawing/2014/main" val="116281340"/>
                    </a:ext>
                  </a:extLst>
                </a:gridCol>
                <a:gridCol w="291253">
                  <a:extLst>
                    <a:ext uri="{9D8B030D-6E8A-4147-A177-3AD203B41FA5}">
                      <a16:colId xmlns:a16="http://schemas.microsoft.com/office/drawing/2014/main" val="1732959369"/>
                    </a:ext>
                  </a:extLst>
                </a:gridCol>
                <a:gridCol w="291253">
                  <a:extLst>
                    <a:ext uri="{9D8B030D-6E8A-4147-A177-3AD203B41FA5}">
                      <a16:colId xmlns:a16="http://schemas.microsoft.com/office/drawing/2014/main" val="1480664468"/>
                    </a:ext>
                  </a:extLst>
                </a:gridCol>
                <a:gridCol w="291253">
                  <a:extLst>
                    <a:ext uri="{9D8B030D-6E8A-4147-A177-3AD203B41FA5}">
                      <a16:colId xmlns:a16="http://schemas.microsoft.com/office/drawing/2014/main" val="463421774"/>
                    </a:ext>
                  </a:extLst>
                </a:gridCol>
                <a:gridCol w="291253">
                  <a:extLst>
                    <a:ext uri="{9D8B030D-6E8A-4147-A177-3AD203B41FA5}">
                      <a16:colId xmlns:a16="http://schemas.microsoft.com/office/drawing/2014/main" val="1345759700"/>
                    </a:ext>
                  </a:extLst>
                </a:gridCol>
                <a:gridCol w="291253">
                  <a:extLst>
                    <a:ext uri="{9D8B030D-6E8A-4147-A177-3AD203B41FA5}">
                      <a16:colId xmlns:a16="http://schemas.microsoft.com/office/drawing/2014/main" val="1230893214"/>
                    </a:ext>
                  </a:extLst>
                </a:gridCol>
                <a:gridCol w="291253">
                  <a:extLst>
                    <a:ext uri="{9D8B030D-6E8A-4147-A177-3AD203B41FA5}">
                      <a16:colId xmlns:a16="http://schemas.microsoft.com/office/drawing/2014/main" val="1495946051"/>
                    </a:ext>
                  </a:extLst>
                </a:gridCol>
                <a:gridCol w="291253">
                  <a:extLst>
                    <a:ext uri="{9D8B030D-6E8A-4147-A177-3AD203B41FA5}">
                      <a16:colId xmlns:a16="http://schemas.microsoft.com/office/drawing/2014/main" val="3031504156"/>
                    </a:ext>
                  </a:extLst>
                </a:gridCol>
                <a:gridCol w="291253">
                  <a:extLst>
                    <a:ext uri="{9D8B030D-6E8A-4147-A177-3AD203B41FA5}">
                      <a16:colId xmlns:a16="http://schemas.microsoft.com/office/drawing/2014/main" val="1296821650"/>
                    </a:ext>
                  </a:extLst>
                </a:gridCol>
                <a:gridCol w="291253">
                  <a:extLst>
                    <a:ext uri="{9D8B030D-6E8A-4147-A177-3AD203B41FA5}">
                      <a16:colId xmlns:a16="http://schemas.microsoft.com/office/drawing/2014/main" val="952780521"/>
                    </a:ext>
                  </a:extLst>
                </a:gridCol>
                <a:gridCol w="291253">
                  <a:extLst>
                    <a:ext uri="{9D8B030D-6E8A-4147-A177-3AD203B41FA5}">
                      <a16:colId xmlns:a16="http://schemas.microsoft.com/office/drawing/2014/main" val="1220635648"/>
                    </a:ext>
                  </a:extLst>
                </a:gridCol>
                <a:gridCol w="291253">
                  <a:extLst>
                    <a:ext uri="{9D8B030D-6E8A-4147-A177-3AD203B41FA5}">
                      <a16:colId xmlns:a16="http://schemas.microsoft.com/office/drawing/2014/main" val="1788233732"/>
                    </a:ext>
                  </a:extLst>
                </a:gridCol>
                <a:gridCol w="291253">
                  <a:extLst>
                    <a:ext uri="{9D8B030D-6E8A-4147-A177-3AD203B41FA5}">
                      <a16:colId xmlns:a16="http://schemas.microsoft.com/office/drawing/2014/main" val="604033753"/>
                    </a:ext>
                  </a:extLst>
                </a:gridCol>
              </a:tblGrid>
              <a:tr h="326920">
                <a:tc>
                  <a:txBody>
                    <a:bodyPr/>
                    <a:lstStyle/>
                    <a:p>
                      <a:r>
                        <a:rPr lang="en-US" sz="1600" dirty="0">
                          <a:solidFill>
                            <a:schemeClr val="bg1"/>
                          </a:solidFill>
                        </a:rPr>
                        <a:t>50</a:t>
                      </a:r>
                    </a:p>
                  </a:txBody>
                  <a:tcPr marL="0" marR="0" marT="0" marB="0" anchor="ctr" anchorCtr="1">
                    <a:solidFill>
                      <a:srgbClr val="FF0000"/>
                    </a:solidFill>
                  </a:tcPr>
                </a:tc>
                <a:tc>
                  <a:txBody>
                    <a:bodyPr/>
                    <a:lstStyle/>
                    <a:p>
                      <a:r>
                        <a:rPr lang="en-US" sz="1600" dirty="0">
                          <a:solidFill>
                            <a:schemeClr val="bg1"/>
                          </a:solidFill>
                        </a:rPr>
                        <a:t>51</a:t>
                      </a:r>
                    </a:p>
                  </a:txBody>
                  <a:tcPr marL="0" marR="0" marT="0" marB="0" anchor="ctr" anchorCtr="1">
                    <a:solidFill>
                      <a:srgbClr val="FF0000"/>
                    </a:solidFill>
                  </a:tcPr>
                </a:tc>
                <a:tc>
                  <a:txBody>
                    <a:bodyPr/>
                    <a:lstStyle/>
                    <a:p>
                      <a:r>
                        <a:rPr lang="en-US" sz="1600" dirty="0">
                          <a:solidFill>
                            <a:schemeClr val="bg1"/>
                          </a:solidFill>
                        </a:rPr>
                        <a:t>52</a:t>
                      </a:r>
                    </a:p>
                  </a:txBody>
                  <a:tcPr marL="0" marR="0" marT="0" marB="0" anchor="ctr" anchorCtr="1">
                    <a:solidFill>
                      <a:srgbClr val="FF0000"/>
                    </a:solidFill>
                  </a:tcPr>
                </a:tc>
                <a:tc>
                  <a:txBody>
                    <a:bodyPr/>
                    <a:lstStyle/>
                    <a:p>
                      <a:r>
                        <a:rPr lang="en-US" sz="1600" dirty="0">
                          <a:solidFill>
                            <a:schemeClr val="bg1"/>
                          </a:solidFill>
                        </a:rPr>
                        <a:t>53</a:t>
                      </a:r>
                    </a:p>
                  </a:txBody>
                  <a:tcPr marL="0" marR="0" marT="0" marB="0" anchor="ctr" anchorCtr="1">
                    <a:solidFill>
                      <a:srgbClr val="FF0000"/>
                    </a:solidFill>
                  </a:tcPr>
                </a:tc>
                <a:tc>
                  <a:txBody>
                    <a:bodyPr/>
                    <a:lstStyle/>
                    <a:p>
                      <a:r>
                        <a:rPr lang="en-US" sz="1600" dirty="0">
                          <a:solidFill>
                            <a:schemeClr val="bg1"/>
                          </a:solidFill>
                        </a:rPr>
                        <a:t>54</a:t>
                      </a:r>
                    </a:p>
                  </a:txBody>
                  <a:tcPr marL="0" marR="0" marT="0" marB="0" anchor="ctr" anchorCtr="1">
                    <a:solidFill>
                      <a:srgbClr val="FF0000"/>
                    </a:solidFill>
                  </a:tcPr>
                </a:tc>
                <a:tc>
                  <a:txBody>
                    <a:bodyPr/>
                    <a:lstStyle/>
                    <a:p>
                      <a:r>
                        <a:rPr lang="en-US" sz="1600" dirty="0"/>
                        <a:t>55</a:t>
                      </a:r>
                    </a:p>
                  </a:txBody>
                  <a:tcPr marL="0" marR="0" marT="0" marB="0" anchor="ctr" anchorCtr="1"/>
                </a:tc>
                <a:tc>
                  <a:txBody>
                    <a:bodyPr/>
                    <a:lstStyle/>
                    <a:p>
                      <a:r>
                        <a:rPr lang="en-US" sz="1600" dirty="0"/>
                        <a:t>56</a:t>
                      </a:r>
                    </a:p>
                  </a:txBody>
                  <a:tcPr marL="0" marR="0" marT="0" marB="0" anchor="ctr" anchorCtr="1"/>
                </a:tc>
                <a:tc>
                  <a:txBody>
                    <a:bodyPr/>
                    <a:lstStyle/>
                    <a:p>
                      <a:r>
                        <a:rPr lang="en-US" sz="1600" dirty="0"/>
                        <a:t>57</a:t>
                      </a:r>
                    </a:p>
                  </a:txBody>
                  <a:tcPr marL="0" marR="0" marT="0" marB="0" anchor="ctr" anchorCtr="1"/>
                </a:tc>
                <a:tc>
                  <a:txBody>
                    <a:bodyPr/>
                    <a:lstStyle/>
                    <a:p>
                      <a:r>
                        <a:rPr lang="en-US" sz="1600" dirty="0"/>
                        <a:t>…</a:t>
                      </a:r>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r>
                        <a:rPr lang="en-US" sz="1600" dirty="0"/>
                        <a:t>X</a:t>
                      </a:r>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tc>
                  <a:txBody>
                    <a:bodyPr/>
                    <a:lstStyle/>
                    <a:p>
                      <a:endParaRPr lang="en-US" sz="1600" dirty="0"/>
                    </a:p>
                  </a:txBody>
                  <a:tcPr marL="0" marR="0" marT="0" marB="0" anchor="ctr" anchorCtr="1"/>
                </a:tc>
                <a:extLst>
                  <a:ext uri="{0D108BD9-81ED-4DB2-BD59-A6C34878D82A}">
                    <a16:rowId xmlns:a16="http://schemas.microsoft.com/office/drawing/2014/main" val="4021613423"/>
                  </a:ext>
                </a:extLst>
              </a:tr>
            </a:tbl>
          </a:graphicData>
        </a:graphic>
      </p:graphicFrame>
      <p:sp>
        <p:nvSpPr>
          <p:cNvPr id="8" name="TextBox 7">
            <a:extLst>
              <a:ext uri="{FF2B5EF4-FFF2-40B4-BE49-F238E27FC236}">
                <a16:creationId xmlns:a16="http://schemas.microsoft.com/office/drawing/2014/main" id="{28DF010E-6147-43D5-84AB-F59520CEE59B}"/>
              </a:ext>
            </a:extLst>
          </p:cNvPr>
          <p:cNvSpPr txBox="1"/>
          <p:nvPr/>
        </p:nvSpPr>
        <p:spPr>
          <a:xfrm>
            <a:off x="6185561" y="2781518"/>
            <a:ext cx="1397003" cy="646331"/>
          </a:xfrm>
          <a:prstGeom prst="rect">
            <a:avLst/>
          </a:prstGeom>
          <a:noFill/>
        </p:spPr>
        <p:txBody>
          <a:bodyPr wrap="square" rtlCol="0">
            <a:spAutoFit/>
          </a:bodyPr>
          <a:lstStyle/>
          <a:p>
            <a:pPr algn="ctr"/>
            <a:r>
              <a:rPr lang="en-US" sz="1200" dirty="0">
                <a:solidFill>
                  <a:schemeClr val="tx1"/>
                </a:solidFill>
              </a:rPr>
              <a:t>SN assignment at current AP MLD for TID N</a:t>
            </a:r>
          </a:p>
        </p:txBody>
      </p:sp>
      <p:cxnSp>
        <p:nvCxnSpPr>
          <p:cNvPr id="9" name="Straight Arrow Connector 8">
            <a:extLst>
              <a:ext uri="{FF2B5EF4-FFF2-40B4-BE49-F238E27FC236}">
                <a16:creationId xmlns:a16="http://schemas.microsoft.com/office/drawing/2014/main" id="{8CB95573-F808-4D71-9125-3BC28A198E56}"/>
              </a:ext>
            </a:extLst>
          </p:cNvPr>
          <p:cNvCxnSpPr>
            <a:cxnSpLocks/>
          </p:cNvCxnSpPr>
          <p:nvPr/>
        </p:nvCxnSpPr>
        <p:spPr bwMode="auto">
          <a:xfrm>
            <a:off x="8915400" y="2552918"/>
            <a:ext cx="0" cy="3810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3948935C-1140-4473-9889-BB812F62C36B}"/>
              </a:ext>
            </a:extLst>
          </p:cNvPr>
          <p:cNvSpPr txBox="1"/>
          <p:nvPr/>
        </p:nvSpPr>
        <p:spPr>
          <a:xfrm>
            <a:off x="8216898" y="1981201"/>
            <a:ext cx="1397003" cy="646331"/>
          </a:xfrm>
          <a:prstGeom prst="rect">
            <a:avLst/>
          </a:prstGeom>
          <a:noFill/>
        </p:spPr>
        <p:txBody>
          <a:bodyPr wrap="square" rtlCol="0">
            <a:spAutoFit/>
          </a:bodyPr>
          <a:lstStyle/>
          <a:p>
            <a:pPr algn="ctr"/>
            <a:r>
              <a:rPr lang="en-US" sz="1200" dirty="0">
                <a:solidFill>
                  <a:schemeClr val="tx1"/>
                </a:solidFill>
              </a:rPr>
              <a:t>Last assigned SN when SN transfer is initiated</a:t>
            </a:r>
          </a:p>
        </p:txBody>
      </p:sp>
      <p:cxnSp>
        <p:nvCxnSpPr>
          <p:cNvPr id="11" name="Straight Arrow Connector 10">
            <a:extLst>
              <a:ext uri="{FF2B5EF4-FFF2-40B4-BE49-F238E27FC236}">
                <a16:creationId xmlns:a16="http://schemas.microsoft.com/office/drawing/2014/main" id="{952330B2-0B68-4985-AE9C-9EFF3C14F065}"/>
              </a:ext>
            </a:extLst>
          </p:cNvPr>
          <p:cNvCxnSpPr>
            <a:cxnSpLocks/>
          </p:cNvCxnSpPr>
          <p:nvPr/>
        </p:nvCxnSpPr>
        <p:spPr bwMode="auto">
          <a:xfrm flipH="1">
            <a:off x="9076147" y="3427849"/>
            <a:ext cx="2049053"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4" name="TextBox 13">
            <a:extLst>
              <a:ext uri="{FF2B5EF4-FFF2-40B4-BE49-F238E27FC236}">
                <a16:creationId xmlns:a16="http://schemas.microsoft.com/office/drawing/2014/main" id="{9DE57F40-FEF5-4F62-8FE6-53D3E13BA6E7}"/>
              </a:ext>
            </a:extLst>
          </p:cNvPr>
          <p:cNvSpPr txBox="1"/>
          <p:nvPr/>
        </p:nvSpPr>
        <p:spPr>
          <a:xfrm>
            <a:off x="9525000" y="3406828"/>
            <a:ext cx="1397003" cy="276999"/>
          </a:xfrm>
          <a:prstGeom prst="rect">
            <a:avLst/>
          </a:prstGeom>
          <a:noFill/>
        </p:spPr>
        <p:txBody>
          <a:bodyPr wrap="square" rtlCol="0">
            <a:spAutoFit/>
          </a:bodyPr>
          <a:lstStyle/>
          <a:p>
            <a:pPr algn="ctr"/>
            <a:r>
              <a:rPr lang="en-US" sz="1200" dirty="0">
                <a:solidFill>
                  <a:schemeClr val="tx1"/>
                </a:solidFill>
              </a:rPr>
              <a:t>SN reserve</a:t>
            </a:r>
          </a:p>
        </p:txBody>
      </p:sp>
      <p:cxnSp>
        <p:nvCxnSpPr>
          <p:cNvPr id="15" name="Straight Arrow Connector 14">
            <a:extLst>
              <a:ext uri="{FF2B5EF4-FFF2-40B4-BE49-F238E27FC236}">
                <a16:creationId xmlns:a16="http://schemas.microsoft.com/office/drawing/2014/main" id="{E6B42986-CB35-4593-B041-218FF57C7932}"/>
              </a:ext>
            </a:extLst>
          </p:cNvPr>
          <p:cNvCxnSpPr>
            <a:cxnSpLocks/>
          </p:cNvCxnSpPr>
          <p:nvPr/>
        </p:nvCxnSpPr>
        <p:spPr bwMode="auto">
          <a:xfrm>
            <a:off x="10922003" y="2552918"/>
            <a:ext cx="0" cy="3810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8C2D9FDC-0C52-4170-8F6D-621EC749EDFB}"/>
              </a:ext>
            </a:extLst>
          </p:cNvPr>
          <p:cNvSpPr txBox="1"/>
          <p:nvPr/>
        </p:nvSpPr>
        <p:spPr>
          <a:xfrm>
            <a:off x="10223501" y="1934221"/>
            <a:ext cx="1397003" cy="646331"/>
          </a:xfrm>
          <a:prstGeom prst="rect">
            <a:avLst/>
          </a:prstGeom>
          <a:noFill/>
        </p:spPr>
        <p:txBody>
          <a:bodyPr wrap="square" rtlCol="0">
            <a:spAutoFit/>
          </a:bodyPr>
          <a:lstStyle/>
          <a:p>
            <a:pPr algn="ctr"/>
            <a:r>
              <a:rPr lang="en-US" sz="1200" dirty="0">
                <a:solidFill>
                  <a:schemeClr val="tx1"/>
                </a:solidFill>
              </a:rPr>
              <a:t>Large enough to suffice for possible incoming MSDUs.</a:t>
            </a:r>
          </a:p>
        </p:txBody>
      </p:sp>
    </p:spTree>
    <p:extLst>
      <p:ext uri="{BB962C8B-B14F-4D97-AF65-F5344CB8AC3E}">
        <p14:creationId xmlns:p14="http://schemas.microsoft.com/office/powerpoint/2010/main" val="77485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3079-F9F5-4E68-8E05-69305C41384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F031D4E-6179-47D3-9AFD-784CD6ACAA72}"/>
              </a:ext>
            </a:extLst>
          </p:cNvPr>
          <p:cNvSpPr>
            <a:spLocks noGrp="1"/>
          </p:cNvSpPr>
          <p:nvPr>
            <p:ph idx="1"/>
          </p:nvPr>
        </p:nvSpPr>
        <p:spPr>
          <a:xfrm>
            <a:off x="863604" y="1580616"/>
            <a:ext cx="10526180" cy="4113213"/>
          </a:xfrm>
        </p:spPr>
        <p:txBody>
          <a:bodyPr/>
          <a:lstStyle/>
          <a:p>
            <a:pPr>
              <a:buFont typeface="Arial" panose="020B0604020202020204" pitchFamily="34" charset="0"/>
              <a:buChar char="•"/>
            </a:pPr>
            <a:r>
              <a:rPr lang="en-US" sz="2800" dirty="0"/>
              <a:t>Dynamic context transfer is a key procedure necessary to ensure data continuity.</a:t>
            </a:r>
          </a:p>
          <a:p>
            <a:pPr>
              <a:buFont typeface="Arial" panose="020B0604020202020204" pitchFamily="34" charset="0"/>
              <a:buChar char="•"/>
            </a:pPr>
            <a:r>
              <a:rPr lang="en-US" sz="2800" dirty="0"/>
              <a:t>In this contribution, we discuss an issue that can occur with SN transfer.</a:t>
            </a:r>
          </a:p>
          <a:p>
            <a:pPr>
              <a:buFont typeface="Arial" panose="020B0604020202020204" pitchFamily="34" charset="0"/>
              <a:buChar char="•"/>
            </a:pPr>
            <a:r>
              <a:rPr lang="en-US" sz="2800" dirty="0"/>
              <a:t>We propose keeping an SN reserve at the current AP MLD to address the issue.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B5CDB88-B014-4FF3-99CA-97D4821DF67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52A5B2F-ADA7-4551-9971-60032DB2D368}"/>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8976C862-6176-4B2E-BAE6-9389C9AFD4B9}"/>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41801819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22587</TotalTime>
  <Words>784</Words>
  <Application>Microsoft Office PowerPoint</Application>
  <PresentationFormat>Widescreen</PresentationFormat>
  <Paragraphs>124</Paragraphs>
  <Slides>7</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Thoughts on Dynamic Context Transfer in 11bn</vt:lpstr>
      <vt:lpstr>Abstract</vt:lpstr>
      <vt:lpstr>Seamless Roaming Background</vt:lpstr>
      <vt:lpstr>SN Transfer</vt:lpstr>
      <vt:lpstr>Problem Statement</vt:lpstr>
      <vt:lpstr>SN Reserve </vt:lpstr>
      <vt:lpstr>Conclusion</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474</cp:revision>
  <cp:lastPrinted>1601-01-01T00:00:00Z</cp:lastPrinted>
  <dcterms:created xsi:type="dcterms:W3CDTF">2021-02-24T17:42:37Z</dcterms:created>
  <dcterms:modified xsi:type="dcterms:W3CDTF">2025-03-08T01:23:27Z</dcterms:modified>
</cp:coreProperties>
</file>