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20"/>
  </p:notesMasterIdLst>
  <p:handoutMasterIdLst>
    <p:handoutMasterId r:id="rId21"/>
  </p:handoutMasterIdLst>
  <p:sldIdLst>
    <p:sldId id="269" r:id="rId2"/>
    <p:sldId id="257" r:id="rId3"/>
    <p:sldId id="629" r:id="rId4"/>
    <p:sldId id="602" r:id="rId5"/>
    <p:sldId id="642" r:id="rId6"/>
    <p:sldId id="649" r:id="rId7"/>
    <p:sldId id="638" r:id="rId8"/>
    <p:sldId id="639" r:id="rId9"/>
    <p:sldId id="640" r:id="rId10"/>
    <p:sldId id="641" r:id="rId11"/>
    <p:sldId id="643" r:id="rId12"/>
    <p:sldId id="646" r:id="rId13"/>
    <p:sldId id="647" r:id="rId14"/>
    <p:sldId id="599" r:id="rId15"/>
    <p:sldId id="650" r:id="rId16"/>
    <p:sldId id="651" r:id="rId17"/>
    <p:sldId id="636" r:id="rId18"/>
    <p:sldId id="50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1" clrIdx="3">
    <p:extLst>
      <p:ext uri="{19B8F6BF-5375-455C-9EA6-DF929625EA0E}">
        <p15:presenceInfo xmlns:p15="http://schemas.microsoft.com/office/powerpoint/2012/main" userId="28a9accb1e3422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56" autoAdjust="0"/>
    <p:restoredTop sz="93875" autoAdjust="0"/>
  </p:normalViewPr>
  <p:slideViewPr>
    <p:cSldViewPr>
      <p:cViewPr varScale="1">
        <p:scale>
          <a:sx n="89" d="100"/>
          <a:sy n="89" d="100"/>
        </p:scale>
        <p:origin x="63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10</a:t>
            </a:fld>
            <a:endParaRPr lang="zh-CN" altLang="en-US"/>
          </a:p>
        </p:txBody>
      </p:sp>
    </p:spTree>
    <p:extLst>
      <p:ext uri="{BB962C8B-B14F-4D97-AF65-F5344CB8AC3E}">
        <p14:creationId xmlns:p14="http://schemas.microsoft.com/office/powerpoint/2010/main" val="5275525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11</a:t>
            </a:fld>
            <a:endParaRPr lang="zh-CN" altLang="en-US"/>
          </a:p>
        </p:txBody>
      </p:sp>
    </p:spTree>
    <p:extLst>
      <p:ext uri="{BB962C8B-B14F-4D97-AF65-F5344CB8AC3E}">
        <p14:creationId xmlns:p14="http://schemas.microsoft.com/office/powerpoint/2010/main" val="31729505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12</a:t>
            </a:fld>
            <a:endParaRPr lang="zh-CN" altLang="en-US"/>
          </a:p>
        </p:txBody>
      </p:sp>
    </p:spTree>
    <p:extLst>
      <p:ext uri="{BB962C8B-B14F-4D97-AF65-F5344CB8AC3E}">
        <p14:creationId xmlns:p14="http://schemas.microsoft.com/office/powerpoint/2010/main" val="10611832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13</a:t>
            </a:fld>
            <a:endParaRPr lang="zh-CN" altLang="en-US"/>
          </a:p>
        </p:txBody>
      </p:sp>
    </p:spTree>
    <p:extLst>
      <p:ext uri="{BB962C8B-B14F-4D97-AF65-F5344CB8AC3E}">
        <p14:creationId xmlns:p14="http://schemas.microsoft.com/office/powerpoint/2010/main" val="18957605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14</a:t>
            </a:fld>
            <a:endParaRPr lang="zh-CN" altLang="en-US"/>
          </a:p>
        </p:txBody>
      </p:sp>
    </p:spTree>
    <p:extLst>
      <p:ext uri="{BB962C8B-B14F-4D97-AF65-F5344CB8AC3E}">
        <p14:creationId xmlns:p14="http://schemas.microsoft.com/office/powerpoint/2010/main" val="8566443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15</a:t>
            </a:fld>
            <a:endParaRPr lang="zh-CN" altLang="en-US"/>
          </a:p>
        </p:txBody>
      </p:sp>
    </p:spTree>
    <p:extLst>
      <p:ext uri="{BB962C8B-B14F-4D97-AF65-F5344CB8AC3E}">
        <p14:creationId xmlns:p14="http://schemas.microsoft.com/office/powerpoint/2010/main" val="37180509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16</a:t>
            </a:fld>
            <a:endParaRPr lang="zh-CN" altLang="en-US"/>
          </a:p>
        </p:txBody>
      </p:sp>
    </p:spTree>
    <p:extLst>
      <p:ext uri="{BB962C8B-B14F-4D97-AF65-F5344CB8AC3E}">
        <p14:creationId xmlns:p14="http://schemas.microsoft.com/office/powerpoint/2010/main" val="15814605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17</a:t>
            </a:fld>
            <a:endParaRPr lang="zh-CN" altLang="en-US"/>
          </a:p>
        </p:txBody>
      </p:sp>
    </p:spTree>
    <p:extLst>
      <p:ext uri="{BB962C8B-B14F-4D97-AF65-F5344CB8AC3E}">
        <p14:creationId xmlns:p14="http://schemas.microsoft.com/office/powerpoint/2010/main" val="28001860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18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3</a:t>
            </a:fld>
            <a:endParaRPr lang="zh-CN" altLang="en-US"/>
          </a:p>
        </p:txBody>
      </p:sp>
    </p:spTree>
    <p:extLst>
      <p:ext uri="{BB962C8B-B14F-4D97-AF65-F5344CB8AC3E}">
        <p14:creationId xmlns:p14="http://schemas.microsoft.com/office/powerpoint/2010/main" val="7241323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4</a:t>
            </a:fld>
            <a:endParaRPr lang="zh-CN" altLang="en-US"/>
          </a:p>
        </p:txBody>
      </p:sp>
    </p:spTree>
    <p:extLst>
      <p:ext uri="{BB962C8B-B14F-4D97-AF65-F5344CB8AC3E}">
        <p14:creationId xmlns:p14="http://schemas.microsoft.com/office/powerpoint/2010/main" val="2099326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5</a:t>
            </a:fld>
            <a:endParaRPr lang="zh-CN" altLang="en-US"/>
          </a:p>
        </p:txBody>
      </p:sp>
    </p:spTree>
    <p:extLst>
      <p:ext uri="{BB962C8B-B14F-4D97-AF65-F5344CB8AC3E}">
        <p14:creationId xmlns:p14="http://schemas.microsoft.com/office/powerpoint/2010/main" val="4153398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6</a:t>
            </a:fld>
            <a:endParaRPr lang="zh-CN" altLang="en-US"/>
          </a:p>
        </p:txBody>
      </p:sp>
    </p:spTree>
    <p:extLst>
      <p:ext uri="{BB962C8B-B14F-4D97-AF65-F5344CB8AC3E}">
        <p14:creationId xmlns:p14="http://schemas.microsoft.com/office/powerpoint/2010/main" val="267122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7</a:t>
            </a:fld>
            <a:endParaRPr lang="zh-CN" altLang="en-US"/>
          </a:p>
        </p:txBody>
      </p:sp>
    </p:spTree>
    <p:extLst>
      <p:ext uri="{BB962C8B-B14F-4D97-AF65-F5344CB8AC3E}">
        <p14:creationId xmlns:p14="http://schemas.microsoft.com/office/powerpoint/2010/main" val="3756649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8</a:t>
            </a:fld>
            <a:endParaRPr lang="zh-CN" altLang="en-US"/>
          </a:p>
        </p:txBody>
      </p:sp>
    </p:spTree>
    <p:extLst>
      <p:ext uri="{BB962C8B-B14F-4D97-AF65-F5344CB8AC3E}">
        <p14:creationId xmlns:p14="http://schemas.microsoft.com/office/powerpoint/2010/main" val="3031491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9</a:t>
            </a:fld>
            <a:endParaRPr lang="zh-CN" altLang="en-US"/>
          </a:p>
        </p:txBody>
      </p:sp>
    </p:spTree>
    <p:extLst>
      <p:ext uri="{BB962C8B-B14F-4D97-AF65-F5344CB8AC3E}">
        <p14:creationId xmlns:p14="http://schemas.microsoft.com/office/powerpoint/2010/main" val="2251320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Weijie</a:t>
            </a:r>
            <a:r>
              <a:rPr lang="en-GB" dirty="0"/>
              <a:t> Xu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0" y="685800"/>
            <a:ext cx="9144000" cy="870323"/>
          </a:xfrm>
          <a:noFill/>
        </p:spPr>
        <p:txBody>
          <a:bodyPr/>
          <a:lstStyle/>
          <a:p>
            <a:r>
              <a:rPr lang="en-US" altLang="zh-CN" dirty="0">
                <a:cs typeface="Times New Roman" panose="02020603050405020304" pitchFamily="18" charset="0"/>
              </a:rPr>
              <a:t>Access message for AMP</a:t>
            </a:r>
            <a:endParaRPr lang="en-US" dirty="0">
              <a:solidFill>
                <a:schemeClr val="tx1"/>
              </a:solidFill>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2025-3-6</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err="1"/>
              <a:t>Weijie</a:t>
            </a:r>
            <a:r>
              <a:rPr lang="en-US" altLang="zh-CN" dirty="0"/>
              <a:t> Xu (OPPO)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3482405369"/>
              </p:ext>
            </p:extLst>
          </p:nvPr>
        </p:nvGraphicFramePr>
        <p:xfrm>
          <a:off x="838200" y="2701138"/>
          <a:ext cx="7886702" cy="2479068"/>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20000"/>
                    </a:ext>
                  </a:extLst>
                </a:gridCol>
                <a:gridCol w="1425624">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xuweijie@oppo.com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Ke</a:t>
                      </a:r>
                      <a:r>
                        <a:rPr lang="en-US" altLang="zh-CN" sz="1200" dirty="0">
                          <a:latin typeface="Times New Roman" panose="02020603050405020304" pitchFamily="18" charset="0"/>
                          <a:ea typeface="+mn-ea"/>
                          <a:cs typeface="Times New Roman" panose="02020603050405020304" pitchFamily="18" charset="0"/>
                        </a:rPr>
                        <a:t> Wang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802.11-25/0322r0</a:t>
            </a:r>
            <a:endParaRPr lang="en-SG"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Case 1 </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10</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14300" y="1325972"/>
            <a:ext cx="8496300" cy="2246769"/>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2 Users transmit CDM code on the same resource. 2 codes are aligned in the beginning of transmission.  Channel D, 1000ppm.</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Equal or non-equal receiving power at the AP side </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sp>
        <p:nvSpPr>
          <p:cNvPr id="12" name="文本框 11">
            <a:extLst>
              <a:ext uri="{FF2B5EF4-FFF2-40B4-BE49-F238E27FC236}">
                <a16:creationId xmlns:a16="http://schemas.microsoft.com/office/drawing/2014/main" id="{76084851-E8E1-41EA-BC46-6412F81A5738}"/>
              </a:ext>
            </a:extLst>
          </p:cNvPr>
          <p:cNvSpPr txBox="1"/>
          <p:nvPr/>
        </p:nvSpPr>
        <p:spPr>
          <a:xfrm>
            <a:off x="977222" y="5296698"/>
            <a:ext cx="2781302" cy="369332"/>
          </a:xfrm>
          <a:prstGeom prst="rect">
            <a:avLst/>
          </a:prstGeom>
          <a:noFill/>
        </p:spPr>
        <p:txBody>
          <a:bodyPr wrap="square" rtlCol="0">
            <a:spAutoFit/>
          </a:bodyPr>
          <a:lstStyle/>
          <a:p>
            <a:pPr algn="ctr"/>
            <a:r>
              <a:rPr lang="en-US" altLang="zh-CN" sz="1800" dirty="0"/>
              <a:t>2 AMP STAs,  equal power</a:t>
            </a:r>
            <a:endParaRPr lang="zh-CN" altLang="en-US" sz="1800" dirty="0"/>
          </a:p>
        </p:txBody>
      </p:sp>
      <p:pic>
        <p:nvPicPr>
          <p:cNvPr id="14" name="图片 13">
            <a:extLst>
              <a:ext uri="{FF2B5EF4-FFF2-40B4-BE49-F238E27FC236}">
                <a16:creationId xmlns:a16="http://schemas.microsoft.com/office/drawing/2014/main" id="{BE7F8A39-3980-4E24-B1E9-A812A512CC5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2743200"/>
            <a:ext cx="3333079" cy="2500931"/>
          </a:xfrm>
          <a:prstGeom prst="rect">
            <a:avLst/>
          </a:prstGeom>
          <a:noFill/>
          <a:ln>
            <a:noFill/>
          </a:ln>
        </p:spPr>
      </p:pic>
      <p:pic>
        <p:nvPicPr>
          <p:cNvPr id="15" name="图片 14">
            <a:extLst>
              <a:ext uri="{FF2B5EF4-FFF2-40B4-BE49-F238E27FC236}">
                <a16:creationId xmlns:a16="http://schemas.microsoft.com/office/drawing/2014/main" id="{C0147F66-7E39-4ED3-B3EE-1124BAF06D1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30445" y="2743200"/>
            <a:ext cx="3246755" cy="2553498"/>
          </a:xfrm>
          <a:prstGeom prst="rect">
            <a:avLst/>
          </a:prstGeom>
          <a:noFill/>
          <a:ln>
            <a:noFill/>
          </a:ln>
        </p:spPr>
      </p:pic>
      <p:sp>
        <p:nvSpPr>
          <p:cNvPr id="18" name="文本框 17">
            <a:extLst>
              <a:ext uri="{FF2B5EF4-FFF2-40B4-BE49-F238E27FC236}">
                <a16:creationId xmlns:a16="http://schemas.microsoft.com/office/drawing/2014/main" id="{A7B2D6C5-16A0-4E2F-89E9-BA558477ED33}"/>
              </a:ext>
            </a:extLst>
          </p:cNvPr>
          <p:cNvSpPr txBox="1"/>
          <p:nvPr/>
        </p:nvSpPr>
        <p:spPr>
          <a:xfrm>
            <a:off x="4918104" y="5283078"/>
            <a:ext cx="3071436" cy="646331"/>
          </a:xfrm>
          <a:prstGeom prst="rect">
            <a:avLst/>
          </a:prstGeom>
          <a:noFill/>
        </p:spPr>
        <p:txBody>
          <a:bodyPr wrap="square" rtlCol="0">
            <a:spAutoFit/>
          </a:bodyPr>
          <a:lstStyle/>
          <a:p>
            <a:pPr algn="ctr"/>
            <a:r>
              <a:rPr lang="en-US" altLang="zh-CN" sz="1800" dirty="0"/>
              <a:t>2 AMP STAs, 10dB power difference</a:t>
            </a:r>
            <a:endParaRPr lang="zh-CN" altLang="en-US" sz="1800" dirty="0"/>
          </a:p>
        </p:txBody>
      </p:sp>
    </p:spTree>
    <p:extLst>
      <p:ext uri="{BB962C8B-B14F-4D97-AF65-F5344CB8AC3E}">
        <p14:creationId xmlns:p14="http://schemas.microsoft.com/office/powerpoint/2010/main" val="4059422260"/>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Case 2</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11</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209550" y="1319212"/>
            <a:ext cx="8496300" cy="2554545"/>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solidFill>
                  <a:schemeClr val="tx2"/>
                </a:solidFill>
                <a:latin typeface="+mj-lt"/>
                <a:ea typeface="+mj-ea"/>
                <a:cs typeface="+mj-cs"/>
              </a:rPr>
              <a:t>2 CDM codes are not synchronous at the beginning and there is a 2us mis-alignment (Corresponding to 1 chip and 40 sampling points) between the 2 CDM sequence, </a:t>
            </a:r>
            <a:r>
              <a:rPr lang="en-US" altLang="zh-CN" sz="2000" dirty="0">
                <a:cs typeface="Times New Roman" panose="02020603050405020304" pitchFamily="18" charset="0"/>
              </a:rPr>
              <a:t>Channel D, 1000ppm.</a:t>
            </a:r>
          </a:p>
          <a:p>
            <a:pPr marL="0" lvl="1" algn="just">
              <a:spcBef>
                <a:spcPts val="0"/>
              </a:spcBef>
              <a:spcAft>
                <a:spcPts val="600"/>
              </a:spcAft>
            </a:pPr>
            <a:r>
              <a:rPr lang="en-US" altLang="zh-CN" sz="2000" dirty="0">
                <a:solidFill>
                  <a:schemeClr val="tx2"/>
                </a:solidFill>
                <a:latin typeface="+mj-lt"/>
                <a:ea typeface="+mj-ea"/>
                <a:cs typeface="+mj-cs"/>
              </a:rPr>
              <a:t> </a:t>
            </a:r>
            <a:r>
              <a:rPr lang="en-US" altLang="zh-CN" sz="2000" dirty="0">
                <a:cs typeface="Times New Roman" panose="02020603050405020304" pitchFamily="18" charset="0"/>
              </a:rPr>
              <a:t>  </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sp>
        <p:nvSpPr>
          <p:cNvPr id="12" name="文本框 11">
            <a:extLst>
              <a:ext uri="{FF2B5EF4-FFF2-40B4-BE49-F238E27FC236}">
                <a16:creationId xmlns:a16="http://schemas.microsoft.com/office/drawing/2014/main" id="{34FA637D-E77D-4ACA-BD5B-EE3A5CD2D23B}"/>
              </a:ext>
            </a:extLst>
          </p:cNvPr>
          <p:cNvSpPr txBox="1"/>
          <p:nvPr/>
        </p:nvSpPr>
        <p:spPr>
          <a:xfrm>
            <a:off x="1190288" y="5678269"/>
            <a:ext cx="2781302" cy="369332"/>
          </a:xfrm>
          <a:prstGeom prst="rect">
            <a:avLst/>
          </a:prstGeom>
          <a:noFill/>
        </p:spPr>
        <p:txBody>
          <a:bodyPr wrap="square" rtlCol="0">
            <a:spAutoFit/>
          </a:bodyPr>
          <a:lstStyle/>
          <a:p>
            <a:pPr algn="ctr"/>
            <a:r>
              <a:rPr lang="en-US" altLang="zh-CN" sz="1800" dirty="0"/>
              <a:t>2 AMP STAs,  Aligned</a:t>
            </a:r>
            <a:endParaRPr lang="zh-CN" altLang="en-US" sz="1800" dirty="0"/>
          </a:p>
        </p:txBody>
      </p:sp>
      <p:sp>
        <p:nvSpPr>
          <p:cNvPr id="13" name="文本框 12">
            <a:extLst>
              <a:ext uri="{FF2B5EF4-FFF2-40B4-BE49-F238E27FC236}">
                <a16:creationId xmlns:a16="http://schemas.microsoft.com/office/drawing/2014/main" id="{2E8E476C-2C15-4D07-A4CB-DB98CC85D0BA}"/>
              </a:ext>
            </a:extLst>
          </p:cNvPr>
          <p:cNvSpPr txBox="1"/>
          <p:nvPr/>
        </p:nvSpPr>
        <p:spPr>
          <a:xfrm>
            <a:off x="5172412" y="5678269"/>
            <a:ext cx="2781302" cy="646331"/>
          </a:xfrm>
          <a:prstGeom prst="rect">
            <a:avLst/>
          </a:prstGeom>
          <a:noFill/>
        </p:spPr>
        <p:txBody>
          <a:bodyPr wrap="square" rtlCol="0">
            <a:spAutoFit/>
          </a:bodyPr>
          <a:lstStyle/>
          <a:p>
            <a:pPr algn="ctr"/>
            <a:r>
              <a:rPr lang="en-US" altLang="zh-CN" sz="1800" dirty="0"/>
              <a:t>2 AMP STAs,  2us timing misalignment</a:t>
            </a:r>
            <a:endParaRPr lang="zh-CN" altLang="en-US" sz="1800" dirty="0"/>
          </a:p>
        </p:txBody>
      </p:sp>
      <p:pic>
        <p:nvPicPr>
          <p:cNvPr id="14" name="图片 13">
            <a:extLst>
              <a:ext uri="{FF2B5EF4-FFF2-40B4-BE49-F238E27FC236}">
                <a16:creationId xmlns:a16="http://schemas.microsoft.com/office/drawing/2014/main" id="{EBE22E90-5D2E-4855-AF47-999FC06B927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63246" y="2461272"/>
            <a:ext cx="3780154" cy="2879041"/>
          </a:xfrm>
          <a:prstGeom prst="rect">
            <a:avLst/>
          </a:prstGeom>
          <a:noFill/>
          <a:ln>
            <a:noFill/>
          </a:ln>
        </p:spPr>
      </p:pic>
      <p:pic>
        <p:nvPicPr>
          <p:cNvPr id="15" name="图片 14">
            <a:extLst>
              <a:ext uri="{FF2B5EF4-FFF2-40B4-BE49-F238E27FC236}">
                <a16:creationId xmlns:a16="http://schemas.microsoft.com/office/drawing/2014/main" id="{24A64C6A-E6B6-47F3-BBCC-4DE47A42303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678045" y="2501681"/>
            <a:ext cx="3780155" cy="2879041"/>
          </a:xfrm>
          <a:prstGeom prst="rect">
            <a:avLst/>
          </a:prstGeom>
          <a:noFill/>
          <a:ln>
            <a:noFill/>
          </a:ln>
        </p:spPr>
      </p:pic>
    </p:spTree>
    <p:extLst>
      <p:ext uri="{BB962C8B-B14F-4D97-AF65-F5344CB8AC3E}">
        <p14:creationId xmlns:p14="http://schemas.microsoft.com/office/powerpoint/2010/main" val="61227803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err="1">
                <a:solidFill>
                  <a:schemeClr val="tx2"/>
                </a:solidFill>
                <a:latin typeface="+mj-lt"/>
                <a:ea typeface="+mj-ea"/>
                <a:cs typeface="+mj-cs"/>
              </a:rPr>
              <a:t>ReCap</a:t>
            </a:r>
            <a:r>
              <a:rPr lang="en-US" altLang="zh-CN" sz="2700" b="1" dirty="0">
                <a:solidFill>
                  <a:schemeClr val="tx2"/>
                </a:solidFill>
                <a:latin typeface="+mj-lt"/>
                <a:ea typeface="+mj-ea"/>
                <a:cs typeface="+mj-cs"/>
              </a:rPr>
              <a:t>(5): Comparison of CDM codes and RN16(1)</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12</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14300" y="1325972"/>
            <a:ext cx="8496300" cy="1169551"/>
          </a:xfrm>
          <a:prstGeom prst="rect">
            <a:avLst/>
          </a:prstGeom>
        </p:spPr>
        <p:txBody>
          <a:bodyPr wrap="square">
            <a:spAutoFit/>
          </a:bodyPr>
          <a:lstStyle/>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sp>
        <p:nvSpPr>
          <p:cNvPr id="10" name="矩形 9">
            <a:extLst>
              <a:ext uri="{FF2B5EF4-FFF2-40B4-BE49-F238E27FC236}">
                <a16:creationId xmlns:a16="http://schemas.microsoft.com/office/drawing/2014/main" id="{93793940-72A6-4EF8-AE87-AF9698A0CEA9}"/>
              </a:ext>
            </a:extLst>
          </p:cNvPr>
          <p:cNvSpPr/>
          <p:nvPr/>
        </p:nvSpPr>
        <p:spPr>
          <a:xfrm>
            <a:off x="114300" y="1325972"/>
            <a:ext cx="8496300" cy="5709255"/>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RN16 is used as access code in RFID. It is fragile in case of collision and channel fading.</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Under the same situation, CDM code is better than RN16. </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When the receiving power from multiple AMP STAs has similar power, CDM codes with similar power outperforms RN16 based on the simulations.</a:t>
            </a:r>
          </a:p>
          <a:p>
            <a:pPr marL="1257300" lvl="3"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When the receiving power from multiple AMP STAs are different (e.g. 10dB difference)</a:t>
            </a:r>
          </a:p>
          <a:p>
            <a:pPr marL="1714500" lvl="4"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For RN16, at most one RN16 may be decoded correctly and the other will fail </a:t>
            </a:r>
          </a:p>
          <a:p>
            <a:pPr marL="1714500" lvl="4"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For CDMA, at least one CDMA code can be correctly decoded and there is probability to correctly decode another one.    </a:t>
            </a:r>
          </a:p>
          <a:p>
            <a:pPr marL="1257300" lvl="3"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spTree>
    <p:extLst>
      <p:ext uri="{BB962C8B-B14F-4D97-AF65-F5344CB8AC3E}">
        <p14:creationId xmlns:p14="http://schemas.microsoft.com/office/powerpoint/2010/main" val="4044859404"/>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err="1">
                <a:solidFill>
                  <a:schemeClr val="tx2"/>
                </a:solidFill>
                <a:latin typeface="+mj-lt"/>
                <a:ea typeface="+mj-ea"/>
                <a:cs typeface="+mj-cs"/>
              </a:rPr>
              <a:t>ReCap</a:t>
            </a:r>
            <a:r>
              <a:rPr lang="en-US" altLang="zh-CN" sz="2700" b="1" dirty="0">
                <a:solidFill>
                  <a:schemeClr val="tx2"/>
                </a:solidFill>
                <a:latin typeface="+mj-lt"/>
                <a:ea typeface="+mj-ea"/>
                <a:cs typeface="+mj-cs"/>
              </a:rPr>
              <a:t>(5): Comparison of CDM codes and RN16(2)</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14300" y="1325972"/>
            <a:ext cx="8496300" cy="1169551"/>
          </a:xfrm>
          <a:prstGeom prst="rect">
            <a:avLst/>
          </a:prstGeom>
        </p:spPr>
        <p:txBody>
          <a:bodyPr wrap="square">
            <a:spAutoFit/>
          </a:bodyPr>
          <a:lstStyle/>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sp>
        <p:nvSpPr>
          <p:cNvPr id="10" name="矩形 9">
            <a:extLst>
              <a:ext uri="{FF2B5EF4-FFF2-40B4-BE49-F238E27FC236}">
                <a16:creationId xmlns:a16="http://schemas.microsoft.com/office/drawing/2014/main" id="{93793940-72A6-4EF8-AE87-AF9698A0CEA9}"/>
              </a:ext>
            </a:extLst>
          </p:cNvPr>
          <p:cNvSpPr/>
          <p:nvPr/>
        </p:nvSpPr>
        <p:spPr>
          <a:xfrm>
            <a:off x="114300" y="1325972"/>
            <a:ext cx="8496300" cy="6401753"/>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When RN16 from multiple AMP STAs collides on the same resources, and the receiving power from multiple AMP STAs are similar, RN16 from all the AMP STAs can’t be decoded.</a:t>
            </a:r>
            <a:r>
              <a:rPr lang="zh-CN" altLang="en-US" sz="2000" dirty="0">
                <a:cs typeface="Times New Roman" panose="02020603050405020304" pitchFamily="18" charset="0"/>
              </a:rPr>
              <a:t> </a:t>
            </a:r>
            <a:endParaRPr lang="en-US" altLang="zh-CN" sz="20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914400" lvl="3" algn="just">
              <a:spcBef>
                <a:spcPts val="0"/>
              </a:spcBef>
              <a:spcAft>
                <a:spcPts val="600"/>
              </a:spcAft>
            </a:pPr>
            <a:endParaRPr lang="en-US" altLang="zh-CN" sz="20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pic>
        <p:nvPicPr>
          <p:cNvPr id="12" name="图片 11">
            <a:extLst>
              <a:ext uri="{FF2B5EF4-FFF2-40B4-BE49-F238E27FC236}">
                <a16:creationId xmlns:a16="http://schemas.microsoft.com/office/drawing/2014/main" id="{C1CB541F-4D26-4D3E-B688-102EF0660179}"/>
              </a:ext>
            </a:extLst>
          </p:cNvPr>
          <p:cNvPicPr>
            <a:picLocks noChangeAspect="1"/>
          </p:cNvPicPr>
          <p:nvPr/>
        </p:nvPicPr>
        <p:blipFill>
          <a:blip r:embed="rId3"/>
          <a:stretch>
            <a:fillRect/>
          </a:stretch>
        </p:blipFill>
        <p:spPr>
          <a:xfrm>
            <a:off x="2209800" y="2362200"/>
            <a:ext cx="4804984" cy="3603739"/>
          </a:xfrm>
          <a:prstGeom prst="rect">
            <a:avLst/>
          </a:prstGeom>
        </p:spPr>
      </p:pic>
      <p:sp>
        <p:nvSpPr>
          <p:cNvPr id="13" name="文本框 12">
            <a:extLst>
              <a:ext uri="{FF2B5EF4-FFF2-40B4-BE49-F238E27FC236}">
                <a16:creationId xmlns:a16="http://schemas.microsoft.com/office/drawing/2014/main" id="{5303B92F-1493-44B6-9004-7F347DEFD7E8}"/>
              </a:ext>
            </a:extLst>
          </p:cNvPr>
          <p:cNvSpPr txBox="1"/>
          <p:nvPr/>
        </p:nvSpPr>
        <p:spPr>
          <a:xfrm>
            <a:off x="2199481" y="6036010"/>
            <a:ext cx="5351463" cy="369332"/>
          </a:xfrm>
          <a:prstGeom prst="rect">
            <a:avLst/>
          </a:prstGeom>
          <a:noFill/>
        </p:spPr>
        <p:txBody>
          <a:bodyPr wrap="square" rtlCol="0">
            <a:spAutoFit/>
          </a:bodyPr>
          <a:lstStyle/>
          <a:p>
            <a:pPr algn="ctr"/>
            <a:r>
              <a:rPr lang="en-US" altLang="zh-CN" sz="1800" dirty="0"/>
              <a:t>Decoding performance of RN16 when there is collision</a:t>
            </a:r>
            <a:endParaRPr lang="zh-CN" altLang="en-US" sz="1800" dirty="0"/>
          </a:p>
        </p:txBody>
      </p:sp>
    </p:spTree>
    <p:extLst>
      <p:ext uri="{BB962C8B-B14F-4D97-AF65-F5344CB8AC3E}">
        <p14:creationId xmlns:p14="http://schemas.microsoft.com/office/powerpoint/2010/main" val="173233218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Access message for BC device(1) </a:t>
            </a:r>
            <a:endParaRPr lang="zh-CN" altLang="en-US" sz="2700" b="1" dirty="0">
              <a:solidFill>
                <a:schemeClr val="tx2"/>
              </a:solidFill>
              <a:latin typeface="+mj-lt"/>
              <a:ea typeface="+mj-ea"/>
              <a:cs typeface="+mj-cs"/>
            </a:endParaRPr>
          </a:p>
        </p:txBody>
      </p:sp>
      <p:sp>
        <p:nvSpPr>
          <p:cNvPr id="18" name="文本框 17"/>
          <p:cNvSpPr txBox="1"/>
          <p:nvPr/>
        </p:nvSpPr>
        <p:spPr>
          <a:xfrm>
            <a:off x="352028" y="1202973"/>
            <a:ext cx="8516144" cy="5093702"/>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For backscattering device, especially for the device with similar device capability as RFID’s, it has poor clock accuracy, i.e., 10^4 ppm~10^5 ppm, it is difficult to support CDM access.</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Alternatively, RN16-like access message can be used for backscattering device.</a:t>
            </a:r>
          </a:p>
          <a:p>
            <a:pPr marL="342900" lvl="1"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Requirements for RN16-like access message:</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Carry access information </a:t>
            </a:r>
            <a:r>
              <a:rPr lang="en-US" altLang="zh-CN" sz="2000" dirty="0">
                <a:cs typeface="Times New Roman" panose="02020603050405020304" pitchFamily="18" charset="0"/>
                <a:sym typeface="Wingdings" panose="05000000000000000000" pitchFamily="2" charset="2"/>
              </a:rPr>
              <a:t> access ID etc.</a:t>
            </a: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Sufficient capability, to avoid different AMP STAs to select same random code</a:t>
            </a:r>
            <a:r>
              <a:rPr lang="en-US" altLang="zh-CN" sz="2000" dirty="0">
                <a:cs typeface="Times New Roman" panose="02020603050405020304" pitchFamily="18" charset="0"/>
                <a:sym typeface="Wingdings" panose="05000000000000000000" pitchFamily="2" charset="2"/>
              </a:rPr>
              <a:t> the longer, the higher capability</a:t>
            </a:r>
            <a:r>
              <a:rPr lang="en-US" altLang="zh-CN" sz="2000" dirty="0">
                <a:cs typeface="Times New Roman" panose="02020603050405020304" pitchFamily="18" charset="0"/>
              </a:rPr>
              <a:t> </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Good decoding performance</a:t>
            </a:r>
            <a:r>
              <a:rPr lang="en-US" altLang="zh-CN" sz="2000" dirty="0">
                <a:cs typeface="Times New Roman" panose="02020603050405020304" pitchFamily="18" charset="0"/>
                <a:sym typeface="Wingdings" panose="05000000000000000000" pitchFamily="2" charset="2"/>
              </a:rPr>
              <a:t>  the short, the better performance</a:t>
            </a:r>
            <a:r>
              <a:rPr lang="en-US" altLang="zh-CN" sz="2000" dirty="0">
                <a:cs typeface="Times New Roman" panose="02020603050405020304" pitchFamily="18" charset="0"/>
              </a:rPr>
              <a:t> </a:t>
            </a:r>
          </a:p>
          <a:p>
            <a:pPr marL="800100" lvl="2" indent="-342900" algn="just">
              <a:spcBef>
                <a:spcPts val="0"/>
              </a:spcBef>
              <a:spcAft>
                <a:spcPts val="600"/>
              </a:spcAft>
              <a:buFont typeface="Arial" panose="020B0604020202020204" pitchFamily="34" charset="0"/>
              <a:buChar char="•"/>
            </a:pPr>
            <a:endParaRPr lang="zh-CN" altLang="en-US" sz="2000" dirty="0">
              <a:solidFill>
                <a:srgbClr val="0000FF"/>
              </a:solidFill>
            </a:endParaRPr>
          </a:p>
          <a:p>
            <a:pPr marL="800100" lvl="2"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14</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Tree>
    <p:extLst>
      <p:ext uri="{BB962C8B-B14F-4D97-AF65-F5344CB8AC3E}">
        <p14:creationId xmlns:p14="http://schemas.microsoft.com/office/powerpoint/2010/main" val="302839085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Access message for BC device(2) </a:t>
            </a:r>
            <a:endParaRPr lang="zh-CN" altLang="en-US" sz="2700" b="1" dirty="0">
              <a:solidFill>
                <a:schemeClr val="tx2"/>
              </a:solidFill>
              <a:latin typeface="+mj-lt"/>
              <a:ea typeface="+mj-ea"/>
              <a:cs typeface="+mj-cs"/>
            </a:endParaRPr>
          </a:p>
        </p:txBody>
      </p:sp>
      <p:sp>
        <p:nvSpPr>
          <p:cNvPr id="18" name="文本框 17"/>
          <p:cNvSpPr txBox="1"/>
          <p:nvPr/>
        </p:nvSpPr>
        <p:spPr>
          <a:xfrm>
            <a:off x="352028" y="1202973"/>
            <a:ext cx="8516144" cy="3016210"/>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Therefore, the following is proposed for access message for BC device </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RN16-like access code is supported for BC device</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The length of the access code can be different for different application scenario, i.e. depending on the number of deployed AMP devices</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Carry access information </a:t>
            </a:r>
            <a:r>
              <a:rPr lang="en-US" altLang="zh-CN" sz="2000" dirty="0">
                <a:cs typeface="Times New Roman" panose="02020603050405020304" pitchFamily="18" charset="0"/>
                <a:sym typeface="Wingdings" panose="05000000000000000000" pitchFamily="2" charset="2"/>
              </a:rPr>
              <a:t> access ID etc.</a:t>
            </a: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An UL PPDU is defined for the access message. </a:t>
            </a:r>
          </a:p>
          <a:p>
            <a:pPr marL="800100" lvl="2" indent="-342900" algn="just">
              <a:spcBef>
                <a:spcPts val="0"/>
              </a:spcBef>
              <a:spcAft>
                <a:spcPts val="600"/>
              </a:spcAft>
              <a:buFont typeface="Arial" panose="020B0604020202020204" pitchFamily="34" charset="0"/>
              <a:buChar char="•"/>
            </a:pPr>
            <a:endParaRPr lang="zh-CN" altLang="en-US" sz="2000" dirty="0">
              <a:solidFill>
                <a:srgbClr val="0000FF"/>
              </a:solidFill>
            </a:endParaRPr>
          </a:p>
          <a:p>
            <a:pPr marL="800100" lvl="2"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15</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Tree>
    <p:extLst>
      <p:ext uri="{BB962C8B-B14F-4D97-AF65-F5344CB8AC3E}">
        <p14:creationId xmlns:p14="http://schemas.microsoft.com/office/powerpoint/2010/main" val="265783688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Summary</a:t>
            </a:r>
            <a:endParaRPr lang="zh-CN" altLang="en-US" sz="2700" b="1" dirty="0">
              <a:solidFill>
                <a:schemeClr val="tx2"/>
              </a:solidFill>
              <a:latin typeface="+mj-lt"/>
              <a:ea typeface="+mj-ea"/>
              <a:cs typeface="+mj-cs"/>
            </a:endParaRPr>
          </a:p>
        </p:txBody>
      </p:sp>
      <p:sp>
        <p:nvSpPr>
          <p:cNvPr id="18" name="文本框 17"/>
          <p:cNvSpPr txBox="1"/>
          <p:nvPr/>
        </p:nvSpPr>
        <p:spPr>
          <a:xfrm>
            <a:off x="352028" y="1202973"/>
            <a:ext cx="8516144" cy="3785652"/>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For the access message, </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CDM access code is proposed for active AMP STA.</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Random Number is proposed for backscattering STA. </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The length of Random number can be variable depending on the use cases</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Access information can be carried in the access message.  </a:t>
            </a:r>
          </a:p>
          <a:p>
            <a:pPr marL="1257300" lvl="3"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a:p>
            <a:pPr marL="1257300" lvl="3"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zh-CN" altLang="en-US" sz="2000" dirty="0">
              <a:solidFill>
                <a:srgbClr val="0000FF"/>
              </a:solidFill>
            </a:endParaRPr>
          </a:p>
          <a:p>
            <a:pPr marL="800100" lvl="2"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16</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Tree>
    <p:extLst>
      <p:ext uri="{BB962C8B-B14F-4D97-AF65-F5344CB8AC3E}">
        <p14:creationId xmlns:p14="http://schemas.microsoft.com/office/powerpoint/2010/main" val="199303605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Straw Poll #1</a:t>
            </a:r>
            <a:endParaRPr lang="zh-CN" altLang="en-US" sz="26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17</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
        <p:nvSpPr>
          <p:cNvPr id="12" name="Content Placeholder 2">
            <a:extLst>
              <a:ext uri="{FF2B5EF4-FFF2-40B4-BE49-F238E27FC236}">
                <a16:creationId xmlns:a16="http://schemas.microsoft.com/office/drawing/2014/main" id="{499B6E8E-88D7-4229-95E3-6CAB69EA2999}"/>
              </a:ext>
            </a:extLst>
          </p:cNvPr>
          <p:cNvSpPr txBox="1">
            <a:spLocks/>
          </p:cNvSpPr>
          <p:nvPr/>
        </p:nvSpPr>
        <p:spPr>
          <a:xfrm>
            <a:off x="609600" y="1676400"/>
            <a:ext cx="8610600" cy="495299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Do you agree with the following text:</a:t>
            </a:r>
          </a:p>
          <a:p>
            <a:pPr lvl="1"/>
            <a:r>
              <a:rPr lang="en-US" sz="2400" kern="0" dirty="0"/>
              <a:t>CDM access is supported for active AMP STA.</a:t>
            </a:r>
          </a:p>
          <a:p>
            <a:endParaRPr lang="en-US" kern="0" dirty="0"/>
          </a:p>
          <a:p>
            <a:r>
              <a:rPr lang="en-US" kern="0" dirty="0"/>
              <a:t>Yes</a:t>
            </a:r>
          </a:p>
          <a:p>
            <a:r>
              <a:rPr lang="en-US" kern="0" dirty="0"/>
              <a:t>No</a:t>
            </a:r>
          </a:p>
          <a:p>
            <a:r>
              <a:rPr lang="en-US" kern="0" dirty="0"/>
              <a:t>Abstain</a:t>
            </a:r>
          </a:p>
        </p:txBody>
      </p:sp>
    </p:spTree>
    <p:extLst>
      <p:ext uri="{BB962C8B-B14F-4D97-AF65-F5344CB8AC3E}">
        <p14:creationId xmlns:p14="http://schemas.microsoft.com/office/powerpoint/2010/main" val="738090258"/>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55624"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indent="0"/>
            <a:endParaRPr lang="en-US" altLang="zh-CN" dirty="0"/>
          </a:p>
          <a:p>
            <a:pPr>
              <a:buFont typeface="+mj-lt"/>
              <a:buAutoNum type="arabicPeriod"/>
            </a:pPr>
            <a:r>
              <a:rPr lang="en-SG" altLang="zh-CN" b="1" dirty="0">
                <a:solidFill>
                  <a:srgbClr val="000000"/>
                </a:solidFill>
                <a:latin typeface="+mn-lt"/>
              </a:rPr>
              <a:t>IEEE 802.11-25/0035r1, CDM access for AMP</a:t>
            </a:r>
          </a:p>
          <a:p>
            <a:pPr>
              <a:buFont typeface="+mj-lt"/>
              <a:buAutoNum type="arabicPeriod"/>
            </a:pPr>
            <a:r>
              <a:rPr lang="en-SG" altLang="zh-CN" b="1" dirty="0">
                <a:solidFill>
                  <a:srgbClr val="000000"/>
                </a:solidFill>
                <a:latin typeface="+mn-lt"/>
              </a:rPr>
              <a:t>IEEE 802.11-25/0031r0 </a:t>
            </a:r>
            <a:r>
              <a:rPr lang="en-US" altLang="zh-CN" b="1" dirty="0">
                <a:solidFill>
                  <a:srgbClr val="000000"/>
                </a:solidFill>
                <a:latin typeface="+mn-lt"/>
              </a:rPr>
              <a:t>Trigger based multiple access for AMP</a:t>
            </a:r>
          </a:p>
          <a:p>
            <a:pPr>
              <a:buFont typeface="+mj-lt"/>
              <a:buAutoNum type="arabicPeriod"/>
            </a:pPr>
            <a:r>
              <a:rPr lang="en-SG" altLang="zh-CN" b="1" dirty="0">
                <a:solidFill>
                  <a:srgbClr val="000000"/>
                </a:solidFill>
                <a:latin typeface="+mn-lt"/>
              </a:rPr>
              <a:t>IEEE 802.11-25/0046r0 </a:t>
            </a:r>
            <a:r>
              <a:rPr lang="en-US" altLang="zh-CN" b="1" dirty="0">
                <a:solidFill>
                  <a:srgbClr val="000000"/>
                </a:solidFill>
                <a:latin typeface="+mn-lt"/>
              </a:rPr>
              <a:t>Channel access for Active Tx non-AP AMP STAs</a:t>
            </a:r>
          </a:p>
          <a:p>
            <a:pPr>
              <a:buFont typeface="+mj-lt"/>
              <a:buAutoNum type="arabicPeriod"/>
            </a:pPr>
            <a:endParaRPr lang="en-US" altLang="zh-CN" dirty="0"/>
          </a:p>
          <a:p>
            <a:pPr>
              <a:buFont typeface="+mj-lt"/>
              <a:buAutoNum type="arabicPeriod"/>
            </a:pPr>
            <a:endParaRPr lang="en-US" altLang="zh-CN" dirty="0"/>
          </a:p>
          <a:p>
            <a:pPr lvl="0">
              <a:buFont typeface="+mj-lt"/>
              <a:buAutoNum type="arabicPeriod"/>
            </a:pPr>
            <a:endParaRPr lang="en-GB" altLang="zh-CN" dirty="0"/>
          </a:p>
          <a:p>
            <a:pPr marL="0" indent="0"/>
            <a:endParaRPr lang="en-SG" altLang="zh-CN" sz="1600" b="1" dirty="0">
              <a:solidFill>
                <a:srgbClr val="000000"/>
              </a:solidFill>
            </a:endParaRPr>
          </a:p>
          <a:p>
            <a:pPr>
              <a:buFont typeface="+mj-lt"/>
              <a:buAutoNum type="arabicPeriod"/>
            </a:pPr>
            <a:endParaRPr lang="en-SG" altLang="zh-CN" sz="1600" b="1" dirty="0">
              <a:solidFill>
                <a:srgbClr val="000000"/>
              </a:solidFill>
            </a:endParaRPr>
          </a:p>
          <a:p>
            <a:pPr>
              <a:buFont typeface="+mj-lt"/>
              <a:buAutoNum type="arabicPeriod"/>
            </a:pPr>
            <a:endParaRPr lang="zh-CN" altLang="zh-CN" sz="1600" dirty="0"/>
          </a:p>
          <a:p>
            <a:pPr marL="457200" indent="-457200">
              <a:buFont typeface="+mj-lt"/>
              <a:buAutoNum type="arabicPeriod"/>
            </a:pPr>
            <a:endParaRPr lang="en-US" altLang="zh-CN" sz="1800" b="0" dirty="0">
              <a:latin typeface="Times New Roman" panose="02020603050405020304" pitchFamily="18" charset="0"/>
              <a:cs typeface="Times New Roman" panose="02020603050405020304" pitchFamily="18" charset="0"/>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802.11-25/0322r0</a:t>
            </a:r>
            <a:endParaRPr lang="en-SG" sz="1800" dirty="0">
              <a:latin typeface="+mn-lt"/>
            </a:endParaRP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18</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March 2025</a:t>
            </a:r>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err="1"/>
              <a:t>Weijie</a:t>
            </a:r>
            <a:r>
              <a:rPr lang="en-GB" dirty="0"/>
              <a:t> Xu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80010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a:t>
            </a:r>
            <a:r>
              <a:rPr lang="en-GB" altLang="zh-CN" dirty="0"/>
              <a:t>his submission </a:t>
            </a:r>
            <a:r>
              <a:rPr lang="en-US" altLang="zh-CN" dirty="0"/>
              <a:t>is to</a:t>
            </a:r>
            <a:r>
              <a:rPr lang="en-GB" altLang="zh-CN" dirty="0"/>
              <a:t> discuss the first access message send by AMP device after being triggered. Generally, we will discuss: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a:t>The access message for backscattering device.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a:t>The access message for active device.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a:t>CDM access is able to provide more access opportunities compared without CDM(e.g. only use TDM and/or FDM) for active device.</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802.11-25/0322r0</a:t>
            </a:r>
            <a:endParaRPr lang="en-SG"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295340" y="1432440"/>
            <a:ext cx="8239060" cy="51342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lvl="1" algn="just">
              <a:lnSpc>
                <a:spcPct val="160000"/>
              </a:lnSpc>
              <a:spcAft>
                <a:spcPts val="600"/>
              </a:spcAft>
            </a:pPr>
            <a:endParaRPr lang="en-US" altLang="zh-CN" sz="2000" dirty="0">
              <a:solidFill>
                <a:schemeClr val="tx1"/>
              </a:solidFill>
              <a:latin typeface="Times New Roman" panose="02020603050405020304" pitchFamily="18" charset="0"/>
              <a:ea typeface="+mn-ea"/>
              <a:cs typeface="Times New Roman" panose="02020603050405020304" pitchFamily="18" charset="0"/>
            </a:endParaRPr>
          </a:p>
          <a:p>
            <a:pPr lvl="1" algn="just">
              <a:lnSpc>
                <a:spcPct val="160000"/>
              </a:lnSpc>
              <a:spcAft>
                <a:spcPts val="600"/>
              </a:spcAft>
            </a:pPr>
            <a:endParaRPr lang="en-US" altLang="zh-CN" sz="2000" dirty="0">
              <a:solidFill>
                <a:schemeClr val="tx1"/>
              </a:solidFill>
              <a:latin typeface="Times New Roman" panose="02020603050405020304" pitchFamily="18" charset="0"/>
              <a:ea typeface="+mn-ea"/>
              <a:cs typeface="Times New Roman" panose="02020603050405020304" pitchFamily="18" charset="0"/>
            </a:endParaRPr>
          </a:p>
          <a:p>
            <a:pPr marL="342900" lvl="1" indent="-342900" algn="just">
              <a:lnSpc>
                <a:spcPct val="160000"/>
              </a:lnSpc>
              <a:spcAft>
                <a:spcPts val="600"/>
              </a:spcAft>
              <a:buFont typeface="Wingdings" panose="05000000000000000000" pitchFamily="2" charset="2"/>
              <a:buChar char="p"/>
            </a:pPr>
            <a:endParaRPr lang="zh-CN" altLang="en-US" sz="2000" dirty="0">
              <a:solidFill>
                <a:schemeClr val="tx1"/>
              </a:solidFill>
              <a:latin typeface="Times New Roman" panose="02020603050405020304" pitchFamily="18" charset="0"/>
              <a:ea typeface="+mn-ea"/>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
        <p:nvSpPr>
          <p:cNvPr id="13" name="矩形 12">
            <a:extLst>
              <a:ext uri="{FF2B5EF4-FFF2-40B4-BE49-F238E27FC236}">
                <a16:creationId xmlns:a16="http://schemas.microsoft.com/office/drawing/2014/main" id="{AEBD8830-E799-4754-90BA-B81AB657F454}"/>
              </a:ext>
            </a:extLst>
          </p:cNvPr>
          <p:cNvSpPr/>
          <p:nvPr/>
        </p:nvSpPr>
        <p:spPr>
          <a:xfrm>
            <a:off x="152400" y="1066418"/>
            <a:ext cx="8686800" cy="5155257"/>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In RFID, slot-aloha is used as the access procedure. </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It uses 2-step access, </a:t>
            </a:r>
            <a:r>
              <a:rPr lang="en-US" altLang="zh-CN" sz="1800" dirty="0">
                <a:cs typeface="Times New Roman" panose="02020603050405020304" pitchFamily="18" charset="0"/>
              </a:rPr>
              <a:t>RN16 is the 1</a:t>
            </a:r>
            <a:r>
              <a:rPr lang="en-US" altLang="zh-CN" sz="1800" baseline="30000" dirty="0">
                <a:cs typeface="Times New Roman" panose="02020603050405020304" pitchFamily="18" charset="0"/>
              </a:rPr>
              <a:t>st</a:t>
            </a:r>
            <a:r>
              <a:rPr lang="en-US" altLang="zh-CN" sz="1800" dirty="0">
                <a:cs typeface="Times New Roman" panose="02020603050405020304" pitchFamily="18" charset="0"/>
              </a:rPr>
              <a:t> message that RFID device send to the interrogator after being queried. </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The payload size of RN16 message is much smaller than that of a EPC code message. When there is collision,  the system loss of using RN16 as the 1</a:t>
            </a:r>
            <a:r>
              <a:rPr lang="en-US" altLang="zh-CN" sz="1800" baseline="30000" dirty="0">
                <a:cs typeface="Times New Roman" panose="02020603050405020304" pitchFamily="18" charset="0"/>
              </a:rPr>
              <a:t>st</a:t>
            </a:r>
            <a:r>
              <a:rPr lang="en-US" altLang="zh-CN" sz="1800" dirty="0">
                <a:cs typeface="Times New Roman" panose="02020603050405020304" pitchFamily="18" charset="0"/>
              </a:rPr>
              <a:t> message is smaller than that of directly sending EPC code.   </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Therefore, 2-step access can be considered for AMP,  as also proposed in [2][3].</a:t>
            </a: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914400" lvl="3" algn="ctr">
              <a:spcBef>
                <a:spcPts val="0"/>
              </a:spcBef>
              <a:spcAft>
                <a:spcPts val="600"/>
              </a:spcAft>
            </a:pPr>
            <a:r>
              <a:rPr lang="en-US" altLang="zh-CN" sz="1800" dirty="0">
                <a:cs typeface="Times New Roman" panose="02020603050405020304" pitchFamily="18" charset="0"/>
              </a:rPr>
              <a:t>Figure: 2-step multiple access[2]</a:t>
            </a:r>
            <a:endParaRPr lang="en-US" altLang="zh-CN" dirty="0">
              <a:cs typeface="Times New Roman" panose="02020603050405020304" pitchFamily="18" charset="0"/>
            </a:endParaRPr>
          </a:p>
        </p:txBody>
      </p:sp>
      <p:sp>
        <p:nvSpPr>
          <p:cNvPr id="14" name="Title 1">
            <a:extLst>
              <a:ext uri="{FF2B5EF4-FFF2-40B4-BE49-F238E27FC236}">
                <a16:creationId xmlns:a16="http://schemas.microsoft.com/office/drawing/2014/main" id="{6BFDC7FD-BB9D-40AE-8DD4-705BFCE42611}"/>
              </a:ext>
            </a:extLst>
          </p:cNvPr>
          <p:cNvSpPr txBox="1">
            <a:spLocks/>
          </p:cNvSpPr>
          <p:nvPr/>
        </p:nvSpPr>
        <p:spPr>
          <a:xfrm>
            <a:off x="3065325" y="609600"/>
            <a:ext cx="3013349" cy="355103"/>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ltLang="zh-CN" sz="2600" kern="0" dirty="0"/>
              <a:t>Background(1)</a:t>
            </a:r>
            <a:endParaRPr lang="aa-ET" sz="2600" kern="0" dirty="0"/>
          </a:p>
        </p:txBody>
      </p:sp>
      <p:pic>
        <p:nvPicPr>
          <p:cNvPr id="12" name="图片 11">
            <a:extLst>
              <a:ext uri="{FF2B5EF4-FFF2-40B4-BE49-F238E27FC236}">
                <a16:creationId xmlns:a16="http://schemas.microsoft.com/office/drawing/2014/main" id="{C2051E30-5E22-4FA9-A19A-402DE39929AC}"/>
              </a:ext>
            </a:extLst>
          </p:cNvPr>
          <p:cNvPicPr>
            <a:picLocks noChangeAspect="1"/>
          </p:cNvPicPr>
          <p:nvPr/>
        </p:nvPicPr>
        <p:blipFill>
          <a:blip r:embed="rId3"/>
          <a:stretch>
            <a:fillRect/>
          </a:stretch>
        </p:blipFill>
        <p:spPr>
          <a:xfrm>
            <a:off x="1234937" y="3434144"/>
            <a:ext cx="6521726" cy="2362200"/>
          </a:xfrm>
          <a:prstGeom prst="rect">
            <a:avLst/>
          </a:prstGeom>
        </p:spPr>
      </p:pic>
    </p:spTree>
    <p:extLst>
      <p:ext uri="{BB962C8B-B14F-4D97-AF65-F5344CB8AC3E}">
        <p14:creationId xmlns:p14="http://schemas.microsoft.com/office/powerpoint/2010/main" val="154845327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369332"/>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Background(2) </a:t>
            </a:r>
            <a:endParaRPr lang="zh-CN" altLang="en-US" sz="2600" b="1" dirty="0">
              <a:solidFill>
                <a:schemeClr val="tx2"/>
              </a:solidFill>
              <a:latin typeface="+mj-lt"/>
              <a:ea typeface="+mj-ea"/>
              <a:cs typeface="+mj-cs"/>
            </a:endParaRPr>
          </a:p>
        </p:txBody>
      </p:sp>
      <p:sp>
        <p:nvSpPr>
          <p:cNvPr id="18" name="文本框 17"/>
          <p:cNvSpPr txBox="1"/>
          <p:nvPr/>
        </p:nvSpPr>
        <p:spPr>
          <a:xfrm>
            <a:off x="246856" y="1134507"/>
            <a:ext cx="8516144" cy="5878532"/>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In [</a:t>
            </a:r>
            <a:r>
              <a:rPr lang="en-SG" altLang="zh-CN" sz="2000" b="1" dirty="0">
                <a:solidFill>
                  <a:srgbClr val="000000"/>
                </a:solidFill>
                <a:latin typeface="+mn-lt"/>
              </a:rPr>
              <a:t>1</a:t>
            </a:r>
            <a:r>
              <a:rPr lang="en-US" altLang="zh-CN" sz="2000" dirty="0">
                <a:cs typeface="Times New Roman" panose="02020603050405020304" pitchFamily="18" charset="0"/>
              </a:rPr>
              <a:t>], CDM access code, as the 1</a:t>
            </a:r>
            <a:r>
              <a:rPr lang="en-US" altLang="zh-CN" sz="2000" baseline="30000" dirty="0">
                <a:cs typeface="Times New Roman" panose="02020603050405020304" pitchFamily="18" charset="0"/>
              </a:rPr>
              <a:t>st</a:t>
            </a:r>
            <a:r>
              <a:rPr lang="en-US" altLang="zh-CN" sz="2000" dirty="0">
                <a:cs typeface="Times New Roman" panose="02020603050405020304" pitchFamily="18" charset="0"/>
              </a:rPr>
              <a:t> access message,  was discussed on the following aspects:</a:t>
            </a:r>
          </a:p>
          <a:p>
            <a:pPr marL="800100" lvl="2"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Motivation and use case of using CDM access</a:t>
            </a:r>
          </a:p>
          <a:p>
            <a:pPr marL="800100" lvl="2"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Access</a:t>
            </a:r>
            <a:r>
              <a:rPr lang="en-US" altLang="zh-CN" sz="1600" dirty="0">
                <a:solidFill>
                  <a:schemeClr val="tx2"/>
                </a:solidFill>
                <a:latin typeface="+mj-lt"/>
                <a:ea typeface="+mj-ea"/>
                <a:cs typeface="+mj-cs"/>
              </a:rPr>
              <a:t> procedure of CDM access</a:t>
            </a:r>
          </a:p>
          <a:p>
            <a:pPr marL="800100" lvl="2" indent="-342900" algn="just">
              <a:spcBef>
                <a:spcPts val="0"/>
              </a:spcBef>
              <a:spcAft>
                <a:spcPts val="600"/>
              </a:spcAft>
              <a:buFont typeface="Arial" panose="020B0604020202020204" pitchFamily="34" charset="0"/>
              <a:buChar char="•"/>
            </a:pPr>
            <a:r>
              <a:rPr lang="en-US" altLang="zh-CN" sz="1600" dirty="0">
                <a:solidFill>
                  <a:schemeClr val="tx2"/>
                </a:solidFill>
                <a:latin typeface="+mj-lt"/>
                <a:ea typeface="+mj-ea"/>
                <a:cs typeface="+mj-cs"/>
              </a:rPr>
              <a:t>Feasibility of supporting CDM access for AMP, considering non-ideal factors such as:</a:t>
            </a:r>
          </a:p>
          <a:p>
            <a:pPr marL="1257300" lvl="3"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Synchronization error</a:t>
            </a:r>
          </a:p>
          <a:p>
            <a:pPr marL="1257300" lvl="3"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Clock drifting</a:t>
            </a:r>
          </a:p>
          <a:p>
            <a:pPr marL="800100" lvl="2" indent="-342900" algn="just">
              <a:spcBef>
                <a:spcPts val="0"/>
              </a:spcBef>
              <a:spcAft>
                <a:spcPts val="600"/>
              </a:spcAft>
              <a:buFont typeface="Arial" panose="020B0604020202020204" pitchFamily="34" charset="0"/>
              <a:buChar char="•"/>
            </a:pPr>
            <a:r>
              <a:rPr lang="en-US" altLang="zh-CN" sz="1600" dirty="0">
                <a:solidFill>
                  <a:schemeClr val="tx2"/>
                </a:solidFill>
                <a:latin typeface="+mj-lt"/>
                <a:ea typeface="+mj-ea"/>
                <a:cs typeface="+mj-cs"/>
              </a:rPr>
              <a:t>Comparison of CDM codes and legacy RN16</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Based on the discussion, we have the following observations:</a:t>
            </a:r>
          </a:p>
          <a:p>
            <a:pPr marL="800100" lvl="2"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For active AMP STA, there is obvious advantage of CDM access code than RN16, when there is collision on the same access resource.</a:t>
            </a:r>
          </a:p>
          <a:p>
            <a:pPr marL="800100" lvl="2"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With proper selection of the CDM codes (e.g. use big cyclic shift to overcome the potential timing misalignment),  the impact from synchronization error can be easily handled, at least for active AMP device, with a clock accuracy of 1000ppm</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Thus we proposed to support CDM access code for at least active AMP device[1].</a:t>
            </a:r>
          </a:p>
          <a:p>
            <a:pPr marL="457200" lvl="2" algn="just">
              <a:spcBef>
                <a:spcPts val="0"/>
              </a:spcBef>
              <a:spcAft>
                <a:spcPts val="600"/>
              </a:spcAft>
            </a:pPr>
            <a:endParaRPr lang="zh-CN" altLang="en-US" sz="2000" b="1" dirty="0">
              <a:solidFill>
                <a:schemeClr val="tx2"/>
              </a:solidFill>
              <a:latin typeface="+mj-lt"/>
              <a:ea typeface="+mj-ea"/>
              <a:cs typeface="+mj-cs"/>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4</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Tree>
    <p:extLst>
      <p:ext uri="{BB962C8B-B14F-4D97-AF65-F5344CB8AC3E}">
        <p14:creationId xmlns:p14="http://schemas.microsoft.com/office/powerpoint/2010/main" val="322029884"/>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err="1">
                <a:solidFill>
                  <a:schemeClr val="tx2"/>
                </a:solidFill>
                <a:latin typeface="+mj-lt"/>
                <a:ea typeface="+mj-ea"/>
                <a:cs typeface="+mj-cs"/>
              </a:rPr>
              <a:t>ReCap</a:t>
            </a:r>
            <a:r>
              <a:rPr lang="en-US" altLang="zh-CN" sz="2700" b="1" dirty="0">
                <a:solidFill>
                  <a:schemeClr val="tx2"/>
                </a:solidFill>
                <a:latin typeface="+mj-lt"/>
                <a:ea typeface="+mj-ea"/>
                <a:cs typeface="+mj-cs"/>
              </a:rPr>
              <a:t>(1): Access procedure with CDM codes</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5</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14300" y="1325972"/>
            <a:ext cx="8496300" cy="5555367"/>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CDM code will be the first message from AMP device when it is triggered/polled.</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When CDM code is detected by AP, this CDM code can be used to identify AMP device for the consequent communication.</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Since the AMP device is identified, the following transmission can be scheduled by  AP thus there will be no collision any more.</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r>
              <a:rPr lang="en-US" altLang="zh-CN" sz="2000" dirty="0">
                <a:cs typeface="Times New Roman" panose="02020603050405020304" pitchFamily="18" charset="0"/>
              </a:rPr>
              <a:t>                    Figure 1 Triggered  CDM codes from multiple AMP STAs</a:t>
            </a:r>
            <a:r>
              <a:rPr lang="en-US" altLang="zh-CN" sz="2000" dirty="0">
                <a:highlight>
                  <a:srgbClr val="00FF00"/>
                </a:highlight>
                <a:cs typeface="Times New Roman" panose="02020603050405020304" pitchFamily="18" charset="0"/>
              </a:rPr>
              <a:t>  </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pic>
        <p:nvPicPr>
          <p:cNvPr id="4" name="图片 3">
            <a:extLst>
              <a:ext uri="{FF2B5EF4-FFF2-40B4-BE49-F238E27FC236}">
                <a16:creationId xmlns:a16="http://schemas.microsoft.com/office/drawing/2014/main" id="{BEAA922E-7B37-4B45-9D88-F4AFAEE1A340}"/>
              </a:ext>
            </a:extLst>
          </p:cNvPr>
          <p:cNvPicPr>
            <a:picLocks noChangeAspect="1"/>
          </p:cNvPicPr>
          <p:nvPr/>
        </p:nvPicPr>
        <p:blipFill>
          <a:blip r:embed="rId3"/>
          <a:stretch>
            <a:fillRect/>
          </a:stretch>
        </p:blipFill>
        <p:spPr>
          <a:xfrm>
            <a:off x="2133600" y="3581400"/>
            <a:ext cx="4953000" cy="1950628"/>
          </a:xfrm>
          <a:prstGeom prst="rect">
            <a:avLst/>
          </a:prstGeom>
        </p:spPr>
      </p:pic>
    </p:spTree>
    <p:extLst>
      <p:ext uri="{BB962C8B-B14F-4D97-AF65-F5344CB8AC3E}">
        <p14:creationId xmlns:p14="http://schemas.microsoft.com/office/powerpoint/2010/main" val="1424330998"/>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00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err="1">
                <a:solidFill>
                  <a:schemeClr val="tx2"/>
                </a:solidFill>
                <a:latin typeface="+mj-lt"/>
                <a:ea typeface="+mj-ea"/>
                <a:cs typeface="+mj-cs"/>
              </a:rPr>
              <a:t>ReCap</a:t>
            </a:r>
            <a:r>
              <a:rPr lang="en-US" altLang="zh-CN" sz="2700" b="1" dirty="0">
                <a:solidFill>
                  <a:schemeClr val="tx2"/>
                </a:solidFill>
                <a:latin typeface="+mj-lt"/>
                <a:ea typeface="+mj-ea"/>
                <a:cs typeface="+mj-cs"/>
              </a:rPr>
              <a:t>(2): Feasibility of supporting CDM access for AMP </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6</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19915" y="1066800"/>
            <a:ext cx="8496300" cy="5616922"/>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Although with low complexity, AMP device is able to generate CDM code.  </a:t>
            </a:r>
          </a:p>
          <a:p>
            <a:pPr marL="1257300" lvl="3"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As discussed in [6], OOK waveform is proposed as the uplink waveform. There are candidate binary CDM codes (e.g. m/Gold sequence) that can work in conjunction with OOK. </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Impact of non-ideal factors</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Synchronization error</a:t>
            </a:r>
          </a:p>
          <a:p>
            <a:pPr marL="1714500" lvl="4"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CDM sequence from different AMP devices may be </a:t>
            </a:r>
            <a:r>
              <a:rPr lang="en-US" altLang="zh-CN" sz="1600" dirty="0">
                <a:solidFill>
                  <a:srgbClr val="0000FF"/>
                </a:solidFill>
                <a:cs typeface="Times New Roman" panose="02020603050405020304" pitchFamily="18" charset="0"/>
              </a:rPr>
              <a:t>not synchronous at the beginning</a:t>
            </a:r>
            <a:r>
              <a:rPr lang="en-US" altLang="zh-CN" sz="1600" dirty="0">
                <a:cs typeface="Times New Roman" panose="02020603050405020304" pitchFamily="18" charset="0"/>
              </a:rPr>
              <a:t> of transmission due to </a:t>
            </a:r>
            <a:r>
              <a:rPr lang="en-US" altLang="zh-CN" sz="1600" dirty="0">
                <a:solidFill>
                  <a:srgbClr val="0000FF"/>
                </a:solidFill>
                <a:cs typeface="Times New Roman" panose="02020603050405020304" pitchFamily="18" charset="0"/>
              </a:rPr>
              <a:t>different distance from the AP or different clock drifting time </a:t>
            </a:r>
          </a:p>
          <a:p>
            <a:pPr marL="1714500" lvl="4"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714500" lvl="4"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Clock drifting </a:t>
            </a:r>
          </a:p>
          <a:p>
            <a:pPr marL="1714500" lvl="4" indent="-342900" algn="just">
              <a:spcBef>
                <a:spcPts val="0"/>
              </a:spcBef>
              <a:spcAft>
                <a:spcPts val="600"/>
              </a:spcAft>
              <a:buFont typeface="Arial" panose="020B0604020202020204" pitchFamily="34" charset="0"/>
              <a:buChar char="•"/>
            </a:pPr>
            <a:r>
              <a:rPr lang="en-US" altLang="zh-CN" sz="1600" dirty="0">
                <a:solidFill>
                  <a:srgbClr val="0000FF"/>
                </a:solidFill>
                <a:cs typeface="Times New Roman" panose="02020603050405020304" pitchFamily="18" charset="0"/>
              </a:rPr>
              <a:t>During the transmission</a:t>
            </a:r>
            <a:r>
              <a:rPr lang="en-US" altLang="zh-CN" sz="1600" dirty="0">
                <a:cs typeface="Times New Roman" panose="02020603050405020304" pitchFamily="18" charset="0"/>
              </a:rPr>
              <a:t>, the relative distance of two CDM sequence may change due to different clock drifting rate of different AMP devices.</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pic>
        <p:nvPicPr>
          <p:cNvPr id="4" name="图片 3">
            <a:extLst>
              <a:ext uri="{FF2B5EF4-FFF2-40B4-BE49-F238E27FC236}">
                <a16:creationId xmlns:a16="http://schemas.microsoft.com/office/drawing/2014/main" id="{860F3577-5F5E-4BFF-8EA4-1A5FAA360BA9}"/>
              </a:ext>
            </a:extLst>
          </p:cNvPr>
          <p:cNvPicPr>
            <a:picLocks noChangeAspect="1"/>
          </p:cNvPicPr>
          <p:nvPr/>
        </p:nvPicPr>
        <p:blipFill>
          <a:blip r:embed="rId3"/>
          <a:stretch>
            <a:fillRect/>
          </a:stretch>
        </p:blipFill>
        <p:spPr>
          <a:xfrm>
            <a:off x="2590800" y="3895871"/>
            <a:ext cx="5638800" cy="835941"/>
          </a:xfrm>
          <a:prstGeom prst="rect">
            <a:avLst/>
          </a:prstGeom>
        </p:spPr>
      </p:pic>
      <p:pic>
        <p:nvPicPr>
          <p:cNvPr id="6" name="图片 5">
            <a:extLst>
              <a:ext uri="{FF2B5EF4-FFF2-40B4-BE49-F238E27FC236}">
                <a16:creationId xmlns:a16="http://schemas.microsoft.com/office/drawing/2014/main" id="{F0DCCB55-B4E8-41EA-AF07-D2D6F53791ED}"/>
              </a:ext>
            </a:extLst>
          </p:cNvPr>
          <p:cNvPicPr>
            <a:picLocks noChangeAspect="1"/>
          </p:cNvPicPr>
          <p:nvPr/>
        </p:nvPicPr>
        <p:blipFill>
          <a:blip r:embed="rId4"/>
          <a:stretch>
            <a:fillRect/>
          </a:stretch>
        </p:blipFill>
        <p:spPr>
          <a:xfrm>
            <a:off x="2587592" y="5492013"/>
            <a:ext cx="5638800" cy="835941"/>
          </a:xfrm>
          <a:prstGeom prst="rect">
            <a:avLst/>
          </a:prstGeom>
        </p:spPr>
      </p:pic>
    </p:spTree>
    <p:extLst>
      <p:ext uri="{BB962C8B-B14F-4D97-AF65-F5344CB8AC3E}">
        <p14:creationId xmlns:p14="http://schemas.microsoft.com/office/powerpoint/2010/main" val="125564085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00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err="1">
                <a:solidFill>
                  <a:schemeClr val="tx2"/>
                </a:solidFill>
                <a:latin typeface="+mj-lt"/>
                <a:ea typeface="+mj-ea"/>
                <a:cs typeface="+mj-cs"/>
              </a:rPr>
              <a:t>ReCap</a:t>
            </a:r>
            <a:r>
              <a:rPr lang="en-US" altLang="zh-CN" sz="2700" b="1" dirty="0">
                <a:solidFill>
                  <a:schemeClr val="tx2"/>
                </a:solidFill>
                <a:latin typeface="+mj-lt"/>
                <a:ea typeface="+mj-ea"/>
                <a:cs typeface="+mj-cs"/>
              </a:rPr>
              <a:t>(2): Feasibility of supporting CDM access for AMP </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7</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19915" y="1066800"/>
            <a:ext cx="8496300" cy="5016758"/>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Analysis of non-ideal factors</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Analysis: </a:t>
            </a:r>
          </a:p>
          <a:p>
            <a:pPr marL="1257300" lvl="3" indent="-342900" algn="just">
              <a:spcAft>
                <a:spcPts val="600"/>
              </a:spcAft>
              <a:buFont typeface="Arial" panose="020B0604020202020204" pitchFamily="34" charset="0"/>
              <a:buChar char="•"/>
            </a:pPr>
            <a:r>
              <a:rPr lang="en-US" altLang="zh-CN" sz="2000" dirty="0">
                <a:cs typeface="Times New Roman" panose="02020603050405020304" pitchFamily="18" charset="0"/>
              </a:rPr>
              <a:t>RTT of different AMP STA</a:t>
            </a:r>
          </a:p>
          <a:p>
            <a:pPr marL="1714500" lvl="4" indent="-342900" algn="just">
              <a:spcAft>
                <a:spcPts val="600"/>
              </a:spcAft>
              <a:buFont typeface="Arial" panose="020B0604020202020204" pitchFamily="34" charset="0"/>
              <a:buChar char="•"/>
            </a:pPr>
            <a:r>
              <a:rPr lang="en-US" altLang="zh-CN" sz="2000" dirty="0">
                <a:cs typeface="Times New Roman" panose="02020603050405020304" pitchFamily="18" charset="0"/>
              </a:rPr>
              <a:t>The coverage of one AMP AP will be 10m~20m, so the RTT(Round Trip Time) is only </a:t>
            </a:r>
            <a:r>
              <a:rPr lang="en-US" altLang="zh-CN" sz="2000" dirty="0">
                <a:solidFill>
                  <a:srgbClr val="0000FF"/>
                </a:solidFill>
                <a:cs typeface="Times New Roman" panose="02020603050405020304" pitchFamily="18" charset="0"/>
              </a:rPr>
              <a:t>0.067us~0.133 us</a:t>
            </a:r>
          </a:p>
          <a:p>
            <a:pPr marL="1257300" lvl="3" indent="-342900" algn="just">
              <a:spcAft>
                <a:spcPts val="600"/>
              </a:spcAft>
              <a:buFont typeface="Arial" panose="020B0604020202020204" pitchFamily="34" charset="0"/>
              <a:buChar char="•"/>
            </a:pPr>
            <a:r>
              <a:rPr lang="en-US" altLang="zh-CN" sz="2000" dirty="0">
                <a:cs typeface="Times New Roman" panose="02020603050405020304" pitchFamily="18" charset="0"/>
              </a:rPr>
              <a:t>Drifting</a:t>
            </a:r>
          </a:p>
          <a:p>
            <a:pPr marL="1714500" lvl="4" indent="-342900" algn="just">
              <a:spcAft>
                <a:spcPts val="600"/>
              </a:spcAft>
              <a:buFont typeface="Arial" panose="020B0604020202020204" pitchFamily="34" charset="0"/>
              <a:buChar char="•"/>
            </a:pPr>
            <a:r>
              <a:rPr lang="en-US" altLang="zh-CN" sz="2000" dirty="0">
                <a:cs typeface="Times New Roman" panose="02020603050405020304" pitchFamily="18" charset="0"/>
              </a:rPr>
              <a:t>For active device with clock accuracy of 1000ppm, the max drifting time after a time duration of 2ms is </a:t>
            </a:r>
            <a:r>
              <a:rPr lang="en-US" altLang="zh-CN" sz="2000" dirty="0">
                <a:solidFill>
                  <a:srgbClr val="0000FF"/>
                </a:solidFill>
                <a:cs typeface="Times New Roman" panose="02020603050405020304" pitchFamily="18" charset="0"/>
              </a:rPr>
              <a:t>2us</a:t>
            </a:r>
            <a:r>
              <a:rPr lang="en-US" altLang="zh-CN" sz="2000" dirty="0">
                <a:cs typeface="Times New Roman" panose="02020603050405020304" pitchFamily="18" charset="0"/>
              </a:rPr>
              <a:t>. </a:t>
            </a:r>
          </a:p>
          <a:p>
            <a:pPr marL="1714500" lvl="4" indent="-342900" algn="just">
              <a:spcAft>
                <a:spcPts val="600"/>
              </a:spcAft>
              <a:buFont typeface="Arial" panose="020B0604020202020204" pitchFamily="34" charset="0"/>
              <a:buChar char="•"/>
            </a:pPr>
            <a:r>
              <a:rPr lang="en-US" altLang="zh-CN" sz="2000" dirty="0">
                <a:cs typeface="Times New Roman" panose="02020603050405020304" pitchFamily="18" charset="0"/>
              </a:rPr>
              <a:t>For active device with clock accuracy of 1000ppm, for a CDM sequence of length 63, the symbol level misalignment between 2 CDM sequences is less than 1/10 OOK symbol (for one bit of the sequence)</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spTree>
    <p:extLst>
      <p:ext uri="{BB962C8B-B14F-4D97-AF65-F5344CB8AC3E}">
        <p14:creationId xmlns:p14="http://schemas.microsoft.com/office/powerpoint/2010/main" val="225539376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err="1">
                <a:solidFill>
                  <a:schemeClr val="tx2"/>
                </a:solidFill>
                <a:latin typeface="+mj-lt"/>
                <a:ea typeface="+mj-ea"/>
                <a:cs typeface="+mj-cs"/>
              </a:rPr>
              <a:t>ReCap</a:t>
            </a:r>
            <a:r>
              <a:rPr lang="en-US" altLang="zh-CN" sz="2700" b="1" dirty="0">
                <a:solidFill>
                  <a:schemeClr val="tx2"/>
                </a:solidFill>
                <a:latin typeface="+mj-lt"/>
                <a:ea typeface="+mj-ea"/>
                <a:cs typeface="+mj-cs"/>
              </a:rPr>
              <a:t>(3): Exemplary CDM Code for AMP </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8</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90500" y="1705957"/>
            <a:ext cx="5295900" cy="4478149"/>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Both M sequence and gold sequence are </a:t>
            </a:r>
            <a:r>
              <a:rPr lang="en-US" altLang="zh-CN" sz="2000" dirty="0">
                <a:solidFill>
                  <a:schemeClr val="accent2"/>
                </a:solidFill>
                <a:cs typeface="Times New Roman" panose="02020603050405020304" pitchFamily="18" charset="0"/>
              </a:rPr>
              <a:t>binary sequences</a:t>
            </a:r>
            <a:r>
              <a:rPr lang="en-US" altLang="zh-CN" sz="2000" dirty="0">
                <a:cs typeface="Times New Roman" panose="02020603050405020304" pitchFamily="18" charset="0"/>
              </a:rPr>
              <a:t>. AMP device is able to generate m or gold sequence with low-complexity implementation.</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M  or Gold sequence can be </a:t>
            </a:r>
            <a:r>
              <a:rPr lang="en-US" altLang="zh-CN" sz="2000" dirty="0">
                <a:solidFill>
                  <a:schemeClr val="accent2"/>
                </a:solidFill>
                <a:cs typeface="Times New Roman" panose="02020603050405020304" pitchFamily="18" charset="0"/>
              </a:rPr>
              <a:t>generated with OOK waveform     </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Both m sequence and Gold sequence have good auto-correlation and cross-correlation. </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Sufficient number of sequences can be generated with m sequence/Gold sequence and their cyclic-shift sequences.  </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p:txBody>
      </p:sp>
      <p:pic>
        <p:nvPicPr>
          <p:cNvPr id="10" name="图片 9">
            <a:extLst>
              <a:ext uri="{FF2B5EF4-FFF2-40B4-BE49-F238E27FC236}">
                <a16:creationId xmlns:a16="http://schemas.microsoft.com/office/drawing/2014/main" id="{A619AC50-1DE6-4D10-9116-B363F09FEA8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71043" y="1790700"/>
            <a:ext cx="3246755" cy="3276600"/>
          </a:xfrm>
          <a:prstGeom prst="rect">
            <a:avLst/>
          </a:prstGeom>
          <a:noFill/>
          <a:ln>
            <a:noFill/>
          </a:ln>
        </p:spPr>
      </p:pic>
      <p:sp>
        <p:nvSpPr>
          <p:cNvPr id="12" name="文本框 11">
            <a:extLst>
              <a:ext uri="{FF2B5EF4-FFF2-40B4-BE49-F238E27FC236}">
                <a16:creationId xmlns:a16="http://schemas.microsoft.com/office/drawing/2014/main" id="{2C36A3DA-29DD-465E-858B-A176EA7B494E}"/>
              </a:ext>
            </a:extLst>
          </p:cNvPr>
          <p:cNvSpPr txBox="1"/>
          <p:nvPr/>
        </p:nvSpPr>
        <p:spPr>
          <a:xfrm>
            <a:off x="6574614" y="5001005"/>
            <a:ext cx="1883585" cy="646331"/>
          </a:xfrm>
          <a:prstGeom prst="rect">
            <a:avLst/>
          </a:prstGeom>
          <a:noFill/>
        </p:spPr>
        <p:txBody>
          <a:bodyPr wrap="square">
            <a:spAutoFit/>
          </a:bodyPr>
          <a:lstStyle/>
          <a:p>
            <a:r>
              <a:rPr lang="en-US" altLang="zh-CN" sz="1800" dirty="0">
                <a:cs typeface="Times New Roman" panose="02020603050405020304" pitchFamily="18" charset="0"/>
              </a:rPr>
              <a:t>Auto-correlation of M sequence </a:t>
            </a:r>
            <a:endParaRPr lang="zh-CN" altLang="en-US" sz="1800" dirty="0"/>
          </a:p>
        </p:txBody>
      </p:sp>
    </p:spTree>
    <p:extLst>
      <p:ext uri="{BB962C8B-B14F-4D97-AF65-F5344CB8AC3E}">
        <p14:creationId xmlns:p14="http://schemas.microsoft.com/office/powerpoint/2010/main" val="3100730399"/>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err="1">
                <a:solidFill>
                  <a:schemeClr val="tx2"/>
                </a:solidFill>
                <a:latin typeface="+mj-lt"/>
                <a:ea typeface="+mj-ea"/>
                <a:cs typeface="+mj-cs"/>
              </a:rPr>
              <a:t>ReCap</a:t>
            </a:r>
            <a:r>
              <a:rPr lang="en-US" altLang="zh-CN" sz="2700" b="1" dirty="0">
                <a:solidFill>
                  <a:schemeClr val="tx2"/>
                </a:solidFill>
                <a:latin typeface="+mj-lt"/>
                <a:ea typeface="+mj-ea"/>
                <a:cs typeface="+mj-cs"/>
              </a:rPr>
              <a:t>(4): Simulation  </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9</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802.11-25/0322r0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14300" y="1325972"/>
            <a:ext cx="8496300" cy="2246769"/>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Link level simulations are performed for CDM codes with the following simulation assumptions.</a:t>
            </a:r>
          </a:p>
          <a:p>
            <a:pPr marL="0" lvl="1" algn="ctr">
              <a:spcBef>
                <a:spcPts val="0"/>
              </a:spcBef>
              <a:spcAft>
                <a:spcPts val="600"/>
              </a:spcAft>
            </a:pPr>
            <a:r>
              <a:rPr lang="en-US" altLang="zh-CN" sz="2000" dirty="0">
                <a:cs typeface="Times New Roman" panose="02020603050405020304" pitchFamily="18" charset="0"/>
              </a:rPr>
              <a:t>Table 1: Simulation assumptions</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graphicFrame>
        <p:nvGraphicFramePr>
          <p:cNvPr id="3" name="表格 2">
            <a:extLst>
              <a:ext uri="{FF2B5EF4-FFF2-40B4-BE49-F238E27FC236}">
                <a16:creationId xmlns:a16="http://schemas.microsoft.com/office/drawing/2014/main" id="{C2B48ABA-D7F3-4366-BF12-5DE1A329F4FC}"/>
              </a:ext>
            </a:extLst>
          </p:cNvPr>
          <p:cNvGraphicFramePr>
            <a:graphicFrameLocks noGrp="1"/>
          </p:cNvGraphicFramePr>
          <p:nvPr>
            <p:extLst>
              <p:ext uri="{D42A27DB-BD31-4B8C-83A1-F6EECF244321}">
                <p14:modId xmlns:p14="http://schemas.microsoft.com/office/powerpoint/2010/main" val="1112550693"/>
              </p:ext>
            </p:extLst>
          </p:nvPr>
        </p:nvGraphicFramePr>
        <p:xfrm>
          <a:off x="648526" y="2362200"/>
          <a:ext cx="7846948" cy="4072562"/>
        </p:xfrm>
        <a:graphic>
          <a:graphicData uri="http://schemas.openxmlformats.org/drawingml/2006/table">
            <a:tbl>
              <a:tblPr firstRow="1" bandRow="1">
                <a:tableStyleId>{5C22544A-7EE6-4342-B048-85BDC9FD1C3A}</a:tableStyleId>
              </a:tblPr>
              <a:tblGrid>
                <a:gridCol w="4179888">
                  <a:extLst>
                    <a:ext uri="{9D8B030D-6E8A-4147-A177-3AD203B41FA5}">
                      <a16:colId xmlns:a16="http://schemas.microsoft.com/office/drawing/2014/main" val="4215848821"/>
                    </a:ext>
                  </a:extLst>
                </a:gridCol>
                <a:gridCol w="3667060">
                  <a:extLst>
                    <a:ext uri="{9D8B030D-6E8A-4147-A177-3AD203B41FA5}">
                      <a16:colId xmlns:a16="http://schemas.microsoft.com/office/drawing/2014/main" val="1225950313"/>
                    </a:ext>
                  </a:extLst>
                </a:gridCol>
              </a:tblGrid>
              <a:tr h="414962">
                <a:tc>
                  <a:txBody>
                    <a:bodyPr/>
                    <a:lstStyle/>
                    <a:p>
                      <a:pPr algn="ctr"/>
                      <a:r>
                        <a:rPr lang="en-US" sz="1800" kern="1200" dirty="0">
                          <a:effectLst/>
                        </a:rPr>
                        <a:t>Parameters</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sz="1800" kern="1200">
                          <a:effectLst/>
                        </a:rPr>
                        <a:t>Values</a:t>
                      </a:r>
                      <a:endParaRPr lang="zh-CN" sz="140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2185798795"/>
                  </a:ext>
                </a:extLst>
              </a:tr>
              <a:tr h="350520">
                <a:tc>
                  <a:txBody>
                    <a:bodyPr/>
                    <a:lstStyle/>
                    <a:p>
                      <a:pPr algn="ctr"/>
                      <a:r>
                        <a:rPr lang="en-US" sz="1800" kern="1200">
                          <a:effectLst/>
                        </a:rPr>
                        <a:t>Sequence types</a:t>
                      </a:r>
                      <a:endParaRPr lang="zh-CN" sz="1400">
                        <a:effectLst/>
                        <a:latin typeface="Times New Roman" panose="02020603050405020304" pitchFamily="18" charset="0"/>
                        <a:ea typeface="Times New Roman" panose="02020603050405020304" pitchFamily="18" charset="0"/>
                      </a:endParaRPr>
                    </a:p>
                  </a:txBody>
                  <a:tcPr/>
                </a:tc>
                <a:tc>
                  <a:txBody>
                    <a:bodyPr/>
                    <a:lstStyle/>
                    <a:p>
                      <a:pPr algn="ctr"/>
                      <a:r>
                        <a:rPr lang="en-US" sz="1800" kern="1200" dirty="0">
                          <a:effectLst/>
                        </a:rPr>
                        <a:t>m-sequence</a:t>
                      </a:r>
                      <a:r>
                        <a:rPr lang="en-AU" sz="1800" kern="1200" dirty="0">
                          <a:effectLst/>
                        </a:rPr>
                        <a:t>,</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3852296628"/>
                  </a:ext>
                </a:extLst>
              </a:tr>
              <a:tr h="350520">
                <a:tc>
                  <a:txBody>
                    <a:bodyPr/>
                    <a:lstStyle/>
                    <a:p>
                      <a:pPr algn="ctr"/>
                      <a:r>
                        <a:rPr lang="en-US" sz="1800" kern="1200" dirty="0">
                          <a:effectLst/>
                        </a:rPr>
                        <a:t>Number of devices / sequences</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altLang="zh-CN" sz="1800" kern="1200" dirty="0">
                          <a:effectLst/>
                          <a:latin typeface="Times New Roman" panose="02020603050405020304" pitchFamily="18" charset="0"/>
                          <a:ea typeface="Times New Roman" panose="02020603050405020304" pitchFamily="18" charset="0"/>
                        </a:rPr>
                        <a:t>2</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1668401442"/>
                  </a:ext>
                </a:extLst>
              </a:tr>
              <a:tr h="350520">
                <a:tc>
                  <a:txBody>
                    <a:bodyPr/>
                    <a:lstStyle/>
                    <a:p>
                      <a:pPr algn="ctr"/>
                      <a:r>
                        <a:rPr lang="en-US" sz="1800" kern="1200" dirty="0">
                          <a:effectLst/>
                        </a:rPr>
                        <a:t>Channel model</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altLang="zh-CN" sz="1800" kern="1200" dirty="0">
                          <a:effectLst/>
                          <a:latin typeface="Times New Roman" panose="02020603050405020304" pitchFamily="18" charset="0"/>
                          <a:ea typeface="Times New Roman" panose="02020603050405020304" pitchFamily="18" charset="0"/>
                        </a:rPr>
                        <a:t>Channel D</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2161743118"/>
                  </a:ext>
                </a:extLst>
              </a:tr>
              <a:tr h="350520">
                <a:tc>
                  <a:txBody>
                    <a:bodyPr/>
                    <a:lstStyle/>
                    <a:p>
                      <a:pPr algn="ctr"/>
                      <a:r>
                        <a:rPr lang="en-US" sz="1800" kern="1200">
                          <a:effectLst/>
                        </a:rPr>
                        <a:t>SNR</a:t>
                      </a:r>
                      <a:endParaRPr lang="zh-CN" sz="1400">
                        <a:effectLst/>
                        <a:latin typeface="Times New Roman" panose="02020603050405020304" pitchFamily="18" charset="0"/>
                        <a:ea typeface="Times New Roman" panose="02020603050405020304" pitchFamily="18" charset="0"/>
                      </a:endParaRPr>
                    </a:p>
                  </a:txBody>
                  <a:tcPr/>
                </a:tc>
                <a:tc>
                  <a:txBody>
                    <a:bodyPr/>
                    <a:lstStyle/>
                    <a:p>
                      <a:pPr algn="ctr"/>
                      <a:r>
                        <a:rPr lang="en-US" sz="1800" kern="1200" dirty="0">
                          <a:effectLst/>
                        </a:rPr>
                        <a:t>0.0dB</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3928680672"/>
                  </a:ext>
                </a:extLst>
              </a:tr>
              <a:tr h="350520">
                <a:tc>
                  <a:txBody>
                    <a:bodyPr/>
                    <a:lstStyle/>
                    <a:p>
                      <a:pPr algn="ctr"/>
                      <a:r>
                        <a:rPr lang="en-US" sz="1800" kern="1200">
                          <a:effectLst/>
                        </a:rPr>
                        <a:t>Chip duration</a:t>
                      </a:r>
                      <a:endParaRPr lang="zh-CN" sz="1400">
                        <a:effectLst/>
                        <a:latin typeface="Times New Roman" panose="02020603050405020304" pitchFamily="18" charset="0"/>
                        <a:ea typeface="Times New Roman" panose="02020603050405020304" pitchFamily="18" charset="0"/>
                      </a:endParaRPr>
                    </a:p>
                  </a:txBody>
                  <a:tcPr/>
                </a:tc>
                <a:tc>
                  <a:txBody>
                    <a:bodyPr/>
                    <a:lstStyle/>
                    <a:p>
                      <a:pPr algn="ctr"/>
                      <a:r>
                        <a:rPr lang="en-US" sz="1800" kern="1200" dirty="0">
                          <a:effectLst/>
                        </a:rPr>
                        <a:t>2µs</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4075872174"/>
                  </a:ext>
                </a:extLst>
              </a:tr>
              <a:tr h="350520">
                <a:tc>
                  <a:txBody>
                    <a:bodyPr/>
                    <a:lstStyle/>
                    <a:p>
                      <a:pPr algn="ctr"/>
                      <a:r>
                        <a:rPr lang="en-US" sz="1800" kern="1200" dirty="0">
                          <a:effectLst/>
                        </a:rPr>
                        <a:t>Sampling rate at the AP</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altLang="zh-CN" sz="1800" kern="1200" dirty="0">
                          <a:effectLst/>
                          <a:latin typeface="Times New Roman" panose="02020603050405020304" pitchFamily="18" charset="0"/>
                          <a:ea typeface="Times New Roman" panose="02020603050405020304" pitchFamily="18" charset="0"/>
                        </a:rPr>
                        <a:t>20MHz</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1726403106"/>
                  </a:ext>
                </a:extLst>
              </a:tr>
              <a:tr h="354804">
                <a:tc>
                  <a:txBody>
                    <a:bodyPr/>
                    <a:lstStyle/>
                    <a:p>
                      <a:pPr algn="ctr"/>
                      <a:r>
                        <a:rPr lang="en-US" sz="1800" kern="1200" dirty="0">
                          <a:effectLst/>
                        </a:rPr>
                        <a:t>Modulation</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sz="1800" kern="1200" dirty="0">
                          <a:effectLst/>
                        </a:rPr>
                        <a:t>OOK</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2645888619"/>
                  </a:ext>
                </a:extLst>
              </a:tr>
              <a:tr h="350520">
                <a:tc>
                  <a:txBody>
                    <a:bodyPr/>
                    <a:lstStyle/>
                    <a:p>
                      <a:pPr algn="ctr"/>
                      <a:r>
                        <a:rPr lang="en-US" sz="1800" kern="1200" dirty="0">
                          <a:effectLst/>
                        </a:rPr>
                        <a:t>Cyclic shift of m- and Gold sequences</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sz="1800" kern="1200" dirty="0">
                          <a:effectLst/>
                        </a:rPr>
                        <a:t>10</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3365209692"/>
                  </a:ext>
                </a:extLst>
              </a:tr>
              <a:tr h="350520">
                <a:tc>
                  <a:txBody>
                    <a:bodyPr/>
                    <a:lstStyle/>
                    <a:p>
                      <a:pPr marL="0" algn="ctr" defTabSz="914400" rtl="0" eaLnBrk="1" latinLnBrk="0" hangingPunct="1"/>
                      <a:r>
                        <a:rPr lang="en-US" sz="1800" kern="1200" dirty="0">
                          <a:solidFill>
                            <a:schemeClr val="dk1"/>
                          </a:solidFill>
                          <a:effectLst/>
                          <a:latin typeface="+mn-lt"/>
                          <a:ea typeface="+mn-ea"/>
                          <a:cs typeface="+mn-cs"/>
                        </a:rPr>
                        <a:t>Sequence length</a:t>
                      </a:r>
                      <a:endParaRPr lang="zh-CN" altLang="en-US" sz="1800" kern="1200" dirty="0">
                        <a:solidFill>
                          <a:schemeClr val="dk1"/>
                        </a:solidFill>
                        <a:effectLst/>
                        <a:latin typeface="+mn-lt"/>
                        <a:ea typeface="+mn-ea"/>
                        <a:cs typeface="+mn-cs"/>
                      </a:endParaRPr>
                    </a:p>
                  </a:txBody>
                  <a:tcPr/>
                </a:tc>
                <a:tc>
                  <a:txBody>
                    <a:bodyPr/>
                    <a:lstStyle/>
                    <a:p>
                      <a:pPr marL="0" algn="ctr" defTabSz="914400" rtl="0" eaLnBrk="1" latinLnBrk="0" hangingPunct="1"/>
                      <a:r>
                        <a:rPr lang="en-US" sz="1800" kern="1200" dirty="0">
                          <a:solidFill>
                            <a:schemeClr val="dk1"/>
                          </a:solidFill>
                          <a:effectLst/>
                          <a:latin typeface="+mn-lt"/>
                          <a:ea typeface="+mn-ea"/>
                          <a:cs typeface="+mn-cs"/>
                        </a:rPr>
                        <a:t>63</a:t>
                      </a:r>
                      <a:endParaRPr lang="zh-CN" alt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2334828494"/>
                  </a:ext>
                </a:extLst>
              </a:tr>
              <a:tr h="350520">
                <a:tc>
                  <a:txBody>
                    <a:bodyPr/>
                    <a:lstStyle/>
                    <a:p>
                      <a:pPr marL="0" algn="ctr" defTabSz="914400" rtl="0" eaLnBrk="1" latinLnBrk="0" hangingPunct="1"/>
                      <a:r>
                        <a:rPr lang="en-US" altLang="zh-CN" sz="1800" kern="1200" dirty="0">
                          <a:solidFill>
                            <a:schemeClr val="dk1"/>
                          </a:solidFill>
                          <a:effectLst/>
                          <a:latin typeface="+mn-lt"/>
                          <a:ea typeface="+mn-ea"/>
                          <a:cs typeface="+mn-cs"/>
                        </a:rPr>
                        <a:t>Clock accuracy </a:t>
                      </a:r>
                      <a:endParaRPr lang="zh-CN" altLang="en-US" sz="1800" kern="1200" dirty="0">
                        <a:solidFill>
                          <a:schemeClr val="dk1"/>
                        </a:solidFill>
                        <a:effectLst/>
                        <a:latin typeface="+mn-lt"/>
                        <a:ea typeface="+mn-ea"/>
                        <a:cs typeface="+mn-cs"/>
                      </a:endParaRPr>
                    </a:p>
                  </a:txBody>
                  <a:tcPr/>
                </a:tc>
                <a:tc>
                  <a:txBody>
                    <a:bodyPr/>
                    <a:lstStyle/>
                    <a:p>
                      <a:pPr marL="0" algn="ctr" defTabSz="914400" rtl="0" eaLnBrk="1" latinLnBrk="0" hangingPunct="1"/>
                      <a:r>
                        <a:rPr lang="en-US" altLang="zh-CN" sz="1800" kern="1200" dirty="0">
                          <a:solidFill>
                            <a:schemeClr val="dk1"/>
                          </a:solidFill>
                          <a:effectLst/>
                          <a:latin typeface="+mn-lt"/>
                          <a:ea typeface="+mn-ea"/>
                          <a:cs typeface="+mn-cs"/>
                        </a:rPr>
                        <a:t>+-1000ppm</a:t>
                      </a:r>
                      <a:endParaRPr lang="zh-CN" alt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400225947"/>
                  </a:ext>
                </a:extLst>
              </a:tr>
            </a:tbl>
          </a:graphicData>
        </a:graphic>
      </p:graphicFrame>
    </p:spTree>
    <p:extLst>
      <p:ext uri="{BB962C8B-B14F-4D97-AF65-F5344CB8AC3E}">
        <p14:creationId xmlns:p14="http://schemas.microsoft.com/office/powerpoint/2010/main" val="129737252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16128</TotalTime>
  <Words>1654</Words>
  <Application>Microsoft Office PowerPoint</Application>
  <PresentationFormat>全屏显示(4:3)</PresentationFormat>
  <Paragraphs>282</Paragraphs>
  <Slides>18</Slides>
  <Notes>18</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18</vt:i4>
      </vt:variant>
    </vt:vector>
  </HeadingPairs>
  <TitlesOfParts>
    <vt:vector size="23" baseType="lpstr">
      <vt:lpstr>Arial</vt:lpstr>
      <vt:lpstr>Calibri</vt:lpstr>
      <vt:lpstr>Times New Roman</vt:lpstr>
      <vt:lpstr>Wingdings</vt:lpstr>
      <vt:lpstr>ACcord Submission Template</vt:lpstr>
      <vt:lpstr>Access message for AMP</vt:lpstr>
      <vt:lpstr>Abstract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Reference</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徐伟杰</cp:lastModifiedBy>
  <cp:revision>2355</cp:revision>
  <cp:lastPrinted>1998-02-10T13:28:00Z</cp:lastPrinted>
  <dcterms:created xsi:type="dcterms:W3CDTF">2009-12-02T19:05:00Z</dcterms:created>
  <dcterms:modified xsi:type="dcterms:W3CDTF">2025-03-12T20:15:24Z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