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29"/>
  </p:notesMasterIdLst>
  <p:handoutMasterIdLst>
    <p:handoutMasterId r:id="rId30"/>
  </p:handoutMasterIdLst>
  <p:sldIdLst>
    <p:sldId id="269" r:id="rId2"/>
    <p:sldId id="257" r:id="rId3"/>
    <p:sldId id="612" r:id="rId4"/>
    <p:sldId id="628" r:id="rId5"/>
    <p:sldId id="613" r:id="rId6"/>
    <p:sldId id="626" r:id="rId7"/>
    <p:sldId id="614" r:id="rId8"/>
    <p:sldId id="625" r:id="rId9"/>
    <p:sldId id="630" r:id="rId10"/>
    <p:sldId id="641" r:id="rId11"/>
    <p:sldId id="661" r:id="rId12"/>
    <p:sldId id="662" r:id="rId13"/>
    <p:sldId id="663" r:id="rId14"/>
    <p:sldId id="664" r:id="rId15"/>
    <p:sldId id="665" r:id="rId16"/>
    <p:sldId id="666" r:id="rId17"/>
    <p:sldId id="667" r:id="rId18"/>
    <p:sldId id="656" r:id="rId19"/>
    <p:sldId id="632" r:id="rId20"/>
    <p:sldId id="633" r:id="rId21"/>
    <p:sldId id="637" r:id="rId22"/>
    <p:sldId id="668" r:id="rId23"/>
    <p:sldId id="669" r:id="rId24"/>
    <p:sldId id="638" r:id="rId25"/>
    <p:sldId id="627" r:id="rId26"/>
    <p:sldId id="648" r:id="rId27"/>
    <p:sldId id="50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 id="5" name="汪柯(Gavin)" initials="汪柯(Gavin)" lastIdx="3" clrIdx="4">
    <p:extLst>
      <p:ext uri="{19B8F6BF-5375-455C-9EA6-DF929625EA0E}">
        <p15:presenceInfo xmlns:p15="http://schemas.microsoft.com/office/powerpoint/2012/main" userId="S::wangke6@oppo.com::7f0acbc1-1e7c-49c7-811a-baba921a11f3" providerId="AD"/>
      </p:ext>
    </p:extLst>
  </p:cmAuthor>
  <p:cmAuthor id="6" name="徐伟杰" initials="徐伟杰" lastIdx="1" clrIdx="5">
    <p:extLst>
      <p:ext uri="{19B8F6BF-5375-455C-9EA6-DF929625EA0E}">
        <p15:presenceInfo xmlns:p15="http://schemas.microsoft.com/office/powerpoint/2012/main" userId="S::xuweijie@oppo.com::ce5401eb-1e1c-4103-a2cb-630c8c5122b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69" autoAdjust="0"/>
    <p:restoredTop sz="93875" autoAdjust="0"/>
  </p:normalViewPr>
  <p:slideViewPr>
    <p:cSldViewPr>
      <p:cViewPr varScale="1">
        <p:scale>
          <a:sx n="133" d="100"/>
          <a:sy n="133" d="100"/>
        </p:scale>
        <p:origin x="552" y="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3007453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69602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18928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701214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3360889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279791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2768903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755928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37519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19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6331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20</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4584220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21</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426200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705203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09737432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83757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716646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26</a:t>
            </a:fld>
            <a:endParaRPr lang="zh-CN" altLang="en-US"/>
          </a:p>
        </p:txBody>
      </p:sp>
    </p:spTree>
    <p:extLst>
      <p:ext uri="{BB962C8B-B14F-4D97-AF65-F5344CB8AC3E}">
        <p14:creationId xmlns:p14="http://schemas.microsoft.com/office/powerpoint/2010/main" val="1971945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27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533567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4</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4667868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5</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560081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6</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78111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7</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995033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8</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49341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3915962" y="95706"/>
            <a:ext cx="2365776" cy="215444"/>
          </a:xfrm>
          <a:ln/>
        </p:spPr>
        <p:txBody>
          <a:bodyPr/>
          <a:lstStyle/>
          <a:p>
            <a:r>
              <a:rPr lang="en-US" dirty="0"/>
              <a:t>doc.: IEEE 802.11-yy/0849r1r0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9</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71723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a:t>Yinan Qi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9435590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2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2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 Follow-up on sync field for </a:t>
            </a:r>
            <a:r>
              <a:rPr lang="en-GB" altLang="zh-CN" dirty="0"/>
              <a:t>AMP PPDU</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2025-03-10</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Wang </a:t>
            </a:r>
            <a:r>
              <a:rPr lang="en-US" altLang="zh-CN" dirty="0" err="1"/>
              <a:t>Ke</a:t>
            </a:r>
            <a:r>
              <a:rPr lang="en-US" altLang="zh-CN" dirty="0"/>
              <a:t> (OPPO)</a:t>
            </a:r>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1622128412"/>
              </p:ext>
            </p:extLst>
          </p:nvPr>
        </p:nvGraphicFramePr>
        <p:xfrm>
          <a:off x="838200" y="2701138"/>
          <a:ext cx="7886702" cy="2749992"/>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Wang </a:t>
                      </a:r>
                      <a:r>
                        <a:rPr lang="en-US" altLang="zh-CN" sz="1200" kern="1200" dirty="0" err="1">
                          <a:solidFill>
                            <a:schemeClr val="dk1"/>
                          </a:solidFill>
                          <a:latin typeface="Times New Roman" panose="02020603050405020304" pitchFamily="18" charset="0"/>
                          <a:ea typeface="+mn-ea"/>
                          <a:cs typeface="Times New Roman" panose="02020603050405020304" pitchFamily="18" charset="0"/>
                        </a:rPr>
                        <a:t>Ke</a:t>
                      </a:r>
                      <a:endParaRPr lang="en-US" altLang="zh-CN" sz="12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wangke6@oppo.com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Jinyu Zhang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v-qiyinan@oppo.com</a:t>
                      </a:r>
                    </a:p>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r>
                        <a:rPr lang="en-GB" sz="1200" b="0" dirty="0" err="1">
                          <a:effectLst/>
                          <a:latin typeface="Times New Roman" panose="02020603050405020304" pitchFamily="18" charset="0"/>
                          <a:ea typeface="+mn-ea"/>
                          <a:cs typeface="Times New Roman" panose="02020603050405020304" pitchFamily="18" charset="0"/>
                        </a:rPr>
                        <a:t>Sehngjiang</a:t>
                      </a:r>
                      <a:r>
                        <a:rPr lang="en-GB" sz="1200" b="0" dirty="0">
                          <a:effectLst/>
                          <a:latin typeface="Times New Roman" panose="02020603050405020304" pitchFamily="18" charset="0"/>
                          <a:ea typeface="+mn-ea"/>
                          <a:cs typeface="Times New Roman" panose="02020603050405020304" pitchFamily="18" charset="0"/>
                        </a:rPr>
                        <a:t> Cui</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802.11-25/0321r0</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
        <p:nvSpPr>
          <p:cNvPr id="4097" name="Rectangle 1"/>
          <p:cNvSpPr>
            <a:spLocks noGrp="1" noChangeArrowheads="1"/>
          </p:cNvSpPr>
          <p:nvPr>
            <p:ph type="title"/>
          </p:nvPr>
        </p:nvSpPr>
        <p:spPr>
          <a:xfrm>
            <a:off x="662405" y="2790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Synchronization performance(1) </a:t>
            </a:r>
            <a:endParaRPr lang="en-GB" dirty="0"/>
          </a:p>
        </p:txBody>
      </p:sp>
      <p:sp>
        <p:nvSpPr>
          <p:cNvPr id="4098" name="Rectangle 2"/>
          <p:cNvSpPr>
            <a:spLocks noGrp="1" noChangeArrowheads="1"/>
          </p:cNvSpPr>
          <p:nvPr>
            <p:ph type="body" idx="1"/>
          </p:nvPr>
        </p:nvSpPr>
        <p:spPr>
          <a:xfrm>
            <a:off x="533400" y="1100028"/>
            <a:ext cx="7772400" cy="4426428"/>
          </a:xfrm>
          <a:ln/>
        </p:spPr>
        <p:txBody>
          <a:bodyPr/>
          <a:lstStyle/>
          <a:p>
            <a:pPr marL="342900" lvl="1" indent="-342900">
              <a:buChar char="•"/>
            </a:pPr>
            <a:r>
              <a:rPr lang="en-US" altLang="zh-CN" sz="1800" dirty="0">
                <a:ea typeface="+mn-ea"/>
                <a:cs typeface="+mn-cs"/>
              </a:rPr>
              <a:t>Case 1-1:  2MHz sampling rate at AMP STA &amp; Chanel B@ED receiver.  </a:t>
            </a:r>
          </a:p>
          <a:p>
            <a:pPr marL="342900" lvl="1" indent="-342900">
              <a:buChar char="•"/>
            </a:pPr>
            <a:r>
              <a:rPr lang="en-US" altLang="zh-CN" sz="1800" dirty="0">
                <a:ea typeface="+mn-ea"/>
                <a:cs typeface="+mn-cs"/>
              </a:rPr>
              <a:t>Note that the sync error is represented  as the number of sampling points.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1" name="文本框 10">
            <a:extLst>
              <a:ext uri="{FF2B5EF4-FFF2-40B4-BE49-F238E27FC236}">
                <a16:creationId xmlns:a16="http://schemas.microsoft.com/office/drawing/2014/main" id="{73F5D4EF-7396-4AC5-B434-764EAE7C6892}"/>
              </a:ext>
            </a:extLst>
          </p:cNvPr>
          <p:cNvSpPr txBox="1"/>
          <p:nvPr/>
        </p:nvSpPr>
        <p:spPr>
          <a:xfrm>
            <a:off x="1964936" y="1751974"/>
            <a:ext cx="5491162" cy="338554"/>
          </a:xfrm>
          <a:prstGeom prst="rect">
            <a:avLst/>
          </a:prstGeom>
          <a:noFill/>
        </p:spPr>
        <p:txBody>
          <a:bodyPr wrap="square">
            <a:spAutoFit/>
          </a:bodyPr>
          <a:lstStyle/>
          <a:p>
            <a:pPr marL="342900" indent="-342900" algn="ctr">
              <a:buChar char="•"/>
            </a:pPr>
            <a:r>
              <a:rPr lang="en-US" altLang="zh-CN" sz="1600" b="1" kern="0" dirty="0"/>
              <a:t>Table 1: Sync performance when chip duration is 0.5 µs</a:t>
            </a:r>
            <a:endParaRPr lang="zh-CN" altLang="en-US" sz="1600" b="1" kern="0" dirty="0"/>
          </a:p>
        </p:txBody>
      </p:sp>
      <p:sp>
        <p:nvSpPr>
          <p:cNvPr id="13" name="内容占位符 2">
            <a:extLst>
              <a:ext uri="{FF2B5EF4-FFF2-40B4-BE49-F238E27FC236}">
                <a16:creationId xmlns:a16="http://schemas.microsoft.com/office/drawing/2014/main" id="{86D411F5-FAB6-46E3-A68A-8C5565B2AED4}"/>
              </a:ext>
            </a:extLst>
          </p:cNvPr>
          <p:cNvSpPr txBox="1">
            <a:spLocks/>
          </p:cNvSpPr>
          <p:nvPr/>
        </p:nvSpPr>
        <p:spPr bwMode="auto">
          <a:xfrm>
            <a:off x="696912" y="3260043"/>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spcBef>
                <a:spcPct val="0"/>
              </a:spcBef>
            </a:pPr>
            <a:r>
              <a:rPr lang="en-US" altLang="zh-CN" sz="1600" kern="0" dirty="0">
                <a:latin typeface="Times New Roman" panose="02020603050405020304" pitchFamily="18" charset="0"/>
              </a:rPr>
              <a:t>Table 2: Sync performance when chip duration is 1 µs</a:t>
            </a:r>
            <a:endParaRPr lang="zh-CN" altLang="en-US" sz="1600" kern="0" dirty="0">
              <a:latin typeface="Times New Roman" panose="02020603050405020304" pitchFamily="18" charset="0"/>
            </a:endParaRPr>
          </a:p>
        </p:txBody>
      </p:sp>
      <p:sp>
        <p:nvSpPr>
          <p:cNvPr id="12" name="内容占位符 2">
            <a:extLst>
              <a:ext uri="{FF2B5EF4-FFF2-40B4-BE49-F238E27FC236}">
                <a16:creationId xmlns:a16="http://schemas.microsoft.com/office/drawing/2014/main" id="{FEE39707-A8EF-49B1-BA9D-19C2F612CDC2}"/>
              </a:ext>
            </a:extLst>
          </p:cNvPr>
          <p:cNvSpPr txBox="1">
            <a:spLocks/>
          </p:cNvSpPr>
          <p:nvPr/>
        </p:nvSpPr>
        <p:spPr bwMode="auto">
          <a:xfrm>
            <a:off x="754698" y="4823457"/>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r>
              <a:rPr lang="en-US" altLang="zh-CN" sz="1600" kern="0" dirty="0">
                <a:latin typeface="Times New Roman" panose="02020603050405020304" pitchFamily="18" charset="0"/>
              </a:rPr>
              <a:t>Table 3: Sync performance when chip duration is 2 µs</a:t>
            </a:r>
            <a:endParaRPr lang="zh-CN" altLang="en-US" sz="1600" kern="0" dirty="0">
              <a:latin typeface="Times New Roman" panose="02020603050405020304" pitchFamily="18" charset="0"/>
            </a:endParaRPr>
          </a:p>
        </p:txBody>
      </p:sp>
      <p:graphicFrame>
        <p:nvGraphicFramePr>
          <p:cNvPr id="7" name="表格 6">
            <a:extLst>
              <a:ext uri="{FF2B5EF4-FFF2-40B4-BE49-F238E27FC236}">
                <a16:creationId xmlns:a16="http://schemas.microsoft.com/office/drawing/2014/main" id="{F36AC02E-4B0B-44B1-8207-BEA5E44388E8}"/>
              </a:ext>
            </a:extLst>
          </p:cNvPr>
          <p:cNvGraphicFramePr>
            <a:graphicFrameLocks noGrp="1"/>
          </p:cNvGraphicFramePr>
          <p:nvPr>
            <p:extLst>
              <p:ext uri="{D42A27DB-BD31-4B8C-83A1-F6EECF244321}">
                <p14:modId xmlns:p14="http://schemas.microsoft.com/office/powerpoint/2010/main" val="772065526"/>
              </p:ext>
            </p:extLst>
          </p:nvPr>
        </p:nvGraphicFramePr>
        <p:xfrm>
          <a:off x="1013520" y="2033278"/>
          <a:ext cx="7209528" cy="1227619"/>
        </p:xfrm>
        <a:graphic>
          <a:graphicData uri="http://schemas.openxmlformats.org/drawingml/2006/table">
            <a:tbl>
              <a:tblPr>
                <a:tableStyleId>{5C22544A-7EE6-4342-B048-85BDC9FD1C3A}</a:tableStyleId>
              </a:tblPr>
              <a:tblGrid>
                <a:gridCol w="600794">
                  <a:extLst>
                    <a:ext uri="{9D8B030D-6E8A-4147-A177-3AD203B41FA5}">
                      <a16:colId xmlns:a16="http://schemas.microsoft.com/office/drawing/2014/main" val="812007766"/>
                    </a:ext>
                  </a:extLst>
                </a:gridCol>
                <a:gridCol w="600794">
                  <a:extLst>
                    <a:ext uri="{9D8B030D-6E8A-4147-A177-3AD203B41FA5}">
                      <a16:colId xmlns:a16="http://schemas.microsoft.com/office/drawing/2014/main" val="2695445797"/>
                    </a:ext>
                  </a:extLst>
                </a:gridCol>
                <a:gridCol w="600794">
                  <a:extLst>
                    <a:ext uri="{9D8B030D-6E8A-4147-A177-3AD203B41FA5}">
                      <a16:colId xmlns:a16="http://schemas.microsoft.com/office/drawing/2014/main" val="3996898149"/>
                    </a:ext>
                  </a:extLst>
                </a:gridCol>
                <a:gridCol w="600794">
                  <a:extLst>
                    <a:ext uri="{9D8B030D-6E8A-4147-A177-3AD203B41FA5}">
                      <a16:colId xmlns:a16="http://schemas.microsoft.com/office/drawing/2014/main" val="347800267"/>
                    </a:ext>
                  </a:extLst>
                </a:gridCol>
                <a:gridCol w="600794">
                  <a:extLst>
                    <a:ext uri="{9D8B030D-6E8A-4147-A177-3AD203B41FA5}">
                      <a16:colId xmlns:a16="http://schemas.microsoft.com/office/drawing/2014/main" val="3785332923"/>
                    </a:ext>
                  </a:extLst>
                </a:gridCol>
                <a:gridCol w="600794">
                  <a:extLst>
                    <a:ext uri="{9D8B030D-6E8A-4147-A177-3AD203B41FA5}">
                      <a16:colId xmlns:a16="http://schemas.microsoft.com/office/drawing/2014/main" val="1289060988"/>
                    </a:ext>
                  </a:extLst>
                </a:gridCol>
                <a:gridCol w="600794">
                  <a:extLst>
                    <a:ext uri="{9D8B030D-6E8A-4147-A177-3AD203B41FA5}">
                      <a16:colId xmlns:a16="http://schemas.microsoft.com/office/drawing/2014/main" val="4071483969"/>
                    </a:ext>
                  </a:extLst>
                </a:gridCol>
                <a:gridCol w="600794">
                  <a:extLst>
                    <a:ext uri="{9D8B030D-6E8A-4147-A177-3AD203B41FA5}">
                      <a16:colId xmlns:a16="http://schemas.microsoft.com/office/drawing/2014/main" val="3157356525"/>
                    </a:ext>
                  </a:extLst>
                </a:gridCol>
                <a:gridCol w="600794">
                  <a:extLst>
                    <a:ext uri="{9D8B030D-6E8A-4147-A177-3AD203B41FA5}">
                      <a16:colId xmlns:a16="http://schemas.microsoft.com/office/drawing/2014/main" val="3307974216"/>
                    </a:ext>
                  </a:extLst>
                </a:gridCol>
                <a:gridCol w="600794">
                  <a:extLst>
                    <a:ext uri="{9D8B030D-6E8A-4147-A177-3AD203B41FA5}">
                      <a16:colId xmlns:a16="http://schemas.microsoft.com/office/drawing/2014/main" val="427823157"/>
                    </a:ext>
                  </a:extLst>
                </a:gridCol>
                <a:gridCol w="600794">
                  <a:extLst>
                    <a:ext uri="{9D8B030D-6E8A-4147-A177-3AD203B41FA5}">
                      <a16:colId xmlns:a16="http://schemas.microsoft.com/office/drawing/2014/main" val="1234928350"/>
                    </a:ext>
                  </a:extLst>
                </a:gridCol>
                <a:gridCol w="600794">
                  <a:extLst>
                    <a:ext uri="{9D8B030D-6E8A-4147-A177-3AD203B41FA5}">
                      <a16:colId xmlns:a16="http://schemas.microsoft.com/office/drawing/2014/main" val="269516723"/>
                    </a:ext>
                  </a:extLst>
                </a:gridCol>
              </a:tblGrid>
              <a:tr h="506843">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-10</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-8</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-6</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-4</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-2</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0</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2</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4</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6</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8</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10</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964435806"/>
                  </a:ext>
                </a:extLst>
              </a:tr>
              <a:tr h="148014">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0.0526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0.0963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0.4283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0.7276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0.9313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0.9879</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0.996</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0.9978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0.999</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021328131"/>
                  </a:ext>
                </a:extLst>
              </a:tr>
              <a:tr h="199172">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0.1074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0.1157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0.0909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0.0124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0.0025</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0.001</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0.0006</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0.0001</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833943100"/>
                  </a:ext>
                </a:extLst>
              </a:tr>
              <a:tr h="148014">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0.2423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0.2474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0.2383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0.197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0.1134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0.0343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4.90E-03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0.0005</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0.0005</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0.0006</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849366722"/>
                  </a:ext>
                </a:extLst>
              </a:tr>
              <a:tr h="148014">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0.5977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0.5406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0.4421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0.2838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0.1091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4.70E-03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1.80E-03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1.10E-03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0.0006</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342863348"/>
                  </a:ext>
                </a:extLst>
              </a:tr>
            </a:tbl>
          </a:graphicData>
        </a:graphic>
      </p:graphicFrame>
      <p:graphicFrame>
        <p:nvGraphicFramePr>
          <p:cNvPr id="8" name="表格 7">
            <a:extLst>
              <a:ext uri="{FF2B5EF4-FFF2-40B4-BE49-F238E27FC236}">
                <a16:creationId xmlns:a16="http://schemas.microsoft.com/office/drawing/2014/main" id="{638013E8-7FA4-4760-813F-221D02AAA179}"/>
              </a:ext>
            </a:extLst>
          </p:cNvPr>
          <p:cNvGraphicFramePr>
            <a:graphicFrameLocks noGrp="1"/>
          </p:cNvGraphicFramePr>
          <p:nvPr>
            <p:extLst>
              <p:ext uri="{D42A27DB-BD31-4B8C-83A1-F6EECF244321}">
                <p14:modId xmlns:p14="http://schemas.microsoft.com/office/powerpoint/2010/main" val="3866591634"/>
              </p:ext>
            </p:extLst>
          </p:nvPr>
        </p:nvGraphicFramePr>
        <p:xfrm>
          <a:off x="1013520" y="3523840"/>
          <a:ext cx="7235796" cy="1321958"/>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676955335"/>
                    </a:ext>
                  </a:extLst>
                </a:gridCol>
                <a:gridCol w="602983">
                  <a:extLst>
                    <a:ext uri="{9D8B030D-6E8A-4147-A177-3AD203B41FA5}">
                      <a16:colId xmlns:a16="http://schemas.microsoft.com/office/drawing/2014/main" val="767148526"/>
                    </a:ext>
                  </a:extLst>
                </a:gridCol>
                <a:gridCol w="602983">
                  <a:extLst>
                    <a:ext uri="{9D8B030D-6E8A-4147-A177-3AD203B41FA5}">
                      <a16:colId xmlns:a16="http://schemas.microsoft.com/office/drawing/2014/main" val="157406608"/>
                    </a:ext>
                  </a:extLst>
                </a:gridCol>
                <a:gridCol w="602983">
                  <a:extLst>
                    <a:ext uri="{9D8B030D-6E8A-4147-A177-3AD203B41FA5}">
                      <a16:colId xmlns:a16="http://schemas.microsoft.com/office/drawing/2014/main" val="2989991860"/>
                    </a:ext>
                  </a:extLst>
                </a:gridCol>
                <a:gridCol w="602983">
                  <a:extLst>
                    <a:ext uri="{9D8B030D-6E8A-4147-A177-3AD203B41FA5}">
                      <a16:colId xmlns:a16="http://schemas.microsoft.com/office/drawing/2014/main" val="2920100621"/>
                    </a:ext>
                  </a:extLst>
                </a:gridCol>
                <a:gridCol w="602983">
                  <a:extLst>
                    <a:ext uri="{9D8B030D-6E8A-4147-A177-3AD203B41FA5}">
                      <a16:colId xmlns:a16="http://schemas.microsoft.com/office/drawing/2014/main" val="872214780"/>
                    </a:ext>
                  </a:extLst>
                </a:gridCol>
                <a:gridCol w="602983">
                  <a:extLst>
                    <a:ext uri="{9D8B030D-6E8A-4147-A177-3AD203B41FA5}">
                      <a16:colId xmlns:a16="http://schemas.microsoft.com/office/drawing/2014/main" val="3368348136"/>
                    </a:ext>
                  </a:extLst>
                </a:gridCol>
                <a:gridCol w="602983">
                  <a:extLst>
                    <a:ext uri="{9D8B030D-6E8A-4147-A177-3AD203B41FA5}">
                      <a16:colId xmlns:a16="http://schemas.microsoft.com/office/drawing/2014/main" val="4041484621"/>
                    </a:ext>
                  </a:extLst>
                </a:gridCol>
                <a:gridCol w="602983">
                  <a:extLst>
                    <a:ext uri="{9D8B030D-6E8A-4147-A177-3AD203B41FA5}">
                      <a16:colId xmlns:a16="http://schemas.microsoft.com/office/drawing/2014/main" val="2836737207"/>
                    </a:ext>
                  </a:extLst>
                </a:gridCol>
                <a:gridCol w="602983">
                  <a:extLst>
                    <a:ext uri="{9D8B030D-6E8A-4147-A177-3AD203B41FA5}">
                      <a16:colId xmlns:a16="http://schemas.microsoft.com/office/drawing/2014/main" val="1656023108"/>
                    </a:ext>
                  </a:extLst>
                </a:gridCol>
                <a:gridCol w="602983">
                  <a:extLst>
                    <a:ext uri="{9D8B030D-6E8A-4147-A177-3AD203B41FA5}">
                      <a16:colId xmlns:a16="http://schemas.microsoft.com/office/drawing/2014/main" val="2983448506"/>
                    </a:ext>
                  </a:extLst>
                </a:gridCol>
                <a:gridCol w="602983">
                  <a:extLst>
                    <a:ext uri="{9D8B030D-6E8A-4147-A177-3AD203B41FA5}">
                      <a16:colId xmlns:a16="http://schemas.microsoft.com/office/drawing/2014/main" val="2397521189"/>
                    </a:ext>
                  </a:extLst>
                </a:gridCol>
              </a:tblGrid>
              <a:tr h="620834">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-8</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612091308"/>
                  </a:ext>
                </a:extLst>
              </a:tr>
              <a:tr h="175281">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0.0597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0.168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0.4246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0.7812</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0.9688</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0.9955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0.9977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951387324"/>
                  </a:ext>
                </a:extLst>
              </a:tr>
              <a:tr h="175281">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0.0174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730155742"/>
                  </a:ext>
                </a:extLst>
              </a:tr>
              <a:tr h="175281">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0.0554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0.0665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0.0525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3.00E-04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013952434"/>
                  </a:ext>
                </a:extLst>
              </a:tr>
              <a:tr h="175281">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0.9035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0.8582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0.7459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0.503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3.90E-03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1.90E-03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1.30E-03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1.00E-03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5.00E-04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558721964"/>
                  </a:ext>
                </a:extLst>
              </a:tr>
            </a:tbl>
          </a:graphicData>
        </a:graphic>
      </p:graphicFrame>
      <p:graphicFrame>
        <p:nvGraphicFramePr>
          <p:cNvPr id="9" name="表格 8">
            <a:extLst>
              <a:ext uri="{FF2B5EF4-FFF2-40B4-BE49-F238E27FC236}">
                <a16:creationId xmlns:a16="http://schemas.microsoft.com/office/drawing/2014/main" id="{2F9EED15-AF27-4A78-9EA3-E004F79B2F04}"/>
              </a:ext>
            </a:extLst>
          </p:cNvPr>
          <p:cNvGraphicFramePr>
            <a:graphicFrameLocks noGrp="1"/>
          </p:cNvGraphicFramePr>
          <p:nvPr>
            <p:extLst>
              <p:ext uri="{D42A27DB-BD31-4B8C-83A1-F6EECF244321}">
                <p14:modId xmlns:p14="http://schemas.microsoft.com/office/powerpoint/2010/main" val="577577603"/>
              </p:ext>
            </p:extLst>
          </p:nvPr>
        </p:nvGraphicFramePr>
        <p:xfrm>
          <a:off x="1000386" y="5090157"/>
          <a:ext cx="7235796" cy="1273303"/>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3467006810"/>
                    </a:ext>
                  </a:extLst>
                </a:gridCol>
                <a:gridCol w="602983">
                  <a:extLst>
                    <a:ext uri="{9D8B030D-6E8A-4147-A177-3AD203B41FA5}">
                      <a16:colId xmlns:a16="http://schemas.microsoft.com/office/drawing/2014/main" val="1765145792"/>
                    </a:ext>
                  </a:extLst>
                </a:gridCol>
                <a:gridCol w="602983">
                  <a:extLst>
                    <a:ext uri="{9D8B030D-6E8A-4147-A177-3AD203B41FA5}">
                      <a16:colId xmlns:a16="http://schemas.microsoft.com/office/drawing/2014/main" val="1667000391"/>
                    </a:ext>
                  </a:extLst>
                </a:gridCol>
                <a:gridCol w="602983">
                  <a:extLst>
                    <a:ext uri="{9D8B030D-6E8A-4147-A177-3AD203B41FA5}">
                      <a16:colId xmlns:a16="http://schemas.microsoft.com/office/drawing/2014/main" val="4016827282"/>
                    </a:ext>
                  </a:extLst>
                </a:gridCol>
                <a:gridCol w="602983">
                  <a:extLst>
                    <a:ext uri="{9D8B030D-6E8A-4147-A177-3AD203B41FA5}">
                      <a16:colId xmlns:a16="http://schemas.microsoft.com/office/drawing/2014/main" val="4092206576"/>
                    </a:ext>
                  </a:extLst>
                </a:gridCol>
                <a:gridCol w="602983">
                  <a:extLst>
                    <a:ext uri="{9D8B030D-6E8A-4147-A177-3AD203B41FA5}">
                      <a16:colId xmlns:a16="http://schemas.microsoft.com/office/drawing/2014/main" val="926040298"/>
                    </a:ext>
                  </a:extLst>
                </a:gridCol>
                <a:gridCol w="602983">
                  <a:extLst>
                    <a:ext uri="{9D8B030D-6E8A-4147-A177-3AD203B41FA5}">
                      <a16:colId xmlns:a16="http://schemas.microsoft.com/office/drawing/2014/main" val="3522779734"/>
                    </a:ext>
                  </a:extLst>
                </a:gridCol>
                <a:gridCol w="602983">
                  <a:extLst>
                    <a:ext uri="{9D8B030D-6E8A-4147-A177-3AD203B41FA5}">
                      <a16:colId xmlns:a16="http://schemas.microsoft.com/office/drawing/2014/main" val="3111306828"/>
                    </a:ext>
                  </a:extLst>
                </a:gridCol>
                <a:gridCol w="602983">
                  <a:extLst>
                    <a:ext uri="{9D8B030D-6E8A-4147-A177-3AD203B41FA5}">
                      <a16:colId xmlns:a16="http://schemas.microsoft.com/office/drawing/2014/main" val="3616714668"/>
                    </a:ext>
                  </a:extLst>
                </a:gridCol>
                <a:gridCol w="602983">
                  <a:extLst>
                    <a:ext uri="{9D8B030D-6E8A-4147-A177-3AD203B41FA5}">
                      <a16:colId xmlns:a16="http://schemas.microsoft.com/office/drawing/2014/main" val="4226319610"/>
                    </a:ext>
                  </a:extLst>
                </a:gridCol>
                <a:gridCol w="602983">
                  <a:extLst>
                    <a:ext uri="{9D8B030D-6E8A-4147-A177-3AD203B41FA5}">
                      <a16:colId xmlns:a16="http://schemas.microsoft.com/office/drawing/2014/main" val="2180913666"/>
                    </a:ext>
                  </a:extLst>
                </a:gridCol>
                <a:gridCol w="602983">
                  <a:extLst>
                    <a:ext uri="{9D8B030D-6E8A-4147-A177-3AD203B41FA5}">
                      <a16:colId xmlns:a16="http://schemas.microsoft.com/office/drawing/2014/main" val="2399838978"/>
                    </a:ext>
                  </a:extLst>
                </a:gridCol>
              </a:tblGrid>
              <a:tr h="577831">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0</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323015128"/>
                  </a:ext>
                </a:extLst>
              </a:tr>
              <a:tr h="0">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0.1123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0.4117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0.8378</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0.9891</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0.9991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0.9994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0.9994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445735323"/>
                  </a:ext>
                </a:extLst>
              </a:tr>
              <a:tr h="159945">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0.0339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0.0239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683200982"/>
                  </a:ext>
                </a:extLst>
              </a:tr>
              <a:tr h="159945">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925557410"/>
                  </a:ext>
                </a:extLst>
              </a:tr>
              <a:tr h="159945">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0.9876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0.9621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0.8662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0.5519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0.1374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1.70E-03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9.00E-04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6.00E-04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6.00E-04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2.00E-04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42560021"/>
                  </a:ext>
                </a:extLst>
              </a:tr>
            </a:tbl>
          </a:graphicData>
        </a:graphic>
      </p:graphicFrame>
    </p:spTree>
    <p:extLst>
      <p:ext uri="{BB962C8B-B14F-4D97-AF65-F5344CB8AC3E}">
        <p14:creationId xmlns:p14="http://schemas.microsoft.com/office/powerpoint/2010/main" val="30317755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
        <p:nvSpPr>
          <p:cNvPr id="4097" name="Rectangle 1"/>
          <p:cNvSpPr>
            <a:spLocks noGrp="1" noChangeArrowheads="1"/>
          </p:cNvSpPr>
          <p:nvPr>
            <p:ph type="title"/>
          </p:nvPr>
        </p:nvSpPr>
        <p:spPr>
          <a:xfrm>
            <a:off x="662405" y="2790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Synchronization performance(2) </a:t>
            </a:r>
            <a:endParaRPr lang="en-GB" dirty="0"/>
          </a:p>
        </p:txBody>
      </p:sp>
      <p:sp>
        <p:nvSpPr>
          <p:cNvPr id="4098" name="Rectangle 2"/>
          <p:cNvSpPr>
            <a:spLocks noGrp="1" noChangeArrowheads="1"/>
          </p:cNvSpPr>
          <p:nvPr>
            <p:ph type="body" idx="1"/>
          </p:nvPr>
        </p:nvSpPr>
        <p:spPr>
          <a:xfrm>
            <a:off x="533400" y="1100028"/>
            <a:ext cx="7772400" cy="4426428"/>
          </a:xfrm>
          <a:ln/>
        </p:spPr>
        <p:txBody>
          <a:bodyPr/>
          <a:lstStyle/>
          <a:p>
            <a:pPr marL="342900" lvl="1" indent="-342900">
              <a:buChar char="•"/>
            </a:pPr>
            <a:r>
              <a:rPr lang="en-US" altLang="zh-CN" sz="1800" dirty="0">
                <a:ea typeface="+mn-ea"/>
                <a:cs typeface="+mn-cs"/>
              </a:rPr>
              <a:t>Case 1-2:  2MHz sampling rate at AMP STA &amp; Chanel B@ IF receiver.  </a:t>
            </a:r>
          </a:p>
          <a:p>
            <a:pPr marL="342900" lvl="1" indent="-342900">
              <a:buChar char="•"/>
            </a:pPr>
            <a:r>
              <a:rPr lang="en-US" altLang="zh-CN" sz="1800" dirty="0">
                <a:ea typeface="+mn-ea"/>
                <a:cs typeface="+mn-cs"/>
              </a:rPr>
              <a:t>Note that the sync error is represented  as the number of sampling points.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1" name="文本框 10">
            <a:extLst>
              <a:ext uri="{FF2B5EF4-FFF2-40B4-BE49-F238E27FC236}">
                <a16:creationId xmlns:a16="http://schemas.microsoft.com/office/drawing/2014/main" id="{73F5D4EF-7396-4AC5-B434-764EAE7C6892}"/>
              </a:ext>
            </a:extLst>
          </p:cNvPr>
          <p:cNvSpPr txBox="1"/>
          <p:nvPr/>
        </p:nvSpPr>
        <p:spPr>
          <a:xfrm>
            <a:off x="1964936" y="1751974"/>
            <a:ext cx="5491162" cy="338554"/>
          </a:xfrm>
          <a:prstGeom prst="rect">
            <a:avLst/>
          </a:prstGeom>
          <a:noFill/>
        </p:spPr>
        <p:txBody>
          <a:bodyPr wrap="square">
            <a:spAutoFit/>
          </a:bodyPr>
          <a:lstStyle/>
          <a:p>
            <a:pPr marL="342900" indent="-342900" algn="ctr">
              <a:buChar char="•"/>
            </a:pPr>
            <a:r>
              <a:rPr lang="en-US" altLang="zh-CN" sz="1600" b="1" kern="0" dirty="0"/>
              <a:t>Table 4: Sync performance when chip duration is 0.5 µs</a:t>
            </a:r>
            <a:endParaRPr lang="zh-CN" altLang="en-US" sz="1600" b="1" kern="0" dirty="0"/>
          </a:p>
        </p:txBody>
      </p:sp>
      <p:sp>
        <p:nvSpPr>
          <p:cNvPr id="13" name="内容占位符 2">
            <a:extLst>
              <a:ext uri="{FF2B5EF4-FFF2-40B4-BE49-F238E27FC236}">
                <a16:creationId xmlns:a16="http://schemas.microsoft.com/office/drawing/2014/main" id="{86D411F5-FAB6-46E3-A68A-8C5565B2AED4}"/>
              </a:ext>
            </a:extLst>
          </p:cNvPr>
          <p:cNvSpPr txBox="1">
            <a:spLocks/>
          </p:cNvSpPr>
          <p:nvPr/>
        </p:nvSpPr>
        <p:spPr bwMode="auto">
          <a:xfrm>
            <a:off x="696912" y="3260043"/>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spcBef>
                <a:spcPct val="0"/>
              </a:spcBef>
            </a:pPr>
            <a:r>
              <a:rPr lang="en-US" altLang="zh-CN" sz="1600" kern="0" dirty="0">
                <a:latin typeface="Times New Roman" panose="02020603050405020304" pitchFamily="18" charset="0"/>
              </a:rPr>
              <a:t>Table 5: Sync performance when chip duration is 1 µs</a:t>
            </a:r>
            <a:endParaRPr lang="zh-CN" altLang="en-US" sz="1600" kern="0" dirty="0">
              <a:latin typeface="Times New Roman" panose="02020603050405020304" pitchFamily="18" charset="0"/>
            </a:endParaRPr>
          </a:p>
        </p:txBody>
      </p:sp>
      <p:sp>
        <p:nvSpPr>
          <p:cNvPr id="12" name="内容占位符 2">
            <a:extLst>
              <a:ext uri="{FF2B5EF4-FFF2-40B4-BE49-F238E27FC236}">
                <a16:creationId xmlns:a16="http://schemas.microsoft.com/office/drawing/2014/main" id="{FEE39707-A8EF-49B1-BA9D-19C2F612CDC2}"/>
              </a:ext>
            </a:extLst>
          </p:cNvPr>
          <p:cNvSpPr txBox="1">
            <a:spLocks/>
          </p:cNvSpPr>
          <p:nvPr/>
        </p:nvSpPr>
        <p:spPr bwMode="auto">
          <a:xfrm>
            <a:off x="754698" y="4823457"/>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r>
              <a:rPr lang="en-US" altLang="zh-CN" sz="1600" kern="0" dirty="0">
                <a:latin typeface="Times New Roman" panose="02020603050405020304" pitchFamily="18" charset="0"/>
              </a:rPr>
              <a:t>Table 6: Sync performance when chip duration is 2 µs</a:t>
            </a:r>
            <a:endParaRPr lang="zh-CN" altLang="en-US" sz="1600" kern="0" dirty="0">
              <a:latin typeface="Times New Roman" panose="02020603050405020304" pitchFamily="18" charset="0"/>
            </a:endParaRPr>
          </a:p>
        </p:txBody>
      </p:sp>
      <p:graphicFrame>
        <p:nvGraphicFramePr>
          <p:cNvPr id="3" name="表格 2">
            <a:extLst>
              <a:ext uri="{FF2B5EF4-FFF2-40B4-BE49-F238E27FC236}">
                <a16:creationId xmlns:a16="http://schemas.microsoft.com/office/drawing/2014/main" id="{DEAB7072-2895-4FF0-816D-4BB43C62AA8B}"/>
              </a:ext>
            </a:extLst>
          </p:cNvPr>
          <p:cNvGraphicFramePr>
            <a:graphicFrameLocks noGrp="1"/>
          </p:cNvGraphicFramePr>
          <p:nvPr>
            <p:extLst>
              <p:ext uri="{D42A27DB-BD31-4B8C-83A1-F6EECF244321}">
                <p14:modId xmlns:p14="http://schemas.microsoft.com/office/powerpoint/2010/main" val="4145153321"/>
              </p:ext>
            </p:extLst>
          </p:nvPr>
        </p:nvGraphicFramePr>
        <p:xfrm>
          <a:off x="696912" y="2029614"/>
          <a:ext cx="7539468" cy="1158900"/>
        </p:xfrm>
        <a:graphic>
          <a:graphicData uri="http://schemas.openxmlformats.org/drawingml/2006/table">
            <a:tbl>
              <a:tblPr>
                <a:tableStyleId>{5C22544A-7EE6-4342-B048-85BDC9FD1C3A}</a:tableStyleId>
              </a:tblPr>
              <a:tblGrid>
                <a:gridCol w="628289">
                  <a:extLst>
                    <a:ext uri="{9D8B030D-6E8A-4147-A177-3AD203B41FA5}">
                      <a16:colId xmlns:a16="http://schemas.microsoft.com/office/drawing/2014/main" val="2000283289"/>
                    </a:ext>
                  </a:extLst>
                </a:gridCol>
                <a:gridCol w="628289">
                  <a:extLst>
                    <a:ext uri="{9D8B030D-6E8A-4147-A177-3AD203B41FA5}">
                      <a16:colId xmlns:a16="http://schemas.microsoft.com/office/drawing/2014/main" val="3707979642"/>
                    </a:ext>
                  </a:extLst>
                </a:gridCol>
                <a:gridCol w="628289">
                  <a:extLst>
                    <a:ext uri="{9D8B030D-6E8A-4147-A177-3AD203B41FA5}">
                      <a16:colId xmlns:a16="http://schemas.microsoft.com/office/drawing/2014/main" val="203376892"/>
                    </a:ext>
                  </a:extLst>
                </a:gridCol>
                <a:gridCol w="628289">
                  <a:extLst>
                    <a:ext uri="{9D8B030D-6E8A-4147-A177-3AD203B41FA5}">
                      <a16:colId xmlns:a16="http://schemas.microsoft.com/office/drawing/2014/main" val="2873788933"/>
                    </a:ext>
                  </a:extLst>
                </a:gridCol>
                <a:gridCol w="628289">
                  <a:extLst>
                    <a:ext uri="{9D8B030D-6E8A-4147-A177-3AD203B41FA5}">
                      <a16:colId xmlns:a16="http://schemas.microsoft.com/office/drawing/2014/main" val="3176549765"/>
                    </a:ext>
                  </a:extLst>
                </a:gridCol>
                <a:gridCol w="628289">
                  <a:extLst>
                    <a:ext uri="{9D8B030D-6E8A-4147-A177-3AD203B41FA5}">
                      <a16:colId xmlns:a16="http://schemas.microsoft.com/office/drawing/2014/main" val="711509356"/>
                    </a:ext>
                  </a:extLst>
                </a:gridCol>
                <a:gridCol w="628289">
                  <a:extLst>
                    <a:ext uri="{9D8B030D-6E8A-4147-A177-3AD203B41FA5}">
                      <a16:colId xmlns:a16="http://schemas.microsoft.com/office/drawing/2014/main" val="864178580"/>
                    </a:ext>
                  </a:extLst>
                </a:gridCol>
                <a:gridCol w="628289">
                  <a:extLst>
                    <a:ext uri="{9D8B030D-6E8A-4147-A177-3AD203B41FA5}">
                      <a16:colId xmlns:a16="http://schemas.microsoft.com/office/drawing/2014/main" val="1831676185"/>
                    </a:ext>
                  </a:extLst>
                </a:gridCol>
                <a:gridCol w="628289">
                  <a:extLst>
                    <a:ext uri="{9D8B030D-6E8A-4147-A177-3AD203B41FA5}">
                      <a16:colId xmlns:a16="http://schemas.microsoft.com/office/drawing/2014/main" val="2559586357"/>
                    </a:ext>
                  </a:extLst>
                </a:gridCol>
                <a:gridCol w="628289">
                  <a:extLst>
                    <a:ext uri="{9D8B030D-6E8A-4147-A177-3AD203B41FA5}">
                      <a16:colId xmlns:a16="http://schemas.microsoft.com/office/drawing/2014/main" val="1640420561"/>
                    </a:ext>
                  </a:extLst>
                </a:gridCol>
                <a:gridCol w="628289">
                  <a:extLst>
                    <a:ext uri="{9D8B030D-6E8A-4147-A177-3AD203B41FA5}">
                      <a16:colId xmlns:a16="http://schemas.microsoft.com/office/drawing/2014/main" val="3456241330"/>
                    </a:ext>
                  </a:extLst>
                </a:gridCol>
                <a:gridCol w="628289">
                  <a:extLst>
                    <a:ext uri="{9D8B030D-6E8A-4147-A177-3AD203B41FA5}">
                      <a16:colId xmlns:a16="http://schemas.microsoft.com/office/drawing/2014/main" val="1578439340"/>
                    </a:ext>
                  </a:extLst>
                </a:gridCol>
              </a:tblGrid>
              <a:tr h="457867">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777367206"/>
                  </a:ext>
                </a:extLst>
              </a:tr>
              <a:tr h="130297">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0.2923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0.4519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0.6621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0.8669</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0.973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734974651"/>
                  </a:ext>
                </a:extLst>
              </a:tr>
              <a:tr h="130297">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0.0522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0.0158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943563845"/>
                  </a:ext>
                </a:extLst>
              </a:tr>
              <a:tr h="130297">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0.0481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0.0124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967630618"/>
                  </a:ext>
                </a:extLst>
              </a:tr>
              <a:tr h="130297">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0.6074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0.4632</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0.2808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0.1049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827928732"/>
                  </a:ext>
                </a:extLst>
              </a:tr>
            </a:tbl>
          </a:graphicData>
        </a:graphic>
      </p:graphicFrame>
      <p:graphicFrame>
        <p:nvGraphicFramePr>
          <p:cNvPr id="10" name="表格 9">
            <a:extLst>
              <a:ext uri="{FF2B5EF4-FFF2-40B4-BE49-F238E27FC236}">
                <a16:creationId xmlns:a16="http://schemas.microsoft.com/office/drawing/2014/main" id="{46919C38-64FE-4B3A-A2F7-7491FCDAF53A}"/>
              </a:ext>
            </a:extLst>
          </p:cNvPr>
          <p:cNvGraphicFramePr>
            <a:graphicFrameLocks noGrp="1"/>
          </p:cNvGraphicFramePr>
          <p:nvPr>
            <p:extLst>
              <p:ext uri="{D42A27DB-BD31-4B8C-83A1-F6EECF244321}">
                <p14:modId xmlns:p14="http://schemas.microsoft.com/office/powerpoint/2010/main" val="3475843623"/>
              </p:ext>
            </p:extLst>
          </p:nvPr>
        </p:nvGraphicFramePr>
        <p:xfrm>
          <a:off x="616902" y="3624206"/>
          <a:ext cx="7619280" cy="1158900"/>
        </p:xfrm>
        <a:graphic>
          <a:graphicData uri="http://schemas.openxmlformats.org/drawingml/2006/table">
            <a:tbl>
              <a:tblPr>
                <a:tableStyleId>{5C22544A-7EE6-4342-B048-85BDC9FD1C3A}</a:tableStyleId>
              </a:tblPr>
              <a:tblGrid>
                <a:gridCol w="634940">
                  <a:extLst>
                    <a:ext uri="{9D8B030D-6E8A-4147-A177-3AD203B41FA5}">
                      <a16:colId xmlns:a16="http://schemas.microsoft.com/office/drawing/2014/main" val="2162931886"/>
                    </a:ext>
                  </a:extLst>
                </a:gridCol>
                <a:gridCol w="634940">
                  <a:extLst>
                    <a:ext uri="{9D8B030D-6E8A-4147-A177-3AD203B41FA5}">
                      <a16:colId xmlns:a16="http://schemas.microsoft.com/office/drawing/2014/main" val="3495320139"/>
                    </a:ext>
                  </a:extLst>
                </a:gridCol>
                <a:gridCol w="634940">
                  <a:extLst>
                    <a:ext uri="{9D8B030D-6E8A-4147-A177-3AD203B41FA5}">
                      <a16:colId xmlns:a16="http://schemas.microsoft.com/office/drawing/2014/main" val="1876073959"/>
                    </a:ext>
                  </a:extLst>
                </a:gridCol>
                <a:gridCol w="634940">
                  <a:extLst>
                    <a:ext uri="{9D8B030D-6E8A-4147-A177-3AD203B41FA5}">
                      <a16:colId xmlns:a16="http://schemas.microsoft.com/office/drawing/2014/main" val="1110137265"/>
                    </a:ext>
                  </a:extLst>
                </a:gridCol>
                <a:gridCol w="634940">
                  <a:extLst>
                    <a:ext uri="{9D8B030D-6E8A-4147-A177-3AD203B41FA5}">
                      <a16:colId xmlns:a16="http://schemas.microsoft.com/office/drawing/2014/main" val="983934165"/>
                    </a:ext>
                  </a:extLst>
                </a:gridCol>
                <a:gridCol w="634940">
                  <a:extLst>
                    <a:ext uri="{9D8B030D-6E8A-4147-A177-3AD203B41FA5}">
                      <a16:colId xmlns:a16="http://schemas.microsoft.com/office/drawing/2014/main" val="1773003184"/>
                    </a:ext>
                  </a:extLst>
                </a:gridCol>
                <a:gridCol w="634940">
                  <a:extLst>
                    <a:ext uri="{9D8B030D-6E8A-4147-A177-3AD203B41FA5}">
                      <a16:colId xmlns:a16="http://schemas.microsoft.com/office/drawing/2014/main" val="3939681556"/>
                    </a:ext>
                  </a:extLst>
                </a:gridCol>
                <a:gridCol w="634940">
                  <a:extLst>
                    <a:ext uri="{9D8B030D-6E8A-4147-A177-3AD203B41FA5}">
                      <a16:colId xmlns:a16="http://schemas.microsoft.com/office/drawing/2014/main" val="1573357474"/>
                    </a:ext>
                  </a:extLst>
                </a:gridCol>
                <a:gridCol w="634940">
                  <a:extLst>
                    <a:ext uri="{9D8B030D-6E8A-4147-A177-3AD203B41FA5}">
                      <a16:colId xmlns:a16="http://schemas.microsoft.com/office/drawing/2014/main" val="3688618598"/>
                    </a:ext>
                  </a:extLst>
                </a:gridCol>
                <a:gridCol w="634940">
                  <a:extLst>
                    <a:ext uri="{9D8B030D-6E8A-4147-A177-3AD203B41FA5}">
                      <a16:colId xmlns:a16="http://schemas.microsoft.com/office/drawing/2014/main" val="3304536675"/>
                    </a:ext>
                  </a:extLst>
                </a:gridCol>
                <a:gridCol w="634940">
                  <a:extLst>
                    <a:ext uri="{9D8B030D-6E8A-4147-A177-3AD203B41FA5}">
                      <a16:colId xmlns:a16="http://schemas.microsoft.com/office/drawing/2014/main" val="2122768159"/>
                    </a:ext>
                  </a:extLst>
                </a:gridCol>
                <a:gridCol w="634940">
                  <a:extLst>
                    <a:ext uri="{9D8B030D-6E8A-4147-A177-3AD203B41FA5}">
                      <a16:colId xmlns:a16="http://schemas.microsoft.com/office/drawing/2014/main" val="3941388933"/>
                    </a:ext>
                  </a:extLst>
                </a:gridCol>
              </a:tblGrid>
              <a:tr h="462390">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-8</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743803514"/>
                  </a:ext>
                </a:extLst>
              </a:tr>
              <a:tr h="151102">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0.3828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0.5733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0.7939</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0.9433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0.9931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266991957"/>
                  </a:ext>
                </a:extLst>
              </a:tr>
              <a:tr h="151102">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0.0555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350835905"/>
                  </a:ext>
                </a:extLst>
              </a:tr>
              <a:tr h="151102">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0.0352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0.0136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906508028"/>
                  </a:ext>
                </a:extLst>
              </a:tr>
              <a:tr h="151102">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0.5192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0.3451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0.1562</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0.0378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013357545"/>
                  </a:ext>
                </a:extLst>
              </a:tr>
            </a:tbl>
          </a:graphicData>
        </a:graphic>
      </p:graphicFrame>
      <p:graphicFrame>
        <p:nvGraphicFramePr>
          <p:cNvPr id="14" name="表格 13">
            <a:extLst>
              <a:ext uri="{FF2B5EF4-FFF2-40B4-BE49-F238E27FC236}">
                <a16:creationId xmlns:a16="http://schemas.microsoft.com/office/drawing/2014/main" id="{8B80CC9C-62F5-4D4B-8724-795080F509CC}"/>
              </a:ext>
            </a:extLst>
          </p:cNvPr>
          <p:cNvGraphicFramePr>
            <a:graphicFrameLocks noGrp="1"/>
          </p:cNvGraphicFramePr>
          <p:nvPr>
            <p:extLst>
              <p:ext uri="{D42A27DB-BD31-4B8C-83A1-F6EECF244321}">
                <p14:modId xmlns:p14="http://schemas.microsoft.com/office/powerpoint/2010/main" val="3463379496"/>
              </p:ext>
            </p:extLst>
          </p:nvPr>
        </p:nvGraphicFramePr>
        <p:xfrm>
          <a:off x="533400" y="5189079"/>
          <a:ext cx="7702788" cy="1171801"/>
        </p:xfrm>
        <a:graphic>
          <a:graphicData uri="http://schemas.openxmlformats.org/drawingml/2006/table">
            <a:tbl>
              <a:tblPr>
                <a:tableStyleId>{5C22544A-7EE6-4342-B048-85BDC9FD1C3A}</a:tableStyleId>
              </a:tblPr>
              <a:tblGrid>
                <a:gridCol w="641899">
                  <a:extLst>
                    <a:ext uri="{9D8B030D-6E8A-4147-A177-3AD203B41FA5}">
                      <a16:colId xmlns:a16="http://schemas.microsoft.com/office/drawing/2014/main" val="2458310147"/>
                    </a:ext>
                  </a:extLst>
                </a:gridCol>
                <a:gridCol w="641899">
                  <a:extLst>
                    <a:ext uri="{9D8B030D-6E8A-4147-A177-3AD203B41FA5}">
                      <a16:colId xmlns:a16="http://schemas.microsoft.com/office/drawing/2014/main" val="1416866391"/>
                    </a:ext>
                  </a:extLst>
                </a:gridCol>
                <a:gridCol w="641899">
                  <a:extLst>
                    <a:ext uri="{9D8B030D-6E8A-4147-A177-3AD203B41FA5}">
                      <a16:colId xmlns:a16="http://schemas.microsoft.com/office/drawing/2014/main" val="940141237"/>
                    </a:ext>
                  </a:extLst>
                </a:gridCol>
                <a:gridCol w="641899">
                  <a:extLst>
                    <a:ext uri="{9D8B030D-6E8A-4147-A177-3AD203B41FA5}">
                      <a16:colId xmlns:a16="http://schemas.microsoft.com/office/drawing/2014/main" val="3711435829"/>
                    </a:ext>
                  </a:extLst>
                </a:gridCol>
                <a:gridCol w="641899">
                  <a:extLst>
                    <a:ext uri="{9D8B030D-6E8A-4147-A177-3AD203B41FA5}">
                      <a16:colId xmlns:a16="http://schemas.microsoft.com/office/drawing/2014/main" val="1872447880"/>
                    </a:ext>
                  </a:extLst>
                </a:gridCol>
                <a:gridCol w="641899">
                  <a:extLst>
                    <a:ext uri="{9D8B030D-6E8A-4147-A177-3AD203B41FA5}">
                      <a16:colId xmlns:a16="http://schemas.microsoft.com/office/drawing/2014/main" val="2112281336"/>
                    </a:ext>
                  </a:extLst>
                </a:gridCol>
                <a:gridCol w="641899">
                  <a:extLst>
                    <a:ext uri="{9D8B030D-6E8A-4147-A177-3AD203B41FA5}">
                      <a16:colId xmlns:a16="http://schemas.microsoft.com/office/drawing/2014/main" val="542718539"/>
                    </a:ext>
                  </a:extLst>
                </a:gridCol>
                <a:gridCol w="641899">
                  <a:extLst>
                    <a:ext uri="{9D8B030D-6E8A-4147-A177-3AD203B41FA5}">
                      <a16:colId xmlns:a16="http://schemas.microsoft.com/office/drawing/2014/main" val="277357333"/>
                    </a:ext>
                  </a:extLst>
                </a:gridCol>
                <a:gridCol w="641899">
                  <a:extLst>
                    <a:ext uri="{9D8B030D-6E8A-4147-A177-3AD203B41FA5}">
                      <a16:colId xmlns:a16="http://schemas.microsoft.com/office/drawing/2014/main" val="4254416036"/>
                    </a:ext>
                  </a:extLst>
                </a:gridCol>
                <a:gridCol w="641899">
                  <a:extLst>
                    <a:ext uri="{9D8B030D-6E8A-4147-A177-3AD203B41FA5}">
                      <a16:colId xmlns:a16="http://schemas.microsoft.com/office/drawing/2014/main" val="1639512628"/>
                    </a:ext>
                  </a:extLst>
                </a:gridCol>
                <a:gridCol w="641899">
                  <a:extLst>
                    <a:ext uri="{9D8B030D-6E8A-4147-A177-3AD203B41FA5}">
                      <a16:colId xmlns:a16="http://schemas.microsoft.com/office/drawing/2014/main" val="2862477440"/>
                    </a:ext>
                  </a:extLst>
                </a:gridCol>
                <a:gridCol w="641899">
                  <a:extLst>
                    <a:ext uri="{9D8B030D-6E8A-4147-A177-3AD203B41FA5}">
                      <a16:colId xmlns:a16="http://schemas.microsoft.com/office/drawing/2014/main" val="2789740980"/>
                    </a:ext>
                  </a:extLst>
                </a:gridCol>
              </a:tblGrid>
              <a:tr h="476329">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014086717"/>
                  </a:ext>
                </a:extLst>
              </a:tr>
              <a:tr h="154136">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0.4862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0.7057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0.8797</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0.9664</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10196162"/>
                  </a:ext>
                </a:extLst>
              </a:tr>
              <a:tr h="154136">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0.1336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0.1165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0.0737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0.0288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361352134"/>
                  </a:ext>
                </a:extLst>
              </a:tr>
              <a:tr h="154136">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0.0324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449029625"/>
                  </a:ext>
                </a:extLst>
              </a:tr>
              <a:tr h="154136">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0.3478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0.1571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0.0382</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3.00E-04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638422895"/>
                  </a:ext>
                </a:extLst>
              </a:tr>
            </a:tbl>
          </a:graphicData>
        </a:graphic>
      </p:graphicFrame>
    </p:spTree>
    <p:extLst>
      <p:ext uri="{BB962C8B-B14F-4D97-AF65-F5344CB8AC3E}">
        <p14:creationId xmlns:p14="http://schemas.microsoft.com/office/powerpoint/2010/main" val="10823039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
        <p:nvSpPr>
          <p:cNvPr id="4097" name="Rectangle 1"/>
          <p:cNvSpPr>
            <a:spLocks noGrp="1" noChangeArrowheads="1"/>
          </p:cNvSpPr>
          <p:nvPr>
            <p:ph type="title"/>
          </p:nvPr>
        </p:nvSpPr>
        <p:spPr>
          <a:xfrm>
            <a:off x="662405" y="2790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Synchronization performance(3) </a:t>
            </a:r>
            <a:endParaRPr lang="en-GB" dirty="0"/>
          </a:p>
        </p:txBody>
      </p:sp>
      <p:sp>
        <p:nvSpPr>
          <p:cNvPr id="4098" name="Rectangle 2"/>
          <p:cNvSpPr>
            <a:spLocks noGrp="1" noChangeArrowheads="1"/>
          </p:cNvSpPr>
          <p:nvPr>
            <p:ph type="body" idx="1"/>
          </p:nvPr>
        </p:nvSpPr>
        <p:spPr>
          <a:xfrm>
            <a:off x="533400" y="1100028"/>
            <a:ext cx="7772400" cy="4426428"/>
          </a:xfrm>
          <a:ln/>
        </p:spPr>
        <p:txBody>
          <a:bodyPr/>
          <a:lstStyle/>
          <a:p>
            <a:pPr marL="342900" lvl="1" indent="-342900">
              <a:buChar char="•"/>
            </a:pPr>
            <a:r>
              <a:rPr lang="en-US" altLang="zh-CN" sz="1800" dirty="0">
                <a:ea typeface="+mn-ea"/>
                <a:cs typeface="+mn-cs"/>
              </a:rPr>
              <a:t>Case 1-3:  2MHz sampling rate at AMP STA &amp; Chanel D@ ED receiver.  </a:t>
            </a:r>
          </a:p>
          <a:p>
            <a:pPr marL="342900" lvl="1" indent="-342900">
              <a:buChar char="•"/>
            </a:pPr>
            <a:r>
              <a:rPr lang="en-US" altLang="zh-CN" sz="1800" dirty="0">
                <a:ea typeface="+mn-ea"/>
                <a:cs typeface="+mn-cs"/>
              </a:rPr>
              <a:t>Note that the sync error is represented  as the number of sampling points.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1" name="文本框 10">
            <a:extLst>
              <a:ext uri="{FF2B5EF4-FFF2-40B4-BE49-F238E27FC236}">
                <a16:creationId xmlns:a16="http://schemas.microsoft.com/office/drawing/2014/main" id="{73F5D4EF-7396-4AC5-B434-764EAE7C6892}"/>
              </a:ext>
            </a:extLst>
          </p:cNvPr>
          <p:cNvSpPr txBox="1"/>
          <p:nvPr/>
        </p:nvSpPr>
        <p:spPr>
          <a:xfrm>
            <a:off x="1964936" y="1751974"/>
            <a:ext cx="5491162" cy="338554"/>
          </a:xfrm>
          <a:prstGeom prst="rect">
            <a:avLst/>
          </a:prstGeom>
          <a:noFill/>
        </p:spPr>
        <p:txBody>
          <a:bodyPr wrap="square">
            <a:spAutoFit/>
          </a:bodyPr>
          <a:lstStyle/>
          <a:p>
            <a:pPr marL="342900" indent="-342900" algn="ctr">
              <a:buChar char="•"/>
            </a:pPr>
            <a:r>
              <a:rPr lang="en-US" altLang="zh-CN" sz="1600" b="1" kern="0" dirty="0"/>
              <a:t>Table 7: Sync performance when chip duration is 0.5 µs</a:t>
            </a:r>
            <a:endParaRPr lang="zh-CN" altLang="en-US" sz="1600" b="1" kern="0" dirty="0"/>
          </a:p>
        </p:txBody>
      </p:sp>
      <p:sp>
        <p:nvSpPr>
          <p:cNvPr id="13" name="内容占位符 2">
            <a:extLst>
              <a:ext uri="{FF2B5EF4-FFF2-40B4-BE49-F238E27FC236}">
                <a16:creationId xmlns:a16="http://schemas.microsoft.com/office/drawing/2014/main" id="{86D411F5-FAB6-46E3-A68A-8C5565B2AED4}"/>
              </a:ext>
            </a:extLst>
          </p:cNvPr>
          <p:cNvSpPr txBox="1">
            <a:spLocks/>
          </p:cNvSpPr>
          <p:nvPr/>
        </p:nvSpPr>
        <p:spPr bwMode="auto">
          <a:xfrm>
            <a:off x="696912" y="3260043"/>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spcBef>
                <a:spcPct val="0"/>
              </a:spcBef>
            </a:pPr>
            <a:r>
              <a:rPr lang="en-US" altLang="zh-CN" sz="1600" kern="0" dirty="0">
                <a:latin typeface="Times New Roman" panose="02020603050405020304" pitchFamily="18" charset="0"/>
              </a:rPr>
              <a:t>Table 8: Sync performance when chip duration is 1 µs</a:t>
            </a:r>
            <a:endParaRPr lang="zh-CN" altLang="en-US" sz="1600" kern="0" dirty="0">
              <a:latin typeface="Times New Roman" panose="02020603050405020304" pitchFamily="18" charset="0"/>
            </a:endParaRPr>
          </a:p>
        </p:txBody>
      </p:sp>
      <p:sp>
        <p:nvSpPr>
          <p:cNvPr id="12" name="内容占位符 2">
            <a:extLst>
              <a:ext uri="{FF2B5EF4-FFF2-40B4-BE49-F238E27FC236}">
                <a16:creationId xmlns:a16="http://schemas.microsoft.com/office/drawing/2014/main" id="{FEE39707-A8EF-49B1-BA9D-19C2F612CDC2}"/>
              </a:ext>
            </a:extLst>
          </p:cNvPr>
          <p:cNvSpPr txBox="1">
            <a:spLocks/>
          </p:cNvSpPr>
          <p:nvPr/>
        </p:nvSpPr>
        <p:spPr bwMode="auto">
          <a:xfrm>
            <a:off x="754698" y="4823457"/>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r>
              <a:rPr lang="en-US" altLang="zh-CN" sz="1600" kern="0" dirty="0">
                <a:latin typeface="Times New Roman" panose="02020603050405020304" pitchFamily="18" charset="0"/>
              </a:rPr>
              <a:t>Table 9: Sync performance when chip duration is 2 µs</a:t>
            </a:r>
            <a:endParaRPr lang="zh-CN" altLang="en-US" sz="1600" kern="0" dirty="0">
              <a:latin typeface="Times New Roman" panose="02020603050405020304" pitchFamily="18" charset="0"/>
            </a:endParaRPr>
          </a:p>
        </p:txBody>
      </p:sp>
      <p:graphicFrame>
        <p:nvGraphicFramePr>
          <p:cNvPr id="7" name="表格 6">
            <a:extLst>
              <a:ext uri="{FF2B5EF4-FFF2-40B4-BE49-F238E27FC236}">
                <a16:creationId xmlns:a16="http://schemas.microsoft.com/office/drawing/2014/main" id="{A44BD532-EEC0-444B-897C-BDA37F4DC7BB}"/>
              </a:ext>
            </a:extLst>
          </p:cNvPr>
          <p:cNvGraphicFramePr>
            <a:graphicFrameLocks noGrp="1"/>
          </p:cNvGraphicFramePr>
          <p:nvPr>
            <p:extLst>
              <p:ext uri="{D42A27DB-BD31-4B8C-83A1-F6EECF244321}">
                <p14:modId xmlns:p14="http://schemas.microsoft.com/office/powerpoint/2010/main" val="3782723323"/>
              </p:ext>
            </p:extLst>
          </p:nvPr>
        </p:nvGraphicFramePr>
        <p:xfrm>
          <a:off x="1000383" y="2044399"/>
          <a:ext cx="7235796" cy="1182008"/>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1253225919"/>
                    </a:ext>
                  </a:extLst>
                </a:gridCol>
                <a:gridCol w="602983">
                  <a:extLst>
                    <a:ext uri="{9D8B030D-6E8A-4147-A177-3AD203B41FA5}">
                      <a16:colId xmlns:a16="http://schemas.microsoft.com/office/drawing/2014/main" val="1189150253"/>
                    </a:ext>
                  </a:extLst>
                </a:gridCol>
                <a:gridCol w="602983">
                  <a:extLst>
                    <a:ext uri="{9D8B030D-6E8A-4147-A177-3AD203B41FA5}">
                      <a16:colId xmlns:a16="http://schemas.microsoft.com/office/drawing/2014/main" val="350928626"/>
                    </a:ext>
                  </a:extLst>
                </a:gridCol>
                <a:gridCol w="602983">
                  <a:extLst>
                    <a:ext uri="{9D8B030D-6E8A-4147-A177-3AD203B41FA5}">
                      <a16:colId xmlns:a16="http://schemas.microsoft.com/office/drawing/2014/main" val="911609171"/>
                    </a:ext>
                  </a:extLst>
                </a:gridCol>
                <a:gridCol w="602983">
                  <a:extLst>
                    <a:ext uri="{9D8B030D-6E8A-4147-A177-3AD203B41FA5}">
                      <a16:colId xmlns:a16="http://schemas.microsoft.com/office/drawing/2014/main" val="747182382"/>
                    </a:ext>
                  </a:extLst>
                </a:gridCol>
                <a:gridCol w="602983">
                  <a:extLst>
                    <a:ext uri="{9D8B030D-6E8A-4147-A177-3AD203B41FA5}">
                      <a16:colId xmlns:a16="http://schemas.microsoft.com/office/drawing/2014/main" val="2299660079"/>
                    </a:ext>
                  </a:extLst>
                </a:gridCol>
                <a:gridCol w="602983">
                  <a:extLst>
                    <a:ext uri="{9D8B030D-6E8A-4147-A177-3AD203B41FA5}">
                      <a16:colId xmlns:a16="http://schemas.microsoft.com/office/drawing/2014/main" val="1666144306"/>
                    </a:ext>
                  </a:extLst>
                </a:gridCol>
                <a:gridCol w="602983">
                  <a:extLst>
                    <a:ext uri="{9D8B030D-6E8A-4147-A177-3AD203B41FA5}">
                      <a16:colId xmlns:a16="http://schemas.microsoft.com/office/drawing/2014/main" val="1114438448"/>
                    </a:ext>
                  </a:extLst>
                </a:gridCol>
                <a:gridCol w="602983">
                  <a:extLst>
                    <a:ext uri="{9D8B030D-6E8A-4147-A177-3AD203B41FA5}">
                      <a16:colId xmlns:a16="http://schemas.microsoft.com/office/drawing/2014/main" val="416473530"/>
                    </a:ext>
                  </a:extLst>
                </a:gridCol>
                <a:gridCol w="602983">
                  <a:extLst>
                    <a:ext uri="{9D8B030D-6E8A-4147-A177-3AD203B41FA5}">
                      <a16:colId xmlns:a16="http://schemas.microsoft.com/office/drawing/2014/main" val="3694007855"/>
                    </a:ext>
                  </a:extLst>
                </a:gridCol>
                <a:gridCol w="602983">
                  <a:extLst>
                    <a:ext uri="{9D8B030D-6E8A-4147-A177-3AD203B41FA5}">
                      <a16:colId xmlns:a16="http://schemas.microsoft.com/office/drawing/2014/main" val="1152602080"/>
                    </a:ext>
                  </a:extLst>
                </a:gridCol>
                <a:gridCol w="602983">
                  <a:extLst>
                    <a:ext uri="{9D8B030D-6E8A-4147-A177-3AD203B41FA5}">
                      <a16:colId xmlns:a16="http://schemas.microsoft.com/office/drawing/2014/main" val="2072119273"/>
                    </a:ext>
                  </a:extLst>
                </a:gridCol>
              </a:tblGrid>
              <a:tr h="486536">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562629448"/>
                  </a:ext>
                </a:extLst>
              </a:tr>
              <a:tr h="149928">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0.0922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0.3863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0.6609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0.8765</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0.9553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0.9758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0.9836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0.9878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537216891"/>
                  </a:ext>
                </a:extLst>
              </a:tr>
              <a:tr h="149928">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0.1061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0.1127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0.1005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0.0093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519123871"/>
                  </a:ext>
                </a:extLst>
              </a:tr>
              <a:tr h="149928">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0.2386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0.2439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0.2407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0.2053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0.1315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0.0526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1.72E-02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656996699"/>
                  </a:ext>
                </a:extLst>
              </a:tr>
              <a:tr h="149928">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0.6058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0.5509</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0.4568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0.3079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0.1457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0.0469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1.82E-02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1.02E-02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6.70E-03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871236358"/>
                  </a:ext>
                </a:extLst>
              </a:tr>
            </a:tbl>
          </a:graphicData>
        </a:graphic>
      </p:graphicFrame>
      <p:graphicFrame>
        <p:nvGraphicFramePr>
          <p:cNvPr id="8" name="表格 7">
            <a:extLst>
              <a:ext uri="{FF2B5EF4-FFF2-40B4-BE49-F238E27FC236}">
                <a16:creationId xmlns:a16="http://schemas.microsoft.com/office/drawing/2014/main" id="{8E6298FF-0132-4282-A5AA-B7A0A25801ED}"/>
              </a:ext>
            </a:extLst>
          </p:cNvPr>
          <p:cNvGraphicFramePr>
            <a:graphicFrameLocks noGrp="1"/>
          </p:cNvGraphicFramePr>
          <p:nvPr>
            <p:extLst>
              <p:ext uri="{D42A27DB-BD31-4B8C-83A1-F6EECF244321}">
                <p14:modId xmlns:p14="http://schemas.microsoft.com/office/powerpoint/2010/main" val="4284189842"/>
              </p:ext>
            </p:extLst>
          </p:nvPr>
        </p:nvGraphicFramePr>
        <p:xfrm>
          <a:off x="987425" y="3565500"/>
          <a:ext cx="7248756" cy="1158900"/>
        </p:xfrm>
        <a:graphic>
          <a:graphicData uri="http://schemas.openxmlformats.org/drawingml/2006/table">
            <a:tbl>
              <a:tblPr>
                <a:tableStyleId>{5C22544A-7EE6-4342-B048-85BDC9FD1C3A}</a:tableStyleId>
              </a:tblPr>
              <a:tblGrid>
                <a:gridCol w="604063">
                  <a:extLst>
                    <a:ext uri="{9D8B030D-6E8A-4147-A177-3AD203B41FA5}">
                      <a16:colId xmlns:a16="http://schemas.microsoft.com/office/drawing/2014/main" val="711067449"/>
                    </a:ext>
                  </a:extLst>
                </a:gridCol>
                <a:gridCol w="604063">
                  <a:extLst>
                    <a:ext uri="{9D8B030D-6E8A-4147-A177-3AD203B41FA5}">
                      <a16:colId xmlns:a16="http://schemas.microsoft.com/office/drawing/2014/main" val="1705819908"/>
                    </a:ext>
                  </a:extLst>
                </a:gridCol>
                <a:gridCol w="604063">
                  <a:extLst>
                    <a:ext uri="{9D8B030D-6E8A-4147-A177-3AD203B41FA5}">
                      <a16:colId xmlns:a16="http://schemas.microsoft.com/office/drawing/2014/main" val="3995941301"/>
                    </a:ext>
                  </a:extLst>
                </a:gridCol>
                <a:gridCol w="604063">
                  <a:extLst>
                    <a:ext uri="{9D8B030D-6E8A-4147-A177-3AD203B41FA5}">
                      <a16:colId xmlns:a16="http://schemas.microsoft.com/office/drawing/2014/main" val="2842695038"/>
                    </a:ext>
                  </a:extLst>
                </a:gridCol>
                <a:gridCol w="604063">
                  <a:extLst>
                    <a:ext uri="{9D8B030D-6E8A-4147-A177-3AD203B41FA5}">
                      <a16:colId xmlns:a16="http://schemas.microsoft.com/office/drawing/2014/main" val="3252144381"/>
                    </a:ext>
                  </a:extLst>
                </a:gridCol>
                <a:gridCol w="604063">
                  <a:extLst>
                    <a:ext uri="{9D8B030D-6E8A-4147-A177-3AD203B41FA5}">
                      <a16:colId xmlns:a16="http://schemas.microsoft.com/office/drawing/2014/main" val="246356290"/>
                    </a:ext>
                  </a:extLst>
                </a:gridCol>
                <a:gridCol w="604063">
                  <a:extLst>
                    <a:ext uri="{9D8B030D-6E8A-4147-A177-3AD203B41FA5}">
                      <a16:colId xmlns:a16="http://schemas.microsoft.com/office/drawing/2014/main" val="312354430"/>
                    </a:ext>
                  </a:extLst>
                </a:gridCol>
                <a:gridCol w="604063">
                  <a:extLst>
                    <a:ext uri="{9D8B030D-6E8A-4147-A177-3AD203B41FA5}">
                      <a16:colId xmlns:a16="http://schemas.microsoft.com/office/drawing/2014/main" val="4272987639"/>
                    </a:ext>
                  </a:extLst>
                </a:gridCol>
                <a:gridCol w="604063">
                  <a:extLst>
                    <a:ext uri="{9D8B030D-6E8A-4147-A177-3AD203B41FA5}">
                      <a16:colId xmlns:a16="http://schemas.microsoft.com/office/drawing/2014/main" val="3084016048"/>
                    </a:ext>
                  </a:extLst>
                </a:gridCol>
                <a:gridCol w="604063">
                  <a:extLst>
                    <a:ext uri="{9D8B030D-6E8A-4147-A177-3AD203B41FA5}">
                      <a16:colId xmlns:a16="http://schemas.microsoft.com/office/drawing/2014/main" val="3065518529"/>
                    </a:ext>
                  </a:extLst>
                </a:gridCol>
                <a:gridCol w="604063">
                  <a:extLst>
                    <a:ext uri="{9D8B030D-6E8A-4147-A177-3AD203B41FA5}">
                      <a16:colId xmlns:a16="http://schemas.microsoft.com/office/drawing/2014/main" val="660223742"/>
                    </a:ext>
                  </a:extLst>
                </a:gridCol>
                <a:gridCol w="604063">
                  <a:extLst>
                    <a:ext uri="{9D8B030D-6E8A-4147-A177-3AD203B41FA5}">
                      <a16:colId xmlns:a16="http://schemas.microsoft.com/office/drawing/2014/main" val="1433542107"/>
                    </a:ext>
                  </a:extLst>
                </a:gridCol>
              </a:tblGrid>
              <a:tr h="385918">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416268718"/>
                  </a:ext>
                </a:extLst>
              </a:tr>
              <a:tr h="144788">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0.1563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0.3955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0.7386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0.9352</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0.9793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78728884"/>
                  </a:ext>
                </a:extLst>
              </a:tr>
              <a:tr h="144788">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0.0168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0.0169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0.0079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318419329"/>
                  </a:ext>
                </a:extLst>
              </a:tr>
              <a:tr h="144788">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0.0566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0.0643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0.0684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0.0539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1.20E-03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577656625"/>
                  </a:ext>
                </a:extLst>
              </a:tr>
              <a:tr h="144788">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0.8587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0.7543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0.5276</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0.2242</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1.35E-02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7.00E-03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4.00E-03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2.50E-03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1.70E-03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020627791"/>
                  </a:ext>
                </a:extLst>
              </a:tr>
            </a:tbl>
          </a:graphicData>
        </a:graphic>
      </p:graphicFrame>
      <p:graphicFrame>
        <p:nvGraphicFramePr>
          <p:cNvPr id="9" name="表格 8">
            <a:extLst>
              <a:ext uri="{FF2B5EF4-FFF2-40B4-BE49-F238E27FC236}">
                <a16:creationId xmlns:a16="http://schemas.microsoft.com/office/drawing/2014/main" id="{CD12C3D3-1DE4-40B3-A3F8-C1BD20A0D70C}"/>
              </a:ext>
            </a:extLst>
          </p:cNvPr>
          <p:cNvGraphicFramePr>
            <a:graphicFrameLocks noGrp="1"/>
          </p:cNvGraphicFramePr>
          <p:nvPr>
            <p:extLst>
              <p:ext uri="{D42A27DB-BD31-4B8C-83A1-F6EECF244321}">
                <p14:modId xmlns:p14="http://schemas.microsoft.com/office/powerpoint/2010/main" val="2776753949"/>
              </p:ext>
            </p:extLst>
          </p:nvPr>
        </p:nvGraphicFramePr>
        <p:xfrm>
          <a:off x="1000383" y="5187117"/>
          <a:ext cx="7235796" cy="1158900"/>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1045542833"/>
                    </a:ext>
                  </a:extLst>
                </a:gridCol>
                <a:gridCol w="602983">
                  <a:extLst>
                    <a:ext uri="{9D8B030D-6E8A-4147-A177-3AD203B41FA5}">
                      <a16:colId xmlns:a16="http://schemas.microsoft.com/office/drawing/2014/main" val="3430491092"/>
                    </a:ext>
                  </a:extLst>
                </a:gridCol>
                <a:gridCol w="602983">
                  <a:extLst>
                    <a:ext uri="{9D8B030D-6E8A-4147-A177-3AD203B41FA5}">
                      <a16:colId xmlns:a16="http://schemas.microsoft.com/office/drawing/2014/main" val="1039151166"/>
                    </a:ext>
                  </a:extLst>
                </a:gridCol>
                <a:gridCol w="602983">
                  <a:extLst>
                    <a:ext uri="{9D8B030D-6E8A-4147-A177-3AD203B41FA5}">
                      <a16:colId xmlns:a16="http://schemas.microsoft.com/office/drawing/2014/main" val="3351081145"/>
                    </a:ext>
                  </a:extLst>
                </a:gridCol>
                <a:gridCol w="602983">
                  <a:extLst>
                    <a:ext uri="{9D8B030D-6E8A-4147-A177-3AD203B41FA5}">
                      <a16:colId xmlns:a16="http://schemas.microsoft.com/office/drawing/2014/main" val="3688752531"/>
                    </a:ext>
                  </a:extLst>
                </a:gridCol>
                <a:gridCol w="602983">
                  <a:extLst>
                    <a:ext uri="{9D8B030D-6E8A-4147-A177-3AD203B41FA5}">
                      <a16:colId xmlns:a16="http://schemas.microsoft.com/office/drawing/2014/main" val="3686815741"/>
                    </a:ext>
                  </a:extLst>
                </a:gridCol>
                <a:gridCol w="602983">
                  <a:extLst>
                    <a:ext uri="{9D8B030D-6E8A-4147-A177-3AD203B41FA5}">
                      <a16:colId xmlns:a16="http://schemas.microsoft.com/office/drawing/2014/main" val="2426241300"/>
                    </a:ext>
                  </a:extLst>
                </a:gridCol>
                <a:gridCol w="602983">
                  <a:extLst>
                    <a:ext uri="{9D8B030D-6E8A-4147-A177-3AD203B41FA5}">
                      <a16:colId xmlns:a16="http://schemas.microsoft.com/office/drawing/2014/main" val="575831929"/>
                    </a:ext>
                  </a:extLst>
                </a:gridCol>
                <a:gridCol w="602983">
                  <a:extLst>
                    <a:ext uri="{9D8B030D-6E8A-4147-A177-3AD203B41FA5}">
                      <a16:colId xmlns:a16="http://schemas.microsoft.com/office/drawing/2014/main" val="2925474615"/>
                    </a:ext>
                  </a:extLst>
                </a:gridCol>
                <a:gridCol w="602983">
                  <a:extLst>
                    <a:ext uri="{9D8B030D-6E8A-4147-A177-3AD203B41FA5}">
                      <a16:colId xmlns:a16="http://schemas.microsoft.com/office/drawing/2014/main" val="694516326"/>
                    </a:ext>
                  </a:extLst>
                </a:gridCol>
                <a:gridCol w="602983">
                  <a:extLst>
                    <a:ext uri="{9D8B030D-6E8A-4147-A177-3AD203B41FA5}">
                      <a16:colId xmlns:a16="http://schemas.microsoft.com/office/drawing/2014/main" val="1590430918"/>
                    </a:ext>
                  </a:extLst>
                </a:gridCol>
                <a:gridCol w="602983">
                  <a:extLst>
                    <a:ext uri="{9D8B030D-6E8A-4147-A177-3AD203B41FA5}">
                      <a16:colId xmlns:a16="http://schemas.microsoft.com/office/drawing/2014/main" val="3825261855"/>
                    </a:ext>
                  </a:extLst>
                </a:gridCol>
              </a:tblGrid>
              <a:tr h="450693">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042033103"/>
                  </a:ext>
                </a:extLst>
              </a:tr>
              <a:tr h="145169">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0.1081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0.3931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0.8076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0.9698</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0.9875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0.9922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0.9937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127402638"/>
                  </a:ext>
                </a:extLst>
              </a:tr>
              <a:tr h="145169">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0.0071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062158469"/>
                  </a:ext>
                </a:extLst>
              </a:tr>
              <a:tr h="145169">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454740121"/>
                  </a:ext>
                </a:extLst>
              </a:tr>
              <a:tr h="145169">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0.9881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0.9661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0.8723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0.5704</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0.1626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0.0186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6.30E-03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3.80E-03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2.50E-03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1.40E-03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1.10E-03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401982169"/>
                  </a:ext>
                </a:extLst>
              </a:tr>
            </a:tbl>
          </a:graphicData>
        </a:graphic>
      </p:graphicFrame>
    </p:spTree>
    <p:extLst>
      <p:ext uri="{BB962C8B-B14F-4D97-AF65-F5344CB8AC3E}">
        <p14:creationId xmlns:p14="http://schemas.microsoft.com/office/powerpoint/2010/main" val="19681658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
        <p:nvSpPr>
          <p:cNvPr id="4097" name="Rectangle 1"/>
          <p:cNvSpPr>
            <a:spLocks noGrp="1" noChangeArrowheads="1"/>
          </p:cNvSpPr>
          <p:nvPr>
            <p:ph type="title"/>
          </p:nvPr>
        </p:nvSpPr>
        <p:spPr>
          <a:xfrm>
            <a:off x="662405" y="2790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Synchronization performance(4) </a:t>
            </a:r>
            <a:endParaRPr lang="en-GB" dirty="0"/>
          </a:p>
        </p:txBody>
      </p:sp>
      <p:sp>
        <p:nvSpPr>
          <p:cNvPr id="4098" name="Rectangle 2"/>
          <p:cNvSpPr>
            <a:spLocks noGrp="1" noChangeArrowheads="1"/>
          </p:cNvSpPr>
          <p:nvPr>
            <p:ph type="body" idx="1"/>
          </p:nvPr>
        </p:nvSpPr>
        <p:spPr>
          <a:xfrm>
            <a:off x="533400" y="1100028"/>
            <a:ext cx="7772400" cy="4426428"/>
          </a:xfrm>
          <a:ln/>
        </p:spPr>
        <p:txBody>
          <a:bodyPr/>
          <a:lstStyle/>
          <a:p>
            <a:pPr marL="342900" lvl="1" indent="-342900">
              <a:buChar char="•"/>
            </a:pPr>
            <a:r>
              <a:rPr lang="en-US" altLang="zh-CN" sz="1800" dirty="0">
                <a:ea typeface="+mn-ea"/>
                <a:cs typeface="+mn-cs"/>
              </a:rPr>
              <a:t>Case 1-4:  2MHz sampling rate at AMP STA &amp; Chanel D@ IF receiver.  </a:t>
            </a:r>
          </a:p>
          <a:p>
            <a:pPr marL="342900" lvl="1" indent="-342900">
              <a:buChar char="•"/>
            </a:pPr>
            <a:r>
              <a:rPr lang="en-US" altLang="zh-CN" sz="1800" dirty="0">
                <a:ea typeface="+mn-ea"/>
                <a:cs typeface="+mn-cs"/>
              </a:rPr>
              <a:t>Note that the sync error is represented  as the number of sampling points.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1" name="文本框 10">
            <a:extLst>
              <a:ext uri="{FF2B5EF4-FFF2-40B4-BE49-F238E27FC236}">
                <a16:creationId xmlns:a16="http://schemas.microsoft.com/office/drawing/2014/main" id="{73F5D4EF-7396-4AC5-B434-764EAE7C6892}"/>
              </a:ext>
            </a:extLst>
          </p:cNvPr>
          <p:cNvSpPr txBox="1"/>
          <p:nvPr/>
        </p:nvSpPr>
        <p:spPr>
          <a:xfrm>
            <a:off x="1964936" y="1751974"/>
            <a:ext cx="5491162" cy="338554"/>
          </a:xfrm>
          <a:prstGeom prst="rect">
            <a:avLst/>
          </a:prstGeom>
          <a:noFill/>
        </p:spPr>
        <p:txBody>
          <a:bodyPr wrap="square">
            <a:spAutoFit/>
          </a:bodyPr>
          <a:lstStyle/>
          <a:p>
            <a:pPr marL="342900" indent="-342900" algn="ctr">
              <a:buChar char="•"/>
            </a:pPr>
            <a:r>
              <a:rPr lang="en-US" altLang="zh-CN" sz="1600" b="1" kern="0" dirty="0"/>
              <a:t>Table 10: Sync performance when chip duration is 0.5 µs</a:t>
            </a:r>
            <a:endParaRPr lang="zh-CN" altLang="en-US" sz="1600" b="1" kern="0" dirty="0"/>
          </a:p>
        </p:txBody>
      </p:sp>
      <p:sp>
        <p:nvSpPr>
          <p:cNvPr id="13" name="内容占位符 2">
            <a:extLst>
              <a:ext uri="{FF2B5EF4-FFF2-40B4-BE49-F238E27FC236}">
                <a16:creationId xmlns:a16="http://schemas.microsoft.com/office/drawing/2014/main" id="{86D411F5-FAB6-46E3-A68A-8C5565B2AED4}"/>
              </a:ext>
            </a:extLst>
          </p:cNvPr>
          <p:cNvSpPr txBox="1">
            <a:spLocks/>
          </p:cNvSpPr>
          <p:nvPr/>
        </p:nvSpPr>
        <p:spPr bwMode="auto">
          <a:xfrm>
            <a:off x="696912" y="3260043"/>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spcBef>
                <a:spcPct val="0"/>
              </a:spcBef>
            </a:pPr>
            <a:r>
              <a:rPr lang="en-US" altLang="zh-CN" sz="1600" kern="0" dirty="0">
                <a:latin typeface="Times New Roman" panose="02020603050405020304" pitchFamily="18" charset="0"/>
              </a:rPr>
              <a:t>Table 11: Sync performance when chip duration is 1 µs</a:t>
            </a:r>
            <a:endParaRPr lang="zh-CN" altLang="en-US" sz="1600" kern="0" dirty="0">
              <a:latin typeface="Times New Roman" panose="02020603050405020304" pitchFamily="18" charset="0"/>
            </a:endParaRPr>
          </a:p>
        </p:txBody>
      </p:sp>
      <p:sp>
        <p:nvSpPr>
          <p:cNvPr id="12" name="内容占位符 2">
            <a:extLst>
              <a:ext uri="{FF2B5EF4-FFF2-40B4-BE49-F238E27FC236}">
                <a16:creationId xmlns:a16="http://schemas.microsoft.com/office/drawing/2014/main" id="{FEE39707-A8EF-49B1-BA9D-19C2F612CDC2}"/>
              </a:ext>
            </a:extLst>
          </p:cNvPr>
          <p:cNvSpPr txBox="1">
            <a:spLocks/>
          </p:cNvSpPr>
          <p:nvPr/>
        </p:nvSpPr>
        <p:spPr bwMode="auto">
          <a:xfrm>
            <a:off x="754698" y="4823457"/>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r>
              <a:rPr lang="en-US" altLang="zh-CN" sz="1600" kern="0" dirty="0">
                <a:latin typeface="Times New Roman" panose="02020603050405020304" pitchFamily="18" charset="0"/>
              </a:rPr>
              <a:t>Table 12: Sync performance when chip duration is 2 µs</a:t>
            </a:r>
            <a:endParaRPr lang="zh-CN" altLang="en-US" sz="1600" kern="0" dirty="0">
              <a:latin typeface="Times New Roman" panose="02020603050405020304" pitchFamily="18" charset="0"/>
            </a:endParaRPr>
          </a:p>
        </p:txBody>
      </p:sp>
      <p:graphicFrame>
        <p:nvGraphicFramePr>
          <p:cNvPr id="7" name="表格 6">
            <a:extLst>
              <a:ext uri="{FF2B5EF4-FFF2-40B4-BE49-F238E27FC236}">
                <a16:creationId xmlns:a16="http://schemas.microsoft.com/office/drawing/2014/main" id="{09ABF5DF-BE5F-4FE4-9C0C-4DAF7DBC3B92}"/>
              </a:ext>
            </a:extLst>
          </p:cNvPr>
          <p:cNvGraphicFramePr>
            <a:graphicFrameLocks noGrp="1"/>
          </p:cNvGraphicFramePr>
          <p:nvPr>
            <p:extLst>
              <p:ext uri="{D42A27DB-BD31-4B8C-83A1-F6EECF244321}">
                <p14:modId xmlns:p14="http://schemas.microsoft.com/office/powerpoint/2010/main" val="735524672"/>
              </p:ext>
            </p:extLst>
          </p:nvPr>
        </p:nvGraphicFramePr>
        <p:xfrm>
          <a:off x="1000383" y="2041500"/>
          <a:ext cx="7235796" cy="1158900"/>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1526661619"/>
                    </a:ext>
                  </a:extLst>
                </a:gridCol>
                <a:gridCol w="602983">
                  <a:extLst>
                    <a:ext uri="{9D8B030D-6E8A-4147-A177-3AD203B41FA5}">
                      <a16:colId xmlns:a16="http://schemas.microsoft.com/office/drawing/2014/main" val="564517100"/>
                    </a:ext>
                  </a:extLst>
                </a:gridCol>
                <a:gridCol w="602983">
                  <a:extLst>
                    <a:ext uri="{9D8B030D-6E8A-4147-A177-3AD203B41FA5}">
                      <a16:colId xmlns:a16="http://schemas.microsoft.com/office/drawing/2014/main" val="1989193367"/>
                    </a:ext>
                  </a:extLst>
                </a:gridCol>
                <a:gridCol w="602983">
                  <a:extLst>
                    <a:ext uri="{9D8B030D-6E8A-4147-A177-3AD203B41FA5}">
                      <a16:colId xmlns:a16="http://schemas.microsoft.com/office/drawing/2014/main" val="1509473741"/>
                    </a:ext>
                  </a:extLst>
                </a:gridCol>
                <a:gridCol w="602983">
                  <a:extLst>
                    <a:ext uri="{9D8B030D-6E8A-4147-A177-3AD203B41FA5}">
                      <a16:colId xmlns:a16="http://schemas.microsoft.com/office/drawing/2014/main" val="3315786746"/>
                    </a:ext>
                  </a:extLst>
                </a:gridCol>
                <a:gridCol w="602983">
                  <a:extLst>
                    <a:ext uri="{9D8B030D-6E8A-4147-A177-3AD203B41FA5}">
                      <a16:colId xmlns:a16="http://schemas.microsoft.com/office/drawing/2014/main" val="1608200166"/>
                    </a:ext>
                  </a:extLst>
                </a:gridCol>
                <a:gridCol w="602983">
                  <a:extLst>
                    <a:ext uri="{9D8B030D-6E8A-4147-A177-3AD203B41FA5}">
                      <a16:colId xmlns:a16="http://schemas.microsoft.com/office/drawing/2014/main" val="2070469594"/>
                    </a:ext>
                  </a:extLst>
                </a:gridCol>
                <a:gridCol w="602983">
                  <a:extLst>
                    <a:ext uri="{9D8B030D-6E8A-4147-A177-3AD203B41FA5}">
                      <a16:colId xmlns:a16="http://schemas.microsoft.com/office/drawing/2014/main" val="157359774"/>
                    </a:ext>
                  </a:extLst>
                </a:gridCol>
                <a:gridCol w="602983">
                  <a:extLst>
                    <a:ext uri="{9D8B030D-6E8A-4147-A177-3AD203B41FA5}">
                      <a16:colId xmlns:a16="http://schemas.microsoft.com/office/drawing/2014/main" val="1889291567"/>
                    </a:ext>
                  </a:extLst>
                </a:gridCol>
                <a:gridCol w="602983">
                  <a:extLst>
                    <a:ext uri="{9D8B030D-6E8A-4147-A177-3AD203B41FA5}">
                      <a16:colId xmlns:a16="http://schemas.microsoft.com/office/drawing/2014/main" val="4225228475"/>
                    </a:ext>
                  </a:extLst>
                </a:gridCol>
                <a:gridCol w="602983">
                  <a:extLst>
                    <a:ext uri="{9D8B030D-6E8A-4147-A177-3AD203B41FA5}">
                      <a16:colId xmlns:a16="http://schemas.microsoft.com/office/drawing/2014/main" val="2830468462"/>
                    </a:ext>
                  </a:extLst>
                </a:gridCol>
                <a:gridCol w="602983">
                  <a:extLst>
                    <a:ext uri="{9D8B030D-6E8A-4147-A177-3AD203B41FA5}">
                      <a16:colId xmlns:a16="http://schemas.microsoft.com/office/drawing/2014/main" val="947467711"/>
                    </a:ext>
                  </a:extLst>
                </a:gridCol>
              </a:tblGrid>
              <a:tr h="336410">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-2</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681758387"/>
                  </a:ext>
                </a:extLst>
              </a:tr>
              <a:tr h="143583">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0.2738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0.4207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0.6201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0.8154</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0.9341</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0.9772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0.9787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590487266"/>
                  </a:ext>
                </a:extLst>
              </a:tr>
              <a:tr h="143583">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0.0644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0.0642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0.0481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0.0226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440986106"/>
                  </a:ext>
                </a:extLst>
              </a:tr>
              <a:tr h="143583">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0.0493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054984844"/>
                  </a:ext>
                </a:extLst>
              </a:tr>
              <a:tr h="143583">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0.6125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0.475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0.2911</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0.1225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0.0287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955784574"/>
                  </a:ext>
                </a:extLst>
              </a:tr>
            </a:tbl>
          </a:graphicData>
        </a:graphic>
      </p:graphicFrame>
      <p:graphicFrame>
        <p:nvGraphicFramePr>
          <p:cNvPr id="8" name="表格 7">
            <a:extLst>
              <a:ext uri="{FF2B5EF4-FFF2-40B4-BE49-F238E27FC236}">
                <a16:creationId xmlns:a16="http://schemas.microsoft.com/office/drawing/2014/main" id="{23540DD2-7DFB-4FD6-8036-1CDA94F2F219}"/>
              </a:ext>
            </a:extLst>
          </p:cNvPr>
          <p:cNvGraphicFramePr>
            <a:graphicFrameLocks noGrp="1"/>
          </p:cNvGraphicFramePr>
          <p:nvPr>
            <p:extLst>
              <p:ext uri="{D42A27DB-BD31-4B8C-83A1-F6EECF244321}">
                <p14:modId xmlns:p14="http://schemas.microsoft.com/office/powerpoint/2010/main" val="1947865954"/>
              </p:ext>
            </p:extLst>
          </p:nvPr>
        </p:nvGraphicFramePr>
        <p:xfrm>
          <a:off x="1000383" y="3581399"/>
          <a:ext cx="7235796" cy="1259434"/>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1792971571"/>
                    </a:ext>
                  </a:extLst>
                </a:gridCol>
                <a:gridCol w="602983">
                  <a:extLst>
                    <a:ext uri="{9D8B030D-6E8A-4147-A177-3AD203B41FA5}">
                      <a16:colId xmlns:a16="http://schemas.microsoft.com/office/drawing/2014/main" val="575385369"/>
                    </a:ext>
                  </a:extLst>
                </a:gridCol>
                <a:gridCol w="602983">
                  <a:extLst>
                    <a:ext uri="{9D8B030D-6E8A-4147-A177-3AD203B41FA5}">
                      <a16:colId xmlns:a16="http://schemas.microsoft.com/office/drawing/2014/main" val="2653465913"/>
                    </a:ext>
                  </a:extLst>
                </a:gridCol>
                <a:gridCol w="602983">
                  <a:extLst>
                    <a:ext uri="{9D8B030D-6E8A-4147-A177-3AD203B41FA5}">
                      <a16:colId xmlns:a16="http://schemas.microsoft.com/office/drawing/2014/main" val="1647664871"/>
                    </a:ext>
                  </a:extLst>
                </a:gridCol>
                <a:gridCol w="602983">
                  <a:extLst>
                    <a:ext uri="{9D8B030D-6E8A-4147-A177-3AD203B41FA5}">
                      <a16:colId xmlns:a16="http://schemas.microsoft.com/office/drawing/2014/main" val="2110040792"/>
                    </a:ext>
                  </a:extLst>
                </a:gridCol>
                <a:gridCol w="602983">
                  <a:extLst>
                    <a:ext uri="{9D8B030D-6E8A-4147-A177-3AD203B41FA5}">
                      <a16:colId xmlns:a16="http://schemas.microsoft.com/office/drawing/2014/main" val="2058598880"/>
                    </a:ext>
                  </a:extLst>
                </a:gridCol>
                <a:gridCol w="602983">
                  <a:extLst>
                    <a:ext uri="{9D8B030D-6E8A-4147-A177-3AD203B41FA5}">
                      <a16:colId xmlns:a16="http://schemas.microsoft.com/office/drawing/2014/main" val="938532990"/>
                    </a:ext>
                  </a:extLst>
                </a:gridCol>
                <a:gridCol w="602983">
                  <a:extLst>
                    <a:ext uri="{9D8B030D-6E8A-4147-A177-3AD203B41FA5}">
                      <a16:colId xmlns:a16="http://schemas.microsoft.com/office/drawing/2014/main" val="556353684"/>
                    </a:ext>
                  </a:extLst>
                </a:gridCol>
                <a:gridCol w="602983">
                  <a:extLst>
                    <a:ext uri="{9D8B030D-6E8A-4147-A177-3AD203B41FA5}">
                      <a16:colId xmlns:a16="http://schemas.microsoft.com/office/drawing/2014/main" val="216593500"/>
                    </a:ext>
                  </a:extLst>
                </a:gridCol>
                <a:gridCol w="602983">
                  <a:extLst>
                    <a:ext uri="{9D8B030D-6E8A-4147-A177-3AD203B41FA5}">
                      <a16:colId xmlns:a16="http://schemas.microsoft.com/office/drawing/2014/main" val="789142422"/>
                    </a:ext>
                  </a:extLst>
                </a:gridCol>
                <a:gridCol w="602983">
                  <a:extLst>
                    <a:ext uri="{9D8B030D-6E8A-4147-A177-3AD203B41FA5}">
                      <a16:colId xmlns:a16="http://schemas.microsoft.com/office/drawing/2014/main" val="222956560"/>
                    </a:ext>
                  </a:extLst>
                </a:gridCol>
                <a:gridCol w="602983">
                  <a:extLst>
                    <a:ext uri="{9D8B030D-6E8A-4147-A177-3AD203B41FA5}">
                      <a16:colId xmlns:a16="http://schemas.microsoft.com/office/drawing/2014/main" val="1812376450"/>
                    </a:ext>
                  </a:extLst>
                </a:gridCol>
              </a:tblGrid>
              <a:tr h="563962">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4080329744"/>
                  </a:ext>
                </a:extLst>
              </a:tr>
              <a:tr h="165402">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0.3562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0.5444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0.7562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0.908</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0.9636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0.9761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0.9782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830809907"/>
                  </a:ext>
                </a:extLst>
              </a:tr>
              <a:tr h="165402">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0.0827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0.083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0.0716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0.0492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0.0218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004675571"/>
                  </a:ext>
                </a:extLst>
              </a:tr>
              <a:tr h="165402">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0.0379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0.0271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0.0139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260666005"/>
                  </a:ext>
                </a:extLst>
              </a:tr>
              <a:tr h="165402">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0.5232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0.3455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0.1583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0.0377</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0.0028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528268077"/>
                  </a:ext>
                </a:extLst>
              </a:tr>
            </a:tbl>
          </a:graphicData>
        </a:graphic>
      </p:graphicFrame>
      <p:graphicFrame>
        <p:nvGraphicFramePr>
          <p:cNvPr id="9" name="表格 8">
            <a:extLst>
              <a:ext uri="{FF2B5EF4-FFF2-40B4-BE49-F238E27FC236}">
                <a16:creationId xmlns:a16="http://schemas.microsoft.com/office/drawing/2014/main" id="{0A6AD026-9852-4179-A202-86A1A63FBF52}"/>
              </a:ext>
            </a:extLst>
          </p:cNvPr>
          <p:cNvGraphicFramePr>
            <a:graphicFrameLocks noGrp="1"/>
          </p:cNvGraphicFramePr>
          <p:nvPr>
            <p:extLst>
              <p:ext uri="{D42A27DB-BD31-4B8C-83A1-F6EECF244321}">
                <p14:modId xmlns:p14="http://schemas.microsoft.com/office/powerpoint/2010/main" val="897284310"/>
              </p:ext>
            </p:extLst>
          </p:nvPr>
        </p:nvGraphicFramePr>
        <p:xfrm>
          <a:off x="1000383" y="5210228"/>
          <a:ext cx="7235796" cy="1186387"/>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3871387056"/>
                    </a:ext>
                  </a:extLst>
                </a:gridCol>
                <a:gridCol w="602983">
                  <a:extLst>
                    <a:ext uri="{9D8B030D-6E8A-4147-A177-3AD203B41FA5}">
                      <a16:colId xmlns:a16="http://schemas.microsoft.com/office/drawing/2014/main" val="1144987202"/>
                    </a:ext>
                  </a:extLst>
                </a:gridCol>
                <a:gridCol w="602983">
                  <a:extLst>
                    <a:ext uri="{9D8B030D-6E8A-4147-A177-3AD203B41FA5}">
                      <a16:colId xmlns:a16="http://schemas.microsoft.com/office/drawing/2014/main" val="2429682724"/>
                    </a:ext>
                  </a:extLst>
                </a:gridCol>
                <a:gridCol w="602983">
                  <a:extLst>
                    <a:ext uri="{9D8B030D-6E8A-4147-A177-3AD203B41FA5}">
                      <a16:colId xmlns:a16="http://schemas.microsoft.com/office/drawing/2014/main" val="3307672376"/>
                    </a:ext>
                  </a:extLst>
                </a:gridCol>
                <a:gridCol w="602983">
                  <a:extLst>
                    <a:ext uri="{9D8B030D-6E8A-4147-A177-3AD203B41FA5}">
                      <a16:colId xmlns:a16="http://schemas.microsoft.com/office/drawing/2014/main" val="2321150315"/>
                    </a:ext>
                  </a:extLst>
                </a:gridCol>
                <a:gridCol w="602983">
                  <a:extLst>
                    <a:ext uri="{9D8B030D-6E8A-4147-A177-3AD203B41FA5}">
                      <a16:colId xmlns:a16="http://schemas.microsoft.com/office/drawing/2014/main" val="507557558"/>
                    </a:ext>
                  </a:extLst>
                </a:gridCol>
                <a:gridCol w="602983">
                  <a:extLst>
                    <a:ext uri="{9D8B030D-6E8A-4147-A177-3AD203B41FA5}">
                      <a16:colId xmlns:a16="http://schemas.microsoft.com/office/drawing/2014/main" val="1782525690"/>
                    </a:ext>
                  </a:extLst>
                </a:gridCol>
                <a:gridCol w="602983">
                  <a:extLst>
                    <a:ext uri="{9D8B030D-6E8A-4147-A177-3AD203B41FA5}">
                      <a16:colId xmlns:a16="http://schemas.microsoft.com/office/drawing/2014/main" val="2565111445"/>
                    </a:ext>
                  </a:extLst>
                </a:gridCol>
                <a:gridCol w="602983">
                  <a:extLst>
                    <a:ext uri="{9D8B030D-6E8A-4147-A177-3AD203B41FA5}">
                      <a16:colId xmlns:a16="http://schemas.microsoft.com/office/drawing/2014/main" val="23921348"/>
                    </a:ext>
                  </a:extLst>
                </a:gridCol>
                <a:gridCol w="602983">
                  <a:extLst>
                    <a:ext uri="{9D8B030D-6E8A-4147-A177-3AD203B41FA5}">
                      <a16:colId xmlns:a16="http://schemas.microsoft.com/office/drawing/2014/main" val="2520542282"/>
                    </a:ext>
                  </a:extLst>
                </a:gridCol>
                <a:gridCol w="602983">
                  <a:extLst>
                    <a:ext uri="{9D8B030D-6E8A-4147-A177-3AD203B41FA5}">
                      <a16:colId xmlns:a16="http://schemas.microsoft.com/office/drawing/2014/main" val="416577364"/>
                    </a:ext>
                  </a:extLst>
                </a:gridCol>
                <a:gridCol w="602983">
                  <a:extLst>
                    <a:ext uri="{9D8B030D-6E8A-4147-A177-3AD203B41FA5}">
                      <a16:colId xmlns:a16="http://schemas.microsoft.com/office/drawing/2014/main" val="1199924470"/>
                    </a:ext>
                  </a:extLst>
                </a:gridCol>
              </a:tblGrid>
              <a:tr h="490915">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-4</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657521939"/>
                  </a:ext>
                </a:extLst>
              </a:tr>
              <a:tr h="155104">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0.4576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0.67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0.8458</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0.9344</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0.9674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0.9835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0.9849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689911078"/>
                  </a:ext>
                </a:extLst>
              </a:tr>
              <a:tr h="155104">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0.1468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0.1432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0.1046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0.0229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0.0164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0.0152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0.0153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0.0151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523732614"/>
                  </a:ext>
                </a:extLst>
              </a:tr>
              <a:tr h="155104">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0.0218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0.0078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586220530"/>
                  </a:ext>
                </a:extLst>
              </a:tr>
              <a:tr h="155104">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0.3618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0.165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0.0418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229525075"/>
                  </a:ext>
                </a:extLst>
              </a:tr>
            </a:tbl>
          </a:graphicData>
        </a:graphic>
      </p:graphicFrame>
    </p:spTree>
    <p:extLst>
      <p:ext uri="{BB962C8B-B14F-4D97-AF65-F5344CB8AC3E}">
        <p14:creationId xmlns:p14="http://schemas.microsoft.com/office/powerpoint/2010/main" val="750733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
        <p:nvSpPr>
          <p:cNvPr id="4097" name="Rectangle 1"/>
          <p:cNvSpPr>
            <a:spLocks noGrp="1" noChangeArrowheads="1"/>
          </p:cNvSpPr>
          <p:nvPr>
            <p:ph type="title"/>
          </p:nvPr>
        </p:nvSpPr>
        <p:spPr>
          <a:xfrm>
            <a:off x="662405" y="2790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Synchronization performance(5) </a:t>
            </a:r>
            <a:endParaRPr lang="en-GB" dirty="0"/>
          </a:p>
        </p:txBody>
      </p:sp>
      <p:sp>
        <p:nvSpPr>
          <p:cNvPr id="4098" name="Rectangle 2"/>
          <p:cNvSpPr>
            <a:spLocks noGrp="1" noChangeArrowheads="1"/>
          </p:cNvSpPr>
          <p:nvPr>
            <p:ph type="body" idx="1"/>
          </p:nvPr>
        </p:nvSpPr>
        <p:spPr>
          <a:xfrm>
            <a:off x="533400" y="1100028"/>
            <a:ext cx="7772400" cy="4426428"/>
          </a:xfrm>
          <a:ln/>
        </p:spPr>
        <p:txBody>
          <a:bodyPr/>
          <a:lstStyle/>
          <a:p>
            <a:pPr marL="342900" lvl="1" indent="-342900">
              <a:buChar char="•"/>
            </a:pPr>
            <a:r>
              <a:rPr lang="en-US" altLang="zh-CN" sz="1800" dirty="0">
                <a:ea typeface="+mn-ea"/>
                <a:cs typeface="+mn-cs"/>
              </a:rPr>
              <a:t>Case 2-1:  8MHz sampling rate at AMP STA &amp; Chanel B@ED receiver.  </a:t>
            </a:r>
          </a:p>
          <a:p>
            <a:pPr marL="342900" lvl="1" indent="-342900">
              <a:buChar char="•"/>
            </a:pPr>
            <a:r>
              <a:rPr lang="en-US" altLang="zh-CN" sz="1800" dirty="0">
                <a:ea typeface="+mn-ea"/>
                <a:cs typeface="+mn-cs"/>
              </a:rPr>
              <a:t>Note that the sync error is represented  as the number of sampling points.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1" name="文本框 10">
            <a:extLst>
              <a:ext uri="{FF2B5EF4-FFF2-40B4-BE49-F238E27FC236}">
                <a16:creationId xmlns:a16="http://schemas.microsoft.com/office/drawing/2014/main" id="{73F5D4EF-7396-4AC5-B434-764EAE7C6892}"/>
              </a:ext>
            </a:extLst>
          </p:cNvPr>
          <p:cNvSpPr txBox="1"/>
          <p:nvPr/>
        </p:nvSpPr>
        <p:spPr>
          <a:xfrm>
            <a:off x="1964936" y="1751974"/>
            <a:ext cx="5491162" cy="338554"/>
          </a:xfrm>
          <a:prstGeom prst="rect">
            <a:avLst/>
          </a:prstGeom>
          <a:noFill/>
        </p:spPr>
        <p:txBody>
          <a:bodyPr wrap="square">
            <a:spAutoFit/>
          </a:bodyPr>
          <a:lstStyle/>
          <a:p>
            <a:pPr marL="342900" indent="-342900" algn="ctr">
              <a:buChar char="•"/>
            </a:pPr>
            <a:r>
              <a:rPr lang="en-US" altLang="zh-CN" sz="1600" b="1" kern="0" dirty="0"/>
              <a:t>Table 13: Sync performance when chip duration is 0.5 µs</a:t>
            </a:r>
            <a:endParaRPr lang="zh-CN" altLang="en-US" sz="1600" b="1" kern="0" dirty="0"/>
          </a:p>
        </p:txBody>
      </p:sp>
      <p:sp>
        <p:nvSpPr>
          <p:cNvPr id="13" name="内容占位符 2">
            <a:extLst>
              <a:ext uri="{FF2B5EF4-FFF2-40B4-BE49-F238E27FC236}">
                <a16:creationId xmlns:a16="http://schemas.microsoft.com/office/drawing/2014/main" id="{86D411F5-FAB6-46E3-A68A-8C5565B2AED4}"/>
              </a:ext>
            </a:extLst>
          </p:cNvPr>
          <p:cNvSpPr txBox="1">
            <a:spLocks/>
          </p:cNvSpPr>
          <p:nvPr/>
        </p:nvSpPr>
        <p:spPr bwMode="auto">
          <a:xfrm>
            <a:off x="696912" y="3260043"/>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spcBef>
                <a:spcPct val="0"/>
              </a:spcBef>
            </a:pPr>
            <a:r>
              <a:rPr lang="en-US" altLang="zh-CN" sz="1600" kern="0" dirty="0">
                <a:latin typeface="Times New Roman" panose="02020603050405020304" pitchFamily="18" charset="0"/>
              </a:rPr>
              <a:t>Table 14: Sync performance when chip duration is 1 µs</a:t>
            </a:r>
            <a:endParaRPr lang="zh-CN" altLang="en-US" sz="1600" kern="0" dirty="0">
              <a:latin typeface="Times New Roman" panose="02020603050405020304" pitchFamily="18" charset="0"/>
            </a:endParaRPr>
          </a:p>
        </p:txBody>
      </p:sp>
      <p:sp>
        <p:nvSpPr>
          <p:cNvPr id="12" name="内容占位符 2">
            <a:extLst>
              <a:ext uri="{FF2B5EF4-FFF2-40B4-BE49-F238E27FC236}">
                <a16:creationId xmlns:a16="http://schemas.microsoft.com/office/drawing/2014/main" id="{FEE39707-A8EF-49B1-BA9D-19C2F612CDC2}"/>
              </a:ext>
            </a:extLst>
          </p:cNvPr>
          <p:cNvSpPr txBox="1">
            <a:spLocks/>
          </p:cNvSpPr>
          <p:nvPr/>
        </p:nvSpPr>
        <p:spPr bwMode="auto">
          <a:xfrm>
            <a:off x="754698" y="4823457"/>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r>
              <a:rPr lang="en-US" altLang="zh-CN" sz="1600" kern="0" dirty="0">
                <a:latin typeface="Times New Roman" panose="02020603050405020304" pitchFamily="18" charset="0"/>
              </a:rPr>
              <a:t>Table 15: Sync performance when chip duration is 2 µs</a:t>
            </a:r>
            <a:endParaRPr lang="zh-CN" altLang="en-US" sz="1600" kern="0" dirty="0">
              <a:latin typeface="Times New Roman" panose="02020603050405020304" pitchFamily="18" charset="0"/>
            </a:endParaRPr>
          </a:p>
        </p:txBody>
      </p:sp>
      <p:graphicFrame>
        <p:nvGraphicFramePr>
          <p:cNvPr id="3" name="表格 2">
            <a:extLst>
              <a:ext uri="{FF2B5EF4-FFF2-40B4-BE49-F238E27FC236}">
                <a16:creationId xmlns:a16="http://schemas.microsoft.com/office/drawing/2014/main" id="{691BBE9A-21AA-41E3-855D-203FE67B698D}"/>
              </a:ext>
            </a:extLst>
          </p:cNvPr>
          <p:cNvGraphicFramePr>
            <a:graphicFrameLocks noGrp="1"/>
          </p:cNvGraphicFramePr>
          <p:nvPr>
            <p:extLst>
              <p:ext uri="{D42A27DB-BD31-4B8C-83A1-F6EECF244321}">
                <p14:modId xmlns:p14="http://schemas.microsoft.com/office/powerpoint/2010/main" val="278115869"/>
              </p:ext>
            </p:extLst>
          </p:nvPr>
        </p:nvGraphicFramePr>
        <p:xfrm>
          <a:off x="987425" y="2034544"/>
          <a:ext cx="7261896" cy="1240239"/>
        </p:xfrm>
        <a:graphic>
          <a:graphicData uri="http://schemas.openxmlformats.org/drawingml/2006/table">
            <a:tbl>
              <a:tblPr>
                <a:tableStyleId>{5C22544A-7EE6-4342-B048-85BDC9FD1C3A}</a:tableStyleId>
              </a:tblPr>
              <a:tblGrid>
                <a:gridCol w="605158">
                  <a:extLst>
                    <a:ext uri="{9D8B030D-6E8A-4147-A177-3AD203B41FA5}">
                      <a16:colId xmlns:a16="http://schemas.microsoft.com/office/drawing/2014/main" val="3289631090"/>
                    </a:ext>
                  </a:extLst>
                </a:gridCol>
                <a:gridCol w="605158">
                  <a:extLst>
                    <a:ext uri="{9D8B030D-6E8A-4147-A177-3AD203B41FA5}">
                      <a16:colId xmlns:a16="http://schemas.microsoft.com/office/drawing/2014/main" val="419275596"/>
                    </a:ext>
                  </a:extLst>
                </a:gridCol>
                <a:gridCol w="605158">
                  <a:extLst>
                    <a:ext uri="{9D8B030D-6E8A-4147-A177-3AD203B41FA5}">
                      <a16:colId xmlns:a16="http://schemas.microsoft.com/office/drawing/2014/main" val="1820515077"/>
                    </a:ext>
                  </a:extLst>
                </a:gridCol>
                <a:gridCol w="605158">
                  <a:extLst>
                    <a:ext uri="{9D8B030D-6E8A-4147-A177-3AD203B41FA5}">
                      <a16:colId xmlns:a16="http://schemas.microsoft.com/office/drawing/2014/main" val="3331976443"/>
                    </a:ext>
                  </a:extLst>
                </a:gridCol>
                <a:gridCol w="605158">
                  <a:extLst>
                    <a:ext uri="{9D8B030D-6E8A-4147-A177-3AD203B41FA5}">
                      <a16:colId xmlns:a16="http://schemas.microsoft.com/office/drawing/2014/main" val="589983645"/>
                    </a:ext>
                  </a:extLst>
                </a:gridCol>
                <a:gridCol w="605158">
                  <a:extLst>
                    <a:ext uri="{9D8B030D-6E8A-4147-A177-3AD203B41FA5}">
                      <a16:colId xmlns:a16="http://schemas.microsoft.com/office/drawing/2014/main" val="684613721"/>
                    </a:ext>
                  </a:extLst>
                </a:gridCol>
                <a:gridCol w="605158">
                  <a:extLst>
                    <a:ext uri="{9D8B030D-6E8A-4147-A177-3AD203B41FA5}">
                      <a16:colId xmlns:a16="http://schemas.microsoft.com/office/drawing/2014/main" val="3504643465"/>
                    </a:ext>
                  </a:extLst>
                </a:gridCol>
                <a:gridCol w="605158">
                  <a:extLst>
                    <a:ext uri="{9D8B030D-6E8A-4147-A177-3AD203B41FA5}">
                      <a16:colId xmlns:a16="http://schemas.microsoft.com/office/drawing/2014/main" val="540669311"/>
                    </a:ext>
                  </a:extLst>
                </a:gridCol>
                <a:gridCol w="605158">
                  <a:extLst>
                    <a:ext uri="{9D8B030D-6E8A-4147-A177-3AD203B41FA5}">
                      <a16:colId xmlns:a16="http://schemas.microsoft.com/office/drawing/2014/main" val="53883509"/>
                    </a:ext>
                  </a:extLst>
                </a:gridCol>
                <a:gridCol w="605158">
                  <a:extLst>
                    <a:ext uri="{9D8B030D-6E8A-4147-A177-3AD203B41FA5}">
                      <a16:colId xmlns:a16="http://schemas.microsoft.com/office/drawing/2014/main" val="3319104142"/>
                    </a:ext>
                  </a:extLst>
                </a:gridCol>
                <a:gridCol w="605158">
                  <a:extLst>
                    <a:ext uri="{9D8B030D-6E8A-4147-A177-3AD203B41FA5}">
                      <a16:colId xmlns:a16="http://schemas.microsoft.com/office/drawing/2014/main" val="2983025222"/>
                    </a:ext>
                  </a:extLst>
                </a:gridCol>
                <a:gridCol w="605158">
                  <a:extLst>
                    <a:ext uri="{9D8B030D-6E8A-4147-A177-3AD203B41FA5}">
                      <a16:colId xmlns:a16="http://schemas.microsoft.com/office/drawing/2014/main" val="3816641855"/>
                    </a:ext>
                  </a:extLst>
                </a:gridCol>
              </a:tblGrid>
              <a:tr h="544767">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123349038"/>
                  </a:ext>
                </a:extLst>
              </a:tr>
              <a:tr h="159541">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0.1055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0.3653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0.7883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0.9566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0.9856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0.9883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0.9884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0.9883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887646618"/>
                  </a:ext>
                </a:extLst>
              </a:tr>
              <a:tr h="159541">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0.0371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0.0366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0.0205</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0.0094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4084366328"/>
                  </a:ext>
                </a:extLst>
              </a:tr>
              <a:tr h="159541">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733209075"/>
                  </a:ext>
                </a:extLst>
              </a:tr>
              <a:tr h="159541">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0.9875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0.9636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0.8718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0.5943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0.1738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0.0229</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7.50E-03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3.20E-03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0.0023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0.0009</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601670988"/>
                  </a:ext>
                </a:extLst>
              </a:tr>
            </a:tbl>
          </a:graphicData>
        </a:graphic>
      </p:graphicFrame>
      <p:graphicFrame>
        <p:nvGraphicFramePr>
          <p:cNvPr id="14" name="表格 13">
            <a:extLst>
              <a:ext uri="{FF2B5EF4-FFF2-40B4-BE49-F238E27FC236}">
                <a16:creationId xmlns:a16="http://schemas.microsoft.com/office/drawing/2014/main" id="{EE400130-8BED-424F-A29A-C83ED92BA8BD}"/>
              </a:ext>
            </a:extLst>
          </p:cNvPr>
          <p:cNvGraphicFramePr>
            <a:graphicFrameLocks noGrp="1"/>
          </p:cNvGraphicFramePr>
          <p:nvPr>
            <p:extLst>
              <p:ext uri="{D42A27DB-BD31-4B8C-83A1-F6EECF244321}">
                <p14:modId xmlns:p14="http://schemas.microsoft.com/office/powerpoint/2010/main" val="3582495542"/>
              </p:ext>
            </p:extLst>
          </p:nvPr>
        </p:nvGraphicFramePr>
        <p:xfrm>
          <a:off x="990861" y="3640524"/>
          <a:ext cx="7245324" cy="1158900"/>
        </p:xfrm>
        <a:graphic>
          <a:graphicData uri="http://schemas.openxmlformats.org/drawingml/2006/table">
            <a:tbl>
              <a:tblPr>
                <a:tableStyleId>{5C22544A-7EE6-4342-B048-85BDC9FD1C3A}</a:tableStyleId>
              </a:tblPr>
              <a:tblGrid>
                <a:gridCol w="603777">
                  <a:extLst>
                    <a:ext uri="{9D8B030D-6E8A-4147-A177-3AD203B41FA5}">
                      <a16:colId xmlns:a16="http://schemas.microsoft.com/office/drawing/2014/main" val="689778977"/>
                    </a:ext>
                  </a:extLst>
                </a:gridCol>
                <a:gridCol w="603777">
                  <a:extLst>
                    <a:ext uri="{9D8B030D-6E8A-4147-A177-3AD203B41FA5}">
                      <a16:colId xmlns:a16="http://schemas.microsoft.com/office/drawing/2014/main" val="999282299"/>
                    </a:ext>
                  </a:extLst>
                </a:gridCol>
                <a:gridCol w="603777">
                  <a:extLst>
                    <a:ext uri="{9D8B030D-6E8A-4147-A177-3AD203B41FA5}">
                      <a16:colId xmlns:a16="http://schemas.microsoft.com/office/drawing/2014/main" val="2776372185"/>
                    </a:ext>
                  </a:extLst>
                </a:gridCol>
                <a:gridCol w="603777">
                  <a:extLst>
                    <a:ext uri="{9D8B030D-6E8A-4147-A177-3AD203B41FA5}">
                      <a16:colId xmlns:a16="http://schemas.microsoft.com/office/drawing/2014/main" val="1953718431"/>
                    </a:ext>
                  </a:extLst>
                </a:gridCol>
                <a:gridCol w="603777">
                  <a:extLst>
                    <a:ext uri="{9D8B030D-6E8A-4147-A177-3AD203B41FA5}">
                      <a16:colId xmlns:a16="http://schemas.microsoft.com/office/drawing/2014/main" val="3781289900"/>
                    </a:ext>
                  </a:extLst>
                </a:gridCol>
                <a:gridCol w="603777">
                  <a:extLst>
                    <a:ext uri="{9D8B030D-6E8A-4147-A177-3AD203B41FA5}">
                      <a16:colId xmlns:a16="http://schemas.microsoft.com/office/drawing/2014/main" val="3954088760"/>
                    </a:ext>
                  </a:extLst>
                </a:gridCol>
                <a:gridCol w="603777">
                  <a:extLst>
                    <a:ext uri="{9D8B030D-6E8A-4147-A177-3AD203B41FA5}">
                      <a16:colId xmlns:a16="http://schemas.microsoft.com/office/drawing/2014/main" val="2307994289"/>
                    </a:ext>
                  </a:extLst>
                </a:gridCol>
                <a:gridCol w="603777">
                  <a:extLst>
                    <a:ext uri="{9D8B030D-6E8A-4147-A177-3AD203B41FA5}">
                      <a16:colId xmlns:a16="http://schemas.microsoft.com/office/drawing/2014/main" val="2296806806"/>
                    </a:ext>
                  </a:extLst>
                </a:gridCol>
                <a:gridCol w="603777">
                  <a:extLst>
                    <a:ext uri="{9D8B030D-6E8A-4147-A177-3AD203B41FA5}">
                      <a16:colId xmlns:a16="http://schemas.microsoft.com/office/drawing/2014/main" val="2899884681"/>
                    </a:ext>
                  </a:extLst>
                </a:gridCol>
                <a:gridCol w="603777">
                  <a:extLst>
                    <a:ext uri="{9D8B030D-6E8A-4147-A177-3AD203B41FA5}">
                      <a16:colId xmlns:a16="http://schemas.microsoft.com/office/drawing/2014/main" val="2761621160"/>
                    </a:ext>
                  </a:extLst>
                </a:gridCol>
                <a:gridCol w="603777">
                  <a:extLst>
                    <a:ext uri="{9D8B030D-6E8A-4147-A177-3AD203B41FA5}">
                      <a16:colId xmlns:a16="http://schemas.microsoft.com/office/drawing/2014/main" val="279636450"/>
                    </a:ext>
                  </a:extLst>
                </a:gridCol>
                <a:gridCol w="603777">
                  <a:extLst>
                    <a:ext uri="{9D8B030D-6E8A-4147-A177-3AD203B41FA5}">
                      <a16:colId xmlns:a16="http://schemas.microsoft.com/office/drawing/2014/main" val="3604867221"/>
                    </a:ext>
                  </a:extLst>
                </a:gridCol>
              </a:tblGrid>
              <a:tr h="405218">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899108270"/>
                  </a:ext>
                </a:extLst>
              </a:tr>
              <a:tr h="152029">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0.0652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0.8684</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0.967</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0.9842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0.9871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0.9881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0.9877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0.9879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419144018"/>
                  </a:ext>
                </a:extLst>
              </a:tr>
              <a:tr h="152029">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0.0533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0.0483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433547703"/>
                  </a:ext>
                </a:extLst>
              </a:tr>
              <a:tr h="152029">
                <a:tc>
                  <a:txBody>
                    <a:bodyPr/>
                    <a:lstStyle/>
                    <a:p>
                      <a:pPr algn="ct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0.0008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877376082"/>
                  </a:ext>
                </a:extLst>
              </a:tr>
              <a:tr h="152029">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0.9908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0.917</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0.5428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0.0792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0.0079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2.80E-03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1.50E-03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1.10E-03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7.00E-04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6.00E-04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177139423"/>
                  </a:ext>
                </a:extLst>
              </a:tr>
            </a:tbl>
          </a:graphicData>
        </a:graphic>
      </p:graphicFrame>
      <p:graphicFrame>
        <p:nvGraphicFramePr>
          <p:cNvPr id="15" name="表格 14">
            <a:extLst>
              <a:ext uri="{FF2B5EF4-FFF2-40B4-BE49-F238E27FC236}">
                <a16:creationId xmlns:a16="http://schemas.microsoft.com/office/drawing/2014/main" id="{B2ABB53E-2E0E-48F2-A99F-637050163DD0}"/>
              </a:ext>
            </a:extLst>
          </p:cNvPr>
          <p:cNvGraphicFramePr>
            <a:graphicFrameLocks noGrp="1"/>
          </p:cNvGraphicFramePr>
          <p:nvPr>
            <p:extLst>
              <p:ext uri="{D42A27DB-BD31-4B8C-83A1-F6EECF244321}">
                <p14:modId xmlns:p14="http://schemas.microsoft.com/office/powerpoint/2010/main" val="2822870658"/>
              </p:ext>
            </p:extLst>
          </p:nvPr>
        </p:nvGraphicFramePr>
        <p:xfrm>
          <a:off x="996950" y="5165165"/>
          <a:ext cx="7239240" cy="1290180"/>
        </p:xfrm>
        <a:graphic>
          <a:graphicData uri="http://schemas.openxmlformats.org/drawingml/2006/table">
            <a:tbl>
              <a:tblPr>
                <a:tableStyleId>{5C22544A-7EE6-4342-B048-85BDC9FD1C3A}</a:tableStyleId>
              </a:tblPr>
              <a:tblGrid>
                <a:gridCol w="603270">
                  <a:extLst>
                    <a:ext uri="{9D8B030D-6E8A-4147-A177-3AD203B41FA5}">
                      <a16:colId xmlns:a16="http://schemas.microsoft.com/office/drawing/2014/main" val="259116371"/>
                    </a:ext>
                  </a:extLst>
                </a:gridCol>
                <a:gridCol w="603270">
                  <a:extLst>
                    <a:ext uri="{9D8B030D-6E8A-4147-A177-3AD203B41FA5}">
                      <a16:colId xmlns:a16="http://schemas.microsoft.com/office/drawing/2014/main" val="1698822279"/>
                    </a:ext>
                  </a:extLst>
                </a:gridCol>
                <a:gridCol w="603270">
                  <a:extLst>
                    <a:ext uri="{9D8B030D-6E8A-4147-A177-3AD203B41FA5}">
                      <a16:colId xmlns:a16="http://schemas.microsoft.com/office/drawing/2014/main" val="3779653997"/>
                    </a:ext>
                  </a:extLst>
                </a:gridCol>
                <a:gridCol w="603270">
                  <a:extLst>
                    <a:ext uri="{9D8B030D-6E8A-4147-A177-3AD203B41FA5}">
                      <a16:colId xmlns:a16="http://schemas.microsoft.com/office/drawing/2014/main" val="43632481"/>
                    </a:ext>
                  </a:extLst>
                </a:gridCol>
                <a:gridCol w="603270">
                  <a:extLst>
                    <a:ext uri="{9D8B030D-6E8A-4147-A177-3AD203B41FA5}">
                      <a16:colId xmlns:a16="http://schemas.microsoft.com/office/drawing/2014/main" val="2736996464"/>
                    </a:ext>
                  </a:extLst>
                </a:gridCol>
                <a:gridCol w="603270">
                  <a:extLst>
                    <a:ext uri="{9D8B030D-6E8A-4147-A177-3AD203B41FA5}">
                      <a16:colId xmlns:a16="http://schemas.microsoft.com/office/drawing/2014/main" val="1296305629"/>
                    </a:ext>
                  </a:extLst>
                </a:gridCol>
                <a:gridCol w="603270">
                  <a:extLst>
                    <a:ext uri="{9D8B030D-6E8A-4147-A177-3AD203B41FA5}">
                      <a16:colId xmlns:a16="http://schemas.microsoft.com/office/drawing/2014/main" val="1679378517"/>
                    </a:ext>
                  </a:extLst>
                </a:gridCol>
                <a:gridCol w="603270">
                  <a:extLst>
                    <a:ext uri="{9D8B030D-6E8A-4147-A177-3AD203B41FA5}">
                      <a16:colId xmlns:a16="http://schemas.microsoft.com/office/drawing/2014/main" val="3000721750"/>
                    </a:ext>
                  </a:extLst>
                </a:gridCol>
                <a:gridCol w="603270">
                  <a:extLst>
                    <a:ext uri="{9D8B030D-6E8A-4147-A177-3AD203B41FA5}">
                      <a16:colId xmlns:a16="http://schemas.microsoft.com/office/drawing/2014/main" val="1306324605"/>
                    </a:ext>
                  </a:extLst>
                </a:gridCol>
                <a:gridCol w="603270">
                  <a:extLst>
                    <a:ext uri="{9D8B030D-6E8A-4147-A177-3AD203B41FA5}">
                      <a16:colId xmlns:a16="http://schemas.microsoft.com/office/drawing/2014/main" val="4084184393"/>
                    </a:ext>
                  </a:extLst>
                </a:gridCol>
                <a:gridCol w="603270">
                  <a:extLst>
                    <a:ext uri="{9D8B030D-6E8A-4147-A177-3AD203B41FA5}">
                      <a16:colId xmlns:a16="http://schemas.microsoft.com/office/drawing/2014/main" val="1103904920"/>
                    </a:ext>
                  </a:extLst>
                </a:gridCol>
                <a:gridCol w="603270">
                  <a:extLst>
                    <a:ext uri="{9D8B030D-6E8A-4147-A177-3AD203B41FA5}">
                      <a16:colId xmlns:a16="http://schemas.microsoft.com/office/drawing/2014/main" val="4020201811"/>
                    </a:ext>
                  </a:extLst>
                </a:gridCol>
              </a:tblGrid>
              <a:tr h="594708">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-6</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3786408"/>
                  </a:ext>
                </a:extLst>
              </a:tr>
              <a:tr h="166815">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0.4406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0.9109</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0.9877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0.9888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0.9883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001968169"/>
                  </a:ext>
                </a:extLst>
              </a:tr>
              <a:tr h="166249">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highlight>
                            <a:srgbClr val="FFFF00"/>
                          </a:highlight>
                        </a:rPr>
                        <a:t>0.0693</a:t>
                      </a:r>
                      <a:endParaRPr lang="en-US" altLang="zh-CN" sz="1100" b="0" i="0" u="none" strike="noStrike">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0.0626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0.0106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544782678"/>
                  </a:ext>
                </a:extLst>
              </a:tr>
              <a:tr h="166815">
                <a:tc>
                  <a:txBody>
                    <a:bodyPr/>
                    <a:lstStyle/>
                    <a:p>
                      <a:pPr algn="ct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212519538"/>
                  </a:ext>
                </a:extLst>
              </a:tr>
              <a:tr h="166815">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0.9991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0.9603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0.4801</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0.0212</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1.40E-03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1.10E-03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5.00E-04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6.00E-04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4.00E-04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806459965"/>
                  </a:ext>
                </a:extLst>
              </a:tr>
            </a:tbl>
          </a:graphicData>
        </a:graphic>
      </p:graphicFrame>
    </p:spTree>
    <p:extLst>
      <p:ext uri="{BB962C8B-B14F-4D97-AF65-F5344CB8AC3E}">
        <p14:creationId xmlns:p14="http://schemas.microsoft.com/office/powerpoint/2010/main" val="24151429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
        <p:nvSpPr>
          <p:cNvPr id="4097" name="Rectangle 1"/>
          <p:cNvSpPr>
            <a:spLocks noGrp="1" noChangeArrowheads="1"/>
          </p:cNvSpPr>
          <p:nvPr>
            <p:ph type="title"/>
          </p:nvPr>
        </p:nvSpPr>
        <p:spPr>
          <a:xfrm>
            <a:off x="662405" y="2790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Synchronization performance(6) </a:t>
            </a:r>
            <a:endParaRPr lang="en-GB" dirty="0"/>
          </a:p>
        </p:txBody>
      </p:sp>
      <p:sp>
        <p:nvSpPr>
          <p:cNvPr id="4098" name="Rectangle 2"/>
          <p:cNvSpPr>
            <a:spLocks noGrp="1" noChangeArrowheads="1"/>
          </p:cNvSpPr>
          <p:nvPr>
            <p:ph type="body" idx="1"/>
          </p:nvPr>
        </p:nvSpPr>
        <p:spPr>
          <a:xfrm>
            <a:off x="533400" y="1100028"/>
            <a:ext cx="7772400" cy="4426428"/>
          </a:xfrm>
          <a:ln/>
        </p:spPr>
        <p:txBody>
          <a:bodyPr/>
          <a:lstStyle/>
          <a:p>
            <a:pPr marL="342900" lvl="1" indent="-342900">
              <a:buChar char="•"/>
            </a:pPr>
            <a:r>
              <a:rPr lang="en-US" altLang="zh-CN" sz="1800" dirty="0">
                <a:ea typeface="+mn-ea"/>
                <a:cs typeface="+mn-cs"/>
              </a:rPr>
              <a:t>Case 2-2:  8MHz sampling rate at AMP STA &amp; Chanel B@ IF receiver.  </a:t>
            </a:r>
          </a:p>
          <a:p>
            <a:pPr marL="342900" lvl="1" indent="-342900">
              <a:buChar char="•"/>
            </a:pPr>
            <a:r>
              <a:rPr lang="en-US" altLang="zh-CN" sz="1800" dirty="0">
                <a:ea typeface="+mn-ea"/>
                <a:cs typeface="+mn-cs"/>
              </a:rPr>
              <a:t>Note that the sync error is represented  as the number of sampling points.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1" name="文本框 10">
            <a:extLst>
              <a:ext uri="{FF2B5EF4-FFF2-40B4-BE49-F238E27FC236}">
                <a16:creationId xmlns:a16="http://schemas.microsoft.com/office/drawing/2014/main" id="{73F5D4EF-7396-4AC5-B434-764EAE7C6892}"/>
              </a:ext>
            </a:extLst>
          </p:cNvPr>
          <p:cNvSpPr txBox="1"/>
          <p:nvPr/>
        </p:nvSpPr>
        <p:spPr>
          <a:xfrm>
            <a:off x="1964936" y="1751974"/>
            <a:ext cx="5491162" cy="338554"/>
          </a:xfrm>
          <a:prstGeom prst="rect">
            <a:avLst/>
          </a:prstGeom>
          <a:noFill/>
        </p:spPr>
        <p:txBody>
          <a:bodyPr wrap="square">
            <a:spAutoFit/>
          </a:bodyPr>
          <a:lstStyle/>
          <a:p>
            <a:pPr marL="342900" indent="-342900" algn="ctr">
              <a:buChar char="•"/>
            </a:pPr>
            <a:r>
              <a:rPr lang="en-US" altLang="zh-CN" sz="1600" b="1" kern="0" dirty="0"/>
              <a:t>Table 16: Sync performance when chip duration is 0.5 µs</a:t>
            </a:r>
            <a:endParaRPr lang="zh-CN" altLang="en-US" sz="1600" b="1" kern="0" dirty="0"/>
          </a:p>
        </p:txBody>
      </p:sp>
      <p:sp>
        <p:nvSpPr>
          <p:cNvPr id="13" name="内容占位符 2">
            <a:extLst>
              <a:ext uri="{FF2B5EF4-FFF2-40B4-BE49-F238E27FC236}">
                <a16:creationId xmlns:a16="http://schemas.microsoft.com/office/drawing/2014/main" id="{86D411F5-FAB6-46E3-A68A-8C5565B2AED4}"/>
              </a:ext>
            </a:extLst>
          </p:cNvPr>
          <p:cNvSpPr txBox="1">
            <a:spLocks/>
          </p:cNvSpPr>
          <p:nvPr/>
        </p:nvSpPr>
        <p:spPr bwMode="auto">
          <a:xfrm>
            <a:off x="696912" y="3260043"/>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spcBef>
                <a:spcPct val="0"/>
              </a:spcBef>
            </a:pPr>
            <a:r>
              <a:rPr lang="en-US" altLang="zh-CN" sz="1600" kern="0" dirty="0">
                <a:latin typeface="Times New Roman" panose="02020603050405020304" pitchFamily="18" charset="0"/>
              </a:rPr>
              <a:t>Table 17: Sync performance when chip duration is 1 µs</a:t>
            </a:r>
            <a:endParaRPr lang="zh-CN" altLang="en-US" sz="1600" kern="0" dirty="0">
              <a:latin typeface="Times New Roman" panose="02020603050405020304" pitchFamily="18" charset="0"/>
            </a:endParaRPr>
          </a:p>
        </p:txBody>
      </p:sp>
      <p:sp>
        <p:nvSpPr>
          <p:cNvPr id="12" name="内容占位符 2">
            <a:extLst>
              <a:ext uri="{FF2B5EF4-FFF2-40B4-BE49-F238E27FC236}">
                <a16:creationId xmlns:a16="http://schemas.microsoft.com/office/drawing/2014/main" id="{FEE39707-A8EF-49B1-BA9D-19C2F612CDC2}"/>
              </a:ext>
            </a:extLst>
          </p:cNvPr>
          <p:cNvSpPr txBox="1">
            <a:spLocks/>
          </p:cNvSpPr>
          <p:nvPr/>
        </p:nvSpPr>
        <p:spPr bwMode="auto">
          <a:xfrm>
            <a:off x="754698" y="4823457"/>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r>
              <a:rPr lang="en-US" altLang="zh-CN" sz="1600" kern="0" dirty="0">
                <a:latin typeface="Times New Roman" panose="02020603050405020304" pitchFamily="18" charset="0"/>
              </a:rPr>
              <a:t>Table 18: Sync performance when chip duration is 2 µs</a:t>
            </a:r>
            <a:endParaRPr lang="zh-CN" altLang="en-US" sz="1600" kern="0" dirty="0">
              <a:latin typeface="Times New Roman" panose="02020603050405020304" pitchFamily="18" charset="0"/>
            </a:endParaRPr>
          </a:p>
        </p:txBody>
      </p:sp>
      <p:graphicFrame>
        <p:nvGraphicFramePr>
          <p:cNvPr id="7" name="表格 6">
            <a:extLst>
              <a:ext uri="{FF2B5EF4-FFF2-40B4-BE49-F238E27FC236}">
                <a16:creationId xmlns:a16="http://schemas.microsoft.com/office/drawing/2014/main" id="{C34D3E58-92FC-49DA-B6A4-0DDE0A769CCE}"/>
              </a:ext>
            </a:extLst>
          </p:cNvPr>
          <p:cNvGraphicFramePr>
            <a:graphicFrameLocks noGrp="1"/>
          </p:cNvGraphicFramePr>
          <p:nvPr>
            <p:extLst>
              <p:ext uri="{D42A27DB-BD31-4B8C-83A1-F6EECF244321}">
                <p14:modId xmlns:p14="http://schemas.microsoft.com/office/powerpoint/2010/main" val="2612918048"/>
              </p:ext>
            </p:extLst>
          </p:nvPr>
        </p:nvGraphicFramePr>
        <p:xfrm>
          <a:off x="1000383" y="2139271"/>
          <a:ext cx="7235796" cy="1158900"/>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372912440"/>
                    </a:ext>
                  </a:extLst>
                </a:gridCol>
                <a:gridCol w="602983">
                  <a:extLst>
                    <a:ext uri="{9D8B030D-6E8A-4147-A177-3AD203B41FA5}">
                      <a16:colId xmlns:a16="http://schemas.microsoft.com/office/drawing/2014/main" val="3574192989"/>
                    </a:ext>
                  </a:extLst>
                </a:gridCol>
                <a:gridCol w="602983">
                  <a:extLst>
                    <a:ext uri="{9D8B030D-6E8A-4147-A177-3AD203B41FA5}">
                      <a16:colId xmlns:a16="http://schemas.microsoft.com/office/drawing/2014/main" val="1263423307"/>
                    </a:ext>
                  </a:extLst>
                </a:gridCol>
                <a:gridCol w="602983">
                  <a:extLst>
                    <a:ext uri="{9D8B030D-6E8A-4147-A177-3AD203B41FA5}">
                      <a16:colId xmlns:a16="http://schemas.microsoft.com/office/drawing/2014/main" val="1971640556"/>
                    </a:ext>
                  </a:extLst>
                </a:gridCol>
                <a:gridCol w="602983">
                  <a:extLst>
                    <a:ext uri="{9D8B030D-6E8A-4147-A177-3AD203B41FA5}">
                      <a16:colId xmlns:a16="http://schemas.microsoft.com/office/drawing/2014/main" val="252478901"/>
                    </a:ext>
                  </a:extLst>
                </a:gridCol>
                <a:gridCol w="602983">
                  <a:extLst>
                    <a:ext uri="{9D8B030D-6E8A-4147-A177-3AD203B41FA5}">
                      <a16:colId xmlns:a16="http://schemas.microsoft.com/office/drawing/2014/main" val="2687923682"/>
                    </a:ext>
                  </a:extLst>
                </a:gridCol>
                <a:gridCol w="602983">
                  <a:extLst>
                    <a:ext uri="{9D8B030D-6E8A-4147-A177-3AD203B41FA5}">
                      <a16:colId xmlns:a16="http://schemas.microsoft.com/office/drawing/2014/main" val="368346773"/>
                    </a:ext>
                  </a:extLst>
                </a:gridCol>
                <a:gridCol w="602983">
                  <a:extLst>
                    <a:ext uri="{9D8B030D-6E8A-4147-A177-3AD203B41FA5}">
                      <a16:colId xmlns:a16="http://schemas.microsoft.com/office/drawing/2014/main" val="1297260219"/>
                    </a:ext>
                  </a:extLst>
                </a:gridCol>
                <a:gridCol w="602983">
                  <a:extLst>
                    <a:ext uri="{9D8B030D-6E8A-4147-A177-3AD203B41FA5}">
                      <a16:colId xmlns:a16="http://schemas.microsoft.com/office/drawing/2014/main" val="3574316834"/>
                    </a:ext>
                  </a:extLst>
                </a:gridCol>
                <a:gridCol w="602983">
                  <a:extLst>
                    <a:ext uri="{9D8B030D-6E8A-4147-A177-3AD203B41FA5}">
                      <a16:colId xmlns:a16="http://schemas.microsoft.com/office/drawing/2014/main" val="1500429774"/>
                    </a:ext>
                  </a:extLst>
                </a:gridCol>
                <a:gridCol w="602983">
                  <a:extLst>
                    <a:ext uri="{9D8B030D-6E8A-4147-A177-3AD203B41FA5}">
                      <a16:colId xmlns:a16="http://schemas.microsoft.com/office/drawing/2014/main" val="4294927140"/>
                    </a:ext>
                  </a:extLst>
                </a:gridCol>
                <a:gridCol w="602983">
                  <a:extLst>
                    <a:ext uri="{9D8B030D-6E8A-4147-A177-3AD203B41FA5}">
                      <a16:colId xmlns:a16="http://schemas.microsoft.com/office/drawing/2014/main" val="678168345"/>
                    </a:ext>
                  </a:extLst>
                </a:gridCol>
              </a:tblGrid>
              <a:tr h="460071">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923736711"/>
                  </a:ext>
                </a:extLst>
              </a:tr>
              <a:tr h="151682">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0.4584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0.6667</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0.831</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0.9174</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0.9538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0.9692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0.9754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0.9779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0.9781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0.9791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161510142"/>
                  </a:ext>
                </a:extLst>
              </a:tr>
              <a:tr h="151682">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0.1612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highlight>
                            <a:srgbClr val="FFFF00"/>
                          </a:highlight>
                        </a:rPr>
                        <a:t>0.1491</a:t>
                      </a:r>
                      <a:endParaRPr lang="en-US" altLang="zh-CN" sz="1100" b="0" i="0" u="none" strike="noStrike">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0.1192</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0.0756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0.0459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0.0244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0.0221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0.0209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4202636021"/>
                  </a:ext>
                </a:extLst>
              </a:tr>
              <a:tr h="151682">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0.0335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0.0074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163337668"/>
                  </a:ext>
                </a:extLst>
              </a:tr>
              <a:tr h="151682">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0.3469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0.1651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0.0424</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0.0054</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3.00E-04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3.00E-04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0.00E+00</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0.00E+00</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808386610"/>
                  </a:ext>
                </a:extLst>
              </a:tr>
            </a:tbl>
          </a:graphicData>
        </a:graphic>
      </p:graphicFrame>
      <p:graphicFrame>
        <p:nvGraphicFramePr>
          <p:cNvPr id="8" name="表格 7">
            <a:extLst>
              <a:ext uri="{FF2B5EF4-FFF2-40B4-BE49-F238E27FC236}">
                <a16:creationId xmlns:a16="http://schemas.microsoft.com/office/drawing/2014/main" id="{E2C2E51A-B5BB-4B9C-A2DA-2FE27166C741}"/>
              </a:ext>
            </a:extLst>
          </p:cNvPr>
          <p:cNvGraphicFramePr>
            <a:graphicFrameLocks noGrp="1"/>
          </p:cNvGraphicFramePr>
          <p:nvPr>
            <p:extLst>
              <p:ext uri="{D42A27DB-BD31-4B8C-83A1-F6EECF244321}">
                <p14:modId xmlns:p14="http://schemas.microsoft.com/office/powerpoint/2010/main" val="2189045624"/>
              </p:ext>
            </p:extLst>
          </p:nvPr>
        </p:nvGraphicFramePr>
        <p:xfrm>
          <a:off x="1000383" y="3581400"/>
          <a:ext cx="7235796" cy="1215967"/>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1853563136"/>
                    </a:ext>
                  </a:extLst>
                </a:gridCol>
                <a:gridCol w="602983">
                  <a:extLst>
                    <a:ext uri="{9D8B030D-6E8A-4147-A177-3AD203B41FA5}">
                      <a16:colId xmlns:a16="http://schemas.microsoft.com/office/drawing/2014/main" val="2744502272"/>
                    </a:ext>
                  </a:extLst>
                </a:gridCol>
                <a:gridCol w="602983">
                  <a:extLst>
                    <a:ext uri="{9D8B030D-6E8A-4147-A177-3AD203B41FA5}">
                      <a16:colId xmlns:a16="http://schemas.microsoft.com/office/drawing/2014/main" val="978378425"/>
                    </a:ext>
                  </a:extLst>
                </a:gridCol>
                <a:gridCol w="602983">
                  <a:extLst>
                    <a:ext uri="{9D8B030D-6E8A-4147-A177-3AD203B41FA5}">
                      <a16:colId xmlns:a16="http://schemas.microsoft.com/office/drawing/2014/main" val="1260905532"/>
                    </a:ext>
                  </a:extLst>
                </a:gridCol>
                <a:gridCol w="602983">
                  <a:extLst>
                    <a:ext uri="{9D8B030D-6E8A-4147-A177-3AD203B41FA5}">
                      <a16:colId xmlns:a16="http://schemas.microsoft.com/office/drawing/2014/main" val="3374821395"/>
                    </a:ext>
                  </a:extLst>
                </a:gridCol>
                <a:gridCol w="602983">
                  <a:extLst>
                    <a:ext uri="{9D8B030D-6E8A-4147-A177-3AD203B41FA5}">
                      <a16:colId xmlns:a16="http://schemas.microsoft.com/office/drawing/2014/main" val="2341572754"/>
                    </a:ext>
                  </a:extLst>
                </a:gridCol>
                <a:gridCol w="602983">
                  <a:extLst>
                    <a:ext uri="{9D8B030D-6E8A-4147-A177-3AD203B41FA5}">
                      <a16:colId xmlns:a16="http://schemas.microsoft.com/office/drawing/2014/main" val="688200712"/>
                    </a:ext>
                  </a:extLst>
                </a:gridCol>
                <a:gridCol w="602983">
                  <a:extLst>
                    <a:ext uri="{9D8B030D-6E8A-4147-A177-3AD203B41FA5}">
                      <a16:colId xmlns:a16="http://schemas.microsoft.com/office/drawing/2014/main" val="2773931311"/>
                    </a:ext>
                  </a:extLst>
                </a:gridCol>
                <a:gridCol w="602983">
                  <a:extLst>
                    <a:ext uri="{9D8B030D-6E8A-4147-A177-3AD203B41FA5}">
                      <a16:colId xmlns:a16="http://schemas.microsoft.com/office/drawing/2014/main" val="2610172511"/>
                    </a:ext>
                  </a:extLst>
                </a:gridCol>
                <a:gridCol w="602983">
                  <a:extLst>
                    <a:ext uri="{9D8B030D-6E8A-4147-A177-3AD203B41FA5}">
                      <a16:colId xmlns:a16="http://schemas.microsoft.com/office/drawing/2014/main" val="3036464828"/>
                    </a:ext>
                  </a:extLst>
                </a:gridCol>
                <a:gridCol w="602983">
                  <a:extLst>
                    <a:ext uri="{9D8B030D-6E8A-4147-A177-3AD203B41FA5}">
                      <a16:colId xmlns:a16="http://schemas.microsoft.com/office/drawing/2014/main" val="2632871168"/>
                    </a:ext>
                  </a:extLst>
                </a:gridCol>
                <a:gridCol w="602983">
                  <a:extLst>
                    <a:ext uri="{9D8B030D-6E8A-4147-A177-3AD203B41FA5}">
                      <a16:colId xmlns:a16="http://schemas.microsoft.com/office/drawing/2014/main" val="4109518302"/>
                    </a:ext>
                  </a:extLst>
                </a:gridCol>
              </a:tblGrid>
              <a:tr h="520495">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263991732"/>
                  </a:ext>
                </a:extLst>
              </a:tr>
              <a:tr h="159601">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0.5577</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0.7313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0.8448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0.9111</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0.9504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0.9696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0.9732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0.9778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533508902"/>
                  </a:ext>
                </a:extLst>
              </a:tr>
              <a:tr h="159601">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highlight>
                            <a:srgbClr val="FFFF00"/>
                          </a:highlight>
                        </a:rPr>
                        <a:t>0.2181</a:t>
                      </a:r>
                      <a:endParaRPr lang="en-US" altLang="zh-CN" sz="1100" b="0" i="0" u="none" strike="noStrike">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0.1963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0.1382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0.0861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0.0267</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0.0222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226018292"/>
                  </a:ext>
                </a:extLst>
              </a:tr>
              <a:tr h="159601">
                <a:tc>
                  <a:txBody>
                    <a:bodyPr/>
                    <a:lstStyle/>
                    <a:p>
                      <a:pPr algn="ct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0.0355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77507723"/>
                  </a:ext>
                </a:extLst>
              </a:tr>
              <a:tr h="159601">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0.1626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0.0369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0.0053</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4.00E-04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0.00E+00</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0.00E+00</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0.00E+00</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906433563"/>
                  </a:ext>
                </a:extLst>
              </a:tr>
            </a:tbl>
          </a:graphicData>
        </a:graphic>
      </p:graphicFrame>
      <p:graphicFrame>
        <p:nvGraphicFramePr>
          <p:cNvPr id="9" name="表格 8">
            <a:extLst>
              <a:ext uri="{FF2B5EF4-FFF2-40B4-BE49-F238E27FC236}">
                <a16:creationId xmlns:a16="http://schemas.microsoft.com/office/drawing/2014/main" id="{D01179AC-AC8B-474A-8679-9B637EA5EFDD}"/>
              </a:ext>
            </a:extLst>
          </p:cNvPr>
          <p:cNvGraphicFramePr>
            <a:graphicFrameLocks noGrp="1"/>
          </p:cNvGraphicFramePr>
          <p:nvPr>
            <p:extLst>
              <p:ext uri="{D42A27DB-BD31-4B8C-83A1-F6EECF244321}">
                <p14:modId xmlns:p14="http://schemas.microsoft.com/office/powerpoint/2010/main" val="3639882074"/>
              </p:ext>
            </p:extLst>
          </p:nvPr>
        </p:nvGraphicFramePr>
        <p:xfrm>
          <a:off x="1004571" y="5212364"/>
          <a:ext cx="7231608" cy="1265611"/>
        </p:xfrm>
        <a:graphic>
          <a:graphicData uri="http://schemas.openxmlformats.org/drawingml/2006/table">
            <a:tbl>
              <a:tblPr>
                <a:tableStyleId>{5C22544A-7EE6-4342-B048-85BDC9FD1C3A}</a:tableStyleId>
              </a:tblPr>
              <a:tblGrid>
                <a:gridCol w="602634">
                  <a:extLst>
                    <a:ext uri="{9D8B030D-6E8A-4147-A177-3AD203B41FA5}">
                      <a16:colId xmlns:a16="http://schemas.microsoft.com/office/drawing/2014/main" val="4021095346"/>
                    </a:ext>
                  </a:extLst>
                </a:gridCol>
                <a:gridCol w="602634">
                  <a:extLst>
                    <a:ext uri="{9D8B030D-6E8A-4147-A177-3AD203B41FA5}">
                      <a16:colId xmlns:a16="http://schemas.microsoft.com/office/drawing/2014/main" val="310722638"/>
                    </a:ext>
                  </a:extLst>
                </a:gridCol>
                <a:gridCol w="602634">
                  <a:extLst>
                    <a:ext uri="{9D8B030D-6E8A-4147-A177-3AD203B41FA5}">
                      <a16:colId xmlns:a16="http://schemas.microsoft.com/office/drawing/2014/main" val="4226001764"/>
                    </a:ext>
                  </a:extLst>
                </a:gridCol>
                <a:gridCol w="602634">
                  <a:extLst>
                    <a:ext uri="{9D8B030D-6E8A-4147-A177-3AD203B41FA5}">
                      <a16:colId xmlns:a16="http://schemas.microsoft.com/office/drawing/2014/main" val="3574136721"/>
                    </a:ext>
                  </a:extLst>
                </a:gridCol>
                <a:gridCol w="602634">
                  <a:extLst>
                    <a:ext uri="{9D8B030D-6E8A-4147-A177-3AD203B41FA5}">
                      <a16:colId xmlns:a16="http://schemas.microsoft.com/office/drawing/2014/main" val="2950538539"/>
                    </a:ext>
                  </a:extLst>
                </a:gridCol>
                <a:gridCol w="602634">
                  <a:extLst>
                    <a:ext uri="{9D8B030D-6E8A-4147-A177-3AD203B41FA5}">
                      <a16:colId xmlns:a16="http://schemas.microsoft.com/office/drawing/2014/main" val="1682460051"/>
                    </a:ext>
                  </a:extLst>
                </a:gridCol>
                <a:gridCol w="602634">
                  <a:extLst>
                    <a:ext uri="{9D8B030D-6E8A-4147-A177-3AD203B41FA5}">
                      <a16:colId xmlns:a16="http://schemas.microsoft.com/office/drawing/2014/main" val="897179088"/>
                    </a:ext>
                  </a:extLst>
                </a:gridCol>
                <a:gridCol w="602634">
                  <a:extLst>
                    <a:ext uri="{9D8B030D-6E8A-4147-A177-3AD203B41FA5}">
                      <a16:colId xmlns:a16="http://schemas.microsoft.com/office/drawing/2014/main" val="2249148481"/>
                    </a:ext>
                  </a:extLst>
                </a:gridCol>
                <a:gridCol w="602634">
                  <a:extLst>
                    <a:ext uri="{9D8B030D-6E8A-4147-A177-3AD203B41FA5}">
                      <a16:colId xmlns:a16="http://schemas.microsoft.com/office/drawing/2014/main" val="1923367276"/>
                    </a:ext>
                  </a:extLst>
                </a:gridCol>
                <a:gridCol w="602634">
                  <a:extLst>
                    <a:ext uri="{9D8B030D-6E8A-4147-A177-3AD203B41FA5}">
                      <a16:colId xmlns:a16="http://schemas.microsoft.com/office/drawing/2014/main" val="2850215522"/>
                    </a:ext>
                  </a:extLst>
                </a:gridCol>
                <a:gridCol w="602634">
                  <a:extLst>
                    <a:ext uri="{9D8B030D-6E8A-4147-A177-3AD203B41FA5}">
                      <a16:colId xmlns:a16="http://schemas.microsoft.com/office/drawing/2014/main" val="2669547242"/>
                    </a:ext>
                  </a:extLst>
                </a:gridCol>
                <a:gridCol w="602634">
                  <a:extLst>
                    <a:ext uri="{9D8B030D-6E8A-4147-A177-3AD203B41FA5}">
                      <a16:colId xmlns:a16="http://schemas.microsoft.com/office/drawing/2014/main" val="497316379"/>
                    </a:ext>
                  </a:extLst>
                </a:gridCol>
              </a:tblGrid>
              <a:tr h="570139">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-8</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-6</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301439373"/>
                  </a:ext>
                </a:extLst>
              </a:tr>
              <a:tr h="161042">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0.6042</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0.7362</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0.8375</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0.906</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0.9653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0.9784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0.9806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0.9818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071542364"/>
                  </a:ext>
                </a:extLst>
              </a:tr>
              <a:tr h="161042">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highlight>
                            <a:srgbClr val="FFFF00"/>
                          </a:highlight>
                        </a:rPr>
                        <a:t>0.2493</a:t>
                      </a:r>
                      <a:endParaRPr lang="en-US" altLang="zh-CN" sz="1100" b="0" i="0" u="none" strike="noStrike">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0.2029</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0.1413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0.0903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0.0188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0.0182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87407235"/>
                  </a:ext>
                </a:extLst>
              </a:tr>
              <a:tr h="161042">
                <a:tc>
                  <a:txBody>
                    <a:bodyPr/>
                    <a:lstStyle/>
                    <a:p>
                      <a:pPr algn="ct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0.0776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0.0158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521119203"/>
                  </a:ext>
                </a:extLst>
              </a:tr>
              <a:tr h="161042">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0.021</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0.0054</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5.00E-04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5.59E-17</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0.00E+00</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0.00E+00</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0.00E+00</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0.00E+00</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0.00E+00</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816568618"/>
                  </a:ext>
                </a:extLst>
              </a:tr>
            </a:tbl>
          </a:graphicData>
        </a:graphic>
      </p:graphicFrame>
    </p:spTree>
    <p:extLst>
      <p:ext uri="{BB962C8B-B14F-4D97-AF65-F5344CB8AC3E}">
        <p14:creationId xmlns:p14="http://schemas.microsoft.com/office/powerpoint/2010/main" val="38425976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16</a:t>
            </a:fld>
            <a:endParaRPr lang="en-GB" dirty="0"/>
          </a:p>
        </p:txBody>
      </p:sp>
      <p:sp>
        <p:nvSpPr>
          <p:cNvPr id="4097" name="Rectangle 1"/>
          <p:cNvSpPr>
            <a:spLocks noGrp="1" noChangeArrowheads="1"/>
          </p:cNvSpPr>
          <p:nvPr>
            <p:ph type="title"/>
          </p:nvPr>
        </p:nvSpPr>
        <p:spPr>
          <a:xfrm>
            <a:off x="662405" y="2790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Synchronization performance(7) </a:t>
            </a:r>
            <a:endParaRPr lang="en-GB" dirty="0"/>
          </a:p>
        </p:txBody>
      </p:sp>
      <p:sp>
        <p:nvSpPr>
          <p:cNvPr id="4098" name="Rectangle 2"/>
          <p:cNvSpPr>
            <a:spLocks noGrp="1" noChangeArrowheads="1"/>
          </p:cNvSpPr>
          <p:nvPr>
            <p:ph type="body" idx="1"/>
          </p:nvPr>
        </p:nvSpPr>
        <p:spPr>
          <a:xfrm>
            <a:off x="533400" y="1100028"/>
            <a:ext cx="7772400" cy="4426428"/>
          </a:xfrm>
          <a:ln/>
        </p:spPr>
        <p:txBody>
          <a:bodyPr/>
          <a:lstStyle/>
          <a:p>
            <a:pPr marL="342900" lvl="1" indent="-342900">
              <a:buChar char="•"/>
            </a:pPr>
            <a:r>
              <a:rPr lang="en-US" altLang="zh-CN" sz="1800" dirty="0">
                <a:ea typeface="+mn-ea"/>
                <a:cs typeface="+mn-cs"/>
              </a:rPr>
              <a:t>Case 2-3:  8MHz sampling rate at AMP STA &amp; Chanel D@ ED receiver.  </a:t>
            </a:r>
          </a:p>
          <a:p>
            <a:pPr marL="342900" lvl="1" indent="-342900">
              <a:buChar char="•"/>
            </a:pPr>
            <a:r>
              <a:rPr lang="en-US" altLang="zh-CN" sz="1800" dirty="0">
                <a:ea typeface="+mn-ea"/>
                <a:cs typeface="+mn-cs"/>
              </a:rPr>
              <a:t>Note that the sync error is represented  as the number of sampling points.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1" name="文本框 10">
            <a:extLst>
              <a:ext uri="{FF2B5EF4-FFF2-40B4-BE49-F238E27FC236}">
                <a16:creationId xmlns:a16="http://schemas.microsoft.com/office/drawing/2014/main" id="{73F5D4EF-7396-4AC5-B434-764EAE7C6892}"/>
              </a:ext>
            </a:extLst>
          </p:cNvPr>
          <p:cNvSpPr txBox="1"/>
          <p:nvPr/>
        </p:nvSpPr>
        <p:spPr>
          <a:xfrm>
            <a:off x="1964936" y="1751974"/>
            <a:ext cx="5491162" cy="338554"/>
          </a:xfrm>
          <a:prstGeom prst="rect">
            <a:avLst/>
          </a:prstGeom>
          <a:noFill/>
        </p:spPr>
        <p:txBody>
          <a:bodyPr wrap="square">
            <a:spAutoFit/>
          </a:bodyPr>
          <a:lstStyle/>
          <a:p>
            <a:pPr marL="342900" indent="-342900" algn="ctr">
              <a:buChar char="•"/>
            </a:pPr>
            <a:r>
              <a:rPr lang="en-US" altLang="zh-CN" sz="1600" b="1" kern="0" dirty="0"/>
              <a:t>Table 19: Sync performance when chip duration is 0.5 µs</a:t>
            </a:r>
            <a:endParaRPr lang="zh-CN" altLang="en-US" sz="1600" b="1" kern="0" dirty="0"/>
          </a:p>
        </p:txBody>
      </p:sp>
      <p:sp>
        <p:nvSpPr>
          <p:cNvPr id="13" name="内容占位符 2">
            <a:extLst>
              <a:ext uri="{FF2B5EF4-FFF2-40B4-BE49-F238E27FC236}">
                <a16:creationId xmlns:a16="http://schemas.microsoft.com/office/drawing/2014/main" id="{86D411F5-FAB6-46E3-A68A-8C5565B2AED4}"/>
              </a:ext>
            </a:extLst>
          </p:cNvPr>
          <p:cNvSpPr txBox="1">
            <a:spLocks/>
          </p:cNvSpPr>
          <p:nvPr/>
        </p:nvSpPr>
        <p:spPr bwMode="auto">
          <a:xfrm>
            <a:off x="696912" y="3260043"/>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spcBef>
                <a:spcPct val="0"/>
              </a:spcBef>
            </a:pPr>
            <a:r>
              <a:rPr lang="en-US" altLang="zh-CN" sz="1600" kern="0" dirty="0">
                <a:latin typeface="Times New Roman" panose="02020603050405020304" pitchFamily="18" charset="0"/>
              </a:rPr>
              <a:t>Table 20: Sync performance when chip duration is 1 µs</a:t>
            </a:r>
            <a:endParaRPr lang="zh-CN" altLang="en-US" sz="1600" kern="0" dirty="0">
              <a:latin typeface="Times New Roman" panose="02020603050405020304" pitchFamily="18" charset="0"/>
            </a:endParaRPr>
          </a:p>
        </p:txBody>
      </p:sp>
      <p:sp>
        <p:nvSpPr>
          <p:cNvPr id="12" name="内容占位符 2">
            <a:extLst>
              <a:ext uri="{FF2B5EF4-FFF2-40B4-BE49-F238E27FC236}">
                <a16:creationId xmlns:a16="http://schemas.microsoft.com/office/drawing/2014/main" id="{FEE39707-A8EF-49B1-BA9D-19C2F612CDC2}"/>
              </a:ext>
            </a:extLst>
          </p:cNvPr>
          <p:cNvSpPr txBox="1">
            <a:spLocks/>
          </p:cNvSpPr>
          <p:nvPr/>
        </p:nvSpPr>
        <p:spPr bwMode="auto">
          <a:xfrm>
            <a:off x="754698" y="4823457"/>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r>
              <a:rPr lang="en-US" altLang="zh-CN" sz="1600" kern="0" dirty="0">
                <a:latin typeface="Times New Roman" panose="02020603050405020304" pitchFamily="18" charset="0"/>
              </a:rPr>
              <a:t>Table 21: Sync performance when chip duration is 2 µs</a:t>
            </a:r>
            <a:endParaRPr lang="zh-CN" altLang="en-US" sz="1600" kern="0" dirty="0">
              <a:latin typeface="Times New Roman" panose="02020603050405020304" pitchFamily="18" charset="0"/>
            </a:endParaRPr>
          </a:p>
        </p:txBody>
      </p:sp>
      <p:graphicFrame>
        <p:nvGraphicFramePr>
          <p:cNvPr id="3" name="表格 2">
            <a:extLst>
              <a:ext uri="{FF2B5EF4-FFF2-40B4-BE49-F238E27FC236}">
                <a16:creationId xmlns:a16="http://schemas.microsoft.com/office/drawing/2014/main" id="{0B558C03-48FE-47A0-AA55-34C4CDCEA57A}"/>
              </a:ext>
            </a:extLst>
          </p:cNvPr>
          <p:cNvGraphicFramePr>
            <a:graphicFrameLocks noGrp="1"/>
          </p:cNvGraphicFramePr>
          <p:nvPr>
            <p:extLst>
              <p:ext uri="{D42A27DB-BD31-4B8C-83A1-F6EECF244321}">
                <p14:modId xmlns:p14="http://schemas.microsoft.com/office/powerpoint/2010/main" val="2179753833"/>
              </p:ext>
            </p:extLst>
          </p:nvPr>
        </p:nvGraphicFramePr>
        <p:xfrm>
          <a:off x="971808" y="2168201"/>
          <a:ext cx="7264368" cy="1158900"/>
        </p:xfrm>
        <a:graphic>
          <a:graphicData uri="http://schemas.openxmlformats.org/drawingml/2006/table">
            <a:tbl>
              <a:tblPr>
                <a:tableStyleId>{5C22544A-7EE6-4342-B048-85BDC9FD1C3A}</a:tableStyleId>
              </a:tblPr>
              <a:tblGrid>
                <a:gridCol w="605364">
                  <a:extLst>
                    <a:ext uri="{9D8B030D-6E8A-4147-A177-3AD203B41FA5}">
                      <a16:colId xmlns:a16="http://schemas.microsoft.com/office/drawing/2014/main" val="4063089659"/>
                    </a:ext>
                  </a:extLst>
                </a:gridCol>
                <a:gridCol w="605364">
                  <a:extLst>
                    <a:ext uri="{9D8B030D-6E8A-4147-A177-3AD203B41FA5}">
                      <a16:colId xmlns:a16="http://schemas.microsoft.com/office/drawing/2014/main" val="2451754961"/>
                    </a:ext>
                  </a:extLst>
                </a:gridCol>
                <a:gridCol w="605364">
                  <a:extLst>
                    <a:ext uri="{9D8B030D-6E8A-4147-A177-3AD203B41FA5}">
                      <a16:colId xmlns:a16="http://schemas.microsoft.com/office/drawing/2014/main" val="333609910"/>
                    </a:ext>
                  </a:extLst>
                </a:gridCol>
                <a:gridCol w="605364">
                  <a:extLst>
                    <a:ext uri="{9D8B030D-6E8A-4147-A177-3AD203B41FA5}">
                      <a16:colId xmlns:a16="http://schemas.microsoft.com/office/drawing/2014/main" val="3968987478"/>
                    </a:ext>
                  </a:extLst>
                </a:gridCol>
                <a:gridCol w="605364">
                  <a:extLst>
                    <a:ext uri="{9D8B030D-6E8A-4147-A177-3AD203B41FA5}">
                      <a16:colId xmlns:a16="http://schemas.microsoft.com/office/drawing/2014/main" val="3609820342"/>
                    </a:ext>
                  </a:extLst>
                </a:gridCol>
                <a:gridCol w="605364">
                  <a:extLst>
                    <a:ext uri="{9D8B030D-6E8A-4147-A177-3AD203B41FA5}">
                      <a16:colId xmlns:a16="http://schemas.microsoft.com/office/drawing/2014/main" val="2147458411"/>
                    </a:ext>
                  </a:extLst>
                </a:gridCol>
                <a:gridCol w="605364">
                  <a:extLst>
                    <a:ext uri="{9D8B030D-6E8A-4147-A177-3AD203B41FA5}">
                      <a16:colId xmlns:a16="http://schemas.microsoft.com/office/drawing/2014/main" val="3141171288"/>
                    </a:ext>
                  </a:extLst>
                </a:gridCol>
                <a:gridCol w="605364">
                  <a:extLst>
                    <a:ext uri="{9D8B030D-6E8A-4147-A177-3AD203B41FA5}">
                      <a16:colId xmlns:a16="http://schemas.microsoft.com/office/drawing/2014/main" val="1016914532"/>
                    </a:ext>
                  </a:extLst>
                </a:gridCol>
                <a:gridCol w="605364">
                  <a:extLst>
                    <a:ext uri="{9D8B030D-6E8A-4147-A177-3AD203B41FA5}">
                      <a16:colId xmlns:a16="http://schemas.microsoft.com/office/drawing/2014/main" val="2848197204"/>
                    </a:ext>
                  </a:extLst>
                </a:gridCol>
                <a:gridCol w="605364">
                  <a:extLst>
                    <a:ext uri="{9D8B030D-6E8A-4147-A177-3AD203B41FA5}">
                      <a16:colId xmlns:a16="http://schemas.microsoft.com/office/drawing/2014/main" val="4159101867"/>
                    </a:ext>
                  </a:extLst>
                </a:gridCol>
                <a:gridCol w="605364">
                  <a:extLst>
                    <a:ext uri="{9D8B030D-6E8A-4147-A177-3AD203B41FA5}">
                      <a16:colId xmlns:a16="http://schemas.microsoft.com/office/drawing/2014/main" val="3169652449"/>
                    </a:ext>
                  </a:extLst>
                </a:gridCol>
                <a:gridCol w="605364">
                  <a:extLst>
                    <a:ext uri="{9D8B030D-6E8A-4147-A177-3AD203B41FA5}">
                      <a16:colId xmlns:a16="http://schemas.microsoft.com/office/drawing/2014/main" val="4154744314"/>
                    </a:ext>
                  </a:extLst>
                </a:gridCol>
              </a:tblGrid>
              <a:tr h="454731">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179925463"/>
                  </a:ext>
                </a:extLst>
              </a:tr>
              <a:tr h="153017">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0.0731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0.2427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0.554</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0.7155</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0.7488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0.7659</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0.7725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0.7807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0.7839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144695328"/>
                  </a:ext>
                </a:extLst>
              </a:tr>
              <a:tr h="153017">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0.0349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0.0907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0.1758</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0.2077</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0.2122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0.2059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0.1977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0.197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481314213"/>
                  </a:ext>
                </a:extLst>
              </a:tr>
              <a:tr h="153017">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0.0038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0.0053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0.0099</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1.06E-02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0.0131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0.0121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896196556"/>
                  </a:ext>
                </a:extLst>
              </a:tr>
              <a:tr h="153017">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0.987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0.9667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0.8867</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0.6547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0.2595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0.0669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2.84E-02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1.63E-02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0.007</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540362341"/>
                  </a:ext>
                </a:extLst>
              </a:tr>
            </a:tbl>
          </a:graphicData>
        </a:graphic>
      </p:graphicFrame>
      <p:graphicFrame>
        <p:nvGraphicFramePr>
          <p:cNvPr id="10" name="表格 9">
            <a:extLst>
              <a:ext uri="{FF2B5EF4-FFF2-40B4-BE49-F238E27FC236}">
                <a16:creationId xmlns:a16="http://schemas.microsoft.com/office/drawing/2014/main" id="{305E2804-A0A1-4A79-A224-D9639ACD1092}"/>
              </a:ext>
            </a:extLst>
          </p:cNvPr>
          <p:cNvGraphicFramePr>
            <a:graphicFrameLocks noGrp="1"/>
          </p:cNvGraphicFramePr>
          <p:nvPr>
            <p:extLst>
              <p:ext uri="{D42A27DB-BD31-4B8C-83A1-F6EECF244321}">
                <p14:modId xmlns:p14="http://schemas.microsoft.com/office/powerpoint/2010/main" val="1564798394"/>
              </p:ext>
            </p:extLst>
          </p:nvPr>
        </p:nvGraphicFramePr>
        <p:xfrm>
          <a:off x="971808" y="3667930"/>
          <a:ext cx="7264368" cy="1177840"/>
        </p:xfrm>
        <a:graphic>
          <a:graphicData uri="http://schemas.openxmlformats.org/drawingml/2006/table">
            <a:tbl>
              <a:tblPr>
                <a:tableStyleId>{5C22544A-7EE6-4342-B048-85BDC9FD1C3A}</a:tableStyleId>
              </a:tblPr>
              <a:tblGrid>
                <a:gridCol w="605364">
                  <a:extLst>
                    <a:ext uri="{9D8B030D-6E8A-4147-A177-3AD203B41FA5}">
                      <a16:colId xmlns:a16="http://schemas.microsoft.com/office/drawing/2014/main" val="1752111406"/>
                    </a:ext>
                  </a:extLst>
                </a:gridCol>
                <a:gridCol w="605364">
                  <a:extLst>
                    <a:ext uri="{9D8B030D-6E8A-4147-A177-3AD203B41FA5}">
                      <a16:colId xmlns:a16="http://schemas.microsoft.com/office/drawing/2014/main" val="3938283210"/>
                    </a:ext>
                  </a:extLst>
                </a:gridCol>
                <a:gridCol w="605364">
                  <a:extLst>
                    <a:ext uri="{9D8B030D-6E8A-4147-A177-3AD203B41FA5}">
                      <a16:colId xmlns:a16="http://schemas.microsoft.com/office/drawing/2014/main" val="2253033208"/>
                    </a:ext>
                  </a:extLst>
                </a:gridCol>
                <a:gridCol w="605364">
                  <a:extLst>
                    <a:ext uri="{9D8B030D-6E8A-4147-A177-3AD203B41FA5}">
                      <a16:colId xmlns:a16="http://schemas.microsoft.com/office/drawing/2014/main" val="2707777625"/>
                    </a:ext>
                  </a:extLst>
                </a:gridCol>
                <a:gridCol w="605364">
                  <a:extLst>
                    <a:ext uri="{9D8B030D-6E8A-4147-A177-3AD203B41FA5}">
                      <a16:colId xmlns:a16="http://schemas.microsoft.com/office/drawing/2014/main" val="732124717"/>
                    </a:ext>
                  </a:extLst>
                </a:gridCol>
                <a:gridCol w="605364">
                  <a:extLst>
                    <a:ext uri="{9D8B030D-6E8A-4147-A177-3AD203B41FA5}">
                      <a16:colId xmlns:a16="http://schemas.microsoft.com/office/drawing/2014/main" val="2437788731"/>
                    </a:ext>
                  </a:extLst>
                </a:gridCol>
                <a:gridCol w="605364">
                  <a:extLst>
                    <a:ext uri="{9D8B030D-6E8A-4147-A177-3AD203B41FA5}">
                      <a16:colId xmlns:a16="http://schemas.microsoft.com/office/drawing/2014/main" val="3017516799"/>
                    </a:ext>
                  </a:extLst>
                </a:gridCol>
                <a:gridCol w="605364">
                  <a:extLst>
                    <a:ext uri="{9D8B030D-6E8A-4147-A177-3AD203B41FA5}">
                      <a16:colId xmlns:a16="http://schemas.microsoft.com/office/drawing/2014/main" val="1471784658"/>
                    </a:ext>
                  </a:extLst>
                </a:gridCol>
                <a:gridCol w="605364">
                  <a:extLst>
                    <a:ext uri="{9D8B030D-6E8A-4147-A177-3AD203B41FA5}">
                      <a16:colId xmlns:a16="http://schemas.microsoft.com/office/drawing/2014/main" val="3569785014"/>
                    </a:ext>
                  </a:extLst>
                </a:gridCol>
                <a:gridCol w="605364">
                  <a:extLst>
                    <a:ext uri="{9D8B030D-6E8A-4147-A177-3AD203B41FA5}">
                      <a16:colId xmlns:a16="http://schemas.microsoft.com/office/drawing/2014/main" val="3068341899"/>
                    </a:ext>
                  </a:extLst>
                </a:gridCol>
                <a:gridCol w="605364">
                  <a:extLst>
                    <a:ext uri="{9D8B030D-6E8A-4147-A177-3AD203B41FA5}">
                      <a16:colId xmlns:a16="http://schemas.microsoft.com/office/drawing/2014/main" val="3042797068"/>
                    </a:ext>
                  </a:extLst>
                </a:gridCol>
                <a:gridCol w="605364">
                  <a:extLst>
                    <a:ext uri="{9D8B030D-6E8A-4147-A177-3AD203B41FA5}">
                      <a16:colId xmlns:a16="http://schemas.microsoft.com/office/drawing/2014/main" val="2802215256"/>
                    </a:ext>
                  </a:extLst>
                </a:gridCol>
              </a:tblGrid>
              <a:tr h="482368">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997789555"/>
                  </a:ext>
                </a:extLst>
              </a:tr>
              <a:tr h="156226">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0.0044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0.0469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0.2782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0.6338</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highlight>
                            <a:srgbClr val="FFFF00"/>
                          </a:highlight>
                        </a:rPr>
                        <a:t>0.7353</a:t>
                      </a:r>
                      <a:endParaRPr lang="en-US" altLang="zh-CN" sz="1100" b="0" i="0" u="none" strike="noStrike">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0.7577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0.7677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0.7728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0.7778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0.7835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8078455"/>
                  </a:ext>
                </a:extLst>
              </a:tr>
              <a:tr h="156226">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0.1093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0.2182</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0.222</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0.2162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0.2114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0.2079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0.2051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0.1981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855655258"/>
                  </a:ext>
                </a:extLst>
              </a:tr>
              <a:tr h="156226">
                <a:tc>
                  <a:txBody>
                    <a:bodyPr/>
                    <a:lstStyle/>
                    <a:p>
                      <a:pPr algn="ct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0.0066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1.38E-02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0.0124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43348034"/>
                  </a:ext>
                </a:extLst>
              </a:tr>
              <a:tr h="156226">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0.9917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0.9262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0.5962</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0.1284</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1.23E-02</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7.90E-03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5.10E-03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4.70E-03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3.70E-03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205152602"/>
                  </a:ext>
                </a:extLst>
              </a:tr>
            </a:tbl>
          </a:graphicData>
        </a:graphic>
      </p:graphicFrame>
      <p:graphicFrame>
        <p:nvGraphicFramePr>
          <p:cNvPr id="14" name="表格 13">
            <a:extLst>
              <a:ext uri="{FF2B5EF4-FFF2-40B4-BE49-F238E27FC236}">
                <a16:creationId xmlns:a16="http://schemas.microsoft.com/office/drawing/2014/main" id="{BC5BFDC1-1A0B-481E-A987-3473B1833C45}"/>
              </a:ext>
            </a:extLst>
          </p:cNvPr>
          <p:cNvGraphicFramePr>
            <a:graphicFrameLocks noGrp="1"/>
          </p:cNvGraphicFramePr>
          <p:nvPr>
            <p:extLst>
              <p:ext uri="{D42A27DB-BD31-4B8C-83A1-F6EECF244321}">
                <p14:modId xmlns:p14="http://schemas.microsoft.com/office/powerpoint/2010/main" val="1743559762"/>
              </p:ext>
            </p:extLst>
          </p:nvPr>
        </p:nvGraphicFramePr>
        <p:xfrm>
          <a:off x="971808" y="5226646"/>
          <a:ext cx="7264368" cy="1193019"/>
        </p:xfrm>
        <a:graphic>
          <a:graphicData uri="http://schemas.openxmlformats.org/drawingml/2006/table">
            <a:tbl>
              <a:tblPr>
                <a:tableStyleId>{5C22544A-7EE6-4342-B048-85BDC9FD1C3A}</a:tableStyleId>
              </a:tblPr>
              <a:tblGrid>
                <a:gridCol w="605364">
                  <a:extLst>
                    <a:ext uri="{9D8B030D-6E8A-4147-A177-3AD203B41FA5}">
                      <a16:colId xmlns:a16="http://schemas.microsoft.com/office/drawing/2014/main" val="2087153452"/>
                    </a:ext>
                  </a:extLst>
                </a:gridCol>
                <a:gridCol w="605364">
                  <a:extLst>
                    <a:ext uri="{9D8B030D-6E8A-4147-A177-3AD203B41FA5}">
                      <a16:colId xmlns:a16="http://schemas.microsoft.com/office/drawing/2014/main" val="172964539"/>
                    </a:ext>
                  </a:extLst>
                </a:gridCol>
                <a:gridCol w="605364">
                  <a:extLst>
                    <a:ext uri="{9D8B030D-6E8A-4147-A177-3AD203B41FA5}">
                      <a16:colId xmlns:a16="http://schemas.microsoft.com/office/drawing/2014/main" val="2406717616"/>
                    </a:ext>
                  </a:extLst>
                </a:gridCol>
                <a:gridCol w="605364">
                  <a:extLst>
                    <a:ext uri="{9D8B030D-6E8A-4147-A177-3AD203B41FA5}">
                      <a16:colId xmlns:a16="http://schemas.microsoft.com/office/drawing/2014/main" val="4218051287"/>
                    </a:ext>
                  </a:extLst>
                </a:gridCol>
                <a:gridCol w="605364">
                  <a:extLst>
                    <a:ext uri="{9D8B030D-6E8A-4147-A177-3AD203B41FA5}">
                      <a16:colId xmlns:a16="http://schemas.microsoft.com/office/drawing/2014/main" val="3385418299"/>
                    </a:ext>
                  </a:extLst>
                </a:gridCol>
                <a:gridCol w="605364">
                  <a:extLst>
                    <a:ext uri="{9D8B030D-6E8A-4147-A177-3AD203B41FA5}">
                      <a16:colId xmlns:a16="http://schemas.microsoft.com/office/drawing/2014/main" val="682133686"/>
                    </a:ext>
                  </a:extLst>
                </a:gridCol>
                <a:gridCol w="605364">
                  <a:extLst>
                    <a:ext uri="{9D8B030D-6E8A-4147-A177-3AD203B41FA5}">
                      <a16:colId xmlns:a16="http://schemas.microsoft.com/office/drawing/2014/main" val="2613703007"/>
                    </a:ext>
                  </a:extLst>
                </a:gridCol>
                <a:gridCol w="605364">
                  <a:extLst>
                    <a:ext uri="{9D8B030D-6E8A-4147-A177-3AD203B41FA5}">
                      <a16:colId xmlns:a16="http://schemas.microsoft.com/office/drawing/2014/main" val="878789430"/>
                    </a:ext>
                  </a:extLst>
                </a:gridCol>
                <a:gridCol w="605364">
                  <a:extLst>
                    <a:ext uri="{9D8B030D-6E8A-4147-A177-3AD203B41FA5}">
                      <a16:colId xmlns:a16="http://schemas.microsoft.com/office/drawing/2014/main" val="940097652"/>
                    </a:ext>
                  </a:extLst>
                </a:gridCol>
                <a:gridCol w="605364">
                  <a:extLst>
                    <a:ext uri="{9D8B030D-6E8A-4147-A177-3AD203B41FA5}">
                      <a16:colId xmlns:a16="http://schemas.microsoft.com/office/drawing/2014/main" val="2320677496"/>
                    </a:ext>
                  </a:extLst>
                </a:gridCol>
                <a:gridCol w="605364">
                  <a:extLst>
                    <a:ext uri="{9D8B030D-6E8A-4147-A177-3AD203B41FA5}">
                      <a16:colId xmlns:a16="http://schemas.microsoft.com/office/drawing/2014/main" val="1432345791"/>
                    </a:ext>
                  </a:extLst>
                </a:gridCol>
                <a:gridCol w="605364">
                  <a:extLst>
                    <a:ext uri="{9D8B030D-6E8A-4147-A177-3AD203B41FA5}">
                      <a16:colId xmlns:a16="http://schemas.microsoft.com/office/drawing/2014/main" val="886380213"/>
                    </a:ext>
                  </a:extLst>
                </a:gridCol>
              </a:tblGrid>
              <a:tr h="497547">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335892869"/>
                  </a:ext>
                </a:extLst>
              </a:tr>
              <a:tr h="161733">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0.0231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0.3119</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0.6814</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0.7407</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0.7564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0.7719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0.778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0.7803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0.7804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618618105"/>
                  </a:ext>
                </a:extLst>
              </a:tr>
              <a:tr h="161733">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0.0004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0.1371</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0.2473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0.2308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0.2219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0.2023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0.2017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367314"/>
                  </a:ext>
                </a:extLst>
              </a:tr>
              <a:tr h="161733">
                <a:tc>
                  <a:txBody>
                    <a:bodyPr/>
                    <a:lstStyle/>
                    <a:p>
                      <a:pPr algn="ct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0.0242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0.0267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0.0178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1.53E-02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0.0139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0.0156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18372616"/>
                  </a:ext>
                </a:extLst>
              </a:tr>
              <a:tr h="161733">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0.9993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0.9639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0.5268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6.40E-03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4.20E-03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3.50E-03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2.50E-03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2.30E-03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492674191"/>
                  </a:ext>
                </a:extLst>
              </a:tr>
            </a:tbl>
          </a:graphicData>
        </a:graphic>
      </p:graphicFrame>
    </p:spTree>
    <p:extLst>
      <p:ext uri="{BB962C8B-B14F-4D97-AF65-F5344CB8AC3E}">
        <p14:creationId xmlns:p14="http://schemas.microsoft.com/office/powerpoint/2010/main" val="7935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17</a:t>
            </a:fld>
            <a:endParaRPr lang="en-GB" dirty="0"/>
          </a:p>
        </p:txBody>
      </p:sp>
      <p:sp>
        <p:nvSpPr>
          <p:cNvPr id="4097" name="Rectangle 1"/>
          <p:cNvSpPr>
            <a:spLocks noGrp="1" noChangeArrowheads="1"/>
          </p:cNvSpPr>
          <p:nvPr>
            <p:ph type="title"/>
          </p:nvPr>
        </p:nvSpPr>
        <p:spPr>
          <a:xfrm>
            <a:off x="662405" y="2790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Synchronization performance(8) </a:t>
            </a:r>
            <a:endParaRPr lang="en-GB" dirty="0"/>
          </a:p>
        </p:txBody>
      </p:sp>
      <p:sp>
        <p:nvSpPr>
          <p:cNvPr id="4098" name="Rectangle 2"/>
          <p:cNvSpPr>
            <a:spLocks noGrp="1" noChangeArrowheads="1"/>
          </p:cNvSpPr>
          <p:nvPr>
            <p:ph type="body" idx="1"/>
          </p:nvPr>
        </p:nvSpPr>
        <p:spPr>
          <a:xfrm>
            <a:off x="533400" y="1100028"/>
            <a:ext cx="7772400" cy="4426428"/>
          </a:xfrm>
          <a:ln/>
        </p:spPr>
        <p:txBody>
          <a:bodyPr/>
          <a:lstStyle/>
          <a:p>
            <a:pPr marL="342900" lvl="1" indent="-342900">
              <a:buChar char="•"/>
            </a:pPr>
            <a:r>
              <a:rPr lang="en-US" altLang="zh-CN" sz="1800" dirty="0">
                <a:ea typeface="+mn-ea"/>
                <a:cs typeface="+mn-cs"/>
              </a:rPr>
              <a:t>Case 2-4:  8MHz sampling rate at AMP STA &amp; Chanel D@ IF receiver.  </a:t>
            </a:r>
          </a:p>
          <a:p>
            <a:pPr marL="342900" lvl="1" indent="-342900">
              <a:buChar char="•"/>
            </a:pPr>
            <a:r>
              <a:rPr lang="en-US" altLang="zh-CN" sz="1800" dirty="0">
                <a:ea typeface="+mn-ea"/>
                <a:cs typeface="+mn-cs"/>
              </a:rPr>
              <a:t>Note that the sync error is represented  as the number of sampling points. </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1" name="文本框 10">
            <a:extLst>
              <a:ext uri="{FF2B5EF4-FFF2-40B4-BE49-F238E27FC236}">
                <a16:creationId xmlns:a16="http://schemas.microsoft.com/office/drawing/2014/main" id="{73F5D4EF-7396-4AC5-B434-764EAE7C6892}"/>
              </a:ext>
            </a:extLst>
          </p:cNvPr>
          <p:cNvSpPr txBox="1"/>
          <p:nvPr/>
        </p:nvSpPr>
        <p:spPr>
          <a:xfrm>
            <a:off x="1964936" y="1751974"/>
            <a:ext cx="5491162" cy="338554"/>
          </a:xfrm>
          <a:prstGeom prst="rect">
            <a:avLst/>
          </a:prstGeom>
          <a:noFill/>
        </p:spPr>
        <p:txBody>
          <a:bodyPr wrap="square">
            <a:spAutoFit/>
          </a:bodyPr>
          <a:lstStyle/>
          <a:p>
            <a:pPr marL="342900" indent="-342900" algn="ctr">
              <a:buChar char="•"/>
            </a:pPr>
            <a:r>
              <a:rPr lang="en-US" altLang="zh-CN" sz="1600" b="1" kern="0" dirty="0"/>
              <a:t>Table 22: Sync performance when chip duration is 0.5 µs</a:t>
            </a:r>
            <a:endParaRPr lang="zh-CN" altLang="en-US" sz="1600" b="1" kern="0" dirty="0"/>
          </a:p>
        </p:txBody>
      </p:sp>
      <p:sp>
        <p:nvSpPr>
          <p:cNvPr id="13" name="内容占位符 2">
            <a:extLst>
              <a:ext uri="{FF2B5EF4-FFF2-40B4-BE49-F238E27FC236}">
                <a16:creationId xmlns:a16="http://schemas.microsoft.com/office/drawing/2014/main" id="{86D411F5-FAB6-46E3-A68A-8C5565B2AED4}"/>
              </a:ext>
            </a:extLst>
          </p:cNvPr>
          <p:cNvSpPr txBox="1">
            <a:spLocks/>
          </p:cNvSpPr>
          <p:nvPr/>
        </p:nvSpPr>
        <p:spPr bwMode="auto">
          <a:xfrm>
            <a:off x="696912" y="3260043"/>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spcBef>
                <a:spcPct val="0"/>
              </a:spcBef>
            </a:pPr>
            <a:r>
              <a:rPr lang="en-US" altLang="zh-CN" sz="1600" kern="0" dirty="0">
                <a:latin typeface="Times New Roman" panose="02020603050405020304" pitchFamily="18" charset="0"/>
              </a:rPr>
              <a:t>Table 23: Sync performance when chip duration is 1 µs</a:t>
            </a:r>
            <a:endParaRPr lang="zh-CN" altLang="en-US" sz="1600" kern="0" dirty="0">
              <a:latin typeface="Times New Roman" panose="02020603050405020304" pitchFamily="18" charset="0"/>
            </a:endParaRPr>
          </a:p>
        </p:txBody>
      </p:sp>
      <p:sp>
        <p:nvSpPr>
          <p:cNvPr id="12" name="内容占位符 2">
            <a:extLst>
              <a:ext uri="{FF2B5EF4-FFF2-40B4-BE49-F238E27FC236}">
                <a16:creationId xmlns:a16="http://schemas.microsoft.com/office/drawing/2014/main" id="{FEE39707-A8EF-49B1-BA9D-19C2F612CDC2}"/>
              </a:ext>
            </a:extLst>
          </p:cNvPr>
          <p:cNvSpPr txBox="1">
            <a:spLocks/>
          </p:cNvSpPr>
          <p:nvPr/>
        </p:nvSpPr>
        <p:spPr bwMode="auto">
          <a:xfrm>
            <a:off x="754698" y="4823457"/>
            <a:ext cx="7772400" cy="533400"/>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r>
              <a:rPr lang="en-US" altLang="zh-CN" sz="1600" kern="0" dirty="0">
                <a:latin typeface="Times New Roman" panose="02020603050405020304" pitchFamily="18" charset="0"/>
              </a:rPr>
              <a:t>Table 24: Sync performance when chip duration is 2 µs</a:t>
            </a:r>
            <a:endParaRPr lang="zh-CN" altLang="en-US" sz="1600" kern="0" dirty="0">
              <a:latin typeface="Times New Roman" panose="02020603050405020304" pitchFamily="18" charset="0"/>
            </a:endParaRPr>
          </a:p>
        </p:txBody>
      </p:sp>
      <p:graphicFrame>
        <p:nvGraphicFramePr>
          <p:cNvPr id="3" name="表格 2">
            <a:extLst>
              <a:ext uri="{FF2B5EF4-FFF2-40B4-BE49-F238E27FC236}">
                <a16:creationId xmlns:a16="http://schemas.microsoft.com/office/drawing/2014/main" id="{175C27B3-39FA-4A55-87F4-7215C9A89233}"/>
              </a:ext>
            </a:extLst>
          </p:cNvPr>
          <p:cNvGraphicFramePr>
            <a:graphicFrameLocks noGrp="1"/>
          </p:cNvGraphicFramePr>
          <p:nvPr>
            <p:extLst>
              <p:ext uri="{D42A27DB-BD31-4B8C-83A1-F6EECF244321}">
                <p14:modId xmlns:p14="http://schemas.microsoft.com/office/powerpoint/2010/main" val="84192141"/>
              </p:ext>
            </p:extLst>
          </p:nvPr>
        </p:nvGraphicFramePr>
        <p:xfrm>
          <a:off x="987425" y="2056302"/>
          <a:ext cx="7248756" cy="1183327"/>
        </p:xfrm>
        <a:graphic>
          <a:graphicData uri="http://schemas.openxmlformats.org/drawingml/2006/table">
            <a:tbl>
              <a:tblPr>
                <a:tableStyleId>{5C22544A-7EE6-4342-B048-85BDC9FD1C3A}</a:tableStyleId>
              </a:tblPr>
              <a:tblGrid>
                <a:gridCol w="604063">
                  <a:extLst>
                    <a:ext uri="{9D8B030D-6E8A-4147-A177-3AD203B41FA5}">
                      <a16:colId xmlns:a16="http://schemas.microsoft.com/office/drawing/2014/main" val="376945192"/>
                    </a:ext>
                  </a:extLst>
                </a:gridCol>
                <a:gridCol w="604063">
                  <a:extLst>
                    <a:ext uri="{9D8B030D-6E8A-4147-A177-3AD203B41FA5}">
                      <a16:colId xmlns:a16="http://schemas.microsoft.com/office/drawing/2014/main" val="3381313726"/>
                    </a:ext>
                  </a:extLst>
                </a:gridCol>
                <a:gridCol w="604063">
                  <a:extLst>
                    <a:ext uri="{9D8B030D-6E8A-4147-A177-3AD203B41FA5}">
                      <a16:colId xmlns:a16="http://schemas.microsoft.com/office/drawing/2014/main" val="3488176447"/>
                    </a:ext>
                  </a:extLst>
                </a:gridCol>
                <a:gridCol w="604063">
                  <a:extLst>
                    <a:ext uri="{9D8B030D-6E8A-4147-A177-3AD203B41FA5}">
                      <a16:colId xmlns:a16="http://schemas.microsoft.com/office/drawing/2014/main" val="2465153486"/>
                    </a:ext>
                  </a:extLst>
                </a:gridCol>
                <a:gridCol w="604063">
                  <a:extLst>
                    <a:ext uri="{9D8B030D-6E8A-4147-A177-3AD203B41FA5}">
                      <a16:colId xmlns:a16="http://schemas.microsoft.com/office/drawing/2014/main" val="1981243692"/>
                    </a:ext>
                  </a:extLst>
                </a:gridCol>
                <a:gridCol w="604063">
                  <a:extLst>
                    <a:ext uri="{9D8B030D-6E8A-4147-A177-3AD203B41FA5}">
                      <a16:colId xmlns:a16="http://schemas.microsoft.com/office/drawing/2014/main" val="3240170353"/>
                    </a:ext>
                  </a:extLst>
                </a:gridCol>
                <a:gridCol w="604063">
                  <a:extLst>
                    <a:ext uri="{9D8B030D-6E8A-4147-A177-3AD203B41FA5}">
                      <a16:colId xmlns:a16="http://schemas.microsoft.com/office/drawing/2014/main" val="4133593653"/>
                    </a:ext>
                  </a:extLst>
                </a:gridCol>
                <a:gridCol w="604063">
                  <a:extLst>
                    <a:ext uri="{9D8B030D-6E8A-4147-A177-3AD203B41FA5}">
                      <a16:colId xmlns:a16="http://schemas.microsoft.com/office/drawing/2014/main" val="3464803629"/>
                    </a:ext>
                  </a:extLst>
                </a:gridCol>
                <a:gridCol w="604063">
                  <a:extLst>
                    <a:ext uri="{9D8B030D-6E8A-4147-A177-3AD203B41FA5}">
                      <a16:colId xmlns:a16="http://schemas.microsoft.com/office/drawing/2014/main" val="1984691041"/>
                    </a:ext>
                  </a:extLst>
                </a:gridCol>
                <a:gridCol w="604063">
                  <a:extLst>
                    <a:ext uri="{9D8B030D-6E8A-4147-A177-3AD203B41FA5}">
                      <a16:colId xmlns:a16="http://schemas.microsoft.com/office/drawing/2014/main" val="3990363027"/>
                    </a:ext>
                  </a:extLst>
                </a:gridCol>
                <a:gridCol w="604063">
                  <a:extLst>
                    <a:ext uri="{9D8B030D-6E8A-4147-A177-3AD203B41FA5}">
                      <a16:colId xmlns:a16="http://schemas.microsoft.com/office/drawing/2014/main" val="1375149788"/>
                    </a:ext>
                  </a:extLst>
                </a:gridCol>
                <a:gridCol w="604063">
                  <a:extLst>
                    <a:ext uri="{9D8B030D-6E8A-4147-A177-3AD203B41FA5}">
                      <a16:colId xmlns:a16="http://schemas.microsoft.com/office/drawing/2014/main" val="2609122524"/>
                    </a:ext>
                  </a:extLst>
                </a:gridCol>
              </a:tblGrid>
              <a:tr h="487855">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826029875"/>
                  </a:ext>
                </a:extLst>
              </a:tr>
              <a:tr h="151886">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0.3628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0.5196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0.651</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0.724</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0.7519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0.7771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0.7884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0.7989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0.8075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0.806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0.8113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952826174"/>
                  </a:ext>
                </a:extLst>
              </a:tr>
              <a:tr h="151886">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0.2183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highlight>
                            <a:srgbClr val="FFFF00"/>
                          </a:highlight>
                        </a:rPr>
                        <a:t>0.244</a:t>
                      </a:r>
                      <a:endParaRPr lang="en-US" altLang="zh-CN" sz="1100" b="0" i="0" u="none" strike="noStrike">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0.2615</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0.2449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0.2295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0.2008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0.1891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0.1817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0.1843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0.1787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3984478400"/>
                  </a:ext>
                </a:extLst>
              </a:tr>
              <a:tr h="151886">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0.0519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0.0401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0.0336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0.0191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0.0122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9.30E-03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0.0106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506691522"/>
                  </a:ext>
                </a:extLst>
              </a:tr>
              <a:tr h="151886">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0.367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0.1963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0.0539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0.012</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3.60E-03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2.70E-03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1.50E-03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1.40E-03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1.30E-03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1.20E-03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1.00E-03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735997628"/>
                  </a:ext>
                </a:extLst>
              </a:tr>
            </a:tbl>
          </a:graphicData>
        </a:graphic>
      </p:graphicFrame>
      <p:graphicFrame>
        <p:nvGraphicFramePr>
          <p:cNvPr id="10" name="表格 9">
            <a:extLst>
              <a:ext uri="{FF2B5EF4-FFF2-40B4-BE49-F238E27FC236}">
                <a16:creationId xmlns:a16="http://schemas.microsoft.com/office/drawing/2014/main" id="{3E30927E-D1D6-4651-8AAF-61BC707877B3}"/>
              </a:ext>
            </a:extLst>
          </p:cNvPr>
          <p:cNvGraphicFramePr>
            <a:graphicFrameLocks noGrp="1"/>
          </p:cNvGraphicFramePr>
          <p:nvPr>
            <p:extLst>
              <p:ext uri="{D42A27DB-BD31-4B8C-83A1-F6EECF244321}">
                <p14:modId xmlns:p14="http://schemas.microsoft.com/office/powerpoint/2010/main" val="762858467"/>
              </p:ext>
            </p:extLst>
          </p:nvPr>
        </p:nvGraphicFramePr>
        <p:xfrm>
          <a:off x="1000385" y="3627956"/>
          <a:ext cx="7235796" cy="1158900"/>
        </p:xfrm>
        <a:graphic>
          <a:graphicData uri="http://schemas.openxmlformats.org/drawingml/2006/table">
            <a:tbl>
              <a:tblPr>
                <a:tableStyleId>{5C22544A-7EE6-4342-B048-85BDC9FD1C3A}</a:tableStyleId>
              </a:tblPr>
              <a:tblGrid>
                <a:gridCol w="602983">
                  <a:extLst>
                    <a:ext uri="{9D8B030D-6E8A-4147-A177-3AD203B41FA5}">
                      <a16:colId xmlns:a16="http://schemas.microsoft.com/office/drawing/2014/main" val="3916887051"/>
                    </a:ext>
                  </a:extLst>
                </a:gridCol>
                <a:gridCol w="602983">
                  <a:extLst>
                    <a:ext uri="{9D8B030D-6E8A-4147-A177-3AD203B41FA5}">
                      <a16:colId xmlns:a16="http://schemas.microsoft.com/office/drawing/2014/main" val="1923114893"/>
                    </a:ext>
                  </a:extLst>
                </a:gridCol>
                <a:gridCol w="602983">
                  <a:extLst>
                    <a:ext uri="{9D8B030D-6E8A-4147-A177-3AD203B41FA5}">
                      <a16:colId xmlns:a16="http://schemas.microsoft.com/office/drawing/2014/main" val="1593790560"/>
                    </a:ext>
                  </a:extLst>
                </a:gridCol>
                <a:gridCol w="602983">
                  <a:extLst>
                    <a:ext uri="{9D8B030D-6E8A-4147-A177-3AD203B41FA5}">
                      <a16:colId xmlns:a16="http://schemas.microsoft.com/office/drawing/2014/main" val="1422991927"/>
                    </a:ext>
                  </a:extLst>
                </a:gridCol>
                <a:gridCol w="602983">
                  <a:extLst>
                    <a:ext uri="{9D8B030D-6E8A-4147-A177-3AD203B41FA5}">
                      <a16:colId xmlns:a16="http://schemas.microsoft.com/office/drawing/2014/main" val="1462659619"/>
                    </a:ext>
                  </a:extLst>
                </a:gridCol>
                <a:gridCol w="602983">
                  <a:extLst>
                    <a:ext uri="{9D8B030D-6E8A-4147-A177-3AD203B41FA5}">
                      <a16:colId xmlns:a16="http://schemas.microsoft.com/office/drawing/2014/main" val="3636966575"/>
                    </a:ext>
                  </a:extLst>
                </a:gridCol>
                <a:gridCol w="602983">
                  <a:extLst>
                    <a:ext uri="{9D8B030D-6E8A-4147-A177-3AD203B41FA5}">
                      <a16:colId xmlns:a16="http://schemas.microsoft.com/office/drawing/2014/main" val="1306181764"/>
                    </a:ext>
                  </a:extLst>
                </a:gridCol>
                <a:gridCol w="602983">
                  <a:extLst>
                    <a:ext uri="{9D8B030D-6E8A-4147-A177-3AD203B41FA5}">
                      <a16:colId xmlns:a16="http://schemas.microsoft.com/office/drawing/2014/main" val="2270037293"/>
                    </a:ext>
                  </a:extLst>
                </a:gridCol>
                <a:gridCol w="602983">
                  <a:extLst>
                    <a:ext uri="{9D8B030D-6E8A-4147-A177-3AD203B41FA5}">
                      <a16:colId xmlns:a16="http://schemas.microsoft.com/office/drawing/2014/main" val="690058038"/>
                    </a:ext>
                  </a:extLst>
                </a:gridCol>
                <a:gridCol w="602983">
                  <a:extLst>
                    <a:ext uri="{9D8B030D-6E8A-4147-A177-3AD203B41FA5}">
                      <a16:colId xmlns:a16="http://schemas.microsoft.com/office/drawing/2014/main" val="1116701315"/>
                    </a:ext>
                  </a:extLst>
                </a:gridCol>
                <a:gridCol w="602983">
                  <a:extLst>
                    <a:ext uri="{9D8B030D-6E8A-4147-A177-3AD203B41FA5}">
                      <a16:colId xmlns:a16="http://schemas.microsoft.com/office/drawing/2014/main" val="1836317740"/>
                    </a:ext>
                  </a:extLst>
                </a:gridCol>
                <a:gridCol w="602983">
                  <a:extLst>
                    <a:ext uri="{9D8B030D-6E8A-4147-A177-3AD203B41FA5}">
                      <a16:colId xmlns:a16="http://schemas.microsoft.com/office/drawing/2014/main" val="275932884"/>
                    </a:ext>
                  </a:extLst>
                </a:gridCol>
              </a:tblGrid>
              <a:tr h="443132">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72442063"/>
                  </a:ext>
                </a:extLst>
              </a:tr>
              <a:tr h="156316">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0.4602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0.5896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0.6767</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0.7232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0.7516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0.7731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0.7843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0.7948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0.8007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0.8044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0.8059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4076194061"/>
                  </a:ext>
                </a:extLst>
              </a:tr>
              <a:tr h="156316">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0.2827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0.2966</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0.2765</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0.2498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0.2315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0.212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0.2037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0.1944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0.1883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0.1846</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0.1842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601783435"/>
                  </a:ext>
                </a:extLst>
              </a:tr>
              <a:tr h="156316">
                <a:tc>
                  <a:txBody>
                    <a:bodyPr/>
                    <a:lstStyle/>
                    <a:p>
                      <a:pPr algn="ct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0.078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0.0601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0.0362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0.0227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0.0127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1.04E-02</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330943070"/>
                  </a:ext>
                </a:extLst>
              </a:tr>
              <a:tr h="156316">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0.1791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0.0537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0.0106</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4.30E-03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2.60E-03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2.20E-03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1.60E-03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1.00E-03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1.20E-03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1.20E-03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1.00E-03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911660465"/>
                  </a:ext>
                </a:extLst>
              </a:tr>
            </a:tbl>
          </a:graphicData>
        </a:graphic>
      </p:graphicFrame>
      <p:graphicFrame>
        <p:nvGraphicFramePr>
          <p:cNvPr id="14" name="表格 13">
            <a:extLst>
              <a:ext uri="{FF2B5EF4-FFF2-40B4-BE49-F238E27FC236}">
                <a16:creationId xmlns:a16="http://schemas.microsoft.com/office/drawing/2014/main" id="{11981F76-6B23-4DBA-B7F2-A2BE29B83891}"/>
              </a:ext>
            </a:extLst>
          </p:cNvPr>
          <p:cNvGraphicFramePr>
            <a:graphicFrameLocks noGrp="1"/>
          </p:cNvGraphicFramePr>
          <p:nvPr>
            <p:extLst>
              <p:ext uri="{D42A27DB-BD31-4B8C-83A1-F6EECF244321}">
                <p14:modId xmlns:p14="http://schemas.microsoft.com/office/powerpoint/2010/main" val="355695140"/>
              </p:ext>
            </p:extLst>
          </p:nvPr>
        </p:nvGraphicFramePr>
        <p:xfrm>
          <a:off x="987425" y="5208170"/>
          <a:ext cx="7248756" cy="1186437"/>
        </p:xfrm>
        <a:graphic>
          <a:graphicData uri="http://schemas.openxmlformats.org/drawingml/2006/table">
            <a:tbl>
              <a:tblPr>
                <a:tableStyleId>{5C22544A-7EE6-4342-B048-85BDC9FD1C3A}</a:tableStyleId>
              </a:tblPr>
              <a:tblGrid>
                <a:gridCol w="604063">
                  <a:extLst>
                    <a:ext uri="{9D8B030D-6E8A-4147-A177-3AD203B41FA5}">
                      <a16:colId xmlns:a16="http://schemas.microsoft.com/office/drawing/2014/main" val="4157206326"/>
                    </a:ext>
                  </a:extLst>
                </a:gridCol>
                <a:gridCol w="604063">
                  <a:extLst>
                    <a:ext uri="{9D8B030D-6E8A-4147-A177-3AD203B41FA5}">
                      <a16:colId xmlns:a16="http://schemas.microsoft.com/office/drawing/2014/main" val="1277752989"/>
                    </a:ext>
                  </a:extLst>
                </a:gridCol>
                <a:gridCol w="604063">
                  <a:extLst>
                    <a:ext uri="{9D8B030D-6E8A-4147-A177-3AD203B41FA5}">
                      <a16:colId xmlns:a16="http://schemas.microsoft.com/office/drawing/2014/main" val="669527061"/>
                    </a:ext>
                  </a:extLst>
                </a:gridCol>
                <a:gridCol w="604063">
                  <a:extLst>
                    <a:ext uri="{9D8B030D-6E8A-4147-A177-3AD203B41FA5}">
                      <a16:colId xmlns:a16="http://schemas.microsoft.com/office/drawing/2014/main" val="1525845891"/>
                    </a:ext>
                  </a:extLst>
                </a:gridCol>
                <a:gridCol w="604063">
                  <a:extLst>
                    <a:ext uri="{9D8B030D-6E8A-4147-A177-3AD203B41FA5}">
                      <a16:colId xmlns:a16="http://schemas.microsoft.com/office/drawing/2014/main" val="879680615"/>
                    </a:ext>
                  </a:extLst>
                </a:gridCol>
                <a:gridCol w="604063">
                  <a:extLst>
                    <a:ext uri="{9D8B030D-6E8A-4147-A177-3AD203B41FA5}">
                      <a16:colId xmlns:a16="http://schemas.microsoft.com/office/drawing/2014/main" val="3720297075"/>
                    </a:ext>
                  </a:extLst>
                </a:gridCol>
                <a:gridCol w="604063">
                  <a:extLst>
                    <a:ext uri="{9D8B030D-6E8A-4147-A177-3AD203B41FA5}">
                      <a16:colId xmlns:a16="http://schemas.microsoft.com/office/drawing/2014/main" val="387346658"/>
                    </a:ext>
                  </a:extLst>
                </a:gridCol>
                <a:gridCol w="604063">
                  <a:extLst>
                    <a:ext uri="{9D8B030D-6E8A-4147-A177-3AD203B41FA5}">
                      <a16:colId xmlns:a16="http://schemas.microsoft.com/office/drawing/2014/main" val="542128752"/>
                    </a:ext>
                  </a:extLst>
                </a:gridCol>
                <a:gridCol w="604063">
                  <a:extLst>
                    <a:ext uri="{9D8B030D-6E8A-4147-A177-3AD203B41FA5}">
                      <a16:colId xmlns:a16="http://schemas.microsoft.com/office/drawing/2014/main" val="3645094539"/>
                    </a:ext>
                  </a:extLst>
                </a:gridCol>
                <a:gridCol w="604063">
                  <a:extLst>
                    <a:ext uri="{9D8B030D-6E8A-4147-A177-3AD203B41FA5}">
                      <a16:colId xmlns:a16="http://schemas.microsoft.com/office/drawing/2014/main" val="3778128495"/>
                    </a:ext>
                  </a:extLst>
                </a:gridCol>
                <a:gridCol w="604063">
                  <a:extLst>
                    <a:ext uri="{9D8B030D-6E8A-4147-A177-3AD203B41FA5}">
                      <a16:colId xmlns:a16="http://schemas.microsoft.com/office/drawing/2014/main" val="3716221881"/>
                    </a:ext>
                  </a:extLst>
                </a:gridCol>
                <a:gridCol w="604063">
                  <a:extLst>
                    <a:ext uri="{9D8B030D-6E8A-4147-A177-3AD203B41FA5}">
                      <a16:colId xmlns:a16="http://schemas.microsoft.com/office/drawing/2014/main" val="3481294184"/>
                    </a:ext>
                  </a:extLst>
                </a:gridCol>
              </a:tblGrid>
              <a:tr h="490965">
                <a:tc>
                  <a:txBody>
                    <a:bodyPr/>
                    <a:lstStyle/>
                    <a:p>
                      <a:pPr algn="l" fontAlgn="ctr"/>
                      <a:r>
                        <a:rPr lang="en-US" sz="1000" u="none" strike="noStrike" dirty="0">
                          <a:effectLst/>
                        </a:rPr>
                        <a:t>                SNR vs Sync error</a:t>
                      </a:r>
                      <a:endParaRPr lang="en-US"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dirty="0">
                          <a:effectLst/>
                        </a:rPr>
                        <a:t>-6</a:t>
                      </a:r>
                      <a:endParaRPr lang="en-US" altLang="zh-CN" sz="10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2</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4</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6</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8</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000" u="none" strike="noStrike">
                          <a:effectLst/>
                        </a:rPr>
                        <a:t>10</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213699307"/>
                  </a:ext>
                </a:extLst>
              </a:tr>
              <a:tr h="154577">
                <a:tc>
                  <a:txBody>
                    <a:bodyPr/>
                    <a:lstStyle/>
                    <a:p>
                      <a:pPr algn="ctr" fontAlgn="ctr"/>
                      <a:r>
                        <a:rPr lang="en-US" altLang="zh-CN" sz="1100" u="none" strike="noStrike">
                          <a:effectLst/>
                        </a:rPr>
                        <a:t>0</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0.4972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0.5973</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highlight>
                            <a:srgbClr val="FFFF00"/>
                          </a:highlight>
                        </a:rPr>
                        <a:t>0.6554</a:t>
                      </a:r>
                      <a:endParaRPr lang="en-US" altLang="zh-CN" sz="1100" b="0" i="0" u="none" strike="noStrike">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0.7218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0.7498</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0.7731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0.7859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0.7959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0.8013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0.8065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0.8082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649753702"/>
                  </a:ext>
                </a:extLst>
              </a:tr>
              <a:tr h="154577">
                <a:tc>
                  <a:txBody>
                    <a:bodyPr/>
                    <a:lstStyle/>
                    <a:p>
                      <a:pPr algn="ctr" fontAlgn="ctr"/>
                      <a:r>
                        <a:rPr lang="en-US" altLang="zh-CN" sz="1100" u="none" strike="noStrike">
                          <a:effectLst/>
                        </a:rPr>
                        <a:t>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0.3214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0.3007</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highlight>
                            <a:srgbClr val="FFFF00"/>
                          </a:highlight>
                        </a:rPr>
                        <a:t>0.2929</a:t>
                      </a:r>
                      <a:endParaRPr lang="en-US" altLang="zh-CN" sz="1100" b="0" i="0" u="none" strike="noStrike" dirty="0">
                        <a:solidFill>
                          <a:srgbClr val="000000"/>
                        </a:solidFill>
                        <a:effectLst/>
                        <a:highlight>
                          <a:srgbClr val="FFFF00"/>
                        </a:highligh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0.2505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0.2345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0.2143</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0.2037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0.1922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0.1837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0.182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1099033612"/>
                  </a:ext>
                </a:extLst>
              </a:tr>
              <a:tr h="154577">
                <a:tc>
                  <a:txBody>
                    <a:bodyPr/>
                    <a:lstStyle/>
                    <a:p>
                      <a:pPr algn="ctr" fontAlgn="ctr"/>
                      <a:r>
                        <a:rPr lang="en-US" altLang="zh-CN" sz="1100" u="none" strike="noStrike">
                          <a:effectLst/>
                        </a:rPr>
                        <a:t>2</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0.0929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0.0666</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0.0389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0.0237</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0.014</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9.70E-03</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0.0111</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0.0095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0.0089</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4173610768"/>
                  </a:ext>
                </a:extLst>
              </a:tr>
              <a:tr h="154577">
                <a:tc>
                  <a:txBody>
                    <a:bodyPr/>
                    <a:lstStyle/>
                    <a:p>
                      <a:pPr algn="ctr" fontAlgn="ctr"/>
                      <a:r>
                        <a:rPr lang="en-US" altLang="zh-CN" sz="1000" u="none" strike="noStrike">
                          <a:effectLst/>
                        </a:rPr>
                        <a:t>&gt;=3</a:t>
                      </a:r>
                      <a:endParaRPr lang="en-US" altLang="zh-CN" sz="10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a:effectLst/>
                        </a:rPr>
                        <a:t>0.0885</a:t>
                      </a:r>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0.0354</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altLang="zh-CN" sz="1100" u="none" strike="noStrike" dirty="0">
                          <a:effectLst/>
                        </a:rPr>
                        <a:t>0.0128</a:t>
                      </a:r>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4.00E-03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1.70E-03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1.60E-03</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7.00E-04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8.00E-04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a:effectLst/>
                        </a:rPr>
                        <a:t>7.00E-04</a:t>
                      </a:r>
                      <a:endParaRPr lang="en-US" sz="1100" b="0" i="0" u="none" strike="noStrike">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9.00E-04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tc>
                  <a:txBody>
                    <a:bodyPr/>
                    <a:lstStyle/>
                    <a:p>
                      <a:pPr algn="ctr" fontAlgn="ctr"/>
                      <a:r>
                        <a:rPr lang="en-US" sz="1100" u="none" strike="noStrike" dirty="0">
                          <a:effectLst/>
                        </a:rPr>
                        <a:t>9.00E-04</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6228" marR="6228" marT="6228" marB="0" anchor="ctr"/>
                </a:tc>
                <a:extLst>
                  <a:ext uri="{0D108BD9-81ED-4DB2-BD59-A6C34878D82A}">
                    <a16:rowId xmlns:a16="http://schemas.microsoft.com/office/drawing/2014/main" val="2487163003"/>
                  </a:ext>
                </a:extLst>
              </a:tr>
            </a:tbl>
          </a:graphicData>
        </a:graphic>
      </p:graphicFrame>
    </p:spTree>
    <p:extLst>
      <p:ext uri="{BB962C8B-B14F-4D97-AF65-F5344CB8AC3E}">
        <p14:creationId xmlns:p14="http://schemas.microsoft.com/office/powerpoint/2010/main" val="21447844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
        <p:nvSpPr>
          <p:cNvPr id="4097" name="Rectangle 1"/>
          <p:cNvSpPr>
            <a:spLocks noGrp="1" noChangeArrowheads="1"/>
          </p:cNvSpPr>
          <p:nvPr>
            <p:ph type="title"/>
          </p:nvPr>
        </p:nvSpPr>
        <p:spPr>
          <a:xfrm>
            <a:off x="662405" y="27905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Summary of  Sync performance </a:t>
            </a:r>
            <a:endParaRPr lang="en-GB"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graphicFrame>
        <p:nvGraphicFramePr>
          <p:cNvPr id="3" name="表格 6">
            <a:extLst>
              <a:ext uri="{FF2B5EF4-FFF2-40B4-BE49-F238E27FC236}">
                <a16:creationId xmlns:a16="http://schemas.microsoft.com/office/drawing/2014/main" id="{71246939-05F2-4A91-AACC-68C26F2B2996}"/>
              </a:ext>
            </a:extLst>
          </p:cNvPr>
          <p:cNvGraphicFramePr>
            <a:graphicFrameLocks noGrp="1"/>
          </p:cNvGraphicFramePr>
          <p:nvPr>
            <p:extLst>
              <p:ext uri="{D42A27DB-BD31-4B8C-83A1-F6EECF244321}">
                <p14:modId xmlns:p14="http://schemas.microsoft.com/office/powerpoint/2010/main" val="2799021045"/>
              </p:ext>
            </p:extLst>
          </p:nvPr>
        </p:nvGraphicFramePr>
        <p:xfrm>
          <a:off x="336767" y="1310557"/>
          <a:ext cx="8763000" cy="5690724"/>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4120391572"/>
                    </a:ext>
                  </a:extLst>
                </a:gridCol>
                <a:gridCol w="838200">
                  <a:extLst>
                    <a:ext uri="{9D8B030D-6E8A-4147-A177-3AD203B41FA5}">
                      <a16:colId xmlns:a16="http://schemas.microsoft.com/office/drawing/2014/main" val="1450709365"/>
                    </a:ext>
                  </a:extLst>
                </a:gridCol>
                <a:gridCol w="762000">
                  <a:extLst>
                    <a:ext uri="{9D8B030D-6E8A-4147-A177-3AD203B41FA5}">
                      <a16:colId xmlns:a16="http://schemas.microsoft.com/office/drawing/2014/main" val="1508863369"/>
                    </a:ext>
                  </a:extLst>
                </a:gridCol>
                <a:gridCol w="838200">
                  <a:extLst>
                    <a:ext uri="{9D8B030D-6E8A-4147-A177-3AD203B41FA5}">
                      <a16:colId xmlns:a16="http://schemas.microsoft.com/office/drawing/2014/main" val="1421755290"/>
                    </a:ext>
                  </a:extLst>
                </a:gridCol>
                <a:gridCol w="990600">
                  <a:extLst>
                    <a:ext uri="{9D8B030D-6E8A-4147-A177-3AD203B41FA5}">
                      <a16:colId xmlns:a16="http://schemas.microsoft.com/office/drawing/2014/main" val="1726357617"/>
                    </a:ext>
                  </a:extLst>
                </a:gridCol>
                <a:gridCol w="838200">
                  <a:extLst>
                    <a:ext uri="{9D8B030D-6E8A-4147-A177-3AD203B41FA5}">
                      <a16:colId xmlns:a16="http://schemas.microsoft.com/office/drawing/2014/main" val="3666817470"/>
                    </a:ext>
                  </a:extLst>
                </a:gridCol>
                <a:gridCol w="838200">
                  <a:extLst>
                    <a:ext uri="{9D8B030D-6E8A-4147-A177-3AD203B41FA5}">
                      <a16:colId xmlns:a16="http://schemas.microsoft.com/office/drawing/2014/main" val="318072808"/>
                    </a:ext>
                  </a:extLst>
                </a:gridCol>
                <a:gridCol w="990600">
                  <a:extLst>
                    <a:ext uri="{9D8B030D-6E8A-4147-A177-3AD203B41FA5}">
                      <a16:colId xmlns:a16="http://schemas.microsoft.com/office/drawing/2014/main" val="2739882675"/>
                    </a:ext>
                  </a:extLst>
                </a:gridCol>
                <a:gridCol w="1066800">
                  <a:extLst>
                    <a:ext uri="{9D8B030D-6E8A-4147-A177-3AD203B41FA5}">
                      <a16:colId xmlns:a16="http://schemas.microsoft.com/office/drawing/2014/main" val="4248441066"/>
                    </a:ext>
                  </a:extLst>
                </a:gridCol>
              </a:tblGrid>
              <a:tr h="542436">
                <a:tc>
                  <a:txBody>
                    <a:bodyPr/>
                    <a:lstStyle/>
                    <a:p>
                      <a:endParaRPr lang="zh-CN" altLang="en-US" dirty="0"/>
                    </a:p>
                  </a:txBody>
                  <a:tcPr/>
                </a:tc>
                <a:tc gridSpan="4">
                  <a:txBody>
                    <a:bodyPr/>
                    <a:lstStyle/>
                    <a:p>
                      <a:r>
                        <a:rPr lang="en-US" altLang="zh-CN" dirty="0"/>
                        <a:t>Sync error =0 @90% Probability</a:t>
                      </a:r>
                      <a:endParaRPr lang="zh-CN" altLang="en-US" dirty="0"/>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Sync error =0 and 1 @90% Probability</a:t>
                      </a:r>
                      <a:endParaRPr lang="zh-CN" altLang="en-US" dirty="0"/>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823970416"/>
                  </a:ext>
                </a:extLst>
              </a:tr>
              <a:tr h="542436">
                <a:tc>
                  <a:txBody>
                    <a:bodyPr/>
                    <a:lstStyle/>
                    <a:p>
                      <a:r>
                        <a:rPr lang="en-US" altLang="zh-CN" dirty="0"/>
                        <a:t>Sampling rate</a:t>
                      </a:r>
                      <a:endParaRPr lang="zh-CN" altLang="en-US" dirty="0"/>
                    </a:p>
                  </a:txBody>
                  <a:tcPr/>
                </a:tc>
                <a:tc gridSpan="4">
                  <a:txBody>
                    <a:bodyPr/>
                    <a:lstStyle/>
                    <a:p>
                      <a:r>
                        <a:rPr lang="en-US" altLang="zh-CN" dirty="0"/>
                        <a:t>2MHz </a:t>
                      </a:r>
                      <a:endParaRPr lang="zh-CN" altLang="en-US" dirty="0"/>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dirty="0"/>
                    </a:p>
                  </a:txBody>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8MHz</a:t>
                      </a:r>
                      <a:endParaRPr lang="zh-CN" altLang="en-US" dirty="0"/>
                    </a:p>
                    <a:p>
                      <a:endParaRPr lang="zh-CN" altLang="en-US" dirty="0"/>
                    </a:p>
                  </a:txBody>
                  <a:tcPr/>
                </a:tc>
                <a:tc hMerge="1">
                  <a:txBody>
                    <a:bodyPr/>
                    <a:lstStyle/>
                    <a:p>
                      <a:endParaRPr lang="zh-CN" altLang="en-US" dirty="0"/>
                    </a:p>
                  </a:txBody>
                  <a:tcPr/>
                </a:tc>
                <a:tc hMerge="1">
                  <a:txBody>
                    <a:bodyPr/>
                    <a:lstStyle/>
                    <a:p>
                      <a:endParaRPr lang="zh-CN" altLang="en-US" dirty="0"/>
                    </a:p>
                  </a:txBody>
                  <a:tcPr/>
                </a:tc>
                <a:tc hMerge="1">
                  <a:txBody>
                    <a:bodyPr/>
                    <a:lstStyle/>
                    <a:p>
                      <a:endParaRPr lang="zh-CN" altLang="en-US" dirty="0"/>
                    </a:p>
                  </a:txBody>
                  <a:tcPr/>
                </a:tc>
                <a:extLst>
                  <a:ext uri="{0D108BD9-81ED-4DB2-BD59-A6C34878D82A}">
                    <a16:rowId xmlns:a16="http://schemas.microsoft.com/office/drawing/2014/main" val="868793016"/>
                  </a:ext>
                </a:extLst>
              </a:tr>
              <a:tr h="860588">
                <a:tc>
                  <a:txBody>
                    <a:bodyPr/>
                    <a:lstStyle/>
                    <a:p>
                      <a:r>
                        <a:rPr lang="en-US" altLang="zh-CN" dirty="0"/>
                        <a:t>Channel Model</a:t>
                      </a:r>
                      <a:endParaRPr lang="zh-CN" altLang="en-US" dirty="0"/>
                    </a:p>
                  </a:txBody>
                  <a:tcPr/>
                </a:tc>
                <a:tc gridSpan="2">
                  <a:txBody>
                    <a:bodyPr/>
                    <a:lstStyle/>
                    <a:p>
                      <a:r>
                        <a:rPr lang="en-US" altLang="zh-CN" dirty="0"/>
                        <a:t>Channel B</a:t>
                      </a:r>
                      <a:endParaRPr lang="zh-CN" altLang="en-US" dirty="0"/>
                    </a:p>
                  </a:txBody>
                  <a:tcPr/>
                </a:tc>
                <a:tc hMerge="1">
                  <a:txBody>
                    <a:bodyPr/>
                    <a:lstStyle/>
                    <a:p>
                      <a:endParaRPr lang="zh-CN" altLang="en-US" dirty="0"/>
                    </a:p>
                  </a:txBody>
                  <a:tcPr/>
                </a:tc>
                <a:tc gridSpan="2">
                  <a:txBody>
                    <a:bodyPr/>
                    <a:lstStyle/>
                    <a:p>
                      <a:r>
                        <a:rPr lang="en-US" altLang="zh-CN" dirty="0"/>
                        <a:t>Channel D</a:t>
                      </a:r>
                      <a:endParaRPr lang="zh-CN" altLang="en-US" dirty="0"/>
                    </a:p>
                  </a:txBody>
                  <a:tcPr/>
                </a:tc>
                <a:tc hMerge="1">
                  <a:txBody>
                    <a:bodyPr/>
                    <a:lstStyle/>
                    <a:p>
                      <a:endParaRPr lang="zh-CN" altLang="en-US" dirty="0"/>
                    </a:p>
                  </a:txBody>
                  <a:tcPr/>
                </a:tc>
                <a:tc gridSpan="2">
                  <a:txBody>
                    <a:bodyPr/>
                    <a:lstStyle/>
                    <a:p>
                      <a:r>
                        <a:rPr lang="en-US" altLang="zh-CN" dirty="0"/>
                        <a:t>Channel B</a:t>
                      </a:r>
                      <a:endParaRPr lang="zh-CN" altLang="en-US" dirty="0"/>
                    </a:p>
                  </a:txBody>
                  <a:tcPr/>
                </a:tc>
                <a:tc hMerge="1">
                  <a:txBody>
                    <a:bodyPr/>
                    <a:lstStyle/>
                    <a:p>
                      <a:endParaRPr lang="zh-CN" altLang="en-US" dirty="0"/>
                    </a:p>
                  </a:txBody>
                  <a:tcPr/>
                </a:tc>
                <a:tc gridSpan="2">
                  <a:txBody>
                    <a:bodyPr/>
                    <a:lstStyle/>
                    <a:p>
                      <a:r>
                        <a:rPr lang="en-US" altLang="zh-CN" dirty="0"/>
                        <a:t>Channel D</a:t>
                      </a:r>
                      <a:endParaRPr lang="zh-CN" altLang="en-US" dirty="0"/>
                    </a:p>
                  </a:txBody>
                  <a:tcPr/>
                </a:tc>
                <a:tc hMerge="1">
                  <a:txBody>
                    <a:bodyPr/>
                    <a:lstStyle/>
                    <a:p>
                      <a:endParaRPr lang="zh-CN" altLang="en-US" dirty="0"/>
                    </a:p>
                  </a:txBody>
                  <a:tcPr/>
                </a:tc>
                <a:extLst>
                  <a:ext uri="{0D108BD9-81ED-4DB2-BD59-A6C34878D82A}">
                    <a16:rowId xmlns:a16="http://schemas.microsoft.com/office/drawing/2014/main" val="2331498900"/>
                  </a:ext>
                </a:extLst>
              </a:tr>
              <a:tr h="860588">
                <a:tc>
                  <a:txBody>
                    <a:bodyPr/>
                    <a:lstStyle/>
                    <a:p>
                      <a:r>
                        <a:rPr lang="en-US" altLang="zh-CN" dirty="0"/>
                        <a:t>Receiver Type</a:t>
                      </a:r>
                      <a:endParaRPr lang="zh-CN" altLang="en-US" dirty="0"/>
                    </a:p>
                  </a:txBody>
                  <a:tcPr/>
                </a:tc>
                <a:tc>
                  <a:txBody>
                    <a:bodyPr/>
                    <a:lstStyle/>
                    <a:p>
                      <a:r>
                        <a:rPr lang="en-US" altLang="zh-CN" dirty="0"/>
                        <a:t>ED</a:t>
                      </a:r>
                      <a:endParaRPr lang="zh-CN" altLang="en-US" dirty="0"/>
                    </a:p>
                  </a:txBody>
                  <a:tcPr/>
                </a:tc>
                <a:tc>
                  <a:txBody>
                    <a:bodyPr/>
                    <a:lstStyle/>
                    <a:p>
                      <a:r>
                        <a:rPr lang="en-US" altLang="zh-CN" dirty="0"/>
                        <a:t>IF</a:t>
                      </a:r>
                      <a:endParaRPr lang="zh-CN" altLang="en-US" dirty="0"/>
                    </a:p>
                  </a:txBody>
                  <a:tcPr/>
                </a:tc>
                <a:tc>
                  <a:txBody>
                    <a:bodyPr/>
                    <a:lstStyle/>
                    <a:p>
                      <a:r>
                        <a:rPr lang="en-US" altLang="zh-CN" dirty="0"/>
                        <a:t>ED</a:t>
                      </a:r>
                      <a:endParaRPr lang="zh-CN" altLang="en-US" dirty="0"/>
                    </a:p>
                  </a:txBody>
                  <a:tcPr/>
                </a:tc>
                <a:tc>
                  <a:txBody>
                    <a:bodyPr/>
                    <a:lstStyle/>
                    <a:p>
                      <a:r>
                        <a:rPr lang="en-US" altLang="zh-CN" dirty="0"/>
                        <a:t>IF</a:t>
                      </a:r>
                      <a:endParaRPr lang="zh-CN" altLang="en-US" dirty="0"/>
                    </a:p>
                  </a:txBody>
                  <a:tcPr/>
                </a:tc>
                <a:tc>
                  <a:txBody>
                    <a:bodyPr/>
                    <a:lstStyle/>
                    <a:p>
                      <a:r>
                        <a:rPr lang="en-US" altLang="zh-CN" dirty="0"/>
                        <a:t>ED</a:t>
                      </a:r>
                      <a:endParaRPr lang="zh-CN" altLang="en-US" dirty="0"/>
                    </a:p>
                  </a:txBody>
                  <a:tcPr/>
                </a:tc>
                <a:tc>
                  <a:txBody>
                    <a:bodyPr/>
                    <a:lstStyle/>
                    <a:p>
                      <a:r>
                        <a:rPr lang="en-US" altLang="zh-CN" dirty="0"/>
                        <a:t>IF</a:t>
                      </a:r>
                      <a:endParaRPr lang="zh-CN" altLang="en-US" dirty="0"/>
                    </a:p>
                  </a:txBody>
                  <a:tcPr/>
                </a:tc>
                <a:tc>
                  <a:txBody>
                    <a:bodyPr/>
                    <a:lstStyle/>
                    <a:p>
                      <a:r>
                        <a:rPr lang="en-US" altLang="zh-CN" dirty="0"/>
                        <a:t>ED</a:t>
                      </a:r>
                      <a:endParaRPr lang="zh-CN" altLang="en-US" dirty="0"/>
                    </a:p>
                  </a:txBody>
                  <a:tcPr/>
                </a:tc>
                <a:tc>
                  <a:txBody>
                    <a:bodyPr/>
                    <a:lstStyle/>
                    <a:p>
                      <a:r>
                        <a:rPr lang="en-US" altLang="zh-CN" dirty="0"/>
                        <a:t>IF</a:t>
                      </a:r>
                      <a:endParaRPr lang="zh-CN" altLang="en-US" dirty="0"/>
                    </a:p>
                  </a:txBody>
                  <a:tcPr/>
                </a:tc>
                <a:extLst>
                  <a:ext uri="{0D108BD9-81ED-4DB2-BD59-A6C34878D82A}">
                    <a16:rowId xmlns:a16="http://schemas.microsoft.com/office/drawing/2014/main" val="3507486241"/>
                  </a:ext>
                </a:extLst>
              </a:tr>
              <a:tr h="860588">
                <a:tc>
                  <a:txBody>
                    <a:bodyPr/>
                    <a:lstStyle/>
                    <a:p>
                      <a:r>
                        <a:rPr lang="en-US" altLang="zh-CN" dirty="0"/>
                        <a:t>Chip duration =0.5µs</a:t>
                      </a:r>
                      <a:endParaRPr lang="zh-CN" altLang="en-US" dirty="0"/>
                    </a:p>
                  </a:txBody>
                  <a:tcPr/>
                </a:tc>
                <a:tc>
                  <a:txBody>
                    <a:bodyPr/>
                    <a:lstStyle/>
                    <a:p>
                      <a:r>
                        <a:rPr lang="en-US" altLang="zh-CN" dirty="0">
                          <a:highlight>
                            <a:srgbClr val="FFFF00"/>
                          </a:highlight>
                        </a:rPr>
                        <a:t>~-0.3</a:t>
                      </a:r>
                      <a:endParaRPr lang="zh-CN" altLang="en-US" dirty="0">
                        <a:highlight>
                          <a:srgbClr val="FFFF00"/>
                        </a:highlight>
                      </a:endParaRPr>
                    </a:p>
                  </a:txBody>
                  <a:tcPr/>
                </a:tc>
                <a:tc>
                  <a:txBody>
                    <a:bodyPr/>
                    <a:lstStyle/>
                    <a:p>
                      <a:r>
                        <a:rPr lang="en-US" altLang="zh-CN" dirty="0"/>
                        <a:t>-3.3</a:t>
                      </a:r>
                      <a:endParaRPr lang="zh-CN" altLang="en-US" dirty="0"/>
                    </a:p>
                  </a:txBody>
                  <a:tcPr/>
                </a:tc>
                <a:tc>
                  <a:txBody>
                    <a:bodyPr/>
                    <a:lstStyle/>
                    <a:p>
                      <a:r>
                        <a:rPr lang="en-US" altLang="zh-CN" dirty="0">
                          <a:highlight>
                            <a:srgbClr val="FFFF00"/>
                          </a:highlight>
                        </a:rPr>
                        <a:t>0.6</a:t>
                      </a:r>
                      <a:endParaRPr lang="zh-CN" altLang="en-US" dirty="0">
                        <a:highlight>
                          <a:srgbClr val="FFFF00"/>
                        </a:highlight>
                      </a:endParaRPr>
                    </a:p>
                  </a:txBody>
                  <a:tcPr/>
                </a:tc>
                <a:tc>
                  <a:txBody>
                    <a:bodyPr/>
                    <a:lstStyle/>
                    <a:p>
                      <a:r>
                        <a:rPr lang="en-US" altLang="zh-CN" dirty="0"/>
                        <a:t>-2.5</a:t>
                      </a:r>
                      <a:endParaRPr lang="zh-CN" altLang="en-US" dirty="0"/>
                    </a:p>
                  </a:txBody>
                  <a:tcPr/>
                </a:tc>
                <a:tc>
                  <a:txBody>
                    <a:bodyPr/>
                    <a:lstStyle/>
                    <a:p>
                      <a:r>
                        <a:rPr lang="en-US" altLang="zh-CN" dirty="0">
                          <a:highlight>
                            <a:srgbClr val="FFFF00"/>
                          </a:highlight>
                        </a:rPr>
                        <a:t>-0.95</a:t>
                      </a:r>
                      <a:endParaRPr lang="zh-CN" altLang="en-US" dirty="0">
                        <a:highlight>
                          <a:srgbClr val="FFFF00"/>
                        </a:highlight>
                      </a:endParaRPr>
                    </a:p>
                  </a:txBody>
                  <a:tcPr/>
                </a:tc>
                <a:tc>
                  <a:txBody>
                    <a:bodyPr/>
                    <a:lstStyle/>
                    <a:p>
                      <a:r>
                        <a:rPr lang="en-US" altLang="zh-CN" dirty="0"/>
                        <a:t>-6.7</a:t>
                      </a:r>
                      <a:endParaRPr lang="zh-CN" altLang="en-US" dirty="0"/>
                    </a:p>
                  </a:txBody>
                  <a:tcPr/>
                </a:tc>
                <a:tc>
                  <a:txBody>
                    <a:bodyPr/>
                    <a:lstStyle/>
                    <a:p>
                      <a:r>
                        <a:rPr lang="en-US" altLang="zh-CN" dirty="0">
                          <a:highlight>
                            <a:srgbClr val="FFFF00"/>
                          </a:highlight>
                        </a:rPr>
                        <a:t>-0.3</a:t>
                      </a:r>
                      <a:endParaRPr lang="zh-CN" altLang="en-US" dirty="0">
                        <a:highlight>
                          <a:srgbClr val="FFFF00"/>
                        </a:highlight>
                      </a:endParaRPr>
                    </a:p>
                  </a:txBody>
                  <a:tcPr/>
                </a:tc>
                <a:tc>
                  <a:txBody>
                    <a:bodyPr/>
                    <a:lstStyle/>
                    <a:p>
                      <a:r>
                        <a:rPr lang="en-US" altLang="zh-CN" dirty="0"/>
                        <a:t>-6.1</a:t>
                      </a:r>
                      <a:endParaRPr lang="zh-CN" altLang="en-US" dirty="0"/>
                    </a:p>
                  </a:txBody>
                  <a:tcPr/>
                </a:tc>
                <a:extLst>
                  <a:ext uri="{0D108BD9-81ED-4DB2-BD59-A6C34878D82A}">
                    <a16:rowId xmlns:a16="http://schemas.microsoft.com/office/drawing/2014/main" val="2490617808"/>
                  </a:ext>
                </a:extLst>
              </a:tr>
              <a:tr h="860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Chip duration =1µs</a:t>
                      </a:r>
                      <a:endParaRPr lang="zh-CN" altLang="en-US" dirty="0"/>
                    </a:p>
                    <a:p>
                      <a:endParaRPr lang="zh-CN" altLang="en-US" dirty="0"/>
                    </a:p>
                  </a:txBody>
                  <a:tcPr/>
                </a:tc>
                <a:tc>
                  <a:txBody>
                    <a:bodyPr/>
                    <a:lstStyle/>
                    <a:p>
                      <a:r>
                        <a:rPr lang="en-US" altLang="zh-CN" dirty="0">
                          <a:highlight>
                            <a:srgbClr val="FFFF00"/>
                          </a:highlight>
                        </a:rPr>
                        <a:t>~-0.7</a:t>
                      </a:r>
                      <a:endParaRPr lang="zh-CN" altLang="en-US" dirty="0">
                        <a:highlight>
                          <a:srgbClr val="FFFF00"/>
                        </a:highlight>
                      </a:endParaRPr>
                    </a:p>
                  </a:txBody>
                  <a:tcPr/>
                </a:tc>
                <a:tc>
                  <a:txBody>
                    <a:bodyPr/>
                    <a:lstStyle/>
                    <a:p>
                      <a:r>
                        <a:rPr lang="en-US" altLang="zh-CN" dirty="0"/>
                        <a:t>-4.5</a:t>
                      </a:r>
                      <a:endParaRPr lang="zh-CN" altLang="en-US" dirty="0"/>
                    </a:p>
                  </a:txBody>
                  <a:tcPr/>
                </a:tc>
                <a:tc>
                  <a:txBody>
                    <a:bodyPr/>
                    <a:lstStyle/>
                    <a:p>
                      <a:r>
                        <a:rPr lang="en-US" altLang="zh-CN" dirty="0">
                          <a:highlight>
                            <a:srgbClr val="FFFF00"/>
                          </a:highlight>
                        </a:rPr>
                        <a:t>-0.3</a:t>
                      </a:r>
                      <a:endParaRPr lang="zh-CN" altLang="en-US" dirty="0">
                        <a:highlight>
                          <a:srgbClr val="FFFF00"/>
                        </a:highlight>
                      </a:endParaRPr>
                    </a:p>
                  </a:txBody>
                  <a:tcPr/>
                </a:tc>
                <a:tc>
                  <a:txBody>
                    <a:bodyPr/>
                    <a:lstStyle/>
                    <a:p>
                      <a:r>
                        <a:rPr lang="en-US" altLang="zh-CN" dirty="0"/>
                        <a:t>-4</a:t>
                      </a:r>
                      <a:endParaRPr lang="zh-CN" altLang="en-US" dirty="0"/>
                    </a:p>
                  </a:txBody>
                  <a:tcPr/>
                </a:tc>
                <a:tc>
                  <a:txBody>
                    <a:bodyPr/>
                    <a:lstStyle/>
                    <a:p>
                      <a:r>
                        <a:rPr lang="en-US" altLang="zh-CN" dirty="0">
                          <a:highlight>
                            <a:srgbClr val="FFFF00"/>
                          </a:highlight>
                        </a:rPr>
                        <a:t>-2</a:t>
                      </a:r>
                      <a:endParaRPr lang="zh-CN" altLang="en-US" dirty="0">
                        <a:highlight>
                          <a:srgbClr val="FFFF00"/>
                        </a:highlight>
                      </a:endParaRPr>
                    </a:p>
                  </a:txBody>
                  <a:tcPr/>
                </a:tc>
                <a:tc>
                  <a:txBody>
                    <a:bodyPr/>
                    <a:lstStyle/>
                    <a:p>
                      <a:r>
                        <a:rPr lang="en-US" altLang="zh-CN" dirty="0"/>
                        <a:t>-8.4</a:t>
                      </a:r>
                      <a:endParaRPr lang="zh-CN" altLang="en-US" dirty="0"/>
                    </a:p>
                  </a:txBody>
                  <a:tcPr/>
                </a:tc>
                <a:tc>
                  <a:txBody>
                    <a:bodyPr/>
                    <a:lstStyle/>
                    <a:p>
                      <a:r>
                        <a:rPr lang="en-US" altLang="zh-CN" dirty="0">
                          <a:highlight>
                            <a:srgbClr val="FFFF00"/>
                          </a:highlight>
                        </a:rPr>
                        <a:t>-1</a:t>
                      </a:r>
                      <a:endParaRPr lang="zh-CN" altLang="en-US" dirty="0">
                        <a:highlight>
                          <a:srgbClr val="FFFF00"/>
                        </a:highlight>
                      </a:endParaRPr>
                    </a:p>
                  </a:txBody>
                  <a:tcPr/>
                </a:tc>
                <a:tc>
                  <a:txBody>
                    <a:bodyPr/>
                    <a:lstStyle/>
                    <a:p>
                      <a:r>
                        <a:rPr lang="en-US" altLang="zh-CN" dirty="0"/>
                        <a:t>-7.5</a:t>
                      </a:r>
                      <a:endParaRPr lang="zh-CN" altLang="en-US" dirty="0"/>
                    </a:p>
                  </a:txBody>
                  <a:tcPr/>
                </a:tc>
                <a:extLst>
                  <a:ext uri="{0D108BD9-81ED-4DB2-BD59-A6C34878D82A}">
                    <a16:rowId xmlns:a16="http://schemas.microsoft.com/office/drawing/2014/main" val="1499374328"/>
                  </a:ext>
                </a:extLst>
              </a:tr>
              <a:tr h="8605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Chip duration =2µs</a:t>
                      </a:r>
                      <a:endParaRPr lang="zh-CN" altLang="en-US" dirty="0"/>
                    </a:p>
                    <a:p>
                      <a:endParaRPr lang="zh-CN" altLang="en-US" dirty="0"/>
                    </a:p>
                  </a:txBody>
                  <a:tcPr/>
                </a:tc>
                <a:tc>
                  <a:txBody>
                    <a:bodyPr/>
                    <a:lstStyle/>
                    <a:p>
                      <a:r>
                        <a:rPr lang="en-US" altLang="zh-CN" dirty="0">
                          <a:highlight>
                            <a:srgbClr val="FFFF00"/>
                          </a:highlight>
                        </a:rPr>
                        <a:t>~-1.2</a:t>
                      </a:r>
                      <a:endParaRPr lang="zh-CN" altLang="en-US" dirty="0">
                        <a:highlight>
                          <a:srgbClr val="FFFF00"/>
                        </a:highlight>
                      </a:endParaRPr>
                    </a:p>
                  </a:txBody>
                  <a:tcPr/>
                </a:tc>
                <a:tc>
                  <a:txBody>
                    <a:bodyPr/>
                    <a:lstStyle/>
                    <a:p>
                      <a:r>
                        <a:rPr lang="en-US" altLang="zh-CN" dirty="0"/>
                        <a:t>-5.5</a:t>
                      </a:r>
                      <a:endParaRPr lang="zh-CN" altLang="en-US" dirty="0"/>
                    </a:p>
                  </a:txBody>
                  <a:tcPr/>
                </a:tc>
                <a:tc>
                  <a:txBody>
                    <a:bodyPr/>
                    <a:lstStyle/>
                    <a:p>
                      <a:r>
                        <a:rPr lang="en-US" altLang="zh-CN" dirty="0">
                          <a:highlight>
                            <a:srgbClr val="FFFF00"/>
                          </a:highlight>
                        </a:rPr>
                        <a:t>-0.9</a:t>
                      </a:r>
                      <a:endParaRPr lang="zh-CN" altLang="en-US" dirty="0">
                        <a:highlight>
                          <a:srgbClr val="FFFF00"/>
                        </a:highlight>
                      </a:endParaRPr>
                    </a:p>
                  </a:txBody>
                  <a:tcPr/>
                </a:tc>
                <a:tc>
                  <a:txBody>
                    <a:bodyPr/>
                    <a:lstStyle/>
                    <a:p>
                      <a:r>
                        <a:rPr lang="en-US" altLang="zh-CN" dirty="0"/>
                        <a:t>-4.7</a:t>
                      </a:r>
                      <a:endParaRPr lang="zh-CN" altLang="en-US" dirty="0"/>
                    </a:p>
                  </a:txBody>
                  <a:tcPr/>
                </a:tc>
                <a:tc>
                  <a:txBody>
                    <a:bodyPr/>
                    <a:lstStyle/>
                    <a:p>
                      <a:r>
                        <a:rPr lang="en-US" altLang="zh-CN" dirty="0">
                          <a:highlight>
                            <a:srgbClr val="FFFF00"/>
                          </a:highlight>
                        </a:rPr>
                        <a:t>-2.3</a:t>
                      </a:r>
                      <a:endParaRPr lang="zh-CN" altLang="en-US" dirty="0">
                        <a:highlight>
                          <a:srgbClr val="FFFF00"/>
                        </a:highlight>
                      </a:endParaRPr>
                    </a:p>
                  </a:txBody>
                  <a:tcPr/>
                </a:tc>
                <a:tc>
                  <a:txBody>
                    <a:bodyPr/>
                    <a:lstStyle/>
                    <a:p>
                      <a:r>
                        <a:rPr lang="en-US" altLang="zh-CN" dirty="0"/>
                        <a:t>-8.5</a:t>
                      </a:r>
                      <a:endParaRPr lang="zh-CN" altLang="en-US" dirty="0"/>
                    </a:p>
                  </a:txBody>
                  <a:tcPr/>
                </a:tc>
                <a:tc>
                  <a:txBody>
                    <a:bodyPr/>
                    <a:lstStyle/>
                    <a:p>
                      <a:r>
                        <a:rPr lang="en-US" altLang="zh-CN" dirty="0">
                          <a:highlight>
                            <a:srgbClr val="FFFF00"/>
                          </a:highlight>
                        </a:rPr>
                        <a:t>-2.1</a:t>
                      </a:r>
                      <a:endParaRPr lang="zh-CN" altLang="en-US" dirty="0">
                        <a:highlight>
                          <a:srgbClr val="FFFF00"/>
                        </a:highlight>
                      </a:endParaRPr>
                    </a:p>
                  </a:txBody>
                  <a:tcPr/>
                </a:tc>
                <a:tc>
                  <a:txBody>
                    <a:bodyPr/>
                    <a:lstStyle/>
                    <a:p>
                      <a:r>
                        <a:rPr lang="en-US" altLang="zh-CN" dirty="0"/>
                        <a:t>-7.8</a:t>
                      </a:r>
                      <a:endParaRPr lang="zh-CN" altLang="en-US" dirty="0"/>
                    </a:p>
                  </a:txBody>
                  <a:tcPr/>
                </a:tc>
                <a:extLst>
                  <a:ext uri="{0D108BD9-81ED-4DB2-BD59-A6C34878D82A}">
                    <a16:rowId xmlns:a16="http://schemas.microsoft.com/office/drawing/2014/main" val="1159281795"/>
                  </a:ext>
                </a:extLst>
              </a:tr>
            </a:tbl>
          </a:graphicData>
        </a:graphic>
      </p:graphicFrame>
    </p:spTree>
    <p:extLst>
      <p:ext uri="{BB962C8B-B14F-4D97-AF65-F5344CB8AC3E}">
        <p14:creationId xmlns:p14="http://schemas.microsoft.com/office/powerpoint/2010/main" val="39213724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Impact on decoding performance(1) </a:t>
            </a:r>
            <a:endParaRPr lang="en-GB" dirty="0"/>
          </a:p>
        </p:txBody>
      </p:sp>
      <p:sp>
        <p:nvSpPr>
          <p:cNvPr id="4098" name="Rectangle 2"/>
          <p:cNvSpPr>
            <a:spLocks noGrp="1" noChangeArrowheads="1"/>
          </p:cNvSpPr>
          <p:nvPr>
            <p:ph type="body" idx="1"/>
          </p:nvPr>
        </p:nvSpPr>
        <p:spPr>
          <a:xfrm>
            <a:off x="685800" y="1517172"/>
            <a:ext cx="7772400" cy="4426428"/>
          </a:xfrm>
          <a:ln/>
        </p:spPr>
        <p:txBody>
          <a:bodyPr/>
          <a:lstStyle/>
          <a:p>
            <a:pPr marL="342900" lvl="1" indent="-342900">
              <a:buChar char="•"/>
            </a:pPr>
            <a:r>
              <a:rPr lang="en-US" altLang="zh-CN" dirty="0">
                <a:ea typeface="+mn-ea"/>
                <a:cs typeface="+mn-cs"/>
              </a:rPr>
              <a:t>When there is synchronization error, the impact on data decoding performance is evaluated with the  following assumptions: </a:t>
            </a:r>
            <a:endParaRPr lang="zh-CN" altLang="zh-CN" dirty="0">
              <a:ea typeface="+mn-ea"/>
              <a:cs typeface="+mn-cs"/>
            </a:endParaRPr>
          </a:p>
          <a:p>
            <a:pPr marL="457200" lvl="1" indent="0">
              <a:buNone/>
            </a:pPr>
            <a:endParaRPr lang="en-US" altLang="zh-CN" dirty="0">
              <a:ea typeface="+mn-ea"/>
              <a:cs typeface="+mn-cs"/>
            </a:endParaRP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graphicFrame>
        <p:nvGraphicFramePr>
          <p:cNvPr id="8" name="表格 7">
            <a:extLst>
              <a:ext uri="{FF2B5EF4-FFF2-40B4-BE49-F238E27FC236}">
                <a16:creationId xmlns:a16="http://schemas.microsoft.com/office/drawing/2014/main" id="{8440F35C-0AE1-4B41-B1DA-FA5AEBE29300}"/>
              </a:ext>
            </a:extLst>
          </p:cNvPr>
          <p:cNvGraphicFramePr>
            <a:graphicFrameLocks noGrp="1"/>
          </p:cNvGraphicFramePr>
          <p:nvPr>
            <p:extLst>
              <p:ext uri="{D42A27DB-BD31-4B8C-83A1-F6EECF244321}">
                <p14:modId xmlns:p14="http://schemas.microsoft.com/office/powerpoint/2010/main" val="2563251179"/>
              </p:ext>
            </p:extLst>
          </p:nvPr>
        </p:nvGraphicFramePr>
        <p:xfrm>
          <a:off x="838200" y="2356003"/>
          <a:ext cx="7389748" cy="3716907"/>
        </p:xfrm>
        <a:graphic>
          <a:graphicData uri="http://schemas.openxmlformats.org/drawingml/2006/table">
            <a:tbl>
              <a:tblPr firstRow="1" bandRow="1">
                <a:tableStyleId>{5C22544A-7EE6-4342-B048-85BDC9FD1C3A}</a:tableStyleId>
              </a:tblPr>
              <a:tblGrid>
                <a:gridCol w="3936348">
                  <a:extLst>
                    <a:ext uri="{9D8B030D-6E8A-4147-A177-3AD203B41FA5}">
                      <a16:colId xmlns:a16="http://schemas.microsoft.com/office/drawing/2014/main" val="4215848821"/>
                    </a:ext>
                  </a:extLst>
                </a:gridCol>
                <a:gridCol w="3453400">
                  <a:extLst>
                    <a:ext uri="{9D8B030D-6E8A-4147-A177-3AD203B41FA5}">
                      <a16:colId xmlns:a16="http://schemas.microsoft.com/office/drawing/2014/main" val="1225950313"/>
                    </a:ext>
                  </a:extLst>
                </a:gridCol>
              </a:tblGrid>
              <a:tr h="465895">
                <a:tc>
                  <a:txBody>
                    <a:bodyPr/>
                    <a:lstStyle/>
                    <a:p>
                      <a:pPr algn="ctr"/>
                      <a:r>
                        <a:rPr lang="en-US" sz="1800" kern="1200" dirty="0">
                          <a:effectLst/>
                        </a:rPr>
                        <a:t>Parameters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Values</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85798795"/>
                  </a:ext>
                </a:extLst>
              </a:tr>
              <a:tr h="393544">
                <a:tc>
                  <a:txBody>
                    <a:bodyPr/>
                    <a:lstStyle/>
                    <a:p>
                      <a:pPr marL="0" algn="ctr" defTabSz="914400" rtl="0" eaLnBrk="1" latinLnBrk="0" hangingPunct="1"/>
                      <a:r>
                        <a:rPr lang="en-US" altLang="zh-CN" sz="1800" kern="1200" dirty="0">
                          <a:solidFill>
                            <a:schemeClr val="dk1"/>
                          </a:solidFill>
                          <a:effectLst/>
                          <a:latin typeface="+mn-lt"/>
                          <a:ea typeface="+mn-ea"/>
                          <a:cs typeface="+mn-cs"/>
                        </a:rPr>
                        <a:t>Date Rate </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200" dirty="0">
                          <a:solidFill>
                            <a:schemeClr val="dk1"/>
                          </a:solidFill>
                          <a:effectLst/>
                          <a:latin typeface="+mn-lt"/>
                          <a:ea typeface="+mn-ea"/>
                          <a:cs typeface="+mn-cs"/>
                        </a:rPr>
                        <a:t>250kpbs/1MHz</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852296628"/>
                  </a:ext>
                </a:extLst>
              </a:tr>
              <a:tr h="393544">
                <a:tc>
                  <a:txBody>
                    <a:bodyPr/>
                    <a:lstStyle/>
                    <a:p>
                      <a:pPr marL="0" algn="ctr" defTabSz="914400" rtl="0" eaLnBrk="1" latinLnBrk="0" hangingPunct="1"/>
                      <a:r>
                        <a:rPr lang="en-US" altLang="zh-CN" sz="1800" kern="1200" dirty="0">
                          <a:solidFill>
                            <a:schemeClr val="dk1"/>
                          </a:solidFill>
                          <a:effectLst/>
                          <a:latin typeface="+mn-lt"/>
                          <a:ea typeface="+mn-ea"/>
                          <a:cs typeface="+mn-cs"/>
                        </a:rPr>
                        <a:t>Waveform</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200" dirty="0">
                          <a:solidFill>
                            <a:schemeClr val="dk1"/>
                          </a:solidFill>
                          <a:effectLst/>
                          <a:latin typeface="+mn-lt"/>
                          <a:ea typeface="+mn-ea"/>
                          <a:cs typeface="+mn-cs"/>
                        </a:rPr>
                        <a:t>DSSS-OOK</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668401442"/>
                  </a:ext>
                </a:extLst>
              </a:tr>
              <a:tr h="410654">
                <a:tc>
                  <a:txBody>
                    <a:bodyPr/>
                    <a:lstStyle/>
                    <a:p>
                      <a:pPr algn="ctr"/>
                      <a:r>
                        <a:rPr lang="en-US" sz="1800" kern="1200" dirty="0">
                          <a:effectLst/>
                        </a:rPr>
                        <a:t>Channel model</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Channel B/D</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61743118"/>
                  </a:ext>
                </a:extLst>
              </a:tr>
              <a:tr h="410654">
                <a:tc>
                  <a:txBody>
                    <a:bodyPr/>
                    <a:lstStyle/>
                    <a:p>
                      <a:pPr algn="ctr"/>
                      <a:r>
                        <a:rPr lang="en-US" sz="1800" kern="1200" dirty="0">
                          <a:effectLst/>
                        </a:rPr>
                        <a:t>Chip duration</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marL="0" algn="ctr" defTabSz="914400" rtl="0" eaLnBrk="1" latinLnBrk="0" hangingPunct="1"/>
                      <a:r>
                        <a:rPr lang="en-US" sz="1800" kern="1200" dirty="0">
                          <a:solidFill>
                            <a:schemeClr val="dk1"/>
                          </a:solidFill>
                          <a:effectLst/>
                          <a:latin typeface="+mn-lt"/>
                          <a:ea typeface="+mn-ea"/>
                          <a:cs typeface="+mn-cs"/>
                        </a:rPr>
                        <a:t>2µs/0.5</a:t>
                      </a:r>
                      <a:r>
                        <a:rPr lang="en-US" altLang="zh-CN" sz="1800" kern="1200" dirty="0">
                          <a:solidFill>
                            <a:schemeClr val="dk1"/>
                          </a:solidFill>
                          <a:effectLst/>
                          <a:latin typeface="+mn-lt"/>
                          <a:ea typeface="+mn-ea"/>
                          <a:cs typeface="+mn-cs"/>
                        </a:rPr>
                        <a:t>µs</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4075872174"/>
                  </a:ext>
                </a:extLst>
              </a:tr>
              <a:tr h="410654">
                <a:tc>
                  <a:txBody>
                    <a:bodyPr/>
                    <a:lstStyle/>
                    <a:p>
                      <a:pPr algn="ctr"/>
                      <a:r>
                        <a:rPr lang="en-US" sz="1800" kern="1200" dirty="0">
                          <a:effectLst/>
                        </a:rPr>
                        <a:t>Sampling rate at AMP device</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2MHz/8MHz</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726403106"/>
                  </a:ext>
                </a:extLst>
              </a:tr>
              <a:tr h="410654">
                <a:tc>
                  <a:txBody>
                    <a:bodyPr/>
                    <a:lstStyle/>
                    <a:p>
                      <a:pPr algn="ctr"/>
                      <a:r>
                        <a:rPr lang="en-US" sz="1800" kern="1200" dirty="0">
                          <a:effectLst/>
                        </a:rPr>
                        <a:t>Coding</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Manchester</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645888619"/>
                  </a:ext>
                </a:extLst>
              </a:tr>
              <a:tr h="410654">
                <a:tc>
                  <a:txBody>
                    <a:bodyPr/>
                    <a:lstStyle/>
                    <a:p>
                      <a:pPr marL="0" algn="ctr" defTabSz="914400" rtl="0" eaLnBrk="1" latinLnBrk="0" hangingPunct="1"/>
                      <a:r>
                        <a:rPr lang="en-US" altLang="zh-CN" sz="1800" kern="1200" dirty="0">
                          <a:solidFill>
                            <a:schemeClr val="dk1"/>
                          </a:solidFill>
                          <a:effectLst/>
                          <a:latin typeface="+mn-lt"/>
                          <a:ea typeface="+mn-ea"/>
                          <a:cs typeface="+mn-cs"/>
                        </a:rPr>
                        <a:t>Receiver type</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200" dirty="0">
                          <a:solidFill>
                            <a:schemeClr val="dk1"/>
                          </a:solidFill>
                          <a:effectLst/>
                          <a:latin typeface="+mn-lt"/>
                          <a:ea typeface="+mn-ea"/>
                          <a:cs typeface="+mn-cs"/>
                        </a:rPr>
                        <a:t>ED receiver</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958914412"/>
                  </a:ext>
                </a:extLst>
              </a:tr>
              <a:tr h="410654">
                <a:tc>
                  <a:txBody>
                    <a:bodyPr/>
                    <a:lstStyle/>
                    <a:p>
                      <a:pPr marL="0" algn="ctr" defTabSz="914400" rtl="0" eaLnBrk="1" latinLnBrk="0" hangingPunct="1"/>
                      <a:r>
                        <a:rPr lang="en-US" altLang="zh-CN" dirty="0">
                          <a:ea typeface="+mn-ea"/>
                          <a:cs typeface="+mn-cs"/>
                        </a:rPr>
                        <a:t>synchronization</a:t>
                      </a:r>
                      <a:r>
                        <a:rPr lang="en-US" altLang="zh-CN" sz="1800" kern="1200" dirty="0">
                          <a:solidFill>
                            <a:schemeClr val="dk1"/>
                          </a:solidFill>
                          <a:effectLst/>
                          <a:latin typeface="+mn-lt"/>
                          <a:ea typeface="+mn-ea"/>
                          <a:cs typeface="+mn-cs"/>
                        </a:rPr>
                        <a:t> </a:t>
                      </a:r>
                      <a:r>
                        <a:rPr lang="en-US" altLang="zh-CN" dirty="0">
                          <a:ea typeface="+mn-ea"/>
                          <a:cs typeface="+mn-cs"/>
                        </a:rPr>
                        <a:t>error</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200" dirty="0">
                          <a:solidFill>
                            <a:schemeClr val="dk1"/>
                          </a:solidFill>
                          <a:effectLst/>
                          <a:latin typeface="+mn-lt"/>
                          <a:ea typeface="+mn-ea"/>
                          <a:cs typeface="+mn-cs"/>
                        </a:rPr>
                        <a:t>1 Sampling point</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339701638"/>
                  </a:ext>
                </a:extLst>
              </a:tr>
            </a:tbl>
          </a:graphicData>
        </a:graphic>
      </p:graphicFrame>
    </p:spTree>
    <p:extLst>
      <p:ext uri="{BB962C8B-B14F-4D97-AF65-F5344CB8AC3E}">
        <p14:creationId xmlns:p14="http://schemas.microsoft.com/office/powerpoint/2010/main" val="276071995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In our previous contribution[1], we discussed the requirement,</a:t>
            </a:r>
            <a:r>
              <a:rPr lang="zh-CN" altLang="en-US" b="0" dirty="0"/>
              <a:t> </a:t>
            </a:r>
            <a:r>
              <a:rPr lang="en-US" altLang="zh-CN" b="0" dirty="0"/>
              <a:t>design</a:t>
            </a:r>
            <a:r>
              <a:rPr lang="zh-CN" altLang="en-US" b="0" dirty="0"/>
              <a:t> </a:t>
            </a:r>
            <a:r>
              <a:rPr lang="en-US" altLang="zh-CN" b="0" dirty="0"/>
              <a:t>criterion of AMP sync. A candidate sync sequence was proposed and based on it, we do comprehensive simulations to check the synchronization performance and the consequent impact on data channel decoding. </a:t>
            </a:r>
            <a:r>
              <a:rPr lang="zh-CN" altLang="en-US" b="0" dirty="0"/>
              <a:t> </a:t>
            </a:r>
            <a:endParaRPr lang="en-GB" altLang="zh-CN"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b="0" dirty="0"/>
              <a:t>In this contribution, we </a:t>
            </a:r>
            <a:r>
              <a:rPr lang="en-US" altLang="zh-CN" b="0" dirty="0"/>
              <a:t>further </a:t>
            </a:r>
            <a:r>
              <a:rPr lang="en-GB" altLang="zh-CN" b="0" dirty="0"/>
              <a:t>update the simulation results</a:t>
            </a:r>
            <a:r>
              <a:rPr lang="en-US" altLang="zh-CN" b="0" dirty="0">
                <a:solidFill>
                  <a:schemeClr val="tx1"/>
                </a:solidFill>
              </a:rPr>
              <a:t>. Based on that, we give our proposal.</a:t>
            </a:r>
            <a:endParaRPr lang="en-GB" altLang="zh-CN"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20</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Impact on decoding performance(2) </a:t>
            </a:r>
            <a:endParaRPr lang="en-GB" dirty="0"/>
          </a:p>
        </p:txBody>
      </p:sp>
      <p:sp>
        <p:nvSpPr>
          <p:cNvPr id="4098" name="Rectangle 2"/>
          <p:cNvSpPr>
            <a:spLocks noGrp="1" noChangeArrowheads="1"/>
          </p:cNvSpPr>
          <p:nvPr>
            <p:ph type="body" idx="1"/>
          </p:nvPr>
        </p:nvSpPr>
        <p:spPr>
          <a:xfrm>
            <a:off x="575171" y="1524000"/>
            <a:ext cx="7772400" cy="4426428"/>
          </a:xfrm>
          <a:ln/>
        </p:spPr>
        <p:txBody>
          <a:bodyPr/>
          <a:lstStyle/>
          <a:p>
            <a:pPr marL="342900" lvl="1" indent="-342900">
              <a:buFontTx/>
              <a:buChar char="•"/>
            </a:pPr>
            <a:r>
              <a:rPr lang="en-US" altLang="zh-CN" sz="2000" b="0" dirty="0"/>
              <a:t>Simulation results for data rate of 250kbps in channel B</a:t>
            </a:r>
          </a:p>
          <a:p>
            <a:pPr marL="342900" lvl="1" indent="-342900">
              <a:buChar char="•"/>
            </a:pPr>
            <a:endParaRPr lang="zh-CN" altLang="zh-CN" dirty="0">
              <a:ea typeface="+mn-ea"/>
              <a:cs typeface="+mn-cs"/>
            </a:endParaRPr>
          </a:p>
          <a:p>
            <a:pPr marL="457200" lvl="1" indent="0">
              <a:buNone/>
            </a:pPr>
            <a:endParaRPr lang="en-US" altLang="zh-CN" dirty="0">
              <a:ea typeface="+mn-ea"/>
              <a:cs typeface="+mn-cs"/>
            </a:endParaRP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3" name="文本框 2">
            <a:extLst>
              <a:ext uri="{FF2B5EF4-FFF2-40B4-BE49-F238E27FC236}">
                <a16:creationId xmlns:a16="http://schemas.microsoft.com/office/drawing/2014/main" id="{204D94CF-B0BA-4C93-9CCD-8394BFD096CC}"/>
              </a:ext>
            </a:extLst>
          </p:cNvPr>
          <p:cNvSpPr txBox="1"/>
          <p:nvPr/>
        </p:nvSpPr>
        <p:spPr>
          <a:xfrm>
            <a:off x="1124197" y="5566144"/>
            <a:ext cx="3503501" cy="523220"/>
          </a:xfrm>
          <a:prstGeom prst="rect">
            <a:avLst/>
          </a:prstGeom>
          <a:noFill/>
        </p:spPr>
        <p:txBody>
          <a:bodyPr wrap="square" rtlCol="0">
            <a:spAutoFit/>
          </a:bodyPr>
          <a:lstStyle/>
          <a:p>
            <a:r>
              <a:rPr lang="en-US" altLang="zh-CN" sz="1400" b="1" dirty="0"/>
              <a:t>Figure 1: DL  PPDU decoding performance @sampling rate of 2MHz</a:t>
            </a:r>
            <a:endParaRPr lang="zh-CN" altLang="en-US" sz="1400" b="1" dirty="0"/>
          </a:p>
        </p:txBody>
      </p:sp>
      <p:sp>
        <p:nvSpPr>
          <p:cNvPr id="13" name="文本框 12">
            <a:extLst>
              <a:ext uri="{FF2B5EF4-FFF2-40B4-BE49-F238E27FC236}">
                <a16:creationId xmlns:a16="http://schemas.microsoft.com/office/drawing/2014/main" id="{E489BC9A-3BCA-4219-B0F0-C854BC39F097}"/>
              </a:ext>
            </a:extLst>
          </p:cNvPr>
          <p:cNvSpPr txBox="1"/>
          <p:nvPr/>
        </p:nvSpPr>
        <p:spPr>
          <a:xfrm>
            <a:off x="4952256" y="5541862"/>
            <a:ext cx="3503501" cy="523220"/>
          </a:xfrm>
          <a:prstGeom prst="rect">
            <a:avLst/>
          </a:prstGeom>
          <a:noFill/>
        </p:spPr>
        <p:txBody>
          <a:bodyPr wrap="square" rtlCol="0">
            <a:spAutoFit/>
          </a:bodyPr>
          <a:lstStyle/>
          <a:p>
            <a:r>
              <a:rPr lang="en-US" altLang="zh-CN" sz="1400" b="1" dirty="0"/>
              <a:t>Figure 2: DL  PPDU decoding performance @sampling rate of 8MHz</a:t>
            </a:r>
            <a:endParaRPr lang="zh-CN" altLang="en-US" sz="1400" b="1" dirty="0"/>
          </a:p>
        </p:txBody>
      </p:sp>
      <p:pic>
        <p:nvPicPr>
          <p:cNvPr id="10" name="图片 9">
            <a:extLst>
              <a:ext uri="{FF2B5EF4-FFF2-40B4-BE49-F238E27FC236}">
                <a16:creationId xmlns:a16="http://schemas.microsoft.com/office/drawing/2014/main" id="{326250F7-AE70-4DCC-AF52-D8CFCE088869}"/>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97383" y="1977235"/>
            <a:ext cx="4858560" cy="3748558"/>
          </a:xfrm>
          <a:prstGeom prst="rect">
            <a:avLst/>
          </a:prstGeom>
          <a:noFill/>
          <a:ln>
            <a:noFill/>
          </a:ln>
        </p:spPr>
      </p:pic>
      <p:pic>
        <p:nvPicPr>
          <p:cNvPr id="11" name="图片 10">
            <a:extLst>
              <a:ext uri="{FF2B5EF4-FFF2-40B4-BE49-F238E27FC236}">
                <a16:creationId xmlns:a16="http://schemas.microsoft.com/office/drawing/2014/main" id="{20564B1E-EF5F-4118-8F36-FCBD3CC941EF}"/>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462943" y="2004969"/>
            <a:ext cx="4771525" cy="3778151"/>
          </a:xfrm>
          <a:prstGeom prst="rect">
            <a:avLst/>
          </a:prstGeom>
          <a:noFill/>
          <a:ln>
            <a:noFill/>
          </a:ln>
        </p:spPr>
      </p:pic>
    </p:spTree>
    <p:extLst>
      <p:ext uri="{BB962C8B-B14F-4D97-AF65-F5344CB8AC3E}">
        <p14:creationId xmlns:p14="http://schemas.microsoft.com/office/powerpoint/2010/main" val="2040782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21</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Impact on decoding performance(3) </a:t>
            </a:r>
            <a:endParaRPr lang="en-GB" dirty="0"/>
          </a:p>
        </p:txBody>
      </p:sp>
      <p:sp>
        <p:nvSpPr>
          <p:cNvPr id="4098" name="Rectangle 2"/>
          <p:cNvSpPr>
            <a:spLocks noGrp="1" noChangeArrowheads="1"/>
          </p:cNvSpPr>
          <p:nvPr>
            <p:ph type="body" idx="1"/>
          </p:nvPr>
        </p:nvSpPr>
        <p:spPr>
          <a:xfrm>
            <a:off x="685800" y="1517172"/>
            <a:ext cx="7772400" cy="4426428"/>
          </a:xfrm>
          <a:ln/>
        </p:spPr>
        <p:txBody>
          <a:bodyPr/>
          <a:lstStyle/>
          <a:p>
            <a:pPr marL="342900" lvl="1" indent="-342900">
              <a:buFontTx/>
              <a:buChar char="•"/>
            </a:pPr>
            <a:r>
              <a:rPr lang="en-US" altLang="zh-CN" sz="2000" b="0" dirty="0"/>
              <a:t>Simulation results for data rate of 1Mbps </a:t>
            </a:r>
            <a:r>
              <a:rPr lang="en-US" altLang="zh-CN" dirty="0"/>
              <a:t>and sampling rate of 8MHz</a:t>
            </a:r>
            <a:endParaRPr lang="en-US" altLang="zh-CN" sz="2000" b="0" dirty="0"/>
          </a:p>
          <a:p>
            <a:pPr marL="342900" lvl="1" indent="-342900">
              <a:buChar char="•"/>
            </a:pPr>
            <a:endParaRPr lang="zh-CN" altLang="zh-CN" dirty="0">
              <a:ea typeface="+mn-ea"/>
              <a:cs typeface="+mn-cs"/>
            </a:endParaRPr>
          </a:p>
          <a:p>
            <a:pPr marL="457200" lvl="1" indent="0">
              <a:buNone/>
            </a:pPr>
            <a:endParaRPr lang="en-US" altLang="zh-CN" dirty="0">
              <a:ea typeface="+mn-ea"/>
              <a:cs typeface="+mn-cs"/>
            </a:endParaRP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3" name="文本框 12">
            <a:extLst>
              <a:ext uri="{FF2B5EF4-FFF2-40B4-BE49-F238E27FC236}">
                <a16:creationId xmlns:a16="http://schemas.microsoft.com/office/drawing/2014/main" id="{4DC0B95F-F8BD-4002-8575-1BE5B5AF831C}"/>
              </a:ext>
            </a:extLst>
          </p:cNvPr>
          <p:cNvSpPr txBox="1"/>
          <p:nvPr/>
        </p:nvSpPr>
        <p:spPr>
          <a:xfrm>
            <a:off x="2311523" y="5831939"/>
            <a:ext cx="5124203" cy="307777"/>
          </a:xfrm>
          <a:prstGeom prst="rect">
            <a:avLst/>
          </a:prstGeom>
          <a:noFill/>
        </p:spPr>
        <p:txBody>
          <a:bodyPr wrap="square" rtlCol="0">
            <a:spAutoFit/>
          </a:bodyPr>
          <a:lstStyle/>
          <a:p>
            <a:r>
              <a:rPr lang="en-US" altLang="zh-CN" sz="1400" b="1" dirty="0"/>
              <a:t>Figure 3: DL  PPDU decoding performance </a:t>
            </a:r>
            <a:r>
              <a:rPr lang="zh-CN" altLang="en-US" sz="1400" b="1" dirty="0"/>
              <a:t>（</a:t>
            </a:r>
            <a:r>
              <a:rPr lang="en-US" altLang="zh-CN" sz="1400" b="1" dirty="0"/>
              <a:t>Channel B</a:t>
            </a:r>
            <a:r>
              <a:rPr lang="zh-CN" altLang="en-US" sz="1400" b="1" dirty="0"/>
              <a:t>）</a:t>
            </a:r>
          </a:p>
        </p:txBody>
      </p:sp>
      <p:pic>
        <p:nvPicPr>
          <p:cNvPr id="9" name="图片 8">
            <a:extLst>
              <a:ext uri="{FF2B5EF4-FFF2-40B4-BE49-F238E27FC236}">
                <a16:creationId xmlns:a16="http://schemas.microsoft.com/office/drawing/2014/main" id="{63086D8E-17CE-41F1-8DE1-786402C05F4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972151" y="1905000"/>
            <a:ext cx="5274310" cy="3954145"/>
          </a:xfrm>
          <a:prstGeom prst="rect">
            <a:avLst/>
          </a:prstGeom>
          <a:noFill/>
          <a:ln>
            <a:noFill/>
          </a:ln>
        </p:spPr>
      </p:pic>
    </p:spTree>
    <p:extLst>
      <p:ext uri="{BB962C8B-B14F-4D97-AF65-F5344CB8AC3E}">
        <p14:creationId xmlns:p14="http://schemas.microsoft.com/office/powerpoint/2010/main" val="9787655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Impact on decoding performance(2) </a:t>
            </a:r>
            <a:endParaRPr lang="en-GB" dirty="0"/>
          </a:p>
        </p:txBody>
      </p:sp>
      <p:sp>
        <p:nvSpPr>
          <p:cNvPr id="4098" name="Rectangle 2"/>
          <p:cNvSpPr>
            <a:spLocks noGrp="1" noChangeArrowheads="1"/>
          </p:cNvSpPr>
          <p:nvPr>
            <p:ph type="body" idx="1"/>
          </p:nvPr>
        </p:nvSpPr>
        <p:spPr>
          <a:xfrm>
            <a:off x="575171" y="1524000"/>
            <a:ext cx="7772400" cy="4426428"/>
          </a:xfrm>
          <a:ln/>
        </p:spPr>
        <p:txBody>
          <a:bodyPr/>
          <a:lstStyle/>
          <a:p>
            <a:pPr marL="342900" lvl="1" indent="-342900">
              <a:buFontTx/>
              <a:buChar char="•"/>
            </a:pPr>
            <a:r>
              <a:rPr lang="en-US" altLang="zh-CN" sz="2000" b="0" dirty="0"/>
              <a:t>Simulation results for data rate of 250kbps in channel </a:t>
            </a:r>
            <a:r>
              <a:rPr lang="en-US" altLang="zh-CN" dirty="0"/>
              <a:t>D</a:t>
            </a:r>
            <a:endParaRPr lang="en-US" altLang="zh-CN" sz="2000" b="0" dirty="0"/>
          </a:p>
          <a:p>
            <a:pPr marL="342900" lvl="1" indent="-342900">
              <a:buChar char="•"/>
            </a:pPr>
            <a:endParaRPr lang="zh-CN" altLang="zh-CN" dirty="0">
              <a:ea typeface="+mn-ea"/>
              <a:cs typeface="+mn-cs"/>
            </a:endParaRPr>
          </a:p>
          <a:p>
            <a:pPr marL="457200" lvl="1" indent="0">
              <a:buNone/>
            </a:pPr>
            <a:endParaRPr lang="en-US" altLang="zh-CN" dirty="0">
              <a:ea typeface="+mn-ea"/>
              <a:cs typeface="+mn-cs"/>
            </a:endParaRP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3" name="文本框 2">
            <a:extLst>
              <a:ext uri="{FF2B5EF4-FFF2-40B4-BE49-F238E27FC236}">
                <a16:creationId xmlns:a16="http://schemas.microsoft.com/office/drawing/2014/main" id="{204D94CF-B0BA-4C93-9CCD-8394BFD096CC}"/>
              </a:ext>
            </a:extLst>
          </p:cNvPr>
          <p:cNvSpPr txBox="1"/>
          <p:nvPr/>
        </p:nvSpPr>
        <p:spPr>
          <a:xfrm>
            <a:off x="1124197" y="5566144"/>
            <a:ext cx="3503501" cy="523220"/>
          </a:xfrm>
          <a:prstGeom prst="rect">
            <a:avLst/>
          </a:prstGeom>
          <a:noFill/>
        </p:spPr>
        <p:txBody>
          <a:bodyPr wrap="square" rtlCol="0">
            <a:spAutoFit/>
          </a:bodyPr>
          <a:lstStyle/>
          <a:p>
            <a:r>
              <a:rPr lang="en-US" altLang="zh-CN" sz="1400" b="1" dirty="0"/>
              <a:t>Figure 1: DL  PPDU decoding performance @sampling rate of 2MHz</a:t>
            </a:r>
            <a:endParaRPr lang="zh-CN" altLang="en-US" sz="1400" b="1" dirty="0"/>
          </a:p>
        </p:txBody>
      </p:sp>
      <p:sp>
        <p:nvSpPr>
          <p:cNvPr id="13" name="文本框 12">
            <a:extLst>
              <a:ext uri="{FF2B5EF4-FFF2-40B4-BE49-F238E27FC236}">
                <a16:creationId xmlns:a16="http://schemas.microsoft.com/office/drawing/2014/main" id="{E489BC9A-3BCA-4219-B0F0-C854BC39F097}"/>
              </a:ext>
            </a:extLst>
          </p:cNvPr>
          <p:cNvSpPr txBox="1"/>
          <p:nvPr/>
        </p:nvSpPr>
        <p:spPr>
          <a:xfrm>
            <a:off x="4952256" y="5541862"/>
            <a:ext cx="3503501" cy="523220"/>
          </a:xfrm>
          <a:prstGeom prst="rect">
            <a:avLst/>
          </a:prstGeom>
          <a:noFill/>
        </p:spPr>
        <p:txBody>
          <a:bodyPr wrap="square" rtlCol="0">
            <a:spAutoFit/>
          </a:bodyPr>
          <a:lstStyle/>
          <a:p>
            <a:r>
              <a:rPr lang="en-US" altLang="zh-CN" sz="1400" b="1" dirty="0"/>
              <a:t>Figure 2: DL  PPDU decoding performance @sampling rate of 8MHz</a:t>
            </a:r>
            <a:endParaRPr lang="zh-CN" altLang="en-US" sz="1400" b="1" dirty="0"/>
          </a:p>
        </p:txBody>
      </p:sp>
      <p:pic>
        <p:nvPicPr>
          <p:cNvPr id="8" name="图片 7">
            <a:extLst>
              <a:ext uri="{FF2B5EF4-FFF2-40B4-BE49-F238E27FC236}">
                <a16:creationId xmlns:a16="http://schemas.microsoft.com/office/drawing/2014/main" id="{49B7E51B-163B-45B3-B21A-2CF61D597DD2}"/>
              </a:ext>
            </a:extLst>
          </p:cNvPr>
          <p:cNvPicPr>
            <a:picLocks noChangeAspect="1"/>
          </p:cNvPicPr>
          <p:nvPr/>
        </p:nvPicPr>
        <p:blipFill>
          <a:blip r:embed="rId3"/>
          <a:stretch>
            <a:fillRect/>
          </a:stretch>
        </p:blipFill>
        <p:spPr>
          <a:xfrm>
            <a:off x="78984" y="1867650"/>
            <a:ext cx="4985502" cy="3739127"/>
          </a:xfrm>
          <a:prstGeom prst="rect">
            <a:avLst/>
          </a:prstGeom>
        </p:spPr>
      </p:pic>
      <p:pic>
        <p:nvPicPr>
          <p:cNvPr id="14" name="图片 13">
            <a:extLst>
              <a:ext uri="{FF2B5EF4-FFF2-40B4-BE49-F238E27FC236}">
                <a16:creationId xmlns:a16="http://schemas.microsoft.com/office/drawing/2014/main" id="{FB09AC94-8F5D-42C1-AA84-F79CD87B2A3B}"/>
              </a:ext>
            </a:extLst>
          </p:cNvPr>
          <p:cNvPicPr>
            <a:picLocks noChangeAspect="1"/>
          </p:cNvPicPr>
          <p:nvPr/>
        </p:nvPicPr>
        <p:blipFill>
          <a:blip r:embed="rId4"/>
          <a:stretch>
            <a:fillRect/>
          </a:stretch>
        </p:blipFill>
        <p:spPr>
          <a:xfrm>
            <a:off x="4432321" y="1867650"/>
            <a:ext cx="4985502" cy="3739126"/>
          </a:xfrm>
          <a:prstGeom prst="rect">
            <a:avLst/>
          </a:prstGeom>
        </p:spPr>
      </p:pic>
    </p:spTree>
    <p:extLst>
      <p:ext uri="{BB962C8B-B14F-4D97-AF65-F5344CB8AC3E}">
        <p14:creationId xmlns:p14="http://schemas.microsoft.com/office/powerpoint/2010/main" val="28365255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Impact on decoding performance(3) </a:t>
            </a:r>
            <a:endParaRPr lang="en-GB" dirty="0"/>
          </a:p>
        </p:txBody>
      </p:sp>
      <p:sp>
        <p:nvSpPr>
          <p:cNvPr id="4098" name="Rectangle 2"/>
          <p:cNvSpPr>
            <a:spLocks noGrp="1" noChangeArrowheads="1"/>
          </p:cNvSpPr>
          <p:nvPr>
            <p:ph type="body" idx="1"/>
          </p:nvPr>
        </p:nvSpPr>
        <p:spPr>
          <a:xfrm>
            <a:off x="685800" y="1517172"/>
            <a:ext cx="7772400" cy="4426428"/>
          </a:xfrm>
          <a:ln/>
        </p:spPr>
        <p:txBody>
          <a:bodyPr/>
          <a:lstStyle/>
          <a:p>
            <a:pPr marL="342900" lvl="1" indent="-342900">
              <a:buFontTx/>
              <a:buChar char="•"/>
            </a:pPr>
            <a:r>
              <a:rPr lang="en-US" altLang="zh-CN" sz="2000" b="0" dirty="0"/>
              <a:t>Simulation results for data rate of 1Mbps </a:t>
            </a:r>
            <a:r>
              <a:rPr lang="en-US" altLang="zh-CN" dirty="0"/>
              <a:t>and sampling rate of 8MHz</a:t>
            </a:r>
            <a:endParaRPr lang="en-US" altLang="zh-CN" sz="2000" b="0" dirty="0"/>
          </a:p>
          <a:p>
            <a:pPr marL="342900" lvl="1" indent="-342900">
              <a:buChar char="•"/>
            </a:pPr>
            <a:endParaRPr lang="zh-CN" altLang="zh-CN" dirty="0">
              <a:ea typeface="+mn-ea"/>
              <a:cs typeface="+mn-cs"/>
            </a:endParaRPr>
          </a:p>
          <a:p>
            <a:pPr marL="457200" lvl="1" indent="0">
              <a:buNone/>
            </a:pPr>
            <a:endParaRPr lang="en-US" altLang="zh-CN" dirty="0">
              <a:ea typeface="+mn-ea"/>
              <a:cs typeface="+mn-cs"/>
            </a:endParaRP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13" name="文本框 12">
            <a:extLst>
              <a:ext uri="{FF2B5EF4-FFF2-40B4-BE49-F238E27FC236}">
                <a16:creationId xmlns:a16="http://schemas.microsoft.com/office/drawing/2014/main" id="{4DC0B95F-F8BD-4002-8575-1BE5B5AF831C}"/>
              </a:ext>
            </a:extLst>
          </p:cNvPr>
          <p:cNvSpPr txBox="1"/>
          <p:nvPr/>
        </p:nvSpPr>
        <p:spPr>
          <a:xfrm>
            <a:off x="2311523" y="5831939"/>
            <a:ext cx="5124203" cy="307777"/>
          </a:xfrm>
          <a:prstGeom prst="rect">
            <a:avLst/>
          </a:prstGeom>
          <a:noFill/>
        </p:spPr>
        <p:txBody>
          <a:bodyPr wrap="square" rtlCol="0">
            <a:spAutoFit/>
          </a:bodyPr>
          <a:lstStyle/>
          <a:p>
            <a:r>
              <a:rPr lang="en-US" altLang="zh-CN" sz="1400" b="1" dirty="0"/>
              <a:t>Figure 3: DL  PPDU decoding performance </a:t>
            </a:r>
            <a:r>
              <a:rPr lang="zh-CN" altLang="en-US" sz="1400" b="1" dirty="0"/>
              <a:t>（</a:t>
            </a:r>
            <a:r>
              <a:rPr lang="en-US" altLang="zh-CN" sz="1400" b="1" dirty="0"/>
              <a:t>Channel D</a:t>
            </a:r>
            <a:r>
              <a:rPr lang="zh-CN" altLang="en-US" sz="1400" b="1" dirty="0"/>
              <a:t>）</a:t>
            </a:r>
          </a:p>
        </p:txBody>
      </p:sp>
      <p:pic>
        <p:nvPicPr>
          <p:cNvPr id="12" name="图片 11">
            <a:extLst>
              <a:ext uri="{FF2B5EF4-FFF2-40B4-BE49-F238E27FC236}">
                <a16:creationId xmlns:a16="http://schemas.microsoft.com/office/drawing/2014/main" id="{B8040D90-BBCA-462E-979E-8E60C1CFFAD1}"/>
              </a:ext>
            </a:extLst>
          </p:cNvPr>
          <p:cNvPicPr>
            <a:picLocks noChangeAspect="1"/>
          </p:cNvPicPr>
          <p:nvPr/>
        </p:nvPicPr>
        <p:blipFill>
          <a:blip r:embed="rId3"/>
          <a:stretch>
            <a:fillRect/>
          </a:stretch>
        </p:blipFill>
        <p:spPr>
          <a:xfrm>
            <a:off x="1866900" y="1752600"/>
            <a:ext cx="5410200" cy="4057650"/>
          </a:xfrm>
          <a:prstGeom prst="rect">
            <a:avLst/>
          </a:prstGeom>
        </p:spPr>
      </p:pic>
    </p:spTree>
    <p:extLst>
      <p:ext uri="{BB962C8B-B14F-4D97-AF65-F5344CB8AC3E}">
        <p14:creationId xmlns:p14="http://schemas.microsoft.com/office/powerpoint/2010/main" val="37473633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Observation</a:t>
            </a:r>
            <a:endParaRPr lang="en-GB" dirty="0"/>
          </a:p>
        </p:txBody>
      </p:sp>
      <p:sp>
        <p:nvSpPr>
          <p:cNvPr id="4098" name="Rectangle 2"/>
          <p:cNvSpPr>
            <a:spLocks noGrp="1" noChangeArrowheads="1"/>
          </p:cNvSpPr>
          <p:nvPr>
            <p:ph type="body" idx="1"/>
          </p:nvPr>
        </p:nvSpPr>
        <p:spPr>
          <a:xfrm>
            <a:off x="342106" y="1676400"/>
            <a:ext cx="8534400" cy="4114800"/>
          </a:xfrm>
          <a:ln/>
        </p:spPr>
        <p:txBody>
          <a:bodyPr/>
          <a:lstStyle/>
          <a:p>
            <a:r>
              <a:rPr lang="en-US" altLang="zh-CN" sz="2800" b="0" dirty="0"/>
              <a:t>Under both channel B and channel D, for sampling rate = 2MHz at AMP STA’s receiver, the required SNR is ~1dB for DL data rate of 250kbps.</a:t>
            </a:r>
          </a:p>
          <a:p>
            <a:r>
              <a:rPr lang="en-US" altLang="zh-CN" sz="2800" b="0" dirty="0"/>
              <a:t> Under both channel B and channel D, for sampling rate = 8MHz at AMP STA’s receiver, the required SNR is </a:t>
            </a:r>
            <a:r>
              <a:rPr lang="en-US" altLang="zh-CN" sz="2800" b="0" dirty="0">
                <a:highlight>
                  <a:srgbClr val="FFFF00"/>
                </a:highlight>
              </a:rPr>
              <a:t>~-2</a:t>
            </a:r>
            <a:r>
              <a:rPr lang="en-US" altLang="zh-CN" sz="2800" b="0" dirty="0"/>
              <a:t>dB for DL data rate of 250kbps.</a:t>
            </a:r>
          </a:p>
          <a:p>
            <a:pPr marL="342900" lvl="1" indent="-342900">
              <a:buChar char="•"/>
            </a:pPr>
            <a:r>
              <a:rPr lang="en-US" altLang="zh-CN" sz="2800" dirty="0">
                <a:ea typeface="+mn-ea"/>
                <a:cs typeface="+mn-cs"/>
              </a:rPr>
              <a:t> For AMP sync of length 16, the sync performance for chip duration of  2µs is acceptable.  </a:t>
            </a:r>
          </a:p>
          <a:p>
            <a:pPr lvl="1"/>
            <a:endParaRPr lang="en-US" altLang="zh-CN" sz="14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Tree>
    <p:extLst>
      <p:ext uri="{BB962C8B-B14F-4D97-AF65-F5344CB8AC3E}">
        <p14:creationId xmlns:p14="http://schemas.microsoft.com/office/powerpoint/2010/main" val="26854973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Summary</a:t>
            </a:r>
            <a:endParaRPr lang="en-GB" dirty="0"/>
          </a:p>
        </p:txBody>
      </p:sp>
      <p:sp>
        <p:nvSpPr>
          <p:cNvPr id="4098" name="Rectangle 2"/>
          <p:cNvSpPr>
            <a:spLocks noGrp="1" noChangeArrowheads="1"/>
          </p:cNvSpPr>
          <p:nvPr>
            <p:ph type="body" idx="1"/>
          </p:nvPr>
        </p:nvSpPr>
        <p:spPr>
          <a:xfrm>
            <a:off x="685800" y="1517172"/>
            <a:ext cx="7772400" cy="4114800"/>
          </a:xfrm>
          <a:ln/>
        </p:spPr>
        <p:txBody>
          <a:bodyPr/>
          <a:lstStyle/>
          <a:p>
            <a:r>
              <a:rPr lang="en-US" altLang="zh-CN" sz="2800" b="0" dirty="0"/>
              <a:t>In this submission, sync sequence for AMP is discussed. Based on the discussion, the following is proposed. </a:t>
            </a:r>
          </a:p>
          <a:p>
            <a:pPr lvl="1"/>
            <a:r>
              <a:rPr lang="en-US" altLang="zh-CN" sz="2400" b="0" dirty="0"/>
              <a:t>Basic sync length is 16, one proposed sequence is</a:t>
            </a:r>
          </a:p>
          <a:p>
            <a:pPr lvl="2"/>
            <a:r>
              <a:rPr lang="en-US" altLang="zh-CN" sz="1400" dirty="0"/>
              <a:t>S1=  </a:t>
            </a:r>
            <a:r>
              <a:rPr lang="en-US" altLang="zh-CN" sz="1400" kern="100" dirty="0">
                <a:effectLst/>
                <a:latin typeface="等线" panose="02010600030101010101" pitchFamily="2" charset="-122"/>
                <a:ea typeface="等线" panose="02010600030101010101" pitchFamily="2" charset="-122"/>
                <a:cs typeface="Times New Roman" panose="02020603050405020304" pitchFamily="18" charset="0"/>
              </a:rPr>
              <a:t>'1100100101011100’</a:t>
            </a:r>
          </a:p>
          <a:p>
            <a:pPr lvl="1"/>
            <a:r>
              <a:rPr lang="en-US" altLang="zh-CN" sz="2400" dirty="0"/>
              <a:t>Chip duration of sync field is 2</a:t>
            </a:r>
            <a:r>
              <a:rPr lang="en-US" altLang="zh-CN" sz="2400" kern="1200" dirty="0">
                <a:solidFill>
                  <a:schemeClr val="dk1"/>
                </a:solidFill>
                <a:effectLst/>
                <a:latin typeface="+mn-lt"/>
                <a:ea typeface="+mn-ea"/>
                <a:cs typeface="+mn-cs"/>
              </a:rPr>
              <a:t> µs </a:t>
            </a:r>
            <a:r>
              <a:rPr lang="en-US" altLang="zh-CN" sz="2400" dirty="0"/>
              <a:t>.</a:t>
            </a:r>
          </a:p>
          <a:p>
            <a:pPr lvl="1"/>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Tree>
    <p:extLst>
      <p:ext uri="{BB962C8B-B14F-4D97-AF65-F5344CB8AC3E}">
        <p14:creationId xmlns:p14="http://schemas.microsoft.com/office/powerpoint/2010/main" val="4045082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802.11-25/0321r0</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sz="2400" b="0" dirty="0"/>
              <a:t>Basic AMP sync length is 16, one proposed sequence is</a:t>
            </a:r>
          </a:p>
          <a:p>
            <a:pPr lvl="2"/>
            <a:r>
              <a:rPr lang="en-US" altLang="zh-CN" sz="1400" dirty="0"/>
              <a:t>S1=  </a:t>
            </a:r>
            <a:r>
              <a:rPr lang="en-US" altLang="zh-CN" sz="1400" kern="100" dirty="0">
                <a:effectLst/>
                <a:latin typeface="等线" panose="02010600030101010101" pitchFamily="2" charset="-122"/>
                <a:ea typeface="等线" panose="02010600030101010101" pitchFamily="2" charset="-122"/>
                <a:cs typeface="Times New Roman" panose="02020603050405020304" pitchFamily="18" charset="0"/>
              </a:rPr>
              <a:t>'1100100101011100’</a:t>
            </a:r>
          </a:p>
          <a:p>
            <a:pPr lvl="1"/>
            <a:r>
              <a:rPr lang="en-US" altLang="zh-CN" sz="2400" dirty="0"/>
              <a:t>Chip duration of sync field is 2</a:t>
            </a:r>
            <a:r>
              <a:rPr lang="en-US" altLang="zh-CN" sz="2400" kern="1200" dirty="0">
                <a:solidFill>
                  <a:schemeClr val="dk1"/>
                </a:solidFill>
                <a:effectLst/>
                <a:latin typeface="+mn-lt"/>
                <a:ea typeface="+mn-ea"/>
                <a:cs typeface="+mn-cs"/>
              </a:rPr>
              <a:t> µs </a:t>
            </a:r>
            <a:r>
              <a:rPr lang="en-US" altLang="zh-CN" sz="2400" dirty="0"/>
              <a:t>.</a:t>
            </a:r>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424797361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65784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r>
              <a:rPr lang="en-SG" altLang="zh-CN" sz="1200" b="1" dirty="0">
                <a:solidFill>
                  <a:srgbClr val="000000"/>
                </a:solidFill>
                <a:latin typeface="+mn-lt"/>
              </a:rPr>
              <a:t>IEEE 802.11-25/0034r2</a:t>
            </a:r>
            <a:r>
              <a:rPr lang="en-GB" altLang="zh-CN" sz="1200" b="1" dirty="0">
                <a:solidFill>
                  <a:srgbClr val="000000"/>
                </a:solidFill>
                <a:latin typeface="+mn-lt"/>
              </a:rPr>
              <a:t> </a:t>
            </a:r>
            <a:r>
              <a:rPr lang="en-US" altLang="zh-CN" dirty="0">
                <a:solidFill>
                  <a:schemeClr val="tx1"/>
                </a:solidFill>
              </a:rPr>
              <a:t>Sync field for </a:t>
            </a:r>
            <a:r>
              <a:rPr lang="en-GB" altLang="zh-CN" dirty="0"/>
              <a:t>AMP PPDU</a:t>
            </a:r>
            <a:endParaRPr lang="en-SG" altLang="zh-CN" dirty="0"/>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802.11-25/0321r0</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March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27</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3</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err="1"/>
              <a:t>Recap:High-level</a:t>
            </a:r>
            <a:r>
              <a:rPr lang="en-US" altLang="zh-CN" sz="2800" dirty="0"/>
              <a:t> requirements for AMP sync(1)  </a:t>
            </a:r>
            <a:endParaRPr lang="en-GB" sz="2800" dirty="0"/>
          </a:p>
        </p:txBody>
      </p:sp>
      <p:sp>
        <p:nvSpPr>
          <p:cNvPr id="4098" name="Rectangle 2"/>
          <p:cNvSpPr>
            <a:spLocks noGrp="1" noChangeArrowheads="1"/>
          </p:cNvSpPr>
          <p:nvPr>
            <p:ph type="body" idx="1"/>
          </p:nvPr>
        </p:nvSpPr>
        <p:spPr>
          <a:xfrm>
            <a:off x="696912" y="1755144"/>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In [1]. the following requirements for AMP sync </a:t>
            </a:r>
            <a:r>
              <a:rPr lang="en-US" altLang="zh-CN" b="0"/>
              <a:t>are discussed</a:t>
            </a:r>
            <a:r>
              <a:rPr lang="en-US" altLang="zh-CN" b="0"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Different sync sequences for DL/UL for indication.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Support two different AMP DL rate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e.g. 1Mbps and </a:t>
            </a:r>
            <a:r>
              <a:rPr lang="en-US" altLang="zh-CN" b="0"/>
              <a:t>250kbps </a:t>
            </a:r>
            <a:r>
              <a:rPr lang="en-US" altLang="zh-CN"/>
              <a:t>using </a:t>
            </a:r>
            <a:r>
              <a:rPr lang="en-US" altLang="zh-CN" dirty="0"/>
              <a:t>2 different sync</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A correlator can distinguish between Sync length 16 and 32.</a:t>
            </a: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The Sync sequence has the same number of 1 and 0.</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Good auto-correlation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The sequence have 3 consecutive 1/0, which can help distinguish synchronization field and data field with Manchester coding.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p>
          <a:p>
            <a:pPr marL="457200" lvl="1"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180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Tree>
    <p:extLst>
      <p:ext uri="{BB962C8B-B14F-4D97-AF65-F5344CB8AC3E}">
        <p14:creationId xmlns:p14="http://schemas.microsoft.com/office/powerpoint/2010/main" val="36980660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Recap: High-level requirements for AMP sync(2)  </a:t>
            </a:r>
            <a:endParaRPr lang="en-GB" sz="2800" dirty="0"/>
          </a:p>
        </p:txBody>
      </p:sp>
      <p:sp>
        <p:nvSpPr>
          <p:cNvPr id="4098" name="Rectangle 2"/>
          <p:cNvSpPr>
            <a:spLocks noGrp="1" noChangeArrowheads="1"/>
          </p:cNvSpPr>
          <p:nvPr>
            <p:ph type="body" idx="1"/>
          </p:nvPr>
        </p:nvSpPr>
        <p:spPr>
          <a:xfrm>
            <a:off x="696912" y="1755144"/>
            <a:ext cx="77724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During previous meeting, sync field for different receiver type have been discussed.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For some device type, e.g. close-range dual-mode RFID-like AMP STA, it may not have correlator in the its receiver</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Therefore, it needs to consider both receiver types with and without correlator inside.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0" dirty="0"/>
              <a:t> For the AMP device without correlator, it will use sequence matching for AMP sync field detection.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False alarm rate is the key metric, which relates to the length of sync sequence</a:t>
            </a:r>
            <a:r>
              <a:rPr lang="en-US" altLang="zh-CN" b="0" dirty="0"/>
              <a:t>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sync sequence needs to be decode by the receiver, Manchester coding is necessary to guarantee the decoding performance  </a:t>
            </a:r>
            <a:endParaRPr lang="en-US" altLang="zh-CN"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b="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4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20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2000" dirty="0"/>
          </a:p>
          <a:p>
            <a:pPr marL="457200" lvl="1" indent="0">
              <a:buNone/>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ltLang="zh-CN" sz="180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Tree>
    <p:extLst>
      <p:ext uri="{BB962C8B-B14F-4D97-AF65-F5344CB8AC3E}">
        <p14:creationId xmlns:p14="http://schemas.microsoft.com/office/powerpoint/2010/main" val="33403687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Recap: Auto-Correlation Metrics</a:t>
            </a:r>
            <a:endParaRPr lang="en-GB" dirty="0"/>
          </a:p>
        </p:txBody>
      </p:sp>
      <mc:AlternateContent xmlns:mc="http://schemas.openxmlformats.org/markup-compatibility/2006" xmlns:a14="http://schemas.microsoft.com/office/drawing/2010/main">
        <mc:Choice Requires="a14">
          <p:sp>
            <p:nvSpPr>
              <p:cNvPr id="4098" name="Rectangle 2"/>
              <p:cNvSpPr>
                <a:spLocks noGrp="1" noChangeArrowheads="1"/>
              </p:cNvSpPr>
              <p:nvPr>
                <p:ph type="body" idx="1"/>
              </p:nvPr>
            </p:nvSpPr>
            <p:spPr>
              <a:xfrm>
                <a:off x="685800" y="1981200"/>
                <a:ext cx="7772400" cy="4114800"/>
              </a:xfrm>
              <a:ln/>
            </p:spPr>
            <p:txBody>
              <a:bodyPr/>
              <a:lstStyle/>
              <a:p>
                <a:r>
                  <a:rPr lang="en-US" altLang="zh-CN" sz="2400" dirty="0"/>
                  <a:t>For high data rate</a:t>
                </a:r>
                <a:r>
                  <a:rPr lang="zh-CN" altLang="en-US" sz="2400" dirty="0"/>
                  <a:t>：</a:t>
                </a:r>
                <a:r>
                  <a:rPr lang="en-US" altLang="zh-CN" sz="2400" b="0" dirty="0"/>
                  <a:t>[</a:t>
                </a:r>
                <a14:m>
                  <m:oMath xmlns:m="http://schemas.openxmlformats.org/officeDocument/2006/math">
                    <m:acc>
                      <m:accPr>
                        <m:chr m:val="̅"/>
                        <m:ctrlPr>
                          <a:rPr lang="en-US" altLang="zh-CN" sz="2400" b="0" i="1" smtClean="0">
                            <a:latin typeface="Cambria Math" panose="02040503050406030204" pitchFamily="18" charset="0"/>
                          </a:rPr>
                        </m:ctrlPr>
                      </m:accPr>
                      <m:e>
                        <m:r>
                          <a:rPr lang="en-US" altLang="zh-CN" sz="2400" b="0" i="1" smtClean="0">
                            <a:latin typeface="Cambria Math" panose="02040503050406030204" pitchFamily="18" charset="0"/>
                          </a:rPr>
                          <m:t>𝑆</m:t>
                        </m:r>
                      </m:e>
                    </m:acc>
                  </m:oMath>
                </a14:m>
                <a:r>
                  <a:rPr lang="en-US" altLang="zh-CN" sz="2400" b="0" dirty="0"/>
                  <a:t>]</a:t>
                </a:r>
              </a:p>
              <a:p>
                <a:r>
                  <a:rPr lang="en-US" altLang="zh-CN" sz="2400" dirty="0"/>
                  <a:t>For low data rate: </a:t>
                </a:r>
                <a:r>
                  <a:rPr lang="en-US" altLang="zh-CN" sz="2400" b="0" dirty="0"/>
                  <a:t>[S S]</a:t>
                </a:r>
              </a:p>
              <a:p>
                <a:r>
                  <a:rPr lang="en-US" altLang="zh-CN" sz="2400" dirty="0"/>
                  <a:t>Local reference sequence: </a:t>
                </a:r>
                <a14:m>
                  <m:oMath xmlns:m="http://schemas.openxmlformats.org/officeDocument/2006/math">
                    <m:r>
                      <m:rPr>
                        <m:sty m:val="p"/>
                      </m:rPr>
                      <a:rPr lang="en-US" altLang="zh-CN" sz="2400">
                        <a:latin typeface="Cambria Math" panose="02040503050406030204" pitchFamily="18" charset="0"/>
                      </a:rPr>
                      <m:t>R</m:t>
                    </m:r>
                    <m:r>
                      <m:rPr>
                        <m:sty m:val="p"/>
                      </m:rPr>
                      <a:rPr lang="en-US" altLang="zh-CN" sz="2400" b="0" i="0" smtClean="0">
                        <a:latin typeface="Cambria Math" panose="02040503050406030204" pitchFamily="18" charset="0"/>
                      </a:rPr>
                      <m:t>ef</m:t>
                    </m:r>
                    <m:r>
                      <a:rPr lang="en-US" altLang="zh-CN" sz="2400" b="0" i="0" smtClean="0">
                        <a:latin typeface="Cambria Math" panose="02040503050406030204" pitchFamily="18" charset="0"/>
                      </a:rPr>
                      <m:t>=</m:t>
                    </m:r>
                    <m:r>
                      <a:rPr lang="en-US" altLang="zh-CN" sz="2400" b="0" i="1" smtClean="0">
                        <a:latin typeface="Cambria Math" panose="02040503050406030204" pitchFamily="18" charset="0"/>
                      </a:rPr>
                      <m:t>2</m:t>
                    </m:r>
                    <m:r>
                      <a:rPr lang="en-US" altLang="zh-CN" sz="2400" b="0" i="1" smtClean="0">
                        <a:latin typeface="Cambria Math" panose="02040503050406030204" pitchFamily="18" charset="0"/>
                        <a:ea typeface="Cambria Math" panose="02040503050406030204" pitchFamily="18" charset="0"/>
                      </a:rPr>
                      <m:t>×</m:t>
                    </m:r>
                    <m:r>
                      <a:rPr lang="en-US" altLang="zh-CN" sz="2400" b="0" i="1" smtClean="0">
                        <a:latin typeface="Cambria Math" panose="02040503050406030204" pitchFamily="18" charset="0"/>
                        <a:ea typeface="Cambria Math" panose="02040503050406030204" pitchFamily="18" charset="0"/>
                      </a:rPr>
                      <m:t>𝑆</m:t>
                    </m:r>
                    <m:r>
                      <a:rPr lang="en-US" altLang="zh-CN" sz="2400" b="0" i="1" smtClean="0">
                        <a:latin typeface="Cambria Math" panose="02040503050406030204" pitchFamily="18" charset="0"/>
                        <a:ea typeface="Cambria Math" panose="02040503050406030204" pitchFamily="18" charset="0"/>
                      </a:rPr>
                      <m:t>−1</m:t>
                    </m:r>
                  </m:oMath>
                </a14:m>
                <a:endParaRPr lang="en-US" altLang="zh-CN" sz="2400" dirty="0"/>
              </a:p>
              <a:p>
                <a14:m>
                  <m:oMath xmlns:m="http://schemas.openxmlformats.org/officeDocument/2006/math">
                    <m:r>
                      <m:rPr>
                        <m:sty m:val="p"/>
                      </m:rPr>
                      <a:rPr lang="en-US" altLang="zh-CN" sz="2000" b="0" smtClean="0">
                        <a:latin typeface="Cambria Math" panose="02040503050406030204" pitchFamily="18" charset="0"/>
                        <a:cs typeface="Arial" panose="020B0604020202020204" pitchFamily="34" charset="0"/>
                      </a:rPr>
                      <m:t>Correltion</m:t>
                    </m:r>
                    <m:r>
                      <a:rPr lang="en-US" altLang="zh-CN" sz="2000" b="0" i="0" smtClean="0">
                        <a:latin typeface="Cambria Math" panose="02040503050406030204" pitchFamily="18" charset="0"/>
                        <a:cs typeface="Arial" panose="020B0604020202020204" pitchFamily="34" charset="0"/>
                      </a:rPr>
                      <m:t>_</m:t>
                    </m:r>
                    <m:r>
                      <m:rPr>
                        <m:sty m:val="p"/>
                      </m:rPr>
                      <a:rPr lang="en-US" altLang="zh-CN" sz="2000" b="0" i="0" smtClean="0">
                        <a:latin typeface="Cambria Math" panose="02040503050406030204" pitchFamily="18" charset="0"/>
                        <a:cs typeface="Arial" panose="020B0604020202020204" pitchFamily="34" charset="0"/>
                      </a:rPr>
                      <m:t>H</m:t>
                    </m:r>
                    <m:r>
                      <a:rPr lang="en-US" altLang="zh-CN" sz="2000" b="0" smtClean="0">
                        <a:latin typeface="Cambria Math" panose="02040503050406030204" pitchFamily="18" charset="0"/>
                        <a:cs typeface="Arial" panose="020B0604020202020204" pitchFamily="34" charset="0"/>
                      </a:rPr>
                      <m:t>=</m:t>
                    </m:r>
                    <m:r>
                      <m:rPr>
                        <m:sty m:val="p"/>
                      </m:rPr>
                      <a:rPr lang="en-US" altLang="zh-CN" sz="2000" b="0">
                        <a:latin typeface="Cambria Math" panose="02040503050406030204" pitchFamily="18" charset="0"/>
                        <a:cs typeface="Arial" panose="020B0604020202020204" pitchFamily="34" charset="0"/>
                      </a:rPr>
                      <m:t>xcorr</m:t>
                    </m:r>
                    <m:r>
                      <a:rPr lang="en-US" altLang="zh-CN" sz="2000" b="0">
                        <a:latin typeface="Cambria Math" panose="02040503050406030204" pitchFamily="18" charset="0"/>
                        <a:cs typeface="Arial" panose="020B0604020202020204" pitchFamily="34" charset="0"/>
                      </a:rPr>
                      <m:t>(</m:t>
                    </m:r>
                    <m:d>
                      <m:dPr>
                        <m:begChr m:val="["/>
                        <m:endChr m:val="]"/>
                        <m:ctrlPr>
                          <a:rPr lang="en-US" altLang="zh-CN" sz="2000" b="0" i="1">
                            <a:latin typeface="Cambria Math" panose="02040503050406030204" pitchFamily="18" charset="0"/>
                            <a:cs typeface="Arial" panose="020B0604020202020204" pitchFamily="34" charset="0"/>
                          </a:rPr>
                        </m:ctrlPr>
                      </m:dPr>
                      <m:e>
                        <m:acc>
                          <m:accPr>
                            <m:chr m:val="̅"/>
                            <m:ctrlPr>
                              <a:rPr lang="en-US" altLang="zh-CN" sz="2000" b="0" i="1">
                                <a:latin typeface="Cambria Math" panose="02040503050406030204" pitchFamily="18" charset="0"/>
                                <a:cs typeface="Arial" panose="020B0604020202020204" pitchFamily="34" charset="0"/>
                              </a:rPr>
                            </m:ctrlPr>
                          </m:accPr>
                          <m:e>
                            <m:r>
                              <m:rPr>
                                <m:sty m:val="p"/>
                              </m:rPr>
                              <a:rPr lang="en-US" altLang="zh-CN" sz="2000" b="0" i="0" smtClean="0">
                                <a:latin typeface="Cambria Math" panose="02040503050406030204" pitchFamily="18" charset="0"/>
                                <a:cs typeface="Arial" panose="020B0604020202020204" pitchFamily="34" charset="0"/>
                              </a:rPr>
                              <m:t>S</m:t>
                            </m:r>
                          </m:e>
                        </m:acc>
                      </m:e>
                    </m:d>
                    <m:r>
                      <a:rPr lang="en-US" altLang="zh-CN" sz="2000" b="0">
                        <a:latin typeface="Cambria Math" panose="02040503050406030204" pitchFamily="18" charset="0"/>
                        <a:cs typeface="Arial" panose="020B0604020202020204" pitchFamily="34" charset="0"/>
                      </a:rPr>
                      <m:t>, </m:t>
                    </m:r>
                    <m:r>
                      <m:rPr>
                        <m:sty m:val="p"/>
                      </m:rPr>
                      <a:rPr lang="en-US" altLang="zh-CN" sz="2000" b="0">
                        <a:latin typeface="Cambria Math" panose="02040503050406030204" pitchFamily="18" charset="0"/>
                        <a:cs typeface="Arial" panose="020B0604020202020204" pitchFamily="34" charset="0"/>
                      </a:rPr>
                      <m:t>Ref</m:t>
                    </m:r>
                    <m:r>
                      <a:rPr lang="en-US" altLang="zh-CN" sz="2000" b="0">
                        <a:latin typeface="Cambria Math" panose="02040503050406030204" pitchFamily="18" charset="0"/>
                        <a:cs typeface="Arial" panose="020B0604020202020204" pitchFamily="34" charset="0"/>
                      </a:rPr>
                      <m:t>)</m:t>
                    </m:r>
                  </m:oMath>
                </a14:m>
                <a:endParaRPr lang="en-US" altLang="zh-CN" sz="2000" dirty="0">
                  <a:latin typeface="Arial" panose="020B0604020202020204" pitchFamily="34" charset="0"/>
                  <a:cs typeface="Arial" panose="020B0604020202020204" pitchFamily="34" charset="0"/>
                </a:endParaRPr>
              </a:p>
              <a:p>
                <a14:m>
                  <m:oMath xmlns:m="http://schemas.openxmlformats.org/officeDocument/2006/math">
                    <m:r>
                      <m:rPr>
                        <m:sty m:val="p"/>
                      </m:rPr>
                      <a:rPr lang="en-US" altLang="zh-CN" sz="2000" b="0" smtClean="0">
                        <a:latin typeface="Cambria Math" panose="02040503050406030204" pitchFamily="18" charset="0"/>
                        <a:cs typeface="Arial" panose="020B0604020202020204" pitchFamily="34" charset="0"/>
                      </a:rPr>
                      <m:t>Correltion</m:t>
                    </m:r>
                    <m:r>
                      <a:rPr lang="en-US" altLang="zh-CN" sz="2000" b="0" i="0" smtClean="0">
                        <a:latin typeface="Cambria Math" panose="02040503050406030204" pitchFamily="18" charset="0"/>
                        <a:cs typeface="Arial" panose="020B0604020202020204" pitchFamily="34" charset="0"/>
                      </a:rPr>
                      <m:t>_</m:t>
                    </m:r>
                    <m:r>
                      <m:rPr>
                        <m:sty m:val="p"/>
                      </m:rPr>
                      <a:rPr lang="en-US" altLang="zh-CN" sz="2000" b="0" i="0" smtClean="0">
                        <a:latin typeface="Cambria Math" panose="02040503050406030204" pitchFamily="18" charset="0"/>
                        <a:cs typeface="Arial" panose="020B0604020202020204" pitchFamily="34" charset="0"/>
                      </a:rPr>
                      <m:t>L</m:t>
                    </m:r>
                    <m:r>
                      <a:rPr lang="en-US" altLang="zh-CN" sz="2000" b="0" smtClean="0">
                        <a:latin typeface="Cambria Math" panose="02040503050406030204" pitchFamily="18" charset="0"/>
                        <a:cs typeface="Arial" panose="020B0604020202020204" pitchFamily="34" charset="0"/>
                      </a:rPr>
                      <m:t>=</m:t>
                    </m:r>
                    <m:r>
                      <m:rPr>
                        <m:sty m:val="p"/>
                      </m:rPr>
                      <a:rPr lang="en-US" altLang="zh-CN" sz="2000" b="0">
                        <a:latin typeface="Cambria Math" panose="02040503050406030204" pitchFamily="18" charset="0"/>
                        <a:cs typeface="Arial" panose="020B0604020202020204" pitchFamily="34" charset="0"/>
                      </a:rPr>
                      <m:t>xcorr</m:t>
                    </m:r>
                    <m:r>
                      <a:rPr lang="en-US" altLang="zh-CN" sz="2000" b="0">
                        <a:latin typeface="Cambria Math" panose="02040503050406030204" pitchFamily="18" charset="0"/>
                        <a:cs typeface="Arial" panose="020B0604020202020204" pitchFamily="34" charset="0"/>
                      </a:rPr>
                      <m:t>([</m:t>
                    </m:r>
                    <m:r>
                      <m:rPr>
                        <m:sty m:val="p"/>
                      </m:rPr>
                      <a:rPr lang="en-US" altLang="zh-CN" sz="2000" b="0" i="0" smtClean="0">
                        <a:latin typeface="Cambria Math" panose="02040503050406030204" pitchFamily="18" charset="0"/>
                        <a:cs typeface="Arial" panose="020B0604020202020204" pitchFamily="34" charset="0"/>
                      </a:rPr>
                      <m:t>S</m:t>
                    </m:r>
                    <m:r>
                      <a:rPr lang="en-US" altLang="zh-CN" sz="2000" b="0" i="0" smtClean="0">
                        <a:latin typeface="Cambria Math" panose="02040503050406030204" pitchFamily="18" charset="0"/>
                        <a:cs typeface="Arial" panose="020B0604020202020204" pitchFamily="34" charset="0"/>
                      </a:rPr>
                      <m:t> </m:t>
                    </m:r>
                    <m:r>
                      <m:rPr>
                        <m:sty m:val="p"/>
                      </m:rPr>
                      <a:rPr lang="en-US" altLang="zh-CN" sz="2000" b="0" i="0" smtClean="0">
                        <a:latin typeface="Cambria Math" panose="02040503050406030204" pitchFamily="18" charset="0"/>
                        <a:cs typeface="Arial" panose="020B0604020202020204" pitchFamily="34" charset="0"/>
                      </a:rPr>
                      <m:t>S</m:t>
                    </m:r>
                    <m:r>
                      <a:rPr lang="en-US" altLang="zh-CN" sz="2000" b="0" i="0" smtClean="0">
                        <a:latin typeface="Cambria Math" panose="02040503050406030204" pitchFamily="18" charset="0"/>
                        <a:cs typeface="Arial" panose="020B0604020202020204" pitchFamily="34" charset="0"/>
                      </a:rPr>
                      <m:t>], </m:t>
                    </m:r>
                    <m:r>
                      <m:rPr>
                        <m:sty m:val="p"/>
                      </m:rPr>
                      <a:rPr lang="en-US" altLang="zh-CN" sz="2000" b="0">
                        <a:latin typeface="Cambria Math" panose="02040503050406030204" pitchFamily="18" charset="0"/>
                        <a:cs typeface="Arial" panose="020B0604020202020204" pitchFamily="34" charset="0"/>
                      </a:rPr>
                      <m:t>Ref</m:t>
                    </m:r>
                    <m:r>
                      <a:rPr lang="en-US" altLang="zh-CN" sz="2000" b="0">
                        <a:latin typeface="Cambria Math" panose="02040503050406030204" pitchFamily="18" charset="0"/>
                        <a:cs typeface="Arial" panose="020B0604020202020204" pitchFamily="34" charset="0"/>
                      </a:rPr>
                      <m:t>)</m:t>
                    </m:r>
                  </m:oMath>
                </a14:m>
                <a:endParaRPr lang="en-US" altLang="zh-CN" sz="2000" dirty="0">
                  <a:latin typeface="Arial" panose="020B0604020202020204" pitchFamily="34" charset="0"/>
                  <a:cs typeface="Arial" panose="020B0604020202020204" pitchFamily="34" charset="0"/>
                </a:endParaRPr>
              </a:p>
              <a:p>
                <a14:m>
                  <m:oMath xmlns:m="http://schemas.openxmlformats.org/officeDocument/2006/math">
                    <m:r>
                      <a:rPr lang="en-US" altLang="zh-CN" sz="2400" b="0" i="1" smtClean="0">
                        <a:latin typeface="Cambria Math" panose="02040503050406030204" pitchFamily="18" charset="0"/>
                      </a:rPr>
                      <m:t>𝐴</m:t>
                    </m:r>
                    <m:sSub>
                      <m:sSubPr>
                        <m:ctrlPr>
                          <a:rPr lang="en-US" altLang="zh-CN" sz="2400" b="0" i="1" smtClean="0">
                            <a:latin typeface="Cambria Math" panose="02040503050406030204" pitchFamily="18" charset="0"/>
                          </a:rPr>
                        </m:ctrlPr>
                      </m:sSubPr>
                      <m:e>
                        <m:r>
                          <a:rPr lang="en-US" altLang="zh-CN" sz="2400" b="0" i="1" smtClean="0">
                            <a:latin typeface="Cambria Math" panose="02040503050406030204" pitchFamily="18" charset="0"/>
                          </a:rPr>
                          <m:t>𝐶</m:t>
                        </m:r>
                      </m:e>
                      <m:sub>
                        <m:r>
                          <a:rPr lang="en-US" altLang="zh-CN" sz="2400" b="0" i="1" smtClean="0">
                            <a:latin typeface="Cambria Math" panose="02040503050406030204" pitchFamily="18" charset="0"/>
                          </a:rPr>
                          <m:t>𝐻</m:t>
                        </m:r>
                      </m:sub>
                    </m:sSub>
                    <m:r>
                      <a:rPr lang="en-US" altLang="zh-CN" sz="2400" b="0" i="1" smtClean="0">
                        <a:latin typeface="Cambria Math" panose="02040503050406030204" pitchFamily="18" charset="0"/>
                      </a:rPr>
                      <m:t>=</m:t>
                    </m:r>
                    <m:f>
                      <m:fPr>
                        <m:ctrlPr>
                          <a:rPr lang="en-US" altLang="zh-CN" sz="2400" b="0" i="1" smtClean="0">
                            <a:latin typeface="Cambria Math" panose="02040503050406030204" pitchFamily="18" charset="0"/>
                          </a:rPr>
                        </m:ctrlPr>
                      </m:fPr>
                      <m:num>
                        <m:r>
                          <a:rPr lang="en-US" altLang="zh-CN" sz="2400" b="0" i="1" smtClean="0">
                            <a:latin typeface="Cambria Math" panose="02040503050406030204" pitchFamily="18" charset="0"/>
                          </a:rPr>
                          <m:t>𝑀</m:t>
                        </m:r>
                        <m:r>
                          <m:rPr>
                            <m:sty m:val="p"/>
                          </m:rPr>
                          <a:rPr lang="en-US" altLang="zh-CN" sz="2400" i="1">
                            <a:latin typeface="Cambria Math" panose="02040503050406030204" pitchFamily="18" charset="0"/>
                          </a:rPr>
                          <m:t>in</m:t>
                        </m:r>
                        <m:r>
                          <a:rPr lang="zh-CN" altLang="en-US" sz="2400" i="1" smtClean="0">
                            <a:latin typeface="Cambria Math" panose="02040503050406030204" pitchFamily="18" charset="0"/>
                          </a:rPr>
                          <m:t>（</m:t>
                        </m:r>
                        <m:r>
                          <m:rPr>
                            <m:sty m:val="p"/>
                          </m:rPr>
                          <a:rPr lang="en-US" altLang="zh-CN" sz="2400">
                            <a:latin typeface="Cambria Math" panose="02040503050406030204" pitchFamily="18" charset="0"/>
                            <a:cs typeface="Arial" panose="020B0604020202020204" pitchFamily="34" charset="0"/>
                          </a:rPr>
                          <m:t>Correltion</m:t>
                        </m:r>
                        <m:r>
                          <a:rPr lang="en-US" altLang="zh-CN" sz="2400">
                            <a:latin typeface="Cambria Math" panose="02040503050406030204" pitchFamily="18" charset="0"/>
                            <a:cs typeface="Arial" panose="020B0604020202020204" pitchFamily="34" charset="0"/>
                          </a:rPr>
                          <m:t>_</m:t>
                        </m:r>
                        <m:r>
                          <m:rPr>
                            <m:sty m:val="p"/>
                          </m:rPr>
                          <a:rPr lang="en-US" altLang="zh-CN" sz="2400">
                            <a:latin typeface="Cambria Math" panose="02040503050406030204" pitchFamily="18" charset="0"/>
                            <a:cs typeface="Arial" panose="020B0604020202020204" pitchFamily="34" charset="0"/>
                          </a:rPr>
                          <m:t>H</m:t>
                        </m:r>
                        <m:r>
                          <a:rPr lang="zh-CN" altLang="en-US" sz="2400" i="1">
                            <a:latin typeface="Cambria Math" panose="02040503050406030204" pitchFamily="18" charset="0"/>
                          </a:rPr>
                          <m:t>）</m:t>
                        </m:r>
                      </m:num>
                      <m:den>
                        <m:r>
                          <a:rPr lang="en-US" altLang="zh-CN" sz="2400" b="0" i="1" smtClean="0">
                            <a:latin typeface="Cambria Math" panose="02040503050406030204" pitchFamily="18" charset="0"/>
                          </a:rPr>
                          <m:t>2</m:t>
                        </m:r>
                        <m:r>
                          <m:rPr>
                            <m:sty m:val="p"/>
                          </m:rPr>
                          <a:rPr lang="en-US" altLang="zh-CN" sz="2400" i="1">
                            <a:latin typeface="Cambria Math" panose="02040503050406030204" pitchFamily="18" charset="0"/>
                          </a:rPr>
                          <m:t>nd</m:t>
                        </m:r>
                        <m:r>
                          <a:rPr lang="en-US" altLang="zh-CN" sz="2400" b="0" i="1" smtClean="0">
                            <a:latin typeface="Cambria Math" panose="02040503050406030204" pitchFamily="18" charset="0"/>
                          </a:rPr>
                          <m:t>𝐿𝑎𝑟𝑔𝑒𝑠𝑡</m:t>
                        </m:r>
                        <m:d>
                          <m:dPr>
                            <m:begChr m:val="|"/>
                            <m:endChr m:val="|"/>
                            <m:ctrlPr>
                              <a:rPr lang="en-US" altLang="zh-CN" sz="2400" b="0" i="1" smtClean="0">
                                <a:latin typeface="Cambria Math" panose="02040503050406030204" pitchFamily="18" charset="0"/>
                              </a:rPr>
                            </m:ctrlPr>
                          </m:dPr>
                          <m:e>
                            <m:r>
                              <m:rPr>
                                <m:sty m:val="p"/>
                              </m:rPr>
                              <a:rPr lang="en-US" altLang="zh-CN" sz="2400">
                                <a:latin typeface="Cambria Math" panose="02040503050406030204" pitchFamily="18" charset="0"/>
                                <a:cs typeface="Arial" panose="020B0604020202020204" pitchFamily="34" charset="0"/>
                              </a:rPr>
                              <m:t>Correltion</m:t>
                            </m:r>
                            <m:r>
                              <a:rPr lang="en-US" altLang="zh-CN" sz="2400">
                                <a:latin typeface="Cambria Math" panose="02040503050406030204" pitchFamily="18" charset="0"/>
                                <a:cs typeface="Arial" panose="020B0604020202020204" pitchFamily="34" charset="0"/>
                              </a:rPr>
                              <m:t>_</m:t>
                            </m:r>
                            <m:r>
                              <m:rPr>
                                <m:sty m:val="p"/>
                              </m:rPr>
                              <a:rPr lang="en-US" altLang="zh-CN" sz="2400">
                                <a:latin typeface="Cambria Math" panose="02040503050406030204" pitchFamily="18" charset="0"/>
                                <a:cs typeface="Arial" panose="020B0604020202020204" pitchFamily="34" charset="0"/>
                              </a:rPr>
                              <m:t>H</m:t>
                            </m:r>
                          </m:e>
                        </m:d>
                      </m:den>
                    </m:f>
                  </m:oMath>
                </a14:m>
                <a:endParaRPr lang="en-US" altLang="zh-CN" sz="2400" dirty="0"/>
              </a:p>
              <a:p>
                <a14:m>
                  <m:oMath xmlns:m="http://schemas.openxmlformats.org/officeDocument/2006/math">
                    <m:r>
                      <a:rPr lang="en-US" altLang="zh-CN" sz="2400" b="0" i="1" smtClean="0">
                        <a:latin typeface="Cambria Math" panose="02040503050406030204" pitchFamily="18" charset="0"/>
                      </a:rPr>
                      <m:t>𝐴</m:t>
                    </m:r>
                    <m:sSub>
                      <m:sSubPr>
                        <m:ctrlPr>
                          <a:rPr lang="en-US" altLang="zh-CN" sz="2400" b="0" i="1" smtClean="0">
                            <a:latin typeface="Cambria Math" panose="02040503050406030204" pitchFamily="18" charset="0"/>
                          </a:rPr>
                        </m:ctrlPr>
                      </m:sSubPr>
                      <m:e>
                        <m:r>
                          <a:rPr lang="en-US" altLang="zh-CN" sz="2400" b="0" i="1" smtClean="0">
                            <a:latin typeface="Cambria Math" panose="02040503050406030204" pitchFamily="18" charset="0"/>
                          </a:rPr>
                          <m:t>𝐶</m:t>
                        </m:r>
                      </m:e>
                      <m:sub>
                        <m:r>
                          <a:rPr lang="en-US" altLang="zh-CN" sz="2400" b="0" i="1" smtClean="0">
                            <a:latin typeface="Cambria Math" panose="02040503050406030204" pitchFamily="18" charset="0"/>
                          </a:rPr>
                          <m:t>𝐿</m:t>
                        </m:r>
                      </m:sub>
                    </m:sSub>
                    <m:r>
                      <a:rPr lang="en-US" altLang="zh-CN" sz="2400" b="0" i="1" smtClean="0">
                        <a:latin typeface="Cambria Math" panose="02040503050406030204" pitchFamily="18" charset="0"/>
                      </a:rPr>
                      <m:t>=</m:t>
                    </m:r>
                    <m:f>
                      <m:fPr>
                        <m:ctrlPr>
                          <a:rPr lang="en-US" altLang="zh-CN" sz="2400" b="0" i="1" smtClean="0">
                            <a:latin typeface="Cambria Math" panose="02040503050406030204" pitchFamily="18" charset="0"/>
                          </a:rPr>
                        </m:ctrlPr>
                      </m:fPr>
                      <m:num>
                        <m:r>
                          <a:rPr lang="en-US" altLang="zh-CN" sz="2400" b="0" i="1" smtClean="0">
                            <a:latin typeface="Cambria Math" panose="02040503050406030204" pitchFamily="18" charset="0"/>
                          </a:rPr>
                          <m:t>𝑀𝑎𝑥</m:t>
                        </m:r>
                        <m:r>
                          <a:rPr lang="zh-CN" altLang="en-US" sz="2400" i="1" smtClean="0">
                            <a:latin typeface="Cambria Math" panose="02040503050406030204" pitchFamily="18" charset="0"/>
                          </a:rPr>
                          <m:t>（</m:t>
                        </m:r>
                        <m:r>
                          <m:rPr>
                            <m:sty m:val="p"/>
                          </m:rPr>
                          <a:rPr lang="en-US" altLang="zh-CN" sz="2400">
                            <a:latin typeface="Cambria Math" panose="02040503050406030204" pitchFamily="18" charset="0"/>
                            <a:cs typeface="Arial" panose="020B0604020202020204" pitchFamily="34" charset="0"/>
                          </a:rPr>
                          <m:t>Correltion</m:t>
                        </m:r>
                        <m:r>
                          <a:rPr lang="en-US" altLang="zh-CN" sz="2400">
                            <a:latin typeface="Cambria Math" panose="02040503050406030204" pitchFamily="18" charset="0"/>
                            <a:cs typeface="Arial" panose="020B0604020202020204" pitchFamily="34" charset="0"/>
                          </a:rPr>
                          <m:t>_</m:t>
                        </m:r>
                        <m:r>
                          <a:rPr lang="en-US" altLang="zh-CN" sz="2400" b="0" i="1" smtClean="0">
                            <a:latin typeface="Cambria Math" panose="02040503050406030204" pitchFamily="18" charset="0"/>
                            <a:cs typeface="Arial" panose="020B0604020202020204" pitchFamily="34" charset="0"/>
                          </a:rPr>
                          <m:t>𝐿</m:t>
                        </m:r>
                        <m:r>
                          <a:rPr lang="zh-CN" altLang="en-US" sz="2400" i="1">
                            <a:latin typeface="Cambria Math" panose="02040503050406030204" pitchFamily="18" charset="0"/>
                          </a:rPr>
                          <m:t>）</m:t>
                        </m:r>
                      </m:num>
                      <m:den>
                        <m:r>
                          <a:rPr lang="en-US" altLang="zh-CN" sz="2400" b="0" i="1" smtClean="0">
                            <a:latin typeface="Cambria Math" panose="02040503050406030204" pitchFamily="18" charset="0"/>
                          </a:rPr>
                          <m:t>2</m:t>
                        </m:r>
                        <m:r>
                          <m:rPr>
                            <m:sty m:val="p"/>
                          </m:rPr>
                          <a:rPr lang="en-US" altLang="zh-CN" sz="2400" i="1">
                            <a:latin typeface="Cambria Math" panose="02040503050406030204" pitchFamily="18" charset="0"/>
                          </a:rPr>
                          <m:t>nd</m:t>
                        </m:r>
                        <m:r>
                          <a:rPr lang="en-US" altLang="zh-CN" sz="2400" b="0" i="1" smtClean="0">
                            <a:latin typeface="Cambria Math" panose="02040503050406030204" pitchFamily="18" charset="0"/>
                          </a:rPr>
                          <m:t>𝐿𝑎𝑟𝑔𝑒𝑠𝑡</m:t>
                        </m:r>
                        <m:d>
                          <m:dPr>
                            <m:begChr m:val="|"/>
                            <m:endChr m:val="|"/>
                            <m:ctrlPr>
                              <a:rPr lang="en-US" altLang="zh-CN" sz="2400" b="0" i="1" smtClean="0">
                                <a:latin typeface="Cambria Math" panose="02040503050406030204" pitchFamily="18" charset="0"/>
                              </a:rPr>
                            </m:ctrlPr>
                          </m:dPr>
                          <m:e>
                            <m:r>
                              <m:rPr>
                                <m:sty m:val="p"/>
                              </m:rPr>
                              <a:rPr lang="en-US" altLang="zh-CN" sz="2400">
                                <a:latin typeface="Cambria Math" panose="02040503050406030204" pitchFamily="18" charset="0"/>
                                <a:cs typeface="Arial" panose="020B0604020202020204" pitchFamily="34" charset="0"/>
                              </a:rPr>
                              <m:t>Correltion</m:t>
                            </m:r>
                            <m:r>
                              <a:rPr lang="en-US" altLang="zh-CN" sz="2400">
                                <a:latin typeface="Cambria Math" panose="02040503050406030204" pitchFamily="18" charset="0"/>
                                <a:cs typeface="Arial" panose="020B0604020202020204" pitchFamily="34" charset="0"/>
                              </a:rPr>
                              <m:t>_</m:t>
                            </m:r>
                            <m:r>
                              <a:rPr lang="en-US" altLang="zh-CN" sz="2400" b="0" i="1" smtClean="0">
                                <a:latin typeface="Cambria Math" panose="02040503050406030204" pitchFamily="18" charset="0"/>
                                <a:cs typeface="Arial" panose="020B0604020202020204" pitchFamily="34" charset="0"/>
                              </a:rPr>
                              <m:t>𝐿</m:t>
                            </m:r>
                          </m:e>
                        </m:d>
                      </m:den>
                    </m:f>
                  </m:oMath>
                </a14:m>
                <a:endParaRPr lang="en-US" altLang="zh-CN" sz="2400" dirty="0"/>
              </a:p>
              <a:p>
                <a14:m>
                  <m:oMath xmlns:m="http://schemas.openxmlformats.org/officeDocument/2006/math">
                    <m:r>
                      <a:rPr lang="en-US" altLang="zh-CN" sz="2400" b="0" i="1" smtClean="0">
                        <a:latin typeface="Cambria Math" panose="02040503050406030204" pitchFamily="18" charset="0"/>
                      </a:rPr>
                      <m:t>𝐴𝐶</m:t>
                    </m:r>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𝑎𝑏𝑠</m:t>
                    </m:r>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𝐴</m:t>
                    </m:r>
                    <m:sSub>
                      <m:sSubPr>
                        <m:ctrlPr>
                          <a:rPr lang="en-US" altLang="zh-CN" sz="2400" b="0" i="1" smtClean="0">
                            <a:latin typeface="Cambria Math" panose="02040503050406030204" pitchFamily="18" charset="0"/>
                          </a:rPr>
                        </m:ctrlPr>
                      </m:sSubPr>
                      <m:e>
                        <m:r>
                          <a:rPr lang="en-US" altLang="zh-CN" sz="2400" b="0" i="1" smtClean="0">
                            <a:latin typeface="Cambria Math" panose="02040503050406030204" pitchFamily="18" charset="0"/>
                          </a:rPr>
                          <m:t>𝐶</m:t>
                        </m:r>
                      </m:e>
                      <m:sub>
                        <m:r>
                          <a:rPr lang="en-US" altLang="zh-CN" sz="2400" b="0" i="1" smtClean="0">
                            <a:latin typeface="Cambria Math" panose="02040503050406030204" pitchFamily="18" charset="0"/>
                          </a:rPr>
                          <m:t>𝐻</m:t>
                        </m:r>
                      </m:sub>
                    </m:sSub>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𝑎𝑏𝑠</m:t>
                    </m:r>
                    <m:r>
                      <a:rPr lang="en-US" altLang="zh-CN" sz="2400" b="0" i="1" smtClean="0">
                        <a:latin typeface="Cambria Math" panose="02040503050406030204" pitchFamily="18" charset="0"/>
                      </a:rPr>
                      <m:t>(</m:t>
                    </m:r>
                    <m:r>
                      <a:rPr lang="en-US" altLang="zh-CN" sz="2400" b="0" i="1" smtClean="0">
                        <a:latin typeface="Cambria Math" panose="02040503050406030204" pitchFamily="18" charset="0"/>
                      </a:rPr>
                      <m:t>𝐴</m:t>
                    </m:r>
                    <m:sSub>
                      <m:sSubPr>
                        <m:ctrlPr>
                          <a:rPr lang="en-US" altLang="zh-CN" sz="2400" b="0" i="1" smtClean="0">
                            <a:latin typeface="Cambria Math" panose="02040503050406030204" pitchFamily="18" charset="0"/>
                          </a:rPr>
                        </m:ctrlPr>
                      </m:sSubPr>
                      <m:e>
                        <m:r>
                          <a:rPr lang="en-US" altLang="zh-CN" sz="2400" b="0" i="1" smtClean="0">
                            <a:latin typeface="Cambria Math" panose="02040503050406030204" pitchFamily="18" charset="0"/>
                          </a:rPr>
                          <m:t>𝐶</m:t>
                        </m:r>
                      </m:e>
                      <m:sub>
                        <m:r>
                          <a:rPr lang="en-US" altLang="zh-CN" sz="2400" b="0" i="1" smtClean="0">
                            <a:latin typeface="Cambria Math" panose="02040503050406030204" pitchFamily="18" charset="0"/>
                          </a:rPr>
                          <m:t>𝐿</m:t>
                        </m:r>
                      </m:sub>
                    </m:sSub>
                    <m:r>
                      <a:rPr lang="en-US" altLang="zh-CN" sz="2400" b="0" i="1" smtClean="0">
                        <a:latin typeface="Cambria Math" panose="02040503050406030204" pitchFamily="18" charset="0"/>
                      </a:rPr>
                      <m:t>)</m:t>
                    </m:r>
                  </m:oMath>
                </a14:m>
                <a:endParaRPr lang="en-US" altLang="zh-CN" sz="2400" b="0" dirty="0"/>
              </a:p>
            </p:txBody>
          </p:sp>
        </mc:Choice>
        <mc:Fallback xmlns="">
          <p:sp>
            <p:nvSpPr>
              <p:cNvPr id="4098" name="Rectangle 2"/>
              <p:cNvSpPr>
                <a:spLocks noGrp="1" noRot="1" noChangeAspect="1" noMove="1" noResize="1" noEditPoints="1" noAdjustHandles="1" noChangeArrowheads="1" noChangeShapeType="1" noTextEdit="1"/>
              </p:cNvSpPr>
              <p:nvPr>
                <p:ph type="body" idx="1"/>
              </p:nvPr>
            </p:nvSpPr>
            <p:spPr>
              <a:xfrm>
                <a:off x="685800" y="1981200"/>
                <a:ext cx="7772400" cy="4114800"/>
              </a:xfrm>
              <a:blipFill>
                <a:blip r:embed="rId3"/>
                <a:stretch>
                  <a:fillRect l="-1176" t="-1630" b="-2370"/>
                </a:stretch>
              </a:blipFill>
              <a:ln/>
            </p:spPr>
            <p:txBody>
              <a:bodyPr/>
              <a:lstStyle/>
              <a:p>
                <a:r>
                  <a:rPr lang="zh-CN" altLang="en-US">
                    <a:noFill/>
                  </a:rPr>
                  <a:t> </a:t>
                </a:r>
              </a:p>
            </p:txBody>
          </p:sp>
        </mc:Fallback>
      </mc:AlternateContent>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Tree>
    <p:extLst>
      <p:ext uri="{BB962C8B-B14F-4D97-AF65-F5344CB8AC3E}">
        <p14:creationId xmlns:p14="http://schemas.microsoft.com/office/powerpoint/2010/main" val="31183596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6</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Recap: Cross-Correlation Metrics</a:t>
            </a:r>
            <a:endParaRPr lang="en-GB" sz="2800" dirty="0"/>
          </a:p>
        </p:txBody>
      </p:sp>
      <p:sp>
        <p:nvSpPr>
          <p:cNvPr id="4098" name="Rectangle 2"/>
          <p:cNvSpPr>
            <a:spLocks noGrp="1" noChangeArrowheads="1"/>
          </p:cNvSpPr>
          <p:nvPr>
            <p:ph type="body" idx="1"/>
          </p:nvPr>
        </p:nvSpPr>
        <p:spPr>
          <a:xfrm>
            <a:off x="685800" y="1517172"/>
            <a:ext cx="7772400" cy="4114800"/>
          </a:xfrm>
          <a:ln/>
        </p:spPr>
        <p:txBody>
          <a:bodyPr/>
          <a:lstStyle/>
          <a:p>
            <a:r>
              <a:rPr lang="en-US" altLang="zh-CN" sz="2400" b="0" dirty="0"/>
              <a:t>The Sync sequence will be correlated with other filed of the UL/DL PPDU e.g., random Manchester coding symbols to see the cross-correlation property</a:t>
            </a:r>
          </a:p>
          <a:p>
            <a:pPr lvl="1"/>
            <a:r>
              <a:rPr lang="en-US" altLang="zh-CN" b="0" dirty="0"/>
              <a:t>The sync sequence shall maintain low cross-correlation with other filed of UL/DL PPDU</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Tree>
    <p:extLst>
      <p:ext uri="{BB962C8B-B14F-4D97-AF65-F5344CB8AC3E}">
        <p14:creationId xmlns:p14="http://schemas.microsoft.com/office/powerpoint/2010/main" val="3677354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a:t>Recap: Sync sequence length(1)</a:t>
            </a:r>
            <a:endParaRPr lang="en-GB" sz="2800" dirty="0"/>
          </a:p>
        </p:txBody>
      </p:sp>
      <p:sp>
        <p:nvSpPr>
          <p:cNvPr id="4098" name="Rectangle 2"/>
          <p:cNvSpPr>
            <a:spLocks noGrp="1" noChangeArrowheads="1"/>
          </p:cNvSpPr>
          <p:nvPr>
            <p:ph type="body" idx="1"/>
          </p:nvPr>
        </p:nvSpPr>
        <p:spPr>
          <a:xfrm>
            <a:off x="685800" y="1517172"/>
            <a:ext cx="7772400" cy="4114800"/>
          </a:xfrm>
          <a:ln/>
        </p:spPr>
        <p:txBody>
          <a:bodyPr/>
          <a:lstStyle/>
          <a:p>
            <a:r>
              <a:rPr lang="en-US" altLang="zh-CN" sz="2000" b="0" dirty="0"/>
              <a:t>For length 8, the auto-correlation is not so good and cross-correlation with random Manchester symbols become unacceptable. </a:t>
            </a:r>
          </a:p>
          <a:p>
            <a:pPr lvl="1"/>
            <a:r>
              <a:rPr lang="en-US" altLang="zh-CN" sz="1600" dirty="0"/>
              <a:t>One sequence after computer searching is  </a:t>
            </a:r>
            <a:r>
              <a:rPr lang="en-US" altLang="zh-CN" sz="1600" kern="100" dirty="0">
                <a:effectLst/>
                <a:latin typeface="等线" panose="02010600030101010101" pitchFamily="2" charset="-122"/>
                <a:ea typeface="等线" panose="02010600030101010101" pitchFamily="2" charset="-122"/>
                <a:cs typeface="Times New Roman" panose="02020603050405020304" pitchFamily="18" charset="0"/>
              </a:rPr>
              <a:t>'10001101'</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pic>
        <p:nvPicPr>
          <p:cNvPr id="8" name="图片 7">
            <a:extLst>
              <a:ext uri="{FF2B5EF4-FFF2-40B4-BE49-F238E27FC236}">
                <a16:creationId xmlns:a16="http://schemas.microsoft.com/office/drawing/2014/main" id="{2B72F408-64E5-4A14-A247-F20065C9F39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04801" y="2622911"/>
            <a:ext cx="4267195" cy="3199176"/>
          </a:xfrm>
          <a:prstGeom prst="rect">
            <a:avLst/>
          </a:prstGeom>
        </p:spPr>
      </p:pic>
      <p:sp>
        <p:nvSpPr>
          <p:cNvPr id="9" name="文本框 8">
            <a:extLst>
              <a:ext uri="{FF2B5EF4-FFF2-40B4-BE49-F238E27FC236}">
                <a16:creationId xmlns:a16="http://schemas.microsoft.com/office/drawing/2014/main" id="{7482F7BD-22DD-49F2-9DD5-2F677557FCB9}"/>
              </a:ext>
            </a:extLst>
          </p:cNvPr>
          <p:cNvSpPr txBox="1"/>
          <p:nvPr/>
        </p:nvSpPr>
        <p:spPr>
          <a:xfrm>
            <a:off x="990600" y="5795473"/>
            <a:ext cx="3124200" cy="369332"/>
          </a:xfrm>
          <a:prstGeom prst="rect">
            <a:avLst/>
          </a:prstGeom>
          <a:noFill/>
        </p:spPr>
        <p:txBody>
          <a:bodyPr wrap="square">
            <a:spAutoFit/>
          </a:bodyPr>
          <a:lstStyle/>
          <a:p>
            <a:r>
              <a:rPr lang="en-US" altLang="zh-CN" sz="1800" dirty="0"/>
              <a:t>AC_H: -4		AC_L: 2 </a:t>
            </a:r>
            <a:endParaRPr lang="zh-CN" altLang="en-US" sz="1800" dirty="0"/>
          </a:p>
        </p:txBody>
      </p:sp>
      <p:pic>
        <p:nvPicPr>
          <p:cNvPr id="10" name="图片 9">
            <a:extLst>
              <a:ext uri="{FF2B5EF4-FFF2-40B4-BE49-F238E27FC236}">
                <a16:creationId xmlns:a16="http://schemas.microsoft.com/office/drawing/2014/main" id="{EF004D91-1161-4F8A-9E00-04F34D39BF0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343401" y="2590800"/>
            <a:ext cx="4352854" cy="3263397"/>
          </a:xfrm>
          <a:prstGeom prst="rect">
            <a:avLst/>
          </a:prstGeom>
        </p:spPr>
      </p:pic>
      <p:sp>
        <p:nvSpPr>
          <p:cNvPr id="11" name="文本框 10">
            <a:extLst>
              <a:ext uri="{FF2B5EF4-FFF2-40B4-BE49-F238E27FC236}">
                <a16:creationId xmlns:a16="http://schemas.microsoft.com/office/drawing/2014/main" id="{0FDCBC80-5E6E-42BC-9DFD-CE73A891F9DC}"/>
              </a:ext>
            </a:extLst>
          </p:cNvPr>
          <p:cNvSpPr txBox="1"/>
          <p:nvPr/>
        </p:nvSpPr>
        <p:spPr>
          <a:xfrm>
            <a:off x="4957728" y="5795473"/>
            <a:ext cx="3805272" cy="646331"/>
          </a:xfrm>
          <a:prstGeom prst="rect">
            <a:avLst/>
          </a:prstGeom>
          <a:noFill/>
        </p:spPr>
        <p:txBody>
          <a:bodyPr wrap="square">
            <a:spAutoFit/>
          </a:bodyPr>
          <a:lstStyle/>
          <a:p>
            <a:r>
              <a:rPr lang="en-US" altLang="zh-CN" sz="1800" dirty="0"/>
              <a:t>Cross-correlation with Random Manchester symbols</a:t>
            </a:r>
            <a:endParaRPr lang="zh-CN" altLang="en-US" sz="1800" dirty="0"/>
          </a:p>
        </p:txBody>
      </p:sp>
    </p:spTree>
    <p:extLst>
      <p:ext uri="{BB962C8B-B14F-4D97-AF65-F5344CB8AC3E}">
        <p14:creationId xmlns:p14="http://schemas.microsoft.com/office/powerpoint/2010/main" val="7097702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3200" dirty="0"/>
              <a:t>Recap</a:t>
            </a:r>
            <a:r>
              <a:rPr lang="zh-CN" altLang="en-US" sz="3200" dirty="0"/>
              <a:t>：</a:t>
            </a:r>
            <a:r>
              <a:rPr lang="en-US" altLang="zh-CN" sz="3200" dirty="0"/>
              <a:t>Sync sequence length(2)</a:t>
            </a:r>
            <a:endParaRPr lang="en-GB" dirty="0"/>
          </a:p>
        </p:txBody>
      </p:sp>
      <p:sp>
        <p:nvSpPr>
          <p:cNvPr id="4098" name="Rectangle 2"/>
          <p:cNvSpPr>
            <a:spLocks noGrp="1" noChangeArrowheads="1"/>
          </p:cNvSpPr>
          <p:nvPr>
            <p:ph type="body" idx="1"/>
          </p:nvPr>
        </p:nvSpPr>
        <p:spPr>
          <a:xfrm>
            <a:off x="685800" y="1517172"/>
            <a:ext cx="7772400" cy="4114800"/>
          </a:xfrm>
          <a:ln/>
        </p:spPr>
        <p:txBody>
          <a:bodyPr/>
          <a:lstStyle/>
          <a:p>
            <a:r>
              <a:rPr lang="en-US" altLang="zh-CN" sz="2000" b="0" dirty="0"/>
              <a:t>For length 16, the auto-correlation is better and cross-correlation with random Manchester symbols is good </a:t>
            </a:r>
          </a:p>
          <a:p>
            <a:pPr lvl="1"/>
            <a:r>
              <a:rPr lang="en-US" altLang="zh-CN" sz="1600" dirty="0"/>
              <a:t>One candidate sequence after computer searching is  </a:t>
            </a:r>
            <a:r>
              <a:rPr lang="en-US" altLang="zh-CN" sz="1600" kern="100" dirty="0">
                <a:effectLst/>
                <a:latin typeface="等线" panose="02010600030101010101" pitchFamily="2" charset="-122"/>
                <a:ea typeface="等线" panose="02010600030101010101" pitchFamily="2" charset="-122"/>
                <a:cs typeface="Times New Roman" panose="02020603050405020304" pitchFamily="18" charset="0"/>
              </a:rPr>
              <a:t>'1100100101011100'</a:t>
            </a:r>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zh-CN" altLang="zh-CN" sz="1600" kern="100" dirty="0">
              <a:effectLst/>
              <a:latin typeface="等线" panose="02010600030101010101" pitchFamily="2" charset="-122"/>
              <a:ea typeface="等线" panose="02010600030101010101" pitchFamily="2" charset="-122"/>
              <a:cs typeface="Times New Roman" panose="02020603050405020304" pitchFamily="18" charset="0"/>
            </a:endParaRPr>
          </a:p>
          <a:p>
            <a:pPr lvl="1"/>
            <a:endParaRPr lang="en-US" altLang="zh-CN" sz="1600" b="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sp>
        <p:nvSpPr>
          <p:cNvPr id="9" name="文本框 8">
            <a:extLst>
              <a:ext uri="{FF2B5EF4-FFF2-40B4-BE49-F238E27FC236}">
                <a16:creationId xmlns:a16="http://schemas.microsoft.com/office/drawing/2014/main" id="{7482F7BD-22DD-49F2-9DD5-2F677557FCB9}"/>
              </a:ext>
            </a:extLst>
          </p:cNvPr>
          <p:cNvSpPr txBox="1"/>
          <p:nvPr/>
        </p:nvSpPr>
        <p:spPr>
          <a:xfrm>
            <a:off x="990600" y="5795473"/>
            <a:ext cx="3124200" cy="369332"/>
          </a:xfrm>
          <a:prstGeom prst="rect">
            <a:avLst/>
          </a:prstGeom>
          <a:noFill/>
        </p:spPr>
        <p:txBody>
          <a:bodyPr wrap="square">
            <a:spAutoFit/>
          </a:bodyPr>
          <a:lstStyle/>
          <a:p>
            <a:r>
              <a:rPr lang="en-US" altLang="zh-CN" sz="1800" dirty="0"/>
              <a:t>AC_H: -4		AC_L: </a:t>
            </a:r>
            <a:r>
              <a:rPr lang="en-US" altLang="zh-CN" sz="1800" dirty="0">
                <a:highlight>
                  <a:srgbClr val="FFFF00"/>
                </a:highlight>
              </a:rPr>
              <a:t>4</a:t>
            </a:r>
            <a:r>
              <a:rPr lang="en-US" altLang="zh-CN" sz="1800" dirty="0"/>
              <a:t> </a:t>
            </a:r>
            <a:endParaRPr lang="zh-CN" altLang="en-US" sz="1800" dirty="0"/>
          </a:p>
        </p:txBody>
      </p:sp>
      <p:sp>
        <p:nvSpPr>
          <p:cNvPr id="11" name="文本框 10">
            <a:extLst>
              <a:ext uri="{FF2B5EF4-FFF2-40B4-BE49-F238E27FC236}">
                <a16:creationId xmlns:a16="http://schemas.microsoft.com/office/drawing/2014/main" id="{0FDCBC80-5E6E-42BC-9DFD-CE73A891F9DC}"/>
              </a:ext>
            </a:extLst>
          </p:cNvPr>
          <p:cNvSpPr txBox="1"/>
          <p:nvPr/>
        </p:nvSpPr>
        <p:spPr>
          <a:xfrm>
            <a:off x="4957728" y="5795473"/>
            <a:ext cx="3805272" cy="646331"/>
          </a:xfrm>
          <a:prstGeom prst="rect">
            <a:avLst/>
          </a:prstGeom>
          <a:noFill/>
        </p:spPr>
        <p:txBody>
          <a:bodyPr wrap="square">
            <a:spAutoFit/>
          </a:bodyPr>
          <a:lstStyle/>
          <a:p>
            <a:r>
              <a:rPr lang="en-US" altLang="zh-CN" sz="1800" dirty="0"/>
              <a:t>Cross-correlation with Random Manchester symbols</a:t>
            </a:r>
            <a:endParaRPr lang="zh-CN" altLang="en-US" sz="1800" dirty="0"/>
          </a:p>
        </p:txBody>
      </p:sp>
      <p:pic>
        <p:nvPicPr>
          <p:cNvPr id="12" name="图片 11">
            <a:extLst>
              <a:ext uri="{FF2B5EF4-FFF2-40B4-BE49-F238E27FC236}">
                <a16:creationId xmlns:a16="http://schemas.microsoft.com/office/drawing/2014/main" id="{87A76D8F-84B2-427F-951F-95009BEAC3E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788" y="2596293"/>
            <a:ext cx="4267200" cy="3199180"/>
          </a:xfrm>
          <a:prstGeom prst="rect">
            <a:avLst/>
          </a:prstGeom>
        </p:spPr>
      </p:pic>
      <p:pic>
        <p:nvPicPr>
          <p:cNvPr id="13" name="图片 12">
            <a:extLst>
              <a:ext uri="{FF2B5EF4-FFF2-40B4-BE49-F238E27FC236}">
                <a16:creationId xmlns:a16="http://schemas.microsoft.com/office/drawing/2014/main" id="{5879E55B-0A34-4031-9B45-974617807C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7769" y="2596041"/>
            <a:ext cx="4352859" cy="3263401"/>
          </a:xfrm>
          <a:prstGeom prst="rect">
            <a:avLst/>
          </a:prstGeom>
        </p:spPr>
      </p:pic>
    </p:spTree>
    <p:extLst>
      <p:ext uri="{BB962C8B-B14F-4D97-AF65-F5344CB8AC3E}">
        <p14:creationId xmlns:p14="http://schemas.microsoft.com/office/powerpoint/2010/main" val="21090663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ltLang="zh-CN" sz="1800" b="1" dirty="0"/>
              <a:t>March 2025</a:t>
            </a:r>
            <a:endParaRPr lang="en-GB" altLang="zh-CN" sz="1800" b="1"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ltLang="zh-CN" dirty="0"/>
              <a:t>Wang </a:t>
            </a:r>
            <a:r>
              <a:rPr lang="en-US" altLang="zh-CN" dirty="0" err="1"/>
              <a:t>Ke</a:t>
            </a:r>
            <a:r>
              <a:rPr lang="en-US" altLang="zh-CN" dirty="0"/>
              <a:t>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9</a:t>
            </a:fld>
            <a:endParaRPr lang="en-GB" dirty="0"/>
          </a:p>
        </p:txBody>
      </p:sp>
      <p:sp>
        <p:nvSpPr>
          <p:cNvPr id="4097" name="Rectangle 1"/>
          <p:cNvSpPr>
            <a:spLocks noGrp="1" noChangeArrowheads="1"/>
          </p:cNvSpPr>
          <p:nvPr>
            <p:ph type="title"/>
          </p:nvPr>
        </p:nvSpPr>
        <p:spPr>
          <a:xfrm>
            <a:off x="304800" y="685800"/>
            <a:ext cx="8153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Simulation assumptions for sync </a:t>
            </a:r>
            <a:r>
              <a:rPr lang="en-US" altLang="zh-CN" sz="3200" dirty="0"/>
              <a:t> performance evaluation</a:t>
            </a:r>
            <a:endParaRPr lang="en-GB" dirty="0"/>
          </a:p>
        </p:txBody>
      </p:sp>
      <p:sp>
        <p:nvSpPr>
          <p:cNvPr id="4098" name="Rectangle 2"/>
          <p:cNvSpPr>
            <a:spLocks noGrp="1" noChangeArrowheads="1"/>
          </p:cNvSpPr>
          <p:nvPr>
            <p:ph type="body" idx="1"/>
          </p:nvPr>
        </p:nvSpPr>
        <p:spPr>
          <a:xfrm>
            <a:off x="685800" y="1783718"/>
            <a:ext cx="7772400" cy="4159881"/>
          </a:xfrm>
          <a:ln/>
        </p:spPr>
        <p:txBody>
          <a:bodyPr/>
          <a:lstStyle/>
          <a:p>
            <a:pPr lvl="1"/>
            <a:endParaRPr lang="en-US" altLang="zh-CN" sz="1600" b="0" dirty="0"/>
          </a:p>
          <a:p>
            <a:pPr lvl="1"/>
            <a:endParaRPr lang="en-US" altLang="zh-CN" sz="1600" dirty="0"/>
          </a:p>
          <a:p>
            <a:pPr lvl="1"/>
            <a:endParaRPr lang="en-US" altLang="zh-CN" sz="1600" b="0" dirty="0"/>
          </a:p>
          <a:p>
            <a:pPr lvl="1"/>
            <a:endParaRPr lang="en-US" altLang="zh-CN" sz="1600" dirty="0"/>
          </a:p>
          <a:p>
            <a:pPr lvl="1"/>
            <a:endParaRPr lang="en-US" altLang="zh-CN" sz="1600" b="0" dirty="0"/>
          </a:p>
          <a:p>
            <a:pPr lvl="1"/>
            <a:endParaRPr lang="en-US" altLang="zh-CN" sz="1600" dirty="0"/>
          </a:p>
          <a:p>
            <a:pPr lvl="1"/>
            <a:endParaRPr lang="en-US" altLang="zh-CN" sz="1600" b="0" dirty="0"/>
          </a:p>
          <a:p>
            <a:pPr lvl="1"/>
            <a:endParaRPr lang="en-US" altLang="zh-CN" sz="1600" dirty="0"/>
          </a:p>
          <a:p>
            <a:pPr lvl="1"/>
            <a:endParaRPr lang="en-US" altLang="zh-CN" sz="1600" b="0" dirty="0"/>
          </a:p>
          <a:p>
            <a:pPr lvl="1"/>
            <a:endParaRPr lang="en-US" altLang="zh-CN" sz="1600" dirty="0"/>
          </a:p>
          <a:p>
            <a:pPr lvl="1"/>
            <a:endParaRPr lang="en-US" altLang="zh-CN" sz="1600" b="0" dirty="0"/>
          </a:p>
          <a:p>
            <a:pPr marL="457200" lvl="1" indent="0">
              <a:buNone/>
            </a:pPr>
            <a:r>
              <a:rPr lang="en-US" altLang="zh-CN" sz="1600" dirty="0"/>
              <a:t>Note: For ED receiver, it directly receiver the RF signal and derive its envelope, then it samples the OOK envelope and perform correlation detection. For IF receiver, RF signal is converted to baseband signal and then it samples the baseband OOK signal and perform correlation detection.</a:t>
            </a:r>
          </a:p>
          <a:p>
            <a:pPr lvl="1"/>
            <a:endParaRPr lang="en-US" altLang="zh-CN" sz="1600" dirty="0"/>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802.11-25/0321r0</a:t>
            </a:r>
            <a:endParaRPr lang="en-SG" altLang="zh-CN" sz="1800" dirty="0">
              <a:latin typeface="+mn-lt"/>
            </a:endParaRPr>
          </a:p>
        </p:txBody>
      </p:sp>
      <p:graphicFrame>
        <p:nvGraphicFramePr>
          <p:cNvPr id="8" name="表格 7">
            <a:extLst>
              <a:ext uri="{FF2B5EF4-FFF2-40B4-BE49-F238E27FC236}">
                <a16:creationId xmlns:a16="http://schemas.microsoft.com/office/drawing/2014/main" id="{6B075E31-5BE4-4F25-A079-F25D0CB3F93A}"/>
              </a:ext>
            </a:extLst>
          </p:cNvPr>
          <p:cNvGraphicFramePr>
            <a:graphicFrameLocks noGrp="1"/>
          </p:cNvGraphicFramePr>
          <p:nvPr>
            <p:extLst>
              <p:ext uri="{D42A27DB-BD31-4B8C-83A1-F6EECF244321}">
                <p14:modId xmlns:p14="http://schemas.microsoft.com/office/powerpoint/2010/main" val="960896310"/>
              </p:ext>
            </p:extLst>
          </p:nvPr>
        </p:nvGraphicFramePr>
        <p:xfrm>
          <a:off x="1371600" y="1905001"/>
          <a:ext cx="6400800" cy="3047998"/>
        </p:xfrm>
        <a:graphic>
          <a:graphicData uri="http://schemas.openxmlformats.org/drawingml/2006/table">
            <a:tbl>
              <a:tblPr firstRow="1" bandRow="1">
                <a:tableStyleId>{5C22544A-7EE6-4342-B048-85BDC9FD1C3A}</a:tableStyleId>
              </a:tblPr>
              <a:tblGrid>
                <a:gridCol w="3409558">
                  <a:extLst>
                    <a:ext uri="{9D8B030D-6E8A-4147-A177-3AD203B41FA5}">
                      <a16:colId xmlns:a16="http://schemas.microsoft.com/office/drawing/2014/main" val="4215848821"/>
                    </a:ext>
                  </a:extLst>
                </a:gridCol>
                <a:gridCol w="2991242">
                  <a:extLst>
                    <a:ext uri="{9D8B030D-6E8A-4147-A177-3AD203B41FA5}">
                      <a16:colId xmlns:a16="http://schemas.microsoft.com/office/drawing/2014/main" val="1225950313"/>
                    </a:ext>
                  </a:extLst>
                </a:gridCol>
              </a:tblGrid>
              <a:tr h="490416">
                <a:tc>
                  <a:txBody>
                    <a:bodyPr/>
                    <a:lstStyle/>
                    <a:p>
                      <a:pPr algn="ctr"/>
                      <a:r>
                        <a:rPr lang="en-US" sz="1800" kern="1200" dirty="0">
                          <a:effectLst/>
                        </a:rPr>
                        <a:t>Parameters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Values</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85798795"/>
                  </a:ext>
                </a:extLst>
              </a:tr>
              <a:tr h="414257">
                <a:tc>
                  <a:txBody>
                    <a:bodyPr/>
                    <a:lstStyle/>
                    <a:p>
                      <a:pPr marL="0" algn="ctr" defTabSz="914400" rtl="0" eaLnBrk="1" latinLnBrk="0" hangingPunct="1"/>
                      <a:r>
                        <a:rPr lang="en-US" altLang="zh-CN" sz="1800" kern="1200" dirty="0">
                          <a:solidFill>
                            <a:schemeClr val="dk1"/>
                          </a:solidFill>
                          <a:effectLst/>
                          <a:latin typeface="+mn-lt"/>
                          <a:ea typeface="+mn-ea"/>
                          <a:cs typeface="+mn-cs"/>
                        </a:rPr>
                        <a:t>Sync sequence</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00" dirty="0">
                          <a:effectLst/>
                          <a:latin typeface="等线" panose="02010600030101010101" pitchFamily="2" charset="-122"/>
                          <a:ea typeface="等线" panose="02010600030101010101" pitchFamily="2" charset="-122"/>
                          <a:cs typeface="Times New Roman" panose="02020603050405020304" pitchFamily="18" charset="0"/>
                        </a:rPr>
                        <a:t>1100100101011100</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52422940"/>
                  </a:ext>
                </a:extLst>
              </a:tr>
              <a:tr h="414257">
                <a:tc>
                  <a:txBody>
                    <a:bodyPr/>
                    <a:lstStyle/>
                    <a:p>
                      <a:pPr marL="0" algn="ctr" defTabSz="914400" rtl="0" eaLnBrk="1" latinLnBrk="0" hangingPunct="1"/>
                      <a:r>
                        <a:rPr lang="en-US" altLang="zh-CN" sz="1800" kern="1200" dirty="0">
                          <a:solidFill>
                            <a:schemeClr val="dk1"/>
                          </a:solidFill>
                          <a:effectLst/>
                          <a:latin typeface="+mn-lt"/>
                          <a:ea typeface="+mn-ea"/>
                          <a:cs typeface="+mn-cs"/>
                        </a:rPr>
                        <a:t>Waveform</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200" dirty="0">
                          <a:solidFill>
                            <a:schemeClr val="dk1"/>
                          </a:solidFill>
                          <a:effectLst/>
                          <a:latin typeface="+mn-lt"/>
                          <a:ea typeface="+mn-ea"/>
                          <a:cs typeface="+mn-cs"/>
                        </a:rPr>
                        <a:t>DSSS-OOK</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1668401442"/>
                  </a:ext>
                </a:extLst>
              </a:tr>
              <a:tr h="432267">
                <a:tc>
                  <a:txBody>
                    <a:bodyPr/>
                    <a:lstStyle/>
                    <a:p>
                      <a:pPr algn="ctr"/>
                      <a:r>
                        <a:rPr lang="en-US" sz="1800" kern="1200" dirty="0">
                          <a:effectLst/>
                        </a:rPr>
                        <a:t>Channel model</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Channel B/Channel D</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61743118"/>
                  </a:ext>
                </a:extLst>
              </a:tr>
              <a:tr h="432267">
                <a:tc>
                  <a:txBody>
                    <a:bodyPr/>
                    <a:lstStyle/>
                    <a:p>
                      <a:pPr algn="ctr"/>
                      <a:r>
                        <a:rPr lang="en-US" sz="1800" kern="1200" dirty="0">
                          <a:effectLst/>
                        </a:rPr>
                        <a:t>Chip duration</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marL="0" algn="ctr" defTabSz="914400" rtl="0" eaLnBrk="1" latinLnBrk="0" hangingPunct="1"/>
                      <a:r>
                        <a:rPr lang="en-US" sz="1800" kern="1200" dirty="0">
                          <a:solidFill>
                            <a:schemeClr val="dk1"/>
                          </a:solidFill>
                          <a:effectLst/>
                          <a:latin typeface="+mn-lt"/>
                          <a:ea typeface="+mn-ea"/>
                          <a:cs typeface="+mn-cs"/>
                        </a:rPr>
                        <a:t>0.5/1/2µs</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4075872174"/>
                  </a:ext>
                </a:extLst>
              </a:tr>
              <a:tr h="432267">
                <a:tc>
                  <a:txBody>
                    <a:bodyPr/>
                    <a:lstStyle/>
                    <a:p>
                      <a:pPr algn="ctr"/>
                      <a:r>
                        <a:rPr lang="en-US" sz="1800" kern="1200" dirty="0">
                          <a:effectLst/>
                        </a:rPr>
                        <a:t>Sampling rate at AMP device</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2MHz/8MHz</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726403106"/>
                  </a:ext>
                </a:extLst>
              </a:tr>
              <a:tr h="432267">
                <a:tc>
                  <a:txBody>
                    <a:bodyPr/>
                    <a:lstStyle/>
                    <a:p>
                      <a:pPr marL="0" algn="ctr" defTabSz="914400" rtl="0" eaLnBrk="1" latinLnBrk="0" hangingPunct="1"/>
                      <a:r>
                        <a:rPr lang="en-US" altLang="zh-CN" sz="1800" kern="1200" dirty="0">
                          <a:solidFill>
                            <a:schemeClr val="dk1"/>
                          </a:solidFill>
                          <a:effectLst/>
                          <a:latin typeface="+mn-lt"/>
                          <a:ea typeface="+mn-ea"/>
                          <a:cs typeface="+mn-cs"/>
                        </a:rPr>
                        <a:t>Receiver type</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200" dirty="0">
                          <a:solidFill>
                            <a:schemeClr val="dk1"/>
                          </a:solidFill>
                          <a:effectLst/>
                          <a:highlight>
                            <a:srgbClr val="FFFF00"/>
                          </a:highlight>
                          <a:latin typeface="+mn-lt"/>
                          <a:ea typeface="+mn-ea"/>
                          <a:cs typeface="+mn-cs"/>
                        </a:rPr>
                        <a:t>ED/IF receiver (Note)</a:t>
                      </a:r>
                      <a:endParaRPr lang="zh-CN" altLang="en-US" sz="1800" kern="1200" dirty="0">
                        <a:solidFill>
                          <a:schemeClr val="dk1"/>
                        </a:solidFill>
                        <a:effectLst/>
                        <a:highlight>
                          <a:srgbClr val="FFFF00"/>
                        </a:highlight>
                        <a:latin typeface="+mn-lt"/>
                        <a:ea typeface="+mn-ea"/>
                        <a:cs typeface="+mn-cs"/>
                      </a:endParaRPr>
                    </a:p>
                  </a:txBody>
                  <a:tcPr/>
                </a:tc>
                <a:extLst>
                  <a:ext uri="{0D108BD9-81ED-4DB2-BD59-A6C34878D82A}">
                    <a16:rowId xmlns:a16="http://schemas.microsoft.com/office/drawing/2014/main" val="3958914412"/>
                  </a:ext>
                </a:extLst>
              </a:tr>
            </a:tbl>
          </a:graphicData>
        </a:graphic>
      </p:graphicFrame>
    </p:spTree>
    <p:extLst>
      <p:ext uri="{BB962C8B-B14F-4D97-AF65-F5344CB8AC3E}">
        <p14:creationId xmlns:p14="http://schemas.microsoft.com/office/powerpoint/2010/main" val="8520401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0</TotalTime>
  <Words>4140</Words>
  <Application>Microsoft Office PowerPoint</Application>
  <PresentationFormat>On-screen Show (4:3)</PresentationFormat>
  <Paragraphs>1890</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等线</vt:lpstr>
      <vt:lpstr>Arial</vt:lpstr>
      <vt:lpstr>Cambria Math</vt:lpstr>
      <vt:lpstr>Times New Roman</vt:lpstr>
      <vt:lpstr>ACcord Submission Template</vt:lpstr>
      <vt:lpstr> Follow-up on sync field for AMP PPDU</vt:lpstr>
      <vt:lpstr>Abstract</vt:lpstr>
      <vt:lpstr>Recap:High-level requirements for AMP sync(1)  </vt:lpstr>
      <vt:lpstr>Recap: High-level requirements for AMP sync(2)  </vt:lpstr>
      <vt:lpstr>Recap: Auto-Correlation Metrics</vt:lpstr>
      <vt:lpstr>Recap: Cross-Correlation Metrics</vt:lpstr>
      <vt:lpstr>Recap: Sync sequence length(1)</vt:lpstr>
      <vt:lpstr>Recap：Sync sequence length(2)</vt:lpstr>
      <vt:lpstr>Simulation assumptions for sync  performance evaluation</vt:lpstr>
      <vt:lpstr>Synchronization performance(1) </vt:lpstr>
      <vt:lpstr>Synchronization performance(2) </vt:lpstr>
      <vt:lpstr>Synchronization performance(3) </vt:lpstr>
      <vt:lpstr>Synchronization performance(4) </vt:lpstr>
      <vt:lpstr>Synchronization performance(5) </vt:lpstr>
      <vt:lpstr>Synchronization performance(6) </vt:lpstr>
      <vt:lpstr>Synchronization performance(7) </vt:lpstr>
      <vt:lpstr>Synchronization performance(8) </vt:lpstr>
      <vt:lpstr>Summary of  Sync performance </vt:lpstr>
      <vt:lpstr>Impact on decoding performance(1) </vt:lpstr>
      <vt:lpstr>Impact on decoding performance(2) </vt:lpstr>
      <vt:lpstr>Impact on decoding performance(3) </vt:lpstr>
      <vt:lpstr>Impact on decoding performance(2) </vt:lpstr>
      <vt:lpstr>Impact on decoding performance(3) </vt:lpstr>
      <vt:lpstr>Observation</vt:lpstr>
      <vt:lpstr>Summary</vt:lpstr>
      <vt:lpstr>PowerPoint Presentation</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Yinan Qi</cp:lastModifiedBy>
  <cp:revision>2075</cp:revision>
  <cp:lastPrinted>1998-02-10T13:28:00Z</cp:lastPrinted>
  <dcterms:created xsi:type="dcterms:W3CDTF">2009-12-02T19:05:00Z</dcterms:created>
  <dcterms:modified xsi:type="dcterms:W3CDTF">2025-03-10T19:35:52Z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