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637" r:id="rId4"/>
    <p:sldId id="651" r:id="rId5"/>
    <p:sldId id="647" r:id="rId6"/>
    <p:sldId id="649" r:id="rId7"/>
    <p:sldId id="646" r:id="rId8"/>
    <p:sldId id="648" r:id="rId9"/>
    <p:sldId id="643" r:id="rId10"/>
    <p:sldId id="621" r:id="rId11"/>
    <p:sldId id="500" r:id="rId12"/>
    <p:sldId id="630" r:id="rId13"/>
    <p:sldId id="650" r:id="rId14"/>
    <p:sldId id="623" r:id="rId15"/>
    <p:sldId id="627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86797" autoAdjust="0"/>
  </p:normalViewPr>
  <p:slideViewPr>
    <p:cSldViewPr>
      <p:cViewPr varScale="1">
        <p:scale>
          <a:sx n="75" d="100"/>
          <a:sy n="75" d="100"/>
        </p:scale>
        <p:origin x="11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2844" y="11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1FFC9-43C9-8E18-D372-DF5228038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261477-B5C4-129C-7C19-93EFE609B5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972985-1EFA-93C7-74AA-204046AF1B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470F80C-252B-BE78-EAA7-174D53E6DBC6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2CEF7-9F03-E9ED-B246-E83C85736D35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BBD49-0DC7-E852-08A8-FFDBBE075C7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2AFB1-E92B-702F-B67E-190DAA36BA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141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97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053AD-5946-681E-93A1-A01652B68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5E761C-A755-188A-ABE0-D4307D785E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D28A04-3B85-E5F4-0F67-D79FC9AB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A1633AC-4D43-326E-D0F8-A0700ED8AAD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6C6AC-31DB-5363-F6DB-072A08F0B84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2FB58-56F7-34B0-0979-5C364D0C5F4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3B85F-D5A2-B913-E140-0B64B9A2E7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1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802.11-yy/0317r0r0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5A679-4D54-E5D8-8C03-717E000A2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0458CB8-23C4-74DD-7916-6BB76C24BE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2E7E81D-85F6-8B41-96F8-84E9AE5C9C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E66721-AD84-867A-9BAD-5C57124422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873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0E3AF-4579-AA7F-DAA9-543642818D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C146515-1466-E391-0E56-82D08BE5BA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87C9D95-B9A5-3E5E-E453-51225B6B8D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E674A7-ED2C-A481-061C-8ED9D083CF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1041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8C0762-FBB6-0AA0-E117-CD2E9FB7F0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3A5DEA4-80B7-F381-CD66-42376D0F02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4A6B56E-0186-6965-0E3F-55B36DD2B8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EF9F1A0-8A22-A18E-6ECC-DA2F116DB9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698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518FD-3618-1FE0-1D9B-79F235BED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034B869-F728-8105-AF6A-B5654D3537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EF2D606-174A-D2F3-9666-FE01106BE3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DBAD000-7634-BAE5-7B4A-2C37021FC3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272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404BD-8BB6-7C55-28AC-DE466B867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DC7529A-8863-8A90-70C6-7548BB446A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E65D8DB-5426-8834-3C3B-F49C409D18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A1B20DD-D4B4-8538-4028-4319C89943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6957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D3060-18C1-9948-3F09-FEF545B46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F4B0259-E627-CB2E-AC18-F84DC3B505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15F2A49-8696-9C5A-ED38-BCE61A5BD5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BF966CF-35F8-AE5C-2D55-6AB5680297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9915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B63BD-6498-1930-141E-948F095E7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A0476ED-19F1-F7D4-B260-5283BB4966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4F6A4D2-952F-BA05-F096-A6100B75A9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FA6EE8D-5AEA-B824-E6EC-E950C0B098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89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AMP UL 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510497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280076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UL transmission parameters, e.g., BW, chip duration, etc.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How to configure UL transmission parameters, such as data rate, payload size, etc.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IEEE 802.11 TGbp Motion Dock</a:t>
            </a:r>
            <a:r>
              <a:rPr lang="en-GB" altLang="zh-CN" sz="1800" dirty="0">
                <a:latin typeface="+mn-lt"/>
              </a:rPr>
              <a:t>,” IEEE 802.11-24/1322r6, Jan. 2024</a:t>
            </a:r>
          </a:p>
          <a:p>
            <a:pPr marL="0" indent="0" algn="just"/>
            <a:r>
              <a:rPr lang="en-US" altLang="zh-CN" sz="1800" dirty="0">
                <a:latin typeface="+mn-lt"/>
              </a:rPr>
              <a:t>[2]</a:t>
            </a:r>
            <a:r>
              <a:rPr lang="en-GB" altLang="zh-CN" sz="1800" dirty="0">
                <a:latin typeface="+mn-lt"/>
              </a:rPr>
              <a:t> “AMP PPDU Design,” IEEE 802.11-25/0317r0, Jan. 2025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40626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For AMP Uplink transmission with Manchester coding only, the chip duration and the main lobe BW scale with data rates as follows.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250kbps: chip duration = 2</a:t>
            </a:r>
            <a:r>
              <a:rPr lang="el-GR" sz="2400" b="1" dirty="0">
                <a:cs typeface="Times New Roman" panose="02020603050405020304" pitchFamily="18" charset="0"/>
              </a:rPr>
              <a:t>μ</a:t>
            </a:r>
            <a:r>
              <a:rPr lang="en-GB" sz="2400" b="1" dirty="0">
                <a:cs typeface="Times New Roman" panose="02020603050405020304" pitchFamily="18" charset="0"/>
              </a:rPr>
              <a:t>s, BW = 1MHz;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1Mbps: chip duration = 0.5</a:t>
            </a:r>
            <a:r>
              <a:rPr lang="el-GR" sz="2400" b="1" dirty="0">
                <a:cs typeface="Times New Roman" panose="02020603050405020304" pitchFamily="18" charset="0"/>
              </a:rPr>
              <a:t>μ</a:t>
            </a:r>
            <a:r>
              <a:rPr lang="en-GB" sz="2400" b="1" dirty="0">
                <a:cs typeface="Times New Roman" panose="02020603050405020304" pitchFamily="18" charset="0"/>
              </a:rPr>
              <a:t>s, BW = 4MHz;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4Mbps: chip duration = 0.125</a:t>
            </a:r>
            <a:r>
              <a:rPr lang="el-GR" sz="2400" b="1" dirty="0">
                <a:cs typeface="Times New Roman" panose="02020603050405020304" pitchFamily="18" charset="0"/>
              </a:rPr>
              <a:t>μ</a:t>
            </a:r>
            <a:r>
              <a:rPr lang="en-GB" sz="2400" b="1" dirty="0">
                <a:cs typeface="Times New Roman" panose="02020603050405020304" pitchFamily="18" charset="0"/>
              </a:rPr>
              <a:t>s, BW = 16MHz.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altLang="zh-CN" sz="2400" b="1" dirty="0">
                <a:cs typeface="Times New Roman" panose="02020603050405020304" pitchFamily="18" charset="0"/>
              </a:rPr>
              <a:t>If FEC coding is supported, </a:t>
            </a:r>
            <a:r>
              <a:rPr lang="en-GB" sz="2400" b="1" dirty="0">
                <a:cs typeface="Times New Roman" panose="02020603050405020304" pitchFamily="18" charset="0"/>
              </a:rPr>
              <a:t>the chip duration and the main lobe BW are TBD.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A262F7-6D9E-5BCB-18C9-65BA4855F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924BB187-5F5C-D1D5-E429-3EECBE842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27C72D86-723E-5A6D-ED58-7B2E50C7049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75D0E41-5BE1-8058-4721-21DFDC4EC4F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6D6D90D9-7BAA-B4B3-DB76-82D202DA73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1F28504-8FBB-6E4D-2E0B-59C368FE93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CD183F0B-7481-FD89-E10F-F3310084C258}"/>
              </a:ext>
            </a:extLst>
          </p:cNvPr>
          <p:cNvSpPr txBox="1"/>
          <p:nvPr/>
        </p:nvSpPr>
        <p:spPr>
          <a:xfrm>
            <a:off x="696912" y="1282312"/>
            <a:ext cx="7989888" cy="369331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For AMP Uplink transmission, convolutional code can be supported as follows.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Coding rate: ½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Generator Polynomials: (2,1,7)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Constraint Length: K=7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Whether or not the convolutional code is applied to all data rates and device types is TBD.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202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C0C5B47-3370-1CF7-2859-0A02861344B7}"/>
              </a:ext>
            </a:extLst>
          </p:cNvPr>
          <p:cNvSpPr txBox="1"/>
          <p:nvPr/>
        </p:nvSpPr>
        <p:spPr>
          <a:xfrm>
            <a:off x="696912" y="1282312"/>
            <a:ext cx="7989888" cy="153888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For AMP Uplink transmission, MCS table can be defined. Details are TBD.  </a:t>
            </a:r>
            <a:endParaRPr lang="en-GB" sz="20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5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95FEB-62D7-776A-706E-0E89BEA20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19E03E4-EF44-5EDD-5D0D-C5AC7869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BE6B303-9313-CC44-976C-D61DEEB4062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FB3673A-AE07-5FF9-4721-355A602C161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41354AB-301C-DE44-532C-82BED53A3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47FCA8E-D4A2-03E5-8FC0-E48253F27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2E57A2B4-8381-F8B6-40B2-E5E240B296EC}"/>
              </a:ext>
            </a:extLst>
          </p:cNvPr>
          <p:cNvSpPr txBox="1"/>
          <p:nvPr/>
        </p:nvSpPr>
        <p:spPr>
          <a:xfrm>
            <a:off x="696912" y="1447800"/>
            <a:ext cx="7989888" cy="23544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For AMP UL transmission, the transmission parameters, e.g., data rate, is configured by the AP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AMP non-AP STA configuration can also be supported as optional feature.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71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AMP UL transmission covering below aspects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b="1" dirty="0"/>
              <a:t>UL transmission parameters, e.g., BW, chip duration, etc. 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b="1" dirty="0"/>
              <a:t>How to configure UL transmission parameters, such as data rate, payload size, etc.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6DB1D-2BA2-2CD6-42FD-82B4A7E5F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95D2BE6-9C5D-DD13-38C3-8BDF98AB9F7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Chip Duration and BW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53482FC-1371-724E-F4E1-2F3F57A47EE8}"/>
              </a:ext>
            </a:extLst>
          </p:cNvPr>
          <p:cNvSpPr txBox="1"/>
          <p:nvPr/>
        </p:nvSpPr>
        <p:spPr>
          <a:xfrm>
            <a:off x="696912" y="1282312"/>
            <a:ext cx="4814888" cy="515525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Multiple data rates are supported for UL Tx for both backscattering devices and active devices [1],[2].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Chip duration can scale with data rate (Manchester coded)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2us for 250kbps;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0.5us for 1Mbps;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0.125us for 4Mbps.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 BW, e.g., BW of the main lobe, can also scale with data rate.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Narrower BW for lower data rates (Manchester coded);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2us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cs typeface="Times New Roman" panose="02020603050405020304" pitchFamily="18" charset="0"/>
              </a:rPr>
              <a:t> 250kbps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1MHz</a:t>
            </a:r>
            <a:r>
              <a:rPr lang="en-GB" sz="1800" dirty="0">
                <a:cs typeface="Times New Roman" panose="02020603050405020304" pitchFamily="18" charset="0"/>
              </a:rPr>
              <a:t>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0.5us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cs typeface="Times New Roman" panose="02020603050405020304" pitchFamily="18" charset="0"/>
              </a:rPr>
              <a:t> 1Mbps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4MHz</a:t>
            </a:r>
            <a:r>
              <a:rPr lang="en-GB" sz="1800" dirty="0">
                <a:cs typeface="Times New Roman" panose="02020603050405020304" pitchFamily="18" charset="0"/>
              </a:rPr>
              <a:t>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0.125us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cs typeface="Times New Roman" panose="02020603050405020304" pitchFamily="18" charset="0"/>
              </a:rPr>
              <a:t> 4Mbps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16MHz</a:t>
            </a:r>
            <a:r>
              <a:rPr lang="en-GB" sz="1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77B5E52-16A5-DD35-786B-DC1EC4A2A2E9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BC8DEAA-D67B-319E-B8BB-D435C708C86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B494DAA-E741-1A25-6211-996B6B0C47B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2093BE0-E62E-56A6-B187-D1BA0459712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D8840F-478B-9C41-B0CC-9368A74AEB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325608"/>
            <a:ext cx="3349624" cy="24980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E259724-0CDC-5DE0-F444-51F1DEFA95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00" y="3785749"/>
            <a:ext cx="3400424" cy="253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6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8FD70-1641-20BB-3502-DEE7FFE94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71A78F8-449E-5159-0855-3D2331ED8A7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Chip Duration and BW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B8B4A71-65D1-29A0-0192-7A64CB35128A}"/>
              </a:ext>
            </a:extLst>
          </p:cNvPr>
          <p:cNvSpPr txBox="1"/>
          <p:nvPr/>
        </p:nvSpPr>
        <p:spPr>
          <a:xfrm>
            <a:off x="696912" y="1282312"/>
            <a:ext cx="7989888" cy="23083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UL BW can also scale with data rate.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For low data rate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2000" dirty="0">
                <a:cs typeface="Times New Roman" panose="02020603050405020304" pitchFamily="18" charset="0"/>
              </a:rPr>
              <a:t> longer AMP device transmission duration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Low data rate means narrower BW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2000" dirty="0">
                <a:cs typeface="Times New Roman" panose="02020603050405020304" pitchFamily="18" charset="0"/>
              </a:rPr>
              <a:t>FDM can be used to reduce the channel occupancy time.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For high data rate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shorter AMP device transmission duration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FDM can still be beneficial but may not be applicable to 4Mbps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4CDEB21-21D2-3CAC-4A9B-2358022B1FC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10BA9B71-DEA6-F09A-A6CE-8F3DDC80AB5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3C1D0BF-4911-B829-E577-76965B4D13F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AA5EF4C-041F-B381-DA8B-254E3192F7B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2" name="图片 7">
            <a:extLst>
              <a:ext uri="{FF2B5EF4-FFF2-40B4-BE49-F238E27FC236}">
                <a16:creationId xmlns:a16="http://schemas.microsoft.com/office/drawing/2014/main" id="{D2BCDFC2-4B4F-6D47-DAC5-EC6E2A072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0084" y="4005229"/>
            <a:ext cx="6663544" cy="200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43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D3425-E72A-42BA-BB8B-66ABF6A60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4C23D13-E391-C71D-6D14-BCA0BA5FEF2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FEC Coding and MCS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39EB64A-711F-82A0-6DED-46F42A7C4D57}"/>
              </a:ext>
            </a:extLst>
          </p:cNvPr>
          <p:cNvSpPr txBox="1"/>
          <p:nvPr/>
        </p:nvSpPr>
        <p:spPr>
          <a:xfrm>
            <a:off x="696912" y="1282312"/>
            <a:ext cx="7989888" cy="14619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FEC coding: convolutional coding with coding rate 1/2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Low encoder complexity at AMP non-AP STA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Existing encoder can be reused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When FEC coding is considered, chip duration and BW may need to change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FE2843E5-A3E0-289F-4BA7-555472FDBAA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A0481EE-C75B-83A4-F716-2E41BCE7A39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CF172C0-2049-3365-4DC8-4B5AF71F60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D142944-E39C-6B64-C2FF-32DDA3D394C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A446B7-9C5D-8402-919E-7D0A3A418C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882894"/>
            <a:ext cx="4391025" cy="3289306"/>
          </a:xfrm>
          <a:prstGeom prst="rect">
            <a:avLst/>
          </a:prstGeom>
        </p:spPr>
      </p:pic>
      <p:sp>
        <p:nvSpPr>
          <p:cNvPr id="6" name="文本框 17">
            <a:extLst>
              <a:ext uri="{FF2B5EF4-FFF2-40B4-BE49-F238E27FC236}">
                <a16:creationId xmlns:a16="http://schemas.microsoft.com/office/drawing/2014/main" id="{E6F01A32-C142-279A-1848-BAEB0C639398}"/>
              </a:ext>
            </a:extLst>
          </p:cNvPr>
          <p:cNvSpPr txBox="1"/>
          <p:nvPr/>
        </p:nvSpPr>
        <p:spPr>
          <a:xfrm>
            <a:off x="662926" y="2735928"/>
            <a:ext cx="3909074" cy="343170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FEC coding: convolutional code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Channel B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Coding rate: ½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Generator Polynomials: (2,1,7)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Constraint Length: K=7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Observation: convolutional code has 2.5dB and 0.8dB gain against Manchester coding for BLER=10</a:t>
            </a:r>
            <a:r>
              <a:rPr lang="en-GB" sz="2000" baseline="30000" dirty="0">
                <a:cs typeface="Times New Roman" panose="02020603050405020304" pitchFamily="18" charset="0"/>
              </a:rPr>
              <a:t>-1</a:t>
            </a:r>
            <a:r>
              <a:rPr lang="en-GB" sz="2000" dirty="0">
                <a:cs typeface="Times New Roman" panose="02020603050405020304" pitchFamily="18" charset="0"/>
              </a:rPr>
              <a:t> and BLER=10</a:t>
            </a:r>
            <a:r>
              <a:rPr lang="en-GB" sz="2000" baseline="30000" dirty="0">
                <a:cs typeface="Times New Roman" panose="02020603050405020304" pitchFamily="18" charset="0"/>
              </a:rPr>
              <a:t>-2</a:t>
            </a:r>
            <a:r>
              <a:rPr lang="en-GB" sz="2000" dirty="0">
                <a:cs typeface="Times New Roman" panose="02020603050405020304" pitchFamily="18" charset="0"/>
              </a:rPr>
              <a:t>, respective.</a:t>
            </a:r>
          </a:p>
        </p:txBody>
      </p:sp>
    </p:spTree>
    <p:extLst>
      <p:ext uri="{BB962C8B-B14F-4D97-AF65-F5344CB8AC3E}">
        <p14:creationId xmlns:p14="http://schemas.microsoft.com/office/powerpoint/2010/main" val="313200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8611C-A221-2267-AEDC-BCBC135A36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7CF4F615-81DB-9FA4-AAC5-31B44CE0291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FEC Coding and MCS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6B17DC0-A78D-0DF8-674D-1D0883C015B7}"/>
              </a:ext>
            </a:extLst>
          </p:cNvPr>
          <p:cNvSpPr txBox="1"/>
          <p:nvPr/>
        </p:nvSpPr>
        <p:spPr>
          <a:xfrm>
            <a:off x="696912" y="1282312"/>
            <a:ext cx="7989888" cy="20467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Similar to legacy protocols, MCS table can be defined according to data rates and FEC coding.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Data rate depends on device type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FEC coding can be considered for certain data rates depending on complexity and link budget requirements.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FEC coding can be on top of line coding, e.g., Manchester coding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406D2C3-AF6E-C10C-7D46-095AEA8011F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C92DEF1-CDCD-B82E-405C-3EA4709DDE73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C804FDAC-F93F-A7D0-D13E-9DAD501D3D3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0362714-AB1D-F8BC-7F61-A97A50BE5FF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3F934D8A-C17F-6B43-47DC-3CBC2485CB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11028"/>
              </p:ext>
            </p:extLst>
          </p:nvPr>
        </p:nvGraphicFramePr>
        <p:xfrm>
          <a:off x="588682" y="3513200"/>
          <a:ext cx="7989887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80">
                  <a:extLst>
                    <a:ext uri="{9D8B030D-6E8A-4147-A177-3AD203B41FA5}">
                      <a16:colId xmlns:a16="http://schemas.microsoft.com/office/drawing/2014/main" val="4196351630"/>
                    </a:ext>
                  </a:extLst>
                </a:gridCol>
                <a:gridCol w="2735263">
                  <a:extLst>
                    <a:ext uri="{9D8B030D-6E8A-4147-A177-3AD203B41FA5}">
                      <a16:colId xmlns:a16="http://schemas.microsoft.com/office/drawing/2014/main" val="4088761729"/>
                    </a:ext>
                  </a:extLst>
                </a:gridCol>
                <a:gridCol w="1997472">
                  <a:extLst>
                    <a:ext uri="{9D8B030D-6E8A-4147-A177-3AD203B41FA5}">
                      <a16:colId xmlns:a16="http://schemas.microsoft.com/office/drawing/2014/main" val="3050405441"/>
                    </a:ext>
                  </a:extLst>
                </a:gridCol>
                <a:gridCol w="1997472">
                  <a:extLst>
                    <a:ext uri="{9D8B030D-6E8A-4147-A177-3AD203B41FA5}">
                      <a16:colId xmlns:a16="http://schemas.microsoft.com/office/drawing/2014/main" val="225900543"/>
                    </a:ext>
                  </a:extLst>
                </a:gridCol>
              </a:tblGrid>
              <a:tr h="242848">
                <a:tc>
                  <a:txBody>
                    <a:bodyPr/>
                    <a:lstStyle/>
                    <a:p>
                      <a:r>
                        <a:rPr lang="en-GB" altLang="zh-CN" sz="1600" dirty="0"/>
                        <a:t>MCS Index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Device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FEC Coding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Data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463619"/>
                  </a:ext>
                </a:extLst>
              </a:tr>
              <a:tr h="511313">
                <a:tc>
                  <a:txBody>
                    <a:bodyPr/>
                    <a:lstStyle/>
                    <a:p>
                      <a:r>
                        <a:rPr lang="en-GB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196712"/>
                  </a:ext>
                </a:extLst>
              </a:tr>
              <a:tr h="440968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997991"/>
                  </a:ext>
                </a:extLst>
              </a:tr>
              <a:tr h="296237"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666833"/>
                  </a:ext>
                </a:extLst>
              </a:tr>
              <a:tr h="296237">
                <a:tc>
                  <a:txBody>
                    <a:bodyPr/>
                    <a:lstStyle/>
                    <a:p>
                      <a:r>
                        <a:rPr lang="en-GB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81508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F5A1D8D-DB36-0D03-726D-8F595F66DD57}"/>
              </a:ext>
            </a:extLst>
          </p:cNvPr>
          <p:cNvSpPr txBox="1"/>
          <p:nvPr/>
        </p:nvSpPr>
        <p:spPr>
          <a:xfrm>
            <a:off x="3695700" y="5781447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Example of MCS Table </a:t>
            </a:r>
          </a:p>
        </p:txBody>
      </p:sp>
    </p:spTree>
    <p:extLst>
      <p:ext uri="{BB962C8B-B14F-4D97-AF65-F5344CB8AC3E}">
        <p14:creationId xmlns:p14="http://schemas.microsoft.com/office/powerpoint/2010/main" val="37180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0A1F4-0D78-D597-F007-2A9037E03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8FB259C-9416-397E-B2A3-92344CC25B2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Transmission Configuration for Active Devices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EC13133-39D1-C4DA-37D0-0DBAAAB46FB8}"/>
              </a:ext>
            </a:extLst>
          </p:cNvPr>
          <p:cNvSpPr txBox="1"/>
          <p:nvPr/>
        </p:nvSpPr>
        <p:spPr>
          <a:xfrm>
            <a:off x="696912" y="1282312"/>
            <a:ext cx="4178301" cy="24929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Active AMP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AMP AP may trigger multiple AMP non-AP STAs simultaneously.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AMP STA near AMP AP should transmit with higher data rate compared with AMP STAs far away from AP.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7C3C7E9-EFAD-1377-20FD-7897DFF5C848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DD1AD43-0498-D53B-1E11-640181D3E68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034A4F9-EA46-2361-FE6D-E5D710F2F4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3A7635-B73E-F8D6-B1E2-0BC356AF5B7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30AB9F-95CF-B421-98D2-7D84109FB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5143" y="1371600"/>
            <a:ext cx="4318857" cy="2600083"/>
          </a:xfrm>
          <a:prstGeom prst="rect">
            <a:avLst/>
          </a:prstGeom>
        </p:spPr>
      </p:pic>
      <p:sp>
        <p:nvSpPr>
          <p:cNvPr id="4" name="文本框 17">
            <a:extLst>
              <a:ext uri="{FF2B5EF4-FFF2-40B4-BE49-F238E27FC236}">
                <a16:creationId xmlns:a16="http://schemas.microsoft.com/office/drawing/2014/main" id="{503B8C11-E717-B1F4-EDE6-3C28E6E0B2B2}"/>
              </a:ext>
            </a:extLst>
          </p:cNvPr>
          <p:cNvSpPr txBox="1"/>
          <p:nvPr/>
        </p:nvSpPr>
        <p:spPr>
          <a:xfrm>
            <a:off x="687363" y="3731586"/>
            <a:ext cx="7889810" cy="304698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UL Configuration parameters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Payload size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Data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PPDU duration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Sensor use case: AMP AP can have knowledge such as the channel condition between AP and STA, payload size of sensor data, e.g., from past Tx/Rx.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AP configures UL Tx parameters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97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C6DB19-C02E-6391-6BA7-6161D99A7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8124C2B-E9A2-0DC2-1AF1-144D8B55630F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Transmission Configuration for Active Devices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EDA19AC-3669-9453-F105-C920A0FB4B3A}"/>
              </a:ext>
            </a:extLst>
          </p:cNvPr>
          <p:cNvSpPr txBox="1"/>
          <p:nvPr/>
        </p:nvSpPr>
        <p:spPr>
          <a:xfrm>
            <a:off x="696912" y="1282312"/>
            <a:ext cx="4178301" cy="310854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Active AMP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Inventory use case: AMP AP may not have any knowledge of the channel condition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AP can configure the same rate for all triggered STAs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High rate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Tx failure, e.g., STA b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Low rate  unnecessarily long channel occupancy, e.g., STA a1 and a2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DAC8EC9-7637-C70F-2A43-D866653CC26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CB9B808-742D-FB37-91A4-331E18FA3F8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71D70B7-3506-2787-1CDE-B82C06E6526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533849-A804-FCBF-9623-73FDF03C486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1EDC4F-42A9-9FF7-B973-AC7094FA4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5143" y="1371600"/>
            <a:ext cx="4318857" cy="2600083"/>
          </a:xfrm>
          <a:prstGeom prst="rect">
            <a:avLst/>
          </a:prstGeom>
        </p:spPr>
      </p:pic>
      <p:sp>
        <p:nvSpPr>
          <p:cNvPr id="4" name="文本框 17">
            <a:extLst>
              <a:ext uri="{FF2B5EF4-FFF2-40B4-BE49-F238E27FC236}">
                <a16:creationId xmlns:a16="http://schemas.microsoft.com/office/drawing/2014/main" id="{D53111E7-DF7F-2B08-0FBA-376A9013FDE4}"/>
              </a:ext>
            </a:extLst>
          </p:cNvPr>
          <p:cNvSpPr txBox="1"/>
          <p:nvPr/>
        </p:nvSpPr>
        <p:spPr>
          <a:xfrm>
            <a:off x="681760" y="4328162"/>
            <a:ext cx="7889810" cy="12003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AMP non-AP STAs can be allowed to autonomously choose its own data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Such information can be conveyed in UL transmission, e.g., UL SIG if supported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11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31160-11B0-D884-FFA5-CDD8A2263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E189497-2CE7-71B7-94CD-D04A64789AF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00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Transmission Configuration for Backscattering Devices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6079E58-D91E-112C-668F-7938B2807176}"/>
              </a:ext>
            </a:extLst>
          </p:cNvPr>
          <p:cNvSpPr txBox="1"/>
          <p:nvPr/>
        </p:nvSpPr>
        <p:spPr>
          <a:xfrm>
            <a:off x="696912" y="1282312"/>
            <a:ext cx="7989888" cy="378565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 Configuration parameters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Duration of the excitation field for activating the AMP devices;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AP can choose duration flexibly based on the energy related feedback from the AMP devices.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Do not apply to the case where there is no feedback from AMP devices.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Duration of the excitation field for backscattering communication.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Depend on payload size, data rate, etc.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How to configure?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800" dirty="0">
                <a:cs typeface="Times New Roman" panose="02020603050405020304" pitchFamily="18" charset="0"/>
              </a:rPr>
              <a:t>AP configures UL Tx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800" dirty="0">
                <a:cs typeface="Times New Roman" panose="02020603050405020304" pitchFamily="18" charset="0"/>
              </a:rPr>
              <a:t>AMP devices determine and indicate in UL Tx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DAFEE4D-15D0-6F93-F960-1B438C3BD868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5BB81E6-B002-B178-EF87-D26D2D8749D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8D1BAD-FDD7-AF4E-C581-69A4F015686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36F8E3D-8CAD-428E-3802-C7EB9A4269C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D1EDE9-08D2-65AC-09CE-15FCE80073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556" y="5122990"/>
            <a:ext cx="7608888" cy="97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81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1230</Words>
  <Application>Microsoft Office PowerPoint</Application>
  <PresentationFormat>On-screen Show (4:3)</PresentationFormat>
  <Paragraphs>220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Courier New</vt:lpstr>
      <vt:lpstr>Times New Roman</vt:lpstr>
      <vt:lpstr>Wingdings</vt:lpstr>
      <vt:lpstr>ACcord Submission Template</vt:lpstr>
      <vt:lpstr>AMP UL Transmission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2078</cp:revision>
  <cp:lastPrinted>1998-02-10T13:28:00Z</cp:lastPrinted>
  <dcterms:created xsi:type="dcterms:W3CDTF">2009-12-02T19:05:00Z</dcterms:created>
  <dcterms:modified xsi:type="dcterms:W3CDTF">2025-03-10T13:02:30Z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