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1"/>
  </p:notesMasterIdLst>
  <p:handoutMasterIdLst>
    <p:handoutMasterId r:id="rId22"/>
  </p:handoutMasterIdLst>
  <p:sldIdLst>
    <p:sldId id="269" r:id="rId2"/>
    <p:sldId id="257" r:id="rId3"/>
    <p:sldId id="632" r:id="rId4"/>
    <p:sldId id="644" r:id="rId5"/>
    <p:sldId id="643" r:id="rId6"/>
    <p:sldId id="634" r:id="rId7"/>
    <p:sldId id="636" r:id="rId8"/>
    <p:sldId id="635" r:id="rId9"/>
    <p:sldId id="629" r:id="rId10"/>
    <p:sldId id="645" r:id="rId11"/>
    <p:sldId id="618" r:id="rId12"/>
    <p:sldId id="621" r:id="rId13"/>
    <p:sldId id="500" r:id="rId14"/>
    <p:sldId id="630" r:id="rId15"/>
    <p:sldId id="646" r:id="rId16"/>
    <p:sldId id="647" r:id="rId17"/>
    <p:sldId id="623" r:id="rId18"/>
    <p:sldId id="627" r:id="rId19"/>
    <p:sldId id="628"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94719" autoAdjust="0"/>
  </p:normalViewPr>
  <p:slideViewPr>
    <p:cSldViewPr>
      <p:cViewPr>
        <p:scale>
          <a:sx n="80" d="100"/>
          <a:sy n="80" d="100"/>
        </p:scale>
        <p:origin x="2100" y="10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9" d="100"/>
          <a:sy n="99" d="100"/>
        </p:scale>
        <p:origin x="2844" y="1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F8BC8-6357-246C-80D3-FC15C282581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097D608-8C19-CDCC-D23F-5B087930C88A}"/>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3B5A4A6-317B-F214-E475-3F960A0B9F0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946CDCCF-FE16-3E58-A9DC-426B0501F6ED}"/>
              </a:ext>
            </a:extLst>
          </p:cNvPr>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512435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r>
              <a:rPr lang="en-GB" altLang="zh-CN" dirty="0"/>
              <a:t>Preamble + Sync + excitation</a:t>
            </a:r>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488161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3413825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3BBE3-CA79-137B-4F76-F2DDEB1E0A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AAEED2-18E3-E982-5871-733BB1C85536}"/>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B287BF0C-0CD4-7FA0-8065-BF0A2D8E435E}"/>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61E03997-9EC4-1C06-0751-B122F283673B}"/>
              </a:ext>
            </a:extLst>
          </p:cNvPr>
          <p:cNvSpPr>
            <a:spLocks noGrp="1"/>
          </p:cNvSpPr>
          <p:nvPr>
            <p:ph type="hdr" sz="quarter" idx="10"/>
          </p:nvPr>
        </p:nvSpPr>
        <p:spPr/>
        <p:txBody>
          <a:bodyPr/>
          <a:lstStyle/>
          <a:p>
            <a:pPr>
              <a:defRPr/>
            </a:pPr>
            <a:r>
              <a:rPr lang="en-US"/>
              <a:t>Doc Title</a:t>
            </a:r>
            <a:endParaRPr lang="en-US" dirty="0"/>
          </a:p>
        </p:txBody>
      </p:sp>
      <p:sp>
        <p:nvSpPr>
          <p:cNvPr id="5" name="Date Placeholder 4">
            <a:extLst>
              <a:ext uri="{FF2B5EF4-FFF2-40B4-BE49-F238E27FC236}">
                <a16:creationId xmlns:a16="http://schemas.microsoft.com/office/drawing/2014/main" id="{68FCB058-8AF6-BDFA-E818-EBAF8DA5BF40}"/>
              </a:ext>
            </a:extLst>
          </p:cNvPr>
          <p:cNvSpPr>
            <a:spLocks noGrp="1"/>
          </p:cNvSpPr>
          <p:nvPr>
            <p:ph type="dt" idx="11"/>
          </p:nvPr>
        </p:nvSpPr>
        <p:spPr/>
        <p:txBody>
          <a:bodyPr/>
          <a:lstStyle/>
          <a:p>
            <a:pPr>
              <a:defRPr/>
            </a:pPr>
            <a:r>
              <a:rPr lang="en-US"/>
              <a:t>Month Year</a:t>
            </a:r>
            <a:endParaRPr lang="en-US" dirty="0"/>
          </a:p>
        </p:txBody>
      </p:sp>
      <p:sp>
        <p:nvSpPr>
          <p:cNvPr id="6" name="Footer Placeholder 5">
            <a:extLst>
              <a:ext uri="{FF2B5EF4-FFF2-40B4-BE49-F238E27FC236}">
                <a16:creationId xmlns:a16="http://schemas.microsoft.com/office/drawing/2014/main" id="{5751B862-B60B-FFA5-B9D7-C7A1A6B13A0B}"/>
              </a:ext>
            </a:extLst>
          </p:cNvPr>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a:extLst>
              <a:ext uri="{FF2B5EF4-FFF2-40B4-BE49-F238E27FC236}">
                <a16:creationId xmlns:a16="http://schemas.microsoft.com/office/drawing/2014/main" id="{8FC719E9-7BFC-617F-3C81-38F7A45EDC3E}"/>
              </a:ext>
            </a:extLst>
          </p:cNvPr>
          <p:cNvSpPr>
            <a:spLocks noGrp="1"/>
          </p:cNvSpPr>
          <p:nvPr>
            <p:ph type="sldNum" sz="quarter" idx="13"/>
          </p:nvPr>
        </p:nvSpPr>
        <p:spPr/>
        <p:txBody>
          <a:bodyPr/>
          <a:lstStyle/>
          <a:p>
            <a:pPr>
              <a:defRPr/>
            </a:pPr>
            <a:r>
              <a:rPr lang="en-US"/>
              <a:t>Page </a:t>
            </a:r>
            <a:fld id="{870C1BA4-1CEE-4CD8-8532-343A8D2B3155}" type="slidenum">
              <a:rPr lang="en-US" smtClean="0"/>
              <a:t>14</a:t>
            </a:fld>
            <a:endParaRPr lang="en-US" dirty="0"/>
          </a:p>
        </p:txBody>
      </p:sp>
    </p:spTree>
    <p:extLst>
      <p:ext uri="{BB962C8B-B14F-4D97-AF65-F5344CB8AC3E}">
        <p14:creationId xmlns:p14="http://schemas.microsoft.com/office/powerpoint/2010/main" val="3171379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D51AA-2674-8F13-24C0-6052601F2F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8539-B2F5-E592-2C65-B34705E3F145}"/>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D9E77D39-39F1-B1D0-611F-7E3D66285459}"/>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076EC02A-87FD-CCC4-5DD3-7A53DF5854C8}"/>
              </a:ext>
            </a:extLst>
          </p:cNvPr>
          <p:cNvSpPr>
            <a:spLocks noGrp="1"/>
          </p:cNvSpPr>
          <p:nvPr>
            <p:ph type="hdr" sz="quarter" idx="10"/>
          </p:nvPr>
        </p:nvSpPr>
        <p:spPr/>
        <p:txBody>
          <a:bodyPr/>
          <a:lstStyle/>
          <a:p>
            <a:pPr>
              <a:defRPr/>
            </a:pPr>
            <a:r>
              <a:rPr lang="en-US"/>
              <a:t>Doc Title</a:t>
            </a:r>
            <a:endParaRPr lang="en-US" dirty="0"/>
          </a:p>
        </p:txBody>
      </p:sp>
      <p:sp>
        <p:nvSpPr>
          <p:cNvPr id="5" name="Date Placeholder 4">
            <a:extLst>
              <a:ext uri="{FF2B5EF4-FFF2-40B4-BE49-F238E27FC236}">
                <a16:creationId xmlns:a16="http://schemas.microsoft.com/office/drawing/2014/main" id="{6BA7511F-7C1C-B7A9-28FF-F668B25B725E}"/>
              </a:ext>
            </a:extLst>
          </p:cNvPr>
          <p:cNvSpPr>
            <a:spLocks noGrp="1"/>
          </p:cNvSpPr>
          <p:nvPr>
            <p:ph type="dt" idx="11"/>
          </p:nvPr>
        </p:nvSpPr>
        <p:spPr/>
        <p:txBody>
          <a:bodyPr/>
          <a:lstStyle/>
          <a:p>
            <a:pPr>
              <a:defRPr/>
            </a:pPr>
            <a:r>
              <a:rPr lang="en-US"/>
              <a:t>Month Year</a:t>
            </a:r>
            <a:endParaRPr lang="en-US" dirty="0"/>
          </a:p>
        </p:txBody>
      </p:sp>
      <p:sp>
        <p:nvSpPr>
          <p:cNvPr id="6" name="Footer Placeholder 5">
            <a:extLst>
              <a:ext uri="{FF2B5EF4-FFF2-40B4-BE49-F238E27FC236}">
                <a16:creationId xmlns:a16="http://schemas.microsoft.com/office/drawing/2014/main" id="{65027576-6146-A65F-6427-34B5EA0162D4}"/>
              </a:ext>
            </a:extLst>
          </p:cNvPr>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a:extLst>
              <a:ext uri="{FF2B5EF4-FFF2-40B4-BE49-F238E27FC236}">
                <a16:creationId xmlns:a16="http://schemas.microsoft.com/office/drawing/2014/main" id="{DEBAA23B-BCDA-B931-C6A7-4F7F8719416B}"/>
              </a:ext>
            </a:extLst>
          </p:cNvPr>
          <p:cNvSpPr>
            <a:spLocks noGrp="1"/>
          </p:cNvSpPr>
          <p:nvPr>
            <p:ph type="sldNum" sz="quarter" idx="13"/>
          </p:nvPr>
        </p:nvSpPr>
        <p:spPr/>
        <p:txBody>
          <a:bodyPr/>
          <a:lstStyle/>
          <a:p>
            <a:pPr>
              <a:defRPr/>
            </a:pPr>
            <a:r>
              <a:rPr lang="en-US"/>
              <a:t>Page </a:t>
            </a:r>
            <a:fld id="{870C1BA4-1CEE-4CD8-8532-343A8D2B3155}" type="slidenum">
              <a:rPr lang="en-US" smtClean="0"/>
              <a:t>15</a:t>
            </a:fld>
            <a:endParaRPr lang="en-US" dirty="0"/>
          </a:p>
        </p:txBody>
      </p:sp>
    </p:spTree>
    <p:extLst>
      <p:ext uri="{BB962C8B-B14F-4D97-AF65-F5344CB8AC3E}">
        <p14:creationId xmlns:p14="http://schemas.microsoft.com/office/powerpoint/2010/main" val="3295087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D8000-405D-DD44-0A9D-A1D273A697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617758-215D-F2AB-D099-74D96B8DF3B4}"/>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E3322DC3-8DA6-44C5-E2AA-559ED0DBE63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11C8CFD0-2E34-1A65-81A6-CFD44A748522}"/>
              </a:ext>
            </a:extLst>
          </p:cNvPr>
          <p:cNvSpPr>
            <a:spLocks noGrp="1"/>
          </p:cNvSpPr>
          <p:nvPr>
            <p:ph type="hdr" sz="quarter" idx="10"/>
          </p:nvPr>
        </p:nvSpPr>
        <p:spPr/>
        <p:txBody>
          <a:bodyPr/>
          <a:lstStyle/>
          <a:p>
            <a:pPr>
              <a:defRPr/>
            </a:pPr>
            <a:r>
              <a:rPr lang="en-US"/>
              <a:t>Doc Title</a:t>
            </a:r>
            <a:endParaRPr lang="en-US" dirty="0"/>
          </a:p>
        </p:txBody>
      </p:sp>
      <p:sp>
        <p:nvSpPr>
          <p:cNvPr id="5" name="Date Placeholder 4">
            <a:extLst>
              <a:ext uri="{FF2B5EF4-FFF2-40B4-BE49-F238E27FC236}">
                <a16:creationId xmlns:a16="http://schemas.microsoft.com/office/drawing/2014/main" id="{52ED08C4-7D16-13BD-6949-B42DBE127E3D}"/>
              </a:ext>
            </a:extLst>
          </p:cNvPr>
          <p:cNvSpPr>
            <a:spLocks noGrp="1"/>
          </p:cNvSpPr>
          <p:nvPr>
            <p:ph type="dt" idx="11"/>
          </p:nvPr>
        </p:nvSpPr>
        <p:spPr/>
        <p:txBody>
          <a:bodyPr/>
          <a:lstStyle/>
          <a:p>
            <a:pPr>
              <a:defRPr/>
            </a:pPr>
            <a:r>
              <a:rPr lang="en-US"/>
              <a:t>Month Year</a:t>
            </a:r>
            <a:endParaRPr lang="en-US" dirty="0"/>
          </a:p>
        </p:txBody>
      </p:sp>
      <p:sp>
        <p:nvSpPr>
          <p:cNvPr id="6" name="Footer Placeholder 5">
            <a:extLst>
              <a:ext uri="{FF2B5EF4-FFF2-40B4-BE49-F238E27FC236}">
                <a16:creationId xmlns:a16="http://schemas.microsoft.com/office/drawing/2014/main" id="{CDD1F821-B2F7-AB3B-3BB8-F4FBB66B3207}"/>
              </a:ext>
            </a:extLst>
          </p:cNvPr>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a:extLst>
              <a:ext uri="{FF2B5EF4-FFF2-40B4-BE49-F238E27FC236}">
                <a16:creationId xmlns:a16="http://schemas.microsoft.com/office/drawing/2014/main" id="{9BA2E85C-7C59-1E21-9238-2201B4A019C3}"/>
              </a:ext>
            </a:extLst>
          </p:cNvPr>
          <p:cNvSpPr>
            <a:spLocks noGrp="1"/>
          </p:cNvSpPr>
          <p:nvPr>
            <p:ph type="sldNum" sz="quarter" idx="13"/>
          </p:nvPr>
        </p:nvSpPr>
        <p:spPr/>
        <p:txBody>
          <a:bodyPr/>
          <a:lstStyle/>
          <a:p>
            <a:pPr>
              <a:defRPr/>
            </a:pPr>
            <a:r>
              <a:rPr lang="en-US"/>
              <a:t>Page </a:t>
            </a:r>
            <a:fld id="{870C1BA4-1CEE-4CD8-8532-343A8D2B3155}" type="slidenum">
              <a:rPr lang="en-US" smtClean="0"/>
              <a:t>16</a:t>
            </a:fld>
            <a:endParaRPr lang="en-US" dirty="0"/>
          </a:p>
        </p:txBody>
      </p:sp>
    </p:spTree>
    <p:extLst>
      <p:ext uri="{BB962C8B-B14F-4D97-AF65-F5344CB8AC3E}">
        <p14:creationId xmlns:p14="http://schemas.microsoft.com/office/powerpoint/2010/main" val="3518337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17</a:t>
            </a:fld>
            <a:endParaRPr lang="en-US" dirty="0"/>
          </a:p>
        </p:txBody>
      </p:sp>
    </p:spTree>
    <p:extLst>
      <p:ext uri="{BB962C8B-B14F-4D97-AF65-F5344CB8AC3E}">
        <p14:creationId xmlns:p14="http://schemas.microsoft.com/office/powerpoint/2010/main" val="1527997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053AD-5946-681E-93A1-A01652B68E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5E761C-A755-188A-ABE0-D4307D785EA3}"/>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04D28A04-3B85-E5F4-0F67-D79FC9AB8C43}"/>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A1633AC-4D43-326E-D0F8-A0700ED8AAD8}"/>
              </a:ext>
            </a:extLst>
          </p:cNvPr>
          <p:cNvSpPr>
            <a:spLocks noGrp="1"/>
          </p:cNvSpPr>
          <p:nvPr>
            <p:ph type="hdr" sz="quarter" idx="10"/>
          </p:nvPr>
        </p:nvSpPr>
        <p:spPr/>
        <p:txBody>
          <a:bodyPr/>
          <a:lstStyle/>
          <a:p>
            <a:pPr>
              <a:defRPr/>
            </a:pPr>
            <a:r>
              <a:rPr lang="en-US"/>
              <a:t>Doc Title</a:t>
            </a:r>
            <a:endParaRPr lang="en-US" dirty="0"/>
          </a:p>
        </p:txBody>
      </p:sp>
      <p:sp>
        <p:nvSpPr>
          <p:cNvPr id="5" name="Date Placeholder 4">
            <a:extLst>
              <a:ext uri="{FF2B5EF4-FFF2-40B4-BE49-F238E27FC236}">
                <a16:creationId xmlns:a16="http://schemas.microsoft.com/office/drawing/2014/main" id="{2876C6AC-31DB-5363-F6DB-072A08F0B84E}"/>
              </a:ext>
            </a:extLst>
          </p:cNvPr>
          <p:cNvSpPr>
            <a:spLocks noGrp="1"/>
          </p:cNvSpPr>
          <p:nvPr>
            <p:ph type="dt" idx="11"/>
          </p:nvPr>
        </p:nvSpPr>
        <p:spPr/>
        <p:txBody>
          <a:bodyPr/>
          <a:lstStyle/>
          <a:p>
            <a:pPr>
              <a:defRPr/>
            </a:pPr>
            <a:r>
              <a:rPr lang="en-US"/>
              <a:t>Month Year</a:t>
            </a:r>
            <a:endParaRPr lang="en-US" dirty="0"/>
          </a:p>
        </p:txBody>
      </p:sp>
      <p:sp>
        <p:nvSpPr>
          <p:cNvPr id="6" name="Footer Placeholder 5">
            <a:extLst>
              <a:ext uri="{FF2B5EF4-FFF2-40B4-BE49-F238E27FC236}">
                <a16:creationId xmlns:a16="http://schemas.microsoft.com/office/drawing/2014/main" id="{4782FB58-56F7-34B0-0979-5C364D0C5F45}"/>
              </a:ext>
            </a:extLst>
          </p:cNvPr>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a:extLst>
              <a:ext uri="{FF2B5EF4-FFF2-40B4-BE49-F238E27FC236}">
                <a16:creationId xmlns:a16="http://schemas.microsoft.com/office/drawing/2014/main" id="{66E3B85F-D5A2-B913-E140-0B64B9A2E7C7}"/>
              </a:ext>
            </a:extLst>
          </p:cNvPr>
          <p:cNvSpPr>
            <a:spLocks noGrp="1"/>
          </p:cNvSpPr>
          <p:nvPr>
            <p:ph type="sldNum" sz="quarter" idx="13"/>
          </p:nvPr>
        </p:nvSpPr>
        <p:spPr/>
        <p:txBody>
          <a:bodyPr/>
          <a:lstStyle/>
          <a:p>
            <a:pPr>
              <a:defRPr/>
            </a:pPr>
            <a:r>
              <a:rPr lang="en-US"/>
              <a:t>Page </a:t>
            </a:r>
            <a:fld id="{870C1BA4-1CEE-4CD8-8532-343A8D2B3155}" type="slidenum">
              <a:rPr lang="en-US" smtClean="0"/>
              <a:t>18</a:t>
            </a:fld>
            <a:endParaRPr lang="en-US" dirty="0"/>
          </a:p>
        </p:txBody>
      </p:sp>
    </p:spTree>
    <p:extLst>
      <p:ext uri="{BB962C8B-B14F-4D97-AF65-F5344CB8AC3E}">
        <p14:creationId xmlns:p14="http://schemas.microsoft.com/office/powerpoint/2010/main" val="138301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55358-A31C-6185-129E-EEA915790D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59FB90-6E03-4FAC-5CB8-C23D7DF86867}"/>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4810D308-E725-0B29-F50D-670B307C240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727190A6-C7CE-995B-407A-F4314FC653CC}"/>
              </a:ext>
            </a:extLst>
          </p:cNvPr>
          <p:cNvSpPr>
            <a:spLocks noGrp="1"/>
          </p:cNvSpPr>
          <p:nvPr>
            <p:ph type="hdr" sz="quarter" idx="10"/>
          </p:nvPr>
        </p:nvSpPr>
        <p:spPr/>
        <p:txBody>
          <a:bodyPr/>
          <a:lstStyle/>
          <a:p>
            <a:pPr>
              <a:defRPr/>
            </a:pPr>
            <a:r>
              <a:rPr lang="en-US"/>
              <a:t>Doc Title</a:t>
            </a:r>
            <a:endParaRPr lang="en-US" dirty="0"/>
          </a:p>
        </p:txBody>
      </p:sp>
      <p:sp>
        <p:nvSpPr>
          <p:cNvPr id="5" name="Date Placeholder 4">
            <a:extLst>
              <a:ext uri="{FF2B5EF4-FFF2-40B4-BE49-F238E27FC236}">
                <a16:creationId xmlns:a16="http://schemas.microsoft.com/office/drawing/2014/main" id="{5C7AF6E3-B266-7724-6CB3-01FD4F148D80}"/>
              </a:ext>
            </a:extLst>
          </p:cNvPr>
          <p:cNvSpPr>
            <a:spLocks noGrp="1"/>
          </p:cNvSpPr>
          <p:nvPr>
            <p:ph type="dt" idx="11"/>
          </p:nvPr>
        </p:nvSpPr>
        <p:spPr/>
        <p:txBody>
          <a:bodyPr/>
          <a:lstStyle/>
          <a:p>
            <a:pPr>
              <a:defRPr/>
            </a:pPr>
            <a:r>
              <a:rPr lang="en-US"/>
              <a:t>Month Year</a:t>
            </a:r>
            <a:endParaRPr lang="en-US" dirty="0"/>
          </a:p>
        </p:txBody>
      </p:sp>
      <p:sp>
        <p:nvSpPr>
          <p:cNvPr id="6" name="Footer Placeholder 5">
            <a:extLst>
              <a:ext uri="{FF2B5EF4-FFF2-40B4-BE49-F238E27FC236}">
                <a16:creationId xmlns:a16="http://schemas.microsoft.com/office/drawing/2014/main" id="{C4B771E8-F4C0-6806-AB12-6DAD1A049D12}"/>
              </a:ext>
            </a:extLst>
          </p:cNvPr>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a:extLst>
              <a:ext uri="{FF2B5EF4-FFF2-40B4-BE49-F238E27FC236}">
                <a16:creationId xmlns:a16="http://schemas.microsoft.com/office/drawing/2014/main" id="{08D80E3A-6AB7-3C33-7DA1-D3F2813BF346}"/>
              </a:ext>
            </a:extLst>
          </p:cNvPr>
          <p:cNvSpPr>
            <a:spLocks noGrp="1"/>
          </p:cNvSpPr>
          <p:nvPr>
            <p:ph type="sldNum" sz="quarter" idx="13"/>
          </p:nvPr>
        </p:nvSpPr>
        <p:spPr/>
        <p:txBody>
          <a:bodyPr/>
          <a:lstStyle/>
          <a:p>
            <a:pPr>
              <a:defRPr/>
            </a:pPr>
            <a:r>
              <a:rPr lang="en-US"/>
              <a:t>Page </a:t>
            </a:r>
            <a:fld id="{870C1BA4-1CEE-4CD8-8532-343A8D2B3155}" type="slidenum">
              <a:rPr lang="en-US" smtClean="0"/>
              <a:t>19</a:t>
            </a:fld>
            <a:endParaRPr lang="en-US" dirty="0"/>
          </a:p>
        </p:txBody>
      </p:sp>
    </p:spTree>
    <p:extLst>
      <p:ext uri="{BB962C8B-B14F-4D97-AF65-F5344CB8AC3E}">
        <p14:creationId xmlns:p14="http://schemas.microsoft.com/office/powerpoint/2010/main" val="4201960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802.11-yy/0316r0r0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D28F1-80A5-2E9A-D7A9-9378755626D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498DF9D-6213-BEEB-EAB1-2FF5C91CBEBF}"/>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EF60574-8ABA-BBEE-2783-CBC2E2109B22}"/>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D37553E0-D855-B0E9-BEB3-2717F95814EC}"/>
              </a:ext>
            </a:extLst>
          </p:cNvPr>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2570963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AA8B6-673D-A6A5-CAFD-A6B6F16F3FA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605E29C-C60B-8FA4-7320-67C9BCEAA0B1}"/>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E75100A-C225-D535-5619-BBD879C4F5AD}"/>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61E860A4-B948-6515-C9B1-8E9D4D9801B7}"/>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468536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4CB5B-8085-2E79-0FDB-666A3C59C58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9ABC2BC-0F84-7103-C36C-E337F3DCC8B7}"/>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DF653BF-209E-4D53-D15E-CA838ED7944F}"/>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BC965DC-CB79-6856-0D35-6862E547104D}"/>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216355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D6334-ACE3-D9C9-E5E0-E50F6920EFB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8328B23-886B-072E-EA4C-986D690277E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028843F0-03D6-E027-57AC-EFA21FF41E3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C554C44-F348-5C00-9D37-5D7074D80844}"/>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3430391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21DBE-EA92-0FA7-B034-13CB5052086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7696A6E-A09A-7A4F-CCC1-6616E9D1FF34}"/>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A7AA8A6-3D65-FE10-7BDC-DA62B92656F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75BDCEE-A66E-B7E4-E444-E3F3CEFE96F9}"/>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206971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C27ACC-84D0-C6FE-C7F0-47CA870C63A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FD175C7-BF2C-91A8-7E93-A66DB98304EA}"/>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CF6C9A5-E3E3-3744-4CAF-8A88FA91FCEF}"/>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69E12381-95E7-710E-A5FA-DF180363279D}"/>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421406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8217A-5193-A224-67B8-3C9BDC9ACDD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39C3BDB-3B1D-C589-D88C-B6FD12AD91EB}"/>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17D4061-FD7C-1E44-0F61-9DCCCC821BB8}"/>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09EF159-A664-46F8-4AD5-DB3EF6383CF7}"/>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387286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Follow-up on AMP PPDU Design</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2025-03-11</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850054068"/>
              </p:ext>
            </p:extLst>
          </p:nvPr>
        </p:nvGraphicFramePr>
        <p:xfrm>
          <a:off x="838200" y="2701138"/>
          <a:ext cx="7886702" cy="2659684"/>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Ke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Shengjiang</a:t>
                      </a:r>
                      <a:r>
                        <a:rPr lang="en-GB" sz="1200" b="0" dirty="0">
                          <a:effectLst/>
                          <a:latin typeface="Times New Roman" panose="02020603050405020304" pitchFamily="18" charset="0"/>
                          <a:ea typeface="+mn-ea"/>
                          <a:cs typeface="Times New Roman" panose="02020603050405020304" pitchFamily="18" charset="0"/>
                        </a:rPr>
                        <a:t> Cui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r>
                        <a:rPr lang="en-GB" sz="1200" dirty="0" err="1">
                          <a:effectLst/>
                          <a:latin typeface="Times New Roman" panose="02020603050405020304" pitchFamily="18" charset="0"/>
                          <a:ea typeface="+mn-ea"/>
                          <a:cs typeface="Times New Roman" panose="02020603050405020304" pitchFamily="18" charset="0"/>
                        </a:rPr>
                        <a:t>Zhisong</a:t>
                      </a:r>
                      <a:r>
                        <a:rPr lang="en-GB" sz="1200" dirty="0">
                          <a:effectLst/>
                          <a:latin typeface="Times New Roman" panose="02020603050405020304" pitchFamily="18" charset="0"/>
                          <a:ea typeface="+mn-ea"/>
                          <a:cs typeface="Times New Roman" panose="02020603050405020304" pitchFamily="18" charset="0"/>
                        </a:rPr>
                        <a:t> Zuo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DF334-F54E-96B0-1664-A72A35374DB0}"/>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6FA3FF9-8A7B-940F-2F0F-51924F707CD9}"/>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DL PPDU: Flexible BW and Waveform</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67296B94-C753-4A70-BDF3-8D1BD0F0F862}"/>
              </a:ext>
            </a:extLst>
          </p:cNvPr>
          <p:cNvSpPr txBox="1"/>
          <p:nvPr/>
        </p:nvSpPr>
        <p:spPr>
          <a:xfrm>
            <a:off x="696912" y="1282312"/>
            <a:ext cx="7989888" cy="269304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Bi-static backscattering</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fields can be transmitted by separated nodes</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AP: DL sync, SIG and data</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Energizer: excitation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BW and waveform is more applicable</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BW and waveform configuration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Can either be pre-defined or flexibly configured</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Trade-off between performance and signalling overhead/complexity.</a:t>
            </a: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BF1FCAE-F46D-2711-6AEA-6FC4F137F41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8B0EF17F-F24D-3734-E791-51767AD3E0D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D9D67BE7-BF95-30BA-66C1-F1F19A31AC5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E800505C-24EF-D1CE-AD66-BEC8DC29421F}"/>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3" name="Picture 2">
            <a:extLst>
              <a:ext uri="{FF2B5EF4-FFF2-40B4-BE49-F238E27FC236}">
                <a16:creationId xmlns:a16="http://schemas.microsoft.com/office/drawing/2014/main" id="{A03B6A00-68B5-2097-8749-4AA3EA131F26}"/>
              </a:ext>
            </a:extLst>
          </p:cNvPr>
          <p:cNvPicPr>
            <a:picLocks noChangeAspect="1"/>
          </p:cNvPicPr>
          <p:nvPr/>
        </p:nvPicPr>
        <p:blipFill>
          <a:blip r:embed="rId3"/>
          <a:stretch>
            <a:fillRect/>
          </a:stretch>
        </p:blipFill>
        <p:spPr>
          <a:xfrm>
            <a:off x="677516" y="4781430"/>
            <a:ext cx="7658100" cy="885140"/>
          </a:xfrm>
          <a:prstGeom prst="rect">
            <a:avLst/>
          </a:prstGeom>
        </p:spPr>
      </p:pic>
    </p:spTree>
    <p:extLst>
      <p:ext uri="{BB962C8B-B14F-4D97-AF65-F5344CB8AC3E}">
        <p14:creationId xmlns:p14="http://schemas.microsoft.com/office/powerpoint/2010/main" val="14318788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PPDU Format</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989888" cy="447814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DL PPDU format</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AMP device can be assumed with energy storage so the excitation part is purely for backscattering</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Sync may be needed for AMP devices to know when the backscattering begins</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AP has full control of the energizer to avoid misuse of excitation field </a:t>
            </a:r>
          </a:p>
          <a:p>
            <a:pPr marL="342900" lvl="1"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UL PPDU format for backscattering</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UL PPDU for backscattering can be defined as follows:</a:t>
            </a:r>
          </a:p>
          <a:p>
            <a:pPr marL="1257300" lvl="3"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IEEE 802.11bp shall specify, in 2.4 GHz, an AMP UL PPDU for AMP non-AP STAs supporting backscattering transmission that contains at least AMP-UL-Sync field and AMP-UL-Data field. </a:t>
            </a:r>
          </a:p>
          <a:p>
            <a:pPr marL="1257300" lvl="3"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Note: This UL PPDU is backscattered by the AMP non-AP STA within one excitation field which can be contained in a DL PPDU</a:t>
            </a:r>
          </a:p>
          <a:p>
            <a:pPr marL="800100" lvl="2" indent="-342900" algn="just">
              <a:spcBef>
                <a:spcPts val="0"/>
              </a:spcBef>
              <a:spcAft>
                <a:spcPts val="600"/>
              </a:spcAft>
              <a:buFont typeface="Courier New" panose="02070309020205020404" pitchFamily="49" charset="0"/>
              <a:buChar char="o"/>
            </a:pPr>
            <a:endParaRPr lang="en-GB" sz="1000" dirty="0">
              <a:cs typeface="Times New Roman" panose="02020603050405020304" pitchFamily="18" charset="0"/>
            </a:endParaRPr>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25" name="Picture 24">
            <a:extLst>
              <a:ext uri="{FF2B5EF4-FFF2-40B4-BE49-F238E27FC236}">
                <a16:creationId xmlns:a16="http://schemas.microsoft.com/office/drawing/2014/main" id="{AA3D165E-93CA-188D-0840-91F9B3CE70C9}"/>
              </a:ext>
            </a:extLst>
          </p:cNvPr>
          <p:cNvPicPr>
            <a:picLocks noChangeAspect="1"/>
          </p:cNvPicPr>
          <p:nvPr/>
        </p:nvPicPr>
        <p:blipFill>
          <a:blip r:embed="rId3"/>
          <a:stretch>
            <a:fillRect/>
          </a:stretch>
        </p:blipFill>
        <p:spPr>
          <a:xfrm>
            <a:off x="2514600" y="2675493"/>
            <a:ext cx="3962400" cy="1055473"/>
          </a:xfrm>
          <a:prstGeom prst="rect">
            <a:avLst/>
          </a:prstGeom>
        </p:spPr>
      </p:pic>
      <p:pic>
        <p:nvPicPr>
          <p:cNvPr id="27" name="Picture 26">
            <a:extLst>
              <a:ext uri="{FF2B5EF4-FFF2-40B4-BE49-F238E27FC236}">
                <a16:creationId xmlns:a16="http://schemas.microsoft.com/office/drawing/2014/main" id="{FDFB2EEF-CB5D-8CB5-9AA0-1893827E255A}"/>
              </a:ext>
            </a:extLst>
          </p:cNvPr>
          <p:cNvPicPr>
            <a:picLocks noChangeAspect="1"/>
          </p:cNvPicPr>
          <p:nvPr/>
        </p:nvPicPr>
        <p:blipFill>
          <a:blip r:embed="rId4"/>
          <a:stretch>
            <a:fillRect/>
          </a:stretch>
        </p:blipFill>
        <p:spPr>
          <a:xfrm>
            <a:off x="2476500" y="5421284"/>
            <a:ext cx="4191000" cy="1006724"/>
          </a:xfrm>
          <a:prstGeom prst="rect">
            <a:avLst/>
          </a:prstGeom>
        </p:spPr>
      </p:pic>
    </p:spTree>
    <p:extLst>
      <p:ext uri="{BB962C8B-B14F-4D97-AF65-F5344CB8AC3E}">
        <p14:creationId xmlns:p14="http://schemas.microsoft.com/office/powerpoint/2010/main" val="226794777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989888" cy="377026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The following issues are discussed and analysed in this contribution</a:t>
            </a:r>
          </a:p>
          <a:p>
            <a:pPr marL="800100" lvl="2" indent="-342900" algn="just">
              <a:spcBef>
                <a:spcPts val="0"/>
              </a:spcBef>
              <a:spcAft>
                <a:spcPts val="600"/>
              </a:spcAft>
              <a:buFont typeface="Courier New" panose="02070309020205020404" pitchFamily="49" charset="0"/>
              <a:buChar char="o"/>
            </a:pPr>
            <a:r>
              <a:rPr lang="en-GB" sz="2400" dirty="0">
                <a:cs typeface="Times New Roman" panose="02020603050405020304" pitchFamily="18" charset="0"/>
              </a:rPr>
              <a:t>Preamble design</a:t>
            </a:r>
          </a:p>
          <a:p>
            <a:pPr marL="800100" lvl="2" indent="-342900" algn="just">
              <a:spcBef>
                <a:spcPts val="0"/>
              </a:spcBef>
              <a:spcAft>
                <a:spcPts val="600"/>
              </a:spcAft>
              <a:buFont typeface="Courier New" panose="02070309020205020404" pitchFamily="49" charset="0"/>
              <a:buChar char="o"/>
            </a:pPr>
            <a:r>
              <a:rPr lang="en-GB" sz="2400" dirty="0">
                <a:cs typeface="Times New Roman" panose="02020603050405020304" pitchFamily="18" charset="0"/>
              </a:rPr>
              <a:t>Synchronization design for both DL and UL</a:t>
            </a:r>
          </a:p>
          <a:p>
            <a:pPr marL="800100" lvl="2" indent="-342900" algn="just">
              <a:spcBef>
                <a:spcPts val="0"/>
              </a:spcBef>
              <a:spcAft>
                <a:spcPts val="600"/>
              </a:spcAft>
              <a:buFont typeface="Courier New" panose="02070309020205020404" pitchFamily="49" charset="0"/>
              <a:buChar char="o"/>
            </a:pPr>
            <a:r>
              <a:rPr lang="en-GB" sz="2400" dirty="0">
                <a:cs typeface="Times New Roman" panose="02020603050405020304" pitchFamily="18" charset="0"/>
              </a:rPr>
              <a:t>DL/UL SIG</a:t>
            </a:r>
          </a:p>
          <a:p>
            <a:pPr marL="800100" lvl="2" indent="-342900" algn="just">
              <a:spcBef>
                <a:spcPts val="0"/>
              </a:spcBef>
              <a:spcAft>
                <a:spcPts val="600"/>
              </a:spcAft>
              <a:buFont typeface="Courier New" panose="02070309020205020404" pitchFamily="49" charset="0"/>
              <a:buChar char="o"/>
            </a:pPr>
            <a:r>
              <a:rPr lang="en-GB" sz="2400" dirty="0">
                <a:cs typeface="Times New Roman" panose="02020603050405020304" pitchFamily="18" charset="0"/>
              </a:rPr>
              <a:t>Payload size</a:t>
            </a:r>
          </a:p>
          <a:p>
            <a:pPr marL="800100" lvl="2" indent="-342900" algn="just">
              <a:spcBef>
                <a:spcPts val="0"/>
              </a:spcBef>
              <a:spcAft>
                <a:spcPts val="600"/>
              </a:spcAft>
              <a:buFont typeface="Courier New" panose="02070309020205020404" pitchFamily="49" charset="0"/>
              <a:buChar char="o"/>
            </a:pPr>
            <a:r>
              <a:rPr lang="en-GB" sz="2400" dirty="0">
                <a:cs typeface="Times New Roman" panose="02020603050405020304" pitchFamily="18" charset="0"/>
              </a:rPr>
              <a:t>DL and UL PPDU format</a:t>
            </a:r>
          </a:p>
          <a:p>
            <a:pPr marL="0" lvl="1" algn="just">
              <a:spcBef>
                <a:spcPts val="0"/>
              </a:spcBef>
              <a:spcAft>
                <a:spcPts val="600"/>
              </a:spcAft>
            </a:pPr>
            <a:endParaRPr lang="en-GB"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40826365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buNone/>
            </a:pPr>
            <a:r>
              <a:rPr lang="en-US" altLang="zh-CN" sz="1800" dirty="0">
                <a:latin typeface="+mn-lt"/>
              </a:rPr>
              <a:t>[1]</a:t>
            </a:r>
            <a:r>
              <a:rPr lang="en-GB" altLang="zh-CN" sz="1800" dirty="0">
                <a:latin typeface="+mn-lt"/>
              </a:rPr>
              <a:t> “</a:t>
            </a:r>
            <a:r>
              <a:rPr lang="sv-SE" altLang="zh-CN" sz="1800" dirty="0">
                <a:latin typeface="+mn-lt"/>
              </a:rPr>
              <a:t>IEEE 802.11 TGbp Motion Dock</a:t>
            </a:r>
            <a:r>
              <a:rPr lang="en-GB" altLang="zh-CN" sz="1800" dirty="0">
                <a:latin typeface="+mn-lt"/>
              </a:rPr>
              <a:t>,” IEEE 802.11-24/1322r6, Jan. 2025</a:t>
            </a:r>
          </a:p>
          <a:p>
            <a:pPr marL="0" indent="0" algn="just">
              <a:buNone/>
            </a:pPr>
            <a:r>
              <a:rPr lang="en-GB" altLang="zh-CN" sz="1800" dirty="0">
                <a:latin typeface="+mn-lt"/>
              </a:rPr>
              <a:t>[2] “AMP UL Transmission,” IEEE 802.11-25/0317r0, Mar. </a:t>
            </a:r>
            <a:r>
              <a:rPr lang="en-GB" altLang="zh-CN" sz="1800">
                <a:latin typeface="+mn-lt"/>
              </a:rPr>
              <a:t>2025</a:t>
            </a:r>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CE04C-B4E5-C486-29C1-07CB2425B480}"/>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82E593DA-4A78-7802-ED45-0DF2852532DE}"/>
              </a:ext>
            </a:extLst>
          </p:cNvPr>
          <p:cNvSpPr>
            <a:spLocks noGrp="1"/>
          </p:cNvSpPr>
          <p:nvPr>
            <p:ph type="title"/>
          </p:nvPr>
        </p:nvSpPr>
        <p:spPr>
          <a:xfrm>
            <a:off x="696912" y="543806"/>
            <a:ext cx="7772400" cy="1066800"/>
          </a:xfrm>
        </p:spPr>
        <p:txBody>
          <a:bodyPr/>
          <a:lstStyle/>
          <a:p>
            <a:pPr algn="ctr">
              <a:spcBef>
                <a:spcPct val="0"/>
              </a:spcBef>
              <a:defRPr/>
            </a:pPr>
            <a:r>
              <a:rPr lang="en-US" dirty="0"/>
              <a:t>SP 1</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F60FF7E7-0247-67F7-1AF7-64FB3EE6171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A96CD64D-EA70-2B49-F1B2-4DF4E05B113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D5D33BFE-8682-F5B4-96DE-F2F6B0CD4BC6}"/>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8E71B51-5460-C068-1501-D3B6CFEFED8F}"/>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14</a:t>
            </a:fld>
            <a:endParaRPr lang="en-US" dirty="0"/>
          </a:p>
        </p:txBody>
      </p:sp>
      <p:sp>
        <p:nvSpPr>
          <p:cNvPr id="2" name="文本框 17">
            <a:extLst>
              <a:ext uri="{FF2B5EF4-FFF2-40B4-BE49-F238E27FC236}">
                <a16:creationId xmlns:a16="http://schemas.microsoft.com/office/drawing/2014/main" id="{61A9EA3C-8C6E-49AD-ADF1-46327BB000E0}"/>
              </a:ext>
            </a:extLst>
          </p:cNvPr>
          <p:cNvSpPr txBox="1"/>
          <p:nvPr/>
        </p:nvSpPr>
        <p:spPr>
          <a:xfrm>
            <a:off x="696912" y="1282312"/>
            <a:ext cx="7989888" cy="6078587"/>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The preamble of an AMP DL PPDU for AMP enabled non-AP STA and active TX non-AP AMP STA should be configured as follow,</a:t>
            </a:r>
          </a:p>
          <a:p>
            <a:pPr marL="800100" lvl="2"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L-SIG</a:t>
            </a:r>
          </a:p>
          <a:p>
            <a:pPr marL="1257300" lvl="3"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Rate - configured as an unsupported rate</a:t>
            </a:r>
          </a:p>
          <a:p>
            <a:pPr marL="1257300" lvl="3"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Length - indicate only the DL part without excitation fields in DL PPDU</a:t>
            </a:r>
          </a:p>
          <a:p>
            <a:pPr marL="800100" lvl="2"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U-SIG</a:t>
            </a:r>
          </a:p>
          <a:p>
            <a:pPr marL="1257300" lvl="3"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Version field - configured different from 802.11be and 802.11bn</a:t>
            </a:r>
          </a:p>
          <a:p>
            <a:pPr marL="1257300" lvl="3"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UL/DL - configured as DL if there is no excitation field and UL otherwise</a:t>
            </a:r>
          </a:p>
          <a:p>
            <a:pPr marL="342900" lvl="1" indent="-342900" algn="just">
              <a:spcBef>
                <a:spcPts val="0"/>
              </a:spcBef>
              <a:spcAft>
                <a:spcPts val="600"/>
              </a:spcAft>
              <a:buFont typeface="Arial" panose="020B0604020202020204" pitchFamily="34" charset="0"/>
              <a:buChar char="•"/>
            </a:pPr>
            <a:endParaRPr lang="en-GB" sz="2000" b="1"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Tree>
    <p:extLst>
      <p:ext uri="{BB962C8B-B14F-4D97-AF65-F5344CB8AC3E}">
        <p14:creationId xmlns:p14="http://schemas.microsoft.com/office/powerpoint/2010/main" val="149732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2BF7F-13C4-6D96-2222-0DE5782B017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81F875F-5D91-06EA-2AC1-25099DB5D97A}"/>
              </a:ext>
            </a:extLst>
          </p:cNvPr>
          <p:cNvSpPr>
            <a:spLocks noGrp="1"/>
          </p:cNvSpPr>
          <p:nvPr>
            <p:ph type="title"/>
          </p:nvPr>
        </p:nvSpPr>
        <p:spPr>
          <a:xfrm>
            <a:off x="696912" y="543806"/>
            <a:ext cx="7772400" cy="1066800"/>
          </a:xfrm>
        </p:spPr>
        <p:txBody>
          <a:bodyPr/>
          <a:lstStyle/>
          <a:p>
            <a:pPr algn="ctr">
              <a:spcBef>
                <a:spcPct val="0"/>
              </a:spcBef>
              <a:defRPr/>
            </a:pPr>
            <a:r>
              <a:rPr lang="en-US" dirty="0"/>
              <a:t>SP 2</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41C740FC-CFAC-24EA-25A2-318D6B4294A3}"/>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5890D0B5-A73A-BDC2-E882-02BE74F33BA8}"/>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0B688DD7-3072-0C1B-C345-686946F08B60}"/>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AF260EE-3268-33E0-F0E4-5155DD5E4D92}"/>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15</a:t>
            </a:fld>
            <a:endParaRPr lang="en-US" dirty="0"/>
          </a:p>
        </p:txBody>
      </p:sp>
      <p:sp>
        <p:nvSpPr>
          <p:cNvPr id="2" name="文本框 17">
            <a:extLst>
              <a:ext uri="{FF2B5EF4-FFF2-40B4-BE49-F238E27FC236}">
                <a16:creationId xmlns:a16="http://schemas.microsoft.com/office/drawing/2014/main" id="{418C0694-05AF-C63E-0A24-81EC8EDD0BB1}"/>
              </a:ext>
            </a:extLst>
          </p:cNvPr>
          <p:cNvSpPr txBox="1"/>
          <p:nvPr/>
        </p:nvSpPr>
        <p:spPr>
          <a:xfrm>
            <a:off x="642938" y="1500855"/>
            <a:ext cx="7989888" cy="1569660"/>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IEEE 802.11bp will specify, in 2.4 GHz, DL synchronization sequence length with length 16 bits for 1Mbps and 32 bits for 250kbps. Chip duration is the same for all data rates, e.g., 2us. </a:t>
            </a:r>
            <a:endParaRPr lang="en-GB" sz="2400" b="1" dirty="0">
              <a:highlight>
                <a:srgbClr val="FFFF00"/>
              </a:highlight>
              <a:cs typeface="Times New Roman" panose="02020603050405020304" pitchFamily="18" charset="0"/>
            </a:endParaRPr>
          </a:p>
        </p:txBody>
      </p:sp>
    </p:spTree>
    <p:extLst>
      <p:ext uri="{BB962C8B-B14F-4D97-AF65-F5344CB8AC3E}">
        <p14:creationId xmlns:p14="http://schemas.microsoft.com/office/powerpoint/2010/main" val="17984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D4B9D-78C3-91F0-FFC4-D0CE647F511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CAC129C-84A3-17F6-A8B5-4A358AE5B67E}"/>
              </a:ext>
            </a:extLst>
          </p:cNvPr>
          <p:cNvSpPr>
            <a:spLocks noGrp="1"/>
          </p:cNvSpPr>
          <p:nvPr>
            <p:ph type="title"/>
          </p:nvPr>
        </p:nvSpPr>
        <p:spPr>
          <a:xfrm>
            <a:off x="696912" y="543806"/>
            <a:ext cx="7772400" cy="1066800"/>
          </a:xfrm>
        </p:spPr>
        <p:txBody>
          <a:bodyPr/>
          <a:lstStyle/>
          <a:p>
            <a:pPr algn="ctr">
              <a:spcBef>
                <a:spcPct val="0"/>
              </a:spcBef>
              <a:defRPr/>
            </a:pPr>
            <a:r>
              <a:rPr lang="en-US" dirty="0"/>
              <a:t>SP 3</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07D49462-B627-2A55-85F3-FD33591E3B3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56094024-8F03-105C-3FFB-62277709E35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BEEF42BF-6AE5-9497-B293-2B253D0C5F37}"/>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1006D86-1141-AF73-1154-A87AC0ADD676}"/>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16</a:t>
            </a:fld>
            <a:endParaRPr lang="en-US" dirty="0"/>
          </a:p>
        </p:txBody>
      </p:sp>
      <p:sp>
        <p:nvSpPr>
          <p:cNvPr id="2" name="文本框 17">
            <a:extLst>
              <a:ext uri="{FF2B5EF4-FFF2-40B4-BE49-F238E27FC236}">
                <a16:creationId xmlns:a16="http://schemas.microsoft.com/office/drawing/2014/main" id="{3BCE6DE5-DA69-61D0-AED9-7E2EF5C63F49}"/>
              </a:ext>
            </a:extLst>
          </p:cNvPr>
          <p:cNvSpPr txBox="1"/>
          <p:nvPr/>
        </p:nvSpPr>
        <p:spPr>
          <a:xfrm>
            <a:off x="642938" y="1500855"/>
            <a:ext cx="7989888" cy="1200329"/>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IEEE 802.11bp will specify, in 2.4 GHz, a single UL synchronization sequence length with chip duration same as data field.</a:t>
            </a:r>
          </a:p>
        </p:txBody>
      </p:sp>
    </p:spTree>
    <p:extLst>
      <p:ext uri="{BB962C8B-B14F-4D97-AF65-F5344CB8AC3E}">
        <p14:creationId xmlns:p14="http://schemas.microsoft.com/office/powerpoint/2010/main" val="3787596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SP 4</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17</a:t>
            </a:fld>
            <a:endParaRPr lang="en-US" dirty="0"/>
          </a:p>
        </p:txBody>
      </p:sp>
      <p:sp>
        <p:nvSpPr>
          <p:cNvPr id="2" name="文本框 17">
            <a:extLst>
              <a:ext uri="{FF2B5EF4-FFF2-40B4-BE49-F238E27FC236}">
                <a16:creationId xmlns:a16="http://schemas.microsoft.com/office/drawing/2014/main" id="{8C0C5B47-3370-1CF7-2859-0A02861344B7}"/>
              </a:ext>
            </a:extLst>
          </p:cNvPr>
          <p:cNvSpPr txBox="1"/>
          <p:nvPr/>
        </p:nvSpPr>
        <p:spPr>
          <a:xfrm>
            <a:off x="696912" y="1282312"/>
            <a:ext cx="7989888" cy="3770263"/>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An AMP Downlink PPDU shall contain an AMP-SIG field containing at least following information:</a:t>
            </a:r>
          </a:p>
          <a:p>
            <a:pPr marL="800100" lvl="2" indent="-342900" algn="just">
              <a:spcBef>
                <a:spcPts val="0"/>
              </a:spcBef>
              <a:spcAft>
                <a:spcPts val="600"/>
              </a:spcAft>
              <a:buFont typeface="Courier New" panose="02070309020205020404" pitchFamily="49" charset="0"/>
              <a:buChar char="o"/>
            </a:pPr>
            <a:r>
              <a:rPr lang="en-GB" sz="2400" b="1" dirty="0">
                <a:cs typeface="Times New Roman" panose="02020603050405020304" pitchFamily="18" charset="0"/>
              </a:rPr>
              <a:t>Length indication</a:t>
            </a:r>
          </a:p>
          <a:p>
            <a:pPr marL="800100" lvl="2" indent="-342900" algn="just">
              <a:spcBef>
                <a:spcPts val="0"/>
              </a:spcBef>
              <a:spcAft>
                <a:spcPts val="600"/>
              </a:spcAft>
              <a:buFont typeface="Courier New" panose="02070309020205020404" pitchFamily="49" charset="0"/>
              <a:buChar char="o"/>
            </a:pPr>
            <a:r>
              <a:rPr lang="en-GB" sz="2400" b="1" dirty="0">
                <a:cs typeface="Times New Roman" panose="02020603050405020304" pitchFamily="18" charset="0"/>
              </a:rPr>
              <a:t>Backscatter indication bit</a:t>
            </a:r>
          </a:p>
          <a:p>
            <a:pPr marL="800100" lvl="2" indent="-342900" algn="just">
              <a:spcBef>
                <a:spcPts val="0"/>
              </a:spcBef>
              <a:spcAft>
                <a:spcPts val="600"/>
              </a:spcAft>
              <a:buFont typeface="Courier New" panose="02070309020205020404" pitchFamily="49" charset="0"/>
              <a:buChar char="o"/>
            </a:pPr>
            <a:r>
              <a:rPr lang="en-GB" sz="2400" b="1" dirty="0">
                <a:cs typeface="Times New Roman" panose="02020603050405020304" pitchFamily="18" charset="0"/>
              </a:rPr>
              <a:t>CRC</a:t>
            </a:r>
          </a:p>
          <a:p>
            <a:pPr marL="800100" lvl="2" indent="-342900" algn="just">
              <a:spcBef>
                <a:spcPts val="0"/>
              </a:spcBef>
              <a:spcAft>
                <a:spcPts val="600"/>
              </a:spcAft>
              <a:buFont typeface="Courier New" panose="02070309020205020404" pitchFamily="49" charset="0"/>
              <a:buChar char="o"/>
            </a:pPr>
            <a:r>
              <a:rPr lang="en-GB" sz="2400" b="1" dirty="0">
                <a:cs typeface="Times New Roman" panose="02020603050405020304" pitchFamily="18" charset="0"/>
              </a:rPr>
              <a:t>UL configuration</a:t>
            </a:r>
          </a:p>
          <a:p>
            <a:pPr marL="1257300" lvl="3" indent="-342900" algn="just">
              <a:spcBef>
                <a:spcPts val="0"/>
              </a:spcBef>
              <a:spcAft>
                <a:spcPts val="600"/>
              </a:spcAft>
              <a:buFont typeface="Wingdings" panose="05000000000000000000" pitchFamily="2" charset="2"/>
              <a:buChar char="§"/>
            </a:pPr>
            <a:r>
              <a:rPr lang="en-GB" sz="2400" b="1" dirty="0">
                <a:cs typeface="Times New Roman" panose="02020603050405020304" pitchFamily="18" charset="0"/>
              </a:rPr>
              <a:t>Details TBD</a:t>
            </a:r>
          </a:p>
          <a:p>
            <a:pPr marL="0" lvl="1" algn="just">
              <a:spcBef>
                <a:spcPts val="0"/>
              </a:spcBef>
              <a:spcAft>
                <a:spcPts val="600"/>
              </a:spcAft>
            </a:pPr>
            <a:endParaRPr lang="en-GB"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Tree>
    <p:extLst>
      <p:ext uri="{BB962C8B-B14F-4D97-AF65-F5344CB8AC3E}">
        <p14:creationId xmlns:p14="http://schemas.microsoft.com/office/powerpoint/2010/main" val="3958775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95FEB-62D7-776A-706E-0E89BEA20A7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19E03E4-EF44-5EDD-5D0D-C5AC786940B6}"/>
              </a:ext>
            </a:extLst>
          </p:cNvPr>
          <p:cNvSpPr>
            <a:spLocks noGrp="1"/>
          </p:cNvSpPr>
          <p:nvPr>
            <p:ph type="title"/>
          </p:nvPr>
        </p:nvSpPr>
        <p:spPr>
          <a:xfrm>
            <a:off x="696912" y="543806"/>
            <a:ext cx="7772400" cy="1066800"/>
          </a:xfrm>
        </p:spPr>
        <p:txBody>
          <a:bodyPr/>
          <a:lstStyle/>
          <a:p>
            <a:pPr algn="ctr">
              <a:spcBef>
                <a:spcPct val="0"/>
              </a:spcBef>
              <a:defRPr/>
            </a:pPr>
            <a:r>
              <a:rPr lang="en-US" dirty="0"/>
              <a:t>SP 5</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9BE6B303-9313-CC44-976C-D61DEEB4062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5FB3673A-AE07-5FF9-4721-355A602C161F}"/>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E41354AB-301C-DE44-532C-82BED53A326B}"/>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47FCA8E-D4A2-03E5-8FC0-E48253F27FB9}"/>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18</a:t>
            </a:fld>
            <a:endParaRPr lang="en-US" dirty="0"/>
          </a:p>
        </p:txBody>
      </p:sp>
      <p:sp>
        <p:nvSpPr>
          <p:cNvPr id="2" name="文本框 17">
            <a:extLst>
              <a:ext uri="{FF2B5EF4-FFF2-40B4-BE49-F238E27FC236}">
                <a16:creationId xmlns:a16="http://schemas.microsoft.com/office/drawing/2014/main" id="{2E57A2B4-8381-F8B6-40B2-E5E240B296EC}"/>
              </a:ext>
            </a:extLst>
          </p:cNvPr>
          <p:cNvSpPr txBox="1"/>
          <p:nvPr/>
        </p:nvSpPr>
        <p:spPr>
          <a:xfrm>
            <a:off x="696912" y="1447800"/>
            <a:ext cx="7989888" cy="2354491"/>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IEEE 802.11bp will specify additionally, in 2.4 GHz, an AMP Downlink PPDU format containing at least an 802.11 preamble field and an Excitation field.</a:t>
            </a:r>
          </a:p>
          <a:p>
            <a:pPr marL="342900" lvl="1"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AMP-Sync field is TBD</a:t>
            </a:r>
          </a:p>
          <a:p>
            <a:pPr marL="0" lvl="1" algn="just">
              <a:spcBef>
                <a:spcPts val="0"/>
              </a:spcBef>
              <a:spcAft>
                <a:spcPts val="600"/>
              </a:spcAft>
            </a:pPr>
            <a:endParaRPr lang="en-GB"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Tree>
    <p:extLst>
      <p:ext uri="{BB962C8B-B14F-4D97-AF65-F5344CB8AC3E}">
        <p14:creationId xmlns:p14="http://schemas.microsoft.com/office/powerpoint/2010/main" val="1220071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0AD4D-E6FB-B0C9-4FB1-9C70FD77EB3A}"/>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A7F2B24-98C9-242A-DCCF-99AC1B1EF5E4}"/>
              </a:ext>
            </a:extLst>
          </p:cNvPr>
          <p:cNvSpPr>
            <a:spLocks noGrp="1"/>
          </p:cNvSpPr>
          <p:nvPr>
            <p:ph type="title"/>
          </p:nvPr>
        </p:nvSpPr>
        <p:spPr>
          <a:xfrm>
            <a:off x="696912" y="543806"/>
            <a:ext cx="7772400" cy="1066800"/>
          </a:xfrm>
        </p:spPr>
        <p:txBody>
          <a:bodyPr/>
          <a:lstStyle/>
          <a:p>
            <a:pPr algn="ctr">
              <a:spcBef>
                <a:spcPct val="0"/>
              </a:spcBef>
              <a:defRPr/>
            </a:pPr>
            <a:r>
              <a:rPr lang="en-US" dirty="0"/>
              <a:t>SP 6</a:t>
            </a:r>
            <a:endParaRPr lang="en-GB" altLang="zh-CN" sz="3200" dirty="0">
              <a:solidFill>
                <a:schemeClr val="tx2"/>
              </a:solidFill>
              <a:latin typeface="+mj-lt"/>
              <a:ea typeface="+mj-ea"/>
              <a:cs typeface="+mj-cs"/>
            </a:endParaRPr>
          </a:p>
        </p:txBody>
      </p:sp>
      <p:sp>
        <p:nvSpPr>
          <p:cNvPr id="11" name="Rectangle 1">
            <a:extLst>
              <a:ext uri="{FF2B5EF4-FFF2-40B4-BE49-F238E27FC236}">
                <a16:creationId xmlns:a16="http://schemas.microsoft.com/office/drawing/2014/main" id="{54D32E82-DC01-0F18-818A-D99460FC8C8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12" name="Date Placeholder 3">
            <a:extLst>
              <a:ext uri="{FF2B5EF4-FFF2-40B4-BE49-F238E27FC236}">
                <a16:creationId xmlns:a16="http://schemas.microsoft.com/office/drawing/2014/main" id="{3007FE72-29AC-E99B-CA38-5CDC8EB8FB8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47FAFAB9-EDEF-0899-1B3F-464946847F7F}"/>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4EC0B1DF-B5A2-2330-31B2-570496B19F96}"/>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19</a:t>
            </a:fld>
            <a:endParaRPr lang="en-US" dirty="0"/>
          </a:p>
        </p:txBody>
      </p:sp>
      <p:sp>
        <p:nvSpPr>
          <p:cNvPr id="2" name="文本框 17">
            <a:extLst>
              <a:ext uri="{FF2B5EF4-FFF2-40B4-BE49-F238E27FC236}">
                <a16:creationId xmlns:a16="http://schemas.microsoft.com/office/drawing/2014/main" id="{0365DC3B-146C-6D4E-7444-12662BADAE6F}"/>
              </a:ext>
            </a:extLst>
          </p:cNvPr>
          <p:cNvSpPr txBox="1"/>
          <p:nvPr/>
        </p:nvSpPr>
        <p:spPr>
          <a:xfrm>
            <a:off x="642938" y="1500855"/>
            <a:ext cx="7989888" cy="2754600"/>
          </a:xfrm>
          <a:prstGeom prst="rect">
            <a:avLst/>
          </a:prstGeom>
          <a:noFill/>
          <a:ln w="12700">
            <a:noFill/>
            <a:prstDash val="dash"/>
          </a:ln>
        </p:spPr>
        <p:txBody>
          <a:bodyPr wrap="square" rtlCol="0">
            <a:spAutoFit/>
          </a:bodyPr>
          <a:lstStyle/>
          <a:p>
            <a:pPr marL="0" lvl="1" algn="just">
              <a:spcBef>
                <a:spcPts val="0"/>
              </a:spcBef>
              <a:spcAft>
                <a:spcPts val="600"/>
              </a:spcAft>
            </a:pPr>
            <a:r>
              <a:rPr lang="en-GB" sz="2400" b="1" dirty="0">
                <a:cs typeface="Times New Roman" panose="02020603050405020304" pitchFamily="18" charset="0"/>
              </a:rPr>
              <a:t>IEEE 802.11bp shall specify, in 2.4 GHz, an AMP UL PPDU for AMP non-AP STAs supporting backscattering transmission that contains at least AMP-UL-Sync field and AMP-UL-Data field.</a:t>
            </a:r>
          </a:p>
          <a:p>
            <a:pPr marL="0" lvl="1" algn="just">
              <a:spcBef>
                <a:spcPts val="0"/>
              </a:spcBef>
              <a:spcAft>
                <a:spcPts val="600"/>
              </a:spcAft>
            </a:pPr>
            <a:r>
              <a:rPr lang="en-GB" sz="2400" b="1" dirty="0">
                <a:cs typeface="Times New Roman" panose="02020603050405020304" pitchFamily="18" charset="0"/>
              </a:rPr>
              <a:t>Note: This UL PPDU is backscattered by the AMP non-AP STA within one excitation field which can be contained in a DL PPDU.</a:t>
            </a:r>
          </a:p>
        </p:txBody>
      </p:sp>
    </p:spTree>
    <p:extLst>
      <p:ext uri="{BB962C8B-B14F-4D97-AF65-F5344CB8AC3E}">
        <p14:creationId xmlns:p14="http://schemas.microsoft.com/office/powerpoint/2010/main" val="993022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remaining open issues in AMP PPDU design covering issues such as preamble, synchronization, SIG, data field, PPDU format and UL transmission configuration.</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5297F-E940-D503-C323-4C90E28EBE10}"/>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59F9DE2-F60E-003B-FDCB-9CCBDC6D4BD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DL Preamble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FB765012-143B-62A4-9DD3-AED4201A5331}"/>
              </a:ext>
            </a:extLst>
          </p:cNvPr>
          <p:cNvSpPr txBox="1"/>
          <p:nvPr/>
        </p:nvSpPr>
        <p:spPr>
          <a:xfrm>
            <a:off x="696912" y="1282312"/>
            <a:ext cx="7989888" cy="372409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Preamble for Active Tx and AMP enabled devices</a:t>
            </a:r>
          </a:p>
          <a:p>
            <a:pPr marL="800100" lvl="2" indent="-342900" algn="just">
              <a:spcBef>
                <a:spcPts val="0"/>
              </a:spcBef>
              <a:spcAft>
                <a:spcPts val="600"/>
              </a:spcAft>
              <a:buFont typeface="Courier New" panose="02070309020205020404" pitchFamily="49" charset="0"/>
              <a:buChar char="o"/>
            </a:pPr>
            <a:r>
              <a:rPr lang="en-GB" sz="1600" b="1" dirty="0">
                <a:cs typeface="Times New Roman" panose="02020603050405020304" pitchFamily="18" charset="0"/>
              </a:rPr>
              <a:t>Agreement</a:t>
            </a:r>
            <a:r>
              <a:rPr lang="en-GB" sz="1600" dirty="0">
                <a:cs typeface="Times New Roman" panose="02020603050405020304" pitchFamily="18" charset="0"/>
              </a:rPr>
              <a:t>: The preamble of an AMP DL PPDU includes L-STF, L-LTF, L-SIG, RL-SIG, and U-SIGs for AMP enabled non-AP STA and active TX non-AP AMP STA in 2.4 GHz [1].</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Multi-carrier OFDM with BW 20MHz</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How to configure individual fields in L-SIG?</a:t>
            </a:r>
          </a:p>
          <a:p>
            <a:pPr marL="742950" lvl="2" indent="-28575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Rate: configured as an unsupported rate</a:t>
            </a:r>
          </a:p>
          <a:p>
            <a:pPr marL="1200150" lvl="3" indent="-28575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Differentiate from WUR where rate is always configured as MCS0</a:t>
            </a:r>
          </a:p>
          <a:p>
            <a:pPr marL="1200150" lvl="3" indent="-28575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Other legacy devices can stop reception once detecting unsupported rate </a:t>
            </a:r>
          </a:p>
          <a:p>
            <a:pPr marL="742950" lvl="2" indent="-28575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Length: configured to indicate only the DL part without excitation fields in DL PPDU</a:t>
            </a:r>
          </a:p>
          <a:p>
            <a:pPr marL="1200150" lvl="3" indent="-28575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AP may not have the knowledge of the duration for UL transmission because e.g., lack of knowledge for payload size.</a:t>
            </a:r>
          </a:p>
        </p:txBody>
      </p:sp>
      <p:sp>
        <p:nvSpPr>
          <p:cNvPr id="16" name="Footer Placeholder 2">
            <a:extLst>
              <a:ext uri="{FF2B5EF4-FFF2-40B4-BE49-F238E27FC236}">
                <a16:creationId xmlns:a16="http://schemas.microsoft.com/office/drawing/2014/main" id="{BDCF72AC-7039-3B85-9261-2B0BB77A88BA}"/>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BAF0291-3ECD-F95F-62CB-BE730DD2598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D477FF7E-984F-2014-DE7D-FA204AC3620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5B503D50-2CF7-EEC2-3DB8-05666451351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3" name="Picture 2">
            <a:extLst>
              <a:ext uri="{FF2B5EF4-FFF2-40B4-BE49-F238E27FC236}">
                <a16:creationId xmlns:a16="http://schemas.microsoft.com/office/drawing/2014/main" id="{12273FEA-CBCC-4395-2988-C4D9059A8E95}"/>
              </a:ext>
            </a:extLst>
          </p:cNvPr>
          <p:cNvPicPr>
            <a:picLocks noChangeAspect="1"/>
          </p:cNvPicPr>
          <p:nvPr/>
        </p:nvPicPr>
        <p:blipFill>
          <a:blip r:embed="rId3"/>
          <a:stretch>
            <a:fillRect/>
          </a:stretch>
        </p:blipFill>
        <p:spPr>
          <a:xfrm>
            <a:off x="1295400" y="5190873"/>
            <a:ext cx="7010400" cy="981327"/>
          </a:xfrm>
          <a:prstGeom prst="rect">
            <a:avLst/>
          </a:prstGeom>
        </p:spPr>
      </p:pic>
    </p:spTree>
    <p:extLst>
      <p:ext uri="{BB962C8B-B14F-4D97-AF65-F5344CB8AC3E}">
        <p14:creationId xmlns:p14="http://schemas.microsoft.com/office/powerpoint/2010/main" val="158489860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44237-5132-1F86-D59A-AFA506E8672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F311414-8221-1410-C860-5FD00BA56F0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DL Preamble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3055F7B9-E296-33F8-3060-86ACEFC0FD1E}"/>
              </a:ext>
            </a:extLst>
          </p:cNvPr>
          <p:cNvSpPr txBox="1"/>
          <p:nvPr/>
        </p:nvSpPr>
        <p:spPr>
          <a:xfrm>
            <a:off x="696912" y="1282312"/>
            <a:ext cx="7989888" cy="283154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How to configure individual fields in RL-SIG?</a:t>
            </a:r>
          </a:p>
          <a:p>
            <a:pPr marL="742950" lvl="2" indent="-28575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Instead of repetition of L-SIG, may consider other options to differentiate 802.11bp PPDU from legacy PPDU</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How to configure individual fields in U-SIG?</a:t>
            </a:r>
          </a:p>
          <a:p>
            <a:pPr marL="742950" lvl="2" indent="-28575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Two U-SIG formats available but need to choose only one for 802.11bp</a:t>
            </a:r>
          </a:p>
          <a:p>
            <a:pPr marL="742950" lvl="2" indent="-28575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How to differentiate 802.11bp PPDU from 802.11be and 802.11bn PPDU?</a:t>
            </a:r>
          </a:p>
          <a:p>
            <a:pPr marL="1200150" lvl="3" indent="-28575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Validation fields, e.g., version, BW: for example, version field can be configured different from 802.11be and 802.11bn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UL/DL: configured as DL if there is no excitation field and UL otherwise</a:t>
            </a:r>
          </a:p>
        </p:txBody>
      </p:sp>
      <p:sp>
        <p:nvSpPr>
          <p:cNvPr id="16" name="Footer Placeholder 2">
            <a:extLst>
              <a:ext uri="{FF2B5EF4-FFF2-40B4-BE49-F238E27FC236}">
                <a16:creationId xmlns:a16="http://schemas.microsoft.com/office/drawing/2014/main" id="{44D66685-7EF4-12E0-DF2A-FFC24F2F8282}"/>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45DDAE3-D9D6-9ED7-D4AF-EE4F75A1DF6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2F6CA0E5-A865-C3B0-A063-DC3E13EEADB3}"/>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8DA34222-EDC9-E318-5FFB-2AB8B7A1817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2" name="Picture 1">
            <a:extLst>
              <a:ext uri="{FF2B5EF4-FFF2-40B4-BE49-F238E27FC236}">
                <a16:creationId xmlns:a16="http://schemas.microsoft.com/office/drawing/2014/main" id="{0189B97B-0855-62BC-6D6C-843BB3A0A461}"/>
              </a:ext>
            </a:extLst>
          </p:cNvPr>
          <p:cNvPicPr>
            <a:picLocks noChangeAspect="1"/>
          </p:cNvPicPr>
          <p:nvPr/>
        </p:nvPicPr>
        <p:blipFill>
          <a:blip r:embed="rId3"/>
          <a:stretch>
            <a:fillRect/>
          </a:stretch>
        </p:blipFill>
        <p:spPr>
          <a:xfrm>
            <a:off x="1638300" y="4197157"/>
            <a:ext cx="5943600" cy="2247900"/>
          </a:xfrm>
          <a:prstGeom prst="rect">
            <a:avLst/>
          </a:prstGeom>
        </p:spPr>
      </p:pic>
    </p:spTree>
    <p:extLst>
      <p:ext uri="{BB962C8B-B14F-4D97-AF65-F5344CB8AC3E}">
        <p14:creationId xmlns:p14="http://schemas.microsoft.com/office/powerpoint/2010/main" val="336082115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7BBB7-ADA4-8F7D-13F8-0E0028FBF9E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3247422E-D855-5BC5-11B8-C882BD33691A}"/>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DL Preamble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F898667F-A0DB-209F-B333-6E35F07E4CF8}"/>
              </a:ext>
            </a:extLst>
          </p:cNvPr>
          <p:cNvSpPr txBox="1"/>
          <p:nvPr/>
        </p:nvSpPr>
        <p:spPr>
          <a:xfrm>
            <a:off x="696912" y="1282312"/>
            <a:ext cx="7989888" cy="335476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Additional preamble format, e.g., 802.11b preamble for backscattering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Single carrier DSSS with BW 22MHz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How to configure individual fields in preamble?</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SIGNAL can be configured with unsupported rate, so that other legacy devices can stop reception.</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Service field can be configured different from 802.11b or 802.11g and some bits can be used to indicate 802.11bp related information.</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Length can be configured to indicate only the DL part without excitation fields in DL PPDU.</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Differentiate 802.11bp from 802.11b and 802.11g.</a:t>
            </a:r>
          </a:p>
        </p:txBody>
      </p:sp>
      <p:sp>
        <p:nvSpPr>
          <p:cNvPr id="16" name="Footer Placeholder 2">
            <a:extLst>
              <a:ext uri="{FF2B5EF4-FFF2-40B4-BE49-F238E27FC236}">
                <a16:creationId xmlns:a16="http://schemas.microsoft.com/office/drawing/2014/main" id="{B8280B58-6094-C257-339C-7D3172F84114}"/>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CE4C0EF-0817-9472-6E79-C48E8835F02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A02FD952-B071-719D-415C-9A33292D3B1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42FC1BCF-4C1C-CE68-F186-54CC8B5A507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4" name="Picture 3">
            <a:extLst>
              <a:ext uri="{FF2B5EF4-FFF2-40B4-BE49-F238E27FC236}">
                <a16:creationId xmlns:a16="http://schemas.microsoft.com/office/drawing/2014/main" id="{E658FA39-5BF7-2C18-2EB8-A1A12F4C029C}"/>
              </a:ext>
            </a:extLst>
          </p:cNvPr>
          <p:cNvPicPr>
            <a:picLocks noChangeAspect="1"/>
          </p:cNvPicPr>
          <p:nvPr/>
        </p:nvPicPr>
        <p:blipFill>
          <a:blip r:embed="rId3"/>
          <a:stretch>
            <a:fillRect/>
          </a:stretch>
        </p:blipFill>
        <p:spPr>
          <a:xfrm>
            <a:off x="1012428" y="5105400"/>
            <a:ext cx="7358856" cy="655677"/>
          </a:xfrm>
          <a:prstGeom prst="rect">
            <a:avLst/>
          </a:prstGeom>
        </p:spPr>
      </p:pic>
    </p:spTree>
    <p:extLst>
      <p:ext uri="{BB962C8B-B14F-4D97-AF65-F5344CB8AC3E}">
        <p14:creationId xmlns:p14="http://schemas.microsoft.com/office/powerpoint/2010/main" val="4883465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CC381-819A-2F36-8C12-744347F1114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F9374B77-3F13-6CC2-92F4-3129EA5B8EEE}"/>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Synchronization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39888DA9-5C53-1B36-B4DA-EAEC952FB11E}"/>
              </a:ext>
            </a:extLst>
          </p:cNvPr>
          <p:cNvSpPr txBox="1"/>
          <p:nvPr/>
        </p:nvSpPr>
        <p:spPr>
          <a:xfrm>
            <a:off x="696912" y="1282312"/>
            <a:ext cx="7989888" cy="521681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Asymmetric synchronization design for UL and DL</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processing capability at AP and AMP non-AP STAs</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link budget  for UL and DL</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sync sequences in terms of pattern and/or length for DL/UL to differentiate UL and DL</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DL synchronization design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Synchronization sequence length: 16 bits for 1Mbps with high SNR and 32 bits for 250kbps with low SNR</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Chip duration: same chip duration for 1Mbps and 250kbps for reduced complexity at AMP non-AP STA side</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UL synchronization design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A single synchronization sequence can be used for multiple data rates</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Chip rate can scale with data rate and short chip duration is used for higher rate with higher SNR to reduce signalling overhead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AP can do blind detection trying various chip duration if lack of knowledge of UL data rate</a:t>
            </a:r>
          </a:p>
          <a:p>
            <a:pPr marL="342900" lvl="1"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4E2D87C7-8F31-5AAA-FCC9-3CBBFF449BA2}"/>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F561C8C-D4B6-FAF7-6BB5-878EB5845ED5}"/>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D1284927-FB5D-FA50-698E-97AADB8123F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7BA1BA2A-3246-9DE4-67FC-07EA4894AF8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288683366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11C38-03EB-0503-2E50-F6EFAD92687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E41C07C-5029-C430-3419-351D89A2B08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SIG Field</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72569AE3-E2E9-5854-B9C6-ACF745C5DC3A}"/>
              </a:ext>
            </a:extLst>
          </p:cNvPr>
          <p:cNvSpPr txBox="1"/>
          <p:nvPr/>
        </p:nvSpPr>
        <p:spPr>
          <a:xfrm>
            <a:off x="696912" y="1282312"/>
            <a:ext cx="7989888" cy="567847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DL SIG </a:t>
            </a:r>
            <a:r>
              <a:rPr lang="en-GB" altLang="zh-CN" sz="1800" dirty="0">
                <a:cs typeface="Times New Roman" panose="02020603050405020304" pitchFamily="18" charset="0"/>
              </a:rPr>
              <a:t>fields</a:t>
            </a:r>
            <a:endParaRPr lang="en-GB" sz="18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Length</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Backscatter indication: together with other fields can indicate CW info to energizers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UL configuration to configure the following UL transmission in followed excitation field</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For backscatter devices, they can still transmit UL using excitation even without successful decoding of DL data, decouple DL data and UL</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Can be used by energizers to transmit CW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CRC</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Pros of DL SIG</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SIG can convey useful information for energizers assuming AMP DL PPDU can be read by energizers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Other AMP non-AP can read the length fields and go to sleep to save energy</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UL SIG might be needed in some cases</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AP has no knowledge of UL payload size, FEC if applied, and data rate if autonomously chosen by AMP non-AP devices [2]</a:t>
            </a:r>
          </a:p>
          <a:p>
            <a:pPr marL="342900" lvl="1"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a:p>
            <a:pPr marL="1257300" lvl="3" indent="-342900" algn="just">
              <a:spcBef>
                <a:spcPts val="0"/>
              </a:spcBef>
              <a:spcAft>
                <a:spcPts val="600"/>
              </a:spcAft>
              <a:buFont typeface="Wingdings" panose="05000000000000000000" pitchFamily="2" charset="2"/>
              <a:buChar char="v"/>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3901AD14-E2E5-3E14-B365-BCCCB223F9B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8312644D-D819-EFE8-C246-60EC6B77DF9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2CFBA650-8493-97CA-AA4F-B147E7C62528}"/>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474ECE7D-BFA7-3DC8-603E-B91A222EE1C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419871794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1F47-32B1-69BC-BDE3-7A729AE96B80}"/>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D289EB8-6492-8CB1-23A3-3F342A19A9A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Payload Size</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3A67BA9A-951D-858F-8F1C-7D6ED9058E39}"/>
              </a:ext>
            </a:extLst>
          </p:cNvPr>
          <p:cNvSpPr txBox="1"/>
          <p:nvPr/>
        </p:nvSpPr>
        <p:spPr>
          <a:xfrm>
            <a:off x="696912" y="1282312"/>
            <a:ext cx="7989888" cy="481670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Flexible payload size configuration for DL and UL</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Different from 802.11ba where many management and control frames are transmitted by the main radio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Data frame</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ID(s) of AMP non-AP STAs for sensor reporting</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EH related information reporting</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Other frames</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Management frame such as triggering frame.</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For data frame, 802.11ba can still be a starting point</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Frame body is m*n</a:t>
            </a:r>
          </a:p>
          <a:p>
            <a:pPr marL="1714500" lvl="4" indent="-342900" algn="just">
              <a:spcBef>
                <a:spcPts val="0"/>
              </a:spcBef>
              <a:spcAft>
                <a:spcPts val="600"/>
              </a:spcAft>
              <a:buFont typeface="Wingdings" panose="05000000000000000000" pitchFamily="2" charset="2"/>
              <a:buChar char="v"/>
            </a:pPr>
            <a:r>
              <a:rPr lang="en-GB" sz="1600" dirty="0">
                <a:cs typeface="Times New Roman" panose="02020603050405020304" pitchFamily="18" charset="0"/>
              </a:rPr>
              <a:t>m is the size of AMP non-AP STA ID, e.g., AID or compressed AID</a:t>
            </a:r>
          </a:p>
          <a:p>
            <a:pPr marL="1714500" lvl="4" indent="-342900" algn="just">
              <a:spcBef>
                <a:spcPts val="0"/>
              </a:spcBef>
              <a:spcAft>
                <a:spcPts val="600"/>
              </a:spcAft>
              <a:buFont typeface="Wingdings" panose="05000000000000000000" pitchFamily="2" charset="2"/>
              <a:buChar char="v"/>
            </a:pPr>
            <a:r>
              <a:rPr lang="en-GB" sz="1600" dirty="0">
                <a:cs typeface="Times New Roman" panose="02020603050405020304" pitchFamily="18" charset="0"/>
              </a:rPr>
              <a:t>n is the number of AMP non-AP STAs to be addressed</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How to configure payload size? </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DL SIG or MAC header</a:t>
            </a:r>
          </a:p>
          <a:p>
            <a:pPr marL="1257300" lvl="3" indent="-342900" algn="just">
              <a:spcBef>
                <a:spcPts val="0"/>
              </a:spcBef>
              <a:spcAft>
                <a:spcPts val="600"/>
              </a:spcAft>
              <a:buFont typeface="Wingdings" panose="05000000000000000000" pitchFamily="2" charset="2"/>
              <a:buChar char="§"/>
            </a:pPr>
            <a:endParaRPr lang="en-GB" sz="1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7262B673-6026-FB3B-34C3-D2F49734BF3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BCFB589-8B4B-56F0-E15D-20D6EC2D3BD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14A4F0A9-69AC-78A3-5B70-AA1D711C581B}"/>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C13449F0-23F5-5366-9286-AE15CB6E4CE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56609215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7D1A7-85E6-1B0C-082F-4FD0E75FB5FD}"/>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CF4FC8D-BEAA-FE61-1A99-92B67DBE3372}"/>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DL PPDU: Flexible BW and Waveform</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F847B18-8067-933A-71C3-7174673064B1}"/>
              </a:ext>
            </a:extLst>
          </p:cNvPr>
          <p:cNvSpPr txBox="1"/>
          <p:nvPr/>
        </p:nvSpPr>
        <p:spPr>
          <a:xfrm>
            <a:off x="696912" y="1282312"/>
            <a:ext cx="7989888" cy="423192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DL PPDU</a:t>
            </a:r>
          </a:p>
          <a:p>
            <a:pPr marL="800100" lvl="2" indent="-342900" algn="just">
              <a:spcBef>
                <a:spcPts val="0"/>
              </a:spcBef>
              <a:spcAft>
                <a:spcPts val="600"/>
              </a:spcAft>
              <a:buFont typeface="Courier New" panose="02070309020205020404" pitchFamily="49" charset="0"/>
              <a:buChar char="o"/>
            </a:pPr>
            <a:r>
              <a:rPr lang="en-GB" altLang="zh-CN" sz="1600" dirty="0">
                <a:cs typeface="Times New Roman" panose="02020603050405020304" pitchFamily="18" charset="0"/>
              </a:rPr>
              <a:t>Different BW and waveforms can be considered for different fields including preamble, excitation, data, etc., to achieve optimized performance </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Active Tx</a:t>
            </a:r>
            <a:endParaRPr lang="en-GB" sz="18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altLang="zh-CN" sz="1600" dirty="0">
                <a:cs typeface="Times New Roman" panose="02020603050405020304" pitchFamily="18" charset="0"/>
              </a:rPr>
              <a:t>Preamble: 20MHz with OFDM waveform</a:t>
            </a:r>
          </a:p>
          <a:p>
            <a:pPr marL="800100" lvl="2" indent="-342900" algn="just">
              <a:spcBef>
                <a:spcPts val="0"/>
              </a:spcBef>
              <a:spcAft>
                <a:spcPts val="600"/>
              </a:spcAft>
              <a:buFont typeface="Courier New" panose="02070309020205020404" pitchFamily="49" charset="0"/>
              <a:buChar char="o"/>
            </a:pPr>
            <a:r>
              <a:rPr lang="en-GB" altLang="zh-CN" sz="1600" dirty="0">
                <a:cs typeface="Times New Roman" panose="02020603050405020304" pitchFamily="18" charset="0"/>
              </a:rPr>
              <a:t>AMP part: no less than 10 MHz but can be DSSS waveform</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Close-range backscattering</a:t>
            </a:r>
            <a:endParaRPr lang="en-GB" sz="18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US" altLang="zh-CN" sz="1600" dirty="0">
                <a:cs typeface="Times New Roman" panose="02020603050405020304" pitchFamily="18" charset="0"/>
              </a:rPr>
              <a:t>Preamble</a:t>
            </a:r>
          </a:p>
          <a:p>
            <a:pPr marL="1257300" lvl="3" indent="-342900" algn="just">
              <a:spcBef>
                <a:spcPts val="0"/>
              </a:spcBef>
              <a:spcAft>
                <a:spcPts val="600"/>
              </a:spcAft>
              <a:buFont typeface="Wingdings" panose="05000000000000000000" pitchFamily="2" charset="2"/>
              <a:buChar char="§"/>
            </a:pPr>
            <a:r>
              <a:rPr lang="en-GB" altLang="zh-CN" sz="1600" dirty="0">
                <a:cs typeface="Times New Roman" panose="02020603050405020304" pitchFamily="18" charset="0"/>
              </a:rPr>
              <a:t>20MHz with OFDM waveform </a:t>
            </a:r>
          </a:p>
          <a:p>
            <a:pPr marL="1257300" lvl="3" indent="-342900" algn="just">
              <a:spcBef>
                <a:spcPts val="0"/>
              </a:spcBef>
              <a:spcAft>
                <a:spcPts val="600"/>
              </a:spcAft>
              <a:buFont typeface="Wingdings" panose="05000000000000000000" pitchFamily="2" charset="2"/>
              <a:buChar char="§"/>
            </a:pPr>
            <a:r>
              <a:rPr lang="en-GB" altLang="zh-CN" sz="1600" dirty="0">
                <a:cs typeface="Times New Roman" panose="02020603050405020304" pitchFamily="18" charset="0"/>
              </a:rPr>
              <a:t>22MHz with DSSS waveform</a:t>
            </a:r>
            <a:endParaRPr lang="en-GB" sz="16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AMP part</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Excitation field for activating: BW should not be too narrow</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Data field: same design as excitation </a:t>
            </a:r>
          </a:p>
        </p:txBody>
      </p:sp>
      <p:sp>
        <p:nvSpPr>
          <p:cNvPr id="16" name="Footer Placeholder 2">
            <a:extLst>
              <a:ext uri="{FF2B5EF4-FFF2-40B4-BE49-F238E27FC236}">
                <a16:creationId xmlns:a16="http://schemas.microsoft.com/office/drawing/2014/main" id="{96FE0ED2-7A1F-3463-CE57-294D611E342C}"/>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2BD734A-D001-7124-CE9E-A2312838D9B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8F6AEE2A-DEF7-E722-1D75-819A340E0143}"/>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802.11-25/0316r0</a:t>
            </a:r>
            <a:endParaRPr lang="en-SG" sz="1800" dirty="0">
              <a:latin typeface="+mn-lt"/>
            </a:endParaRPr>
          </a:p>
        </p:txBody>
      </p:sp>
      <p:sp>
        <p:nvSpPr>
          <p:cNvPr id="9" name="Date Placeholder 3">
            <a:extLst>
              <a:ext uri="{FF2B5EF4-FFF2-40B4-BE49-F238E27FC236}">
                <a16:creationId xmlns:a16="http://schemas.microsoft.com/office/drawing/2014/main" id="{6851822F-E48F-3FFE-7DDC-F6B9BB5E0AE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3" name="Picture 2">
            <a:extLst>
              <a:ext uri="{FF2B5EF4-FFF2-40B4-BE49-F238E27FC236}">
                <a16:creationId xmlns:a16="http://schemas.microsoft.com/office/drawing/2014/main" id="{6C469267-E204-4F52-4217-B1CEC83149C6}"/>
              </a:ext>
            </a:extLst>
          </p:cNvPr>
          <p:cNvPicPr>
            <a:picLocks noChangeAspect="1"/>
          </p:cNvPicPr>
          <p:nvPr/>
        </p:nvPicPr>
        <p:blipFill>
          <a:blip r:embed="rId3"/>
          <a:stretch>
            <a:fillRect/>
          </a:stretch>
        </p:blipFill>
        <p:spPr>
          <a:xfrm>
            <a:off x="696912" y="5562600"/>
            <a:ext cx="7658100" cy="885140"/>
          </a:xfrm>
          <a:prstGeom prst="rect">
            <a:avLst/>
          </a:prstGeom>
        </p:spPr>
      </p:pic>
    </p:spTree>
    <p:extLst>
      <p:ext uri="{BB962C8B-B14F-4D97-AF65-F5344CB8AC3E}">
        <p14:creationId xmlns:p14="http://schemas.microsoft.com/office/powerpoint/2010/main" val="246798272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1692</Words>
  <Application>Microsoft Office PowerPoint</Application>
  <PresentationFormat>On-screen Show (4:3)</PresentationFormat>
  <Paragraphs>275</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Courier New</vt:lpstr>
      <vt:lpstr>Times New Roman</vt:lpstr>
      <vt:lpstr>Wingdings</vt:lpstr>
      <vt:lpstr>ACcord Submission Template</vt:lpstr>
      <vt:lpstr>Follow-up on AMP PPDU Design</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SP 1</vt:lpstr>
      <vt:lpstr>SP 2</vt:lpstr>
      <vt:lpstr>SP 3</vt:lpstr>
      <vt:lpstr>SP 4</vt:lpstr>
      <vt:lpstr>SP 5</vt:lpstr>
      <vt:lpstr>SP 6</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2085</cp:revision>
  <cp:lastPrinted>1998-02-10T13:28:00Z</cp:lastPrinted>
  <dcterms:created xsi:type="dcterms:W3CDTF">2009-12-02T19:05:00Z</dcterms:created>
  <dcterms:modified xsi:type="dcterms:W3CDTF">2025-03-11T10:37:24Z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