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vml" ContentType="application/vnd.openxmlformats-officedocument.vmlDrawing"/>
  <Default Extension="vsdx" ContentType="application/vnd.ms-visio.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3">
  <p:sldMasterIdLst>
    <p:sldMasterId id="2147483648" r:id="rId1"/>
  </p:sldMasterIdLst>
  <p:notesMasterIdLst>
    <p:notesMasterId r:id="rId11"/>
  </p:notesMasterIdLst>
  <p:handoutMasterIdLst>
    <p:handoutMasterId r:id="rId12"/>
  </p:handoutMasterIdLst>
  <p:sldIdLst>
    <p:sldId id="256" r:id="rId2"/>
    <p:sldId id="277" r:id="rId3"/>
    <p:sldId id="309" r:id="rId4"/>
    <p:sldId id="308" r:id="rId5"/>
    <p:sldId id="310" r:id="rId6"/>
    <p:sldId id="287" r:id="rId7"/>
    <p:sldId id="297" r:id="rId8"/>
    <p:sldId id="312" r:id="rId9"/>
    <p:sldId id="266" r:id="rId10"/>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66AE5842-C081-B1B6-6A4C-FBF5C80F7DBC}" name="Kiseon Ryu" initials="KR" userId="S::kiseon.ryu@nxp.com::c712e9f2-c715-40f4-b692-ef6f1f08bdf2"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赵绪文" initials="赵绪文" lastIdx="6" clrIdx="0">
    <p:extLst>
      <p:ext uri="{19B8F6BF-5375-455C-9EA6-DF929625EA0E}">
        <p15:presenceInfo xmlns:p15="http://schemas.microsoft.com/office/powerpoint/2012/main" userId="S-1-5-21-1495940435-1635398450-2130403006-106570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615" autoAdjust="0"/>
    <p:restoredTop sz="95814" autoAdjust="0"/>
  </p:normalViewPr>
  <p:slideViewPr>
    <p:cSldViewPr>
      <p:cViewPr varScale="1">
        <p:scale>
          <a:sx n="92" d="100"/>
          <a:sy n="92" d="100"/>
        </p:scale>
        <p:origin x="620" y="56"/>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72" d="100"/>
          <a:sy n="72" d="100"/>
        </p:scale>
        <p:origin x="3436" y="5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18" Type="http://schemas.microsoft.com/office/2018/10/relationships/authors" Targe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3.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3/6/2025</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页眉占位符 3"/>
          <p:cNvSpPr>
            <a:spLocks noGrp="1"/>
          </p:cNvSpPr>
          <p:nvPr>
            <p:ph type="hdr"/>
          </p:nvPr>
        </p:nvSpPr>
        <p:spPr/>
        <p:txBody>
          <a:bodyPr/>
          <a:lstStyle/>
          <a:p>
            <a:r>
              <a:rPr lang="en-US"/>
              <a:t>doc.: IEEE 802.11-yy/xxxxr0</a:t>
            </a:r>
          </a:p>
        </p:txBody>
      </p:sp>
      <p:sp>
        <p:nvSpPr>
          <p:cNvPr id="5" name="日期占位符 4"/>
          <p:cNvSpPr>
            <a:spLocks noGrp="1"/>
          </p:cNvSpPr>
          <p:nvPr>
            <p:ph type="dt"/>
          </p:nvPr>
        </p:nvSpPr>
        <p:spPr/>
        <p:txBody>
          <a:bodyPr/>
          <a:lstStyle/>
          <a:p>
            <a:r>
              <a:rPr lang="en-US"/>
              <a:t>Month Year</a:t>
            </a:r>
          </a:p>
        </p:txBody>
      </p:sp>
      <p:sp>
        <p:nvSpPr>
          <p:cNvPr id="6" name="页脚占位符 5"/>
          <p:cNvSpPr>
            <a:spLocks noGrp="1"/>
          </p:cNvSpPr>
          <p:nvPr>
            <p:ph type="ftr"/>
          </p:nvPr>
        </p:nvSpPr>
        <p:spPr/>
        <p:txBody>
          <a:bodyPr/>
          <a:lstStyle/>
          <a:p>
            <a:r>
              <a:rPr lang="en-US"/>
              <a:t>John Doe, Some Company</a:t>
            </a:r>
          </a:p>
        </p:txBody>
      </p:sp>
      <p:sp>
        <p:nvSpPr>
          <p:cNvPr id="7" name="灯片编号占位符 6"/>
          <p:cNvSpPr>
            <a:spLocks noGrp="1"/>
          </p:cNvSpPr>
          <p:nvPr>
            <p:ph type="sldNum"/>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278939415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页眉占位符 3"/>
          <p:cNvSpPr>
            <a:spLocks noGrp="1"/>
          </p:cNvSpPr>
          <p:nvPr>
            <p:ph type="hdr"/>
          </p:nvPr>
        </p:nvSpPr>
        <p:spPr/>
        <p:txBody>
          <a:bodyPr/>
          <a:lstStyle/>
          <a:p>
            <a:r>
              <a:rPr lang="en-US"/>
              <a:t>doc.: IEEE 802.11-yy/xxxxr0</a:t>
            </a:r>
          </a:p>
        </p:txBody>
      </p:sp>
      <p:sp>
        <p:nvSpPr>
          <p:cNvPr id="5" name="日期占位符 4"/>
          <p:cNvSpPr>
            <a:spLocks noGrp="1"/>
          </p:cNvSpPr>
          <p:nvPr>
            <p:ph type="dt"/>
          </p:nvPr>
        </p:nvSpPr>
        <p:spPr/>
        <p:txBody>
          <a:bodyPr/>
          <a:lstStyle/>
          <a:p>
            <a:r>
              <a:rPr lang="en-US"/>
              <a:t>Month Year</a:t>
            </a:r>
          </a:p>
        </p:txBody>
      </p:sp>
      <p:sp>
        <p:nvSpPr>
          <p:cNvPr id="6" name="页脚占位符 5"/>
          <p:cNvSpPr>
            <a:spLocks noGrp="1"/>
          </p:cNvSpPr>
          <p:nvPr>
            <p:ph type="ftr"/>
          </p:nvPr>
        </p:nvSpPr>
        <p:spPr/>
        <p:txBody>
          <a:bodyPr/>
          <a:lstStyle/>
          <a:p>
            <a:r>
              <a:rPr lang="en-US"/>
              <a:t>John Doe, Some Company</a:t>
            </a:r>
          </a:p>
        </p:txBody>
      </p:sp>
      <p:sp>
        <p:nvSpPr>
          <p:cNvPr id="7" name="灯片编号占位符 6"/>
          <p:cNvSpPr>
            <a:spLocks noGrp="1"/>
          </p:cNvSpPr>
          <p:nvPr>
            <p:ph type="sldNum"/>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1662405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en-US" dirty="0"/>
          </a:p>
        </p:txBody>
      </p:sp>
      <p:sp>
        <p:nvSpPr>
          <p:cNvPr id="4" name="页眉占位符 3"/>
          <p:cNvSpPr>
            <a:spLocks noGrp="1"/>
          </p:cNvSpPr>
          <p:nvPr>
            <p:ph type="hdr"/>
          </p:nvPr>
        </p:nvSpPr>
        <p:spPr/>
        <p:txBody>
          <a:bodyPr/>
          <a:lstStyle/>
          <a:p>
            <a:r>
              <a:rPr lang="en-US"/>
              <a:t>doc.: IEEE 802.11-yy/xxxxr0</a:t>
            </a:r>
          </a:p>
        </p:txBody>
      </p:sp>
      <p:sp>
        <p:nvSpPr>
          <p:cNvPr id="5" name="日期占位符 4"/>
          <p:cNvSpPr>
            <a:spLocks noGrp="1"/>
          </p:cNvSpPr>
          <p:nvPr>
            <p:ph type="dt"/>
          </p:nvPr>
        </p:nvSpPr>
        <p:spPr/>
        <p:txBody>
          <a:bodyPr/>
          <a:lstStyle/>
          <a:p>
            <a:r>
              <a:rPr lang="en-US"/>
              <a:t>Month Year</a:t>
            </a:r>
          </a:p>
        </p:txBody>
      </p:sp>
      <p:sp>
        <p:nvSpPr>
          <p:cNvPr id="6" name="页脚占位符 5"/>
          <p:cNvSpPr>
            <a:spLocks noGrp="1"/>
          </p:cNvSpPr>
          <p:nvPr>
            <p:ph type="ftr"/>
          </p:nvPr>
        </p:nvSpPr>
        <p:spPr/>
        <p:txBody>
          <a:bodyPr/>
          <a:lstStyle/>
          <a:p>
            <a:r>
              <a:rPr lang="en-US"/>
              <a:t>John Doe, Some Company</a:t>
            </a:r>
          </a:p>
        </p:txBody>
      </p:sp>
      <p:sp>
        <p:nvSpPr>
          <p:cNvPr id="7" name="灯片编号占位符 6"/>
          <p:cNvSpPr>
            <a:spLocks noGrp="1"/>
          </p:cNvSpPr>
          <p:nvPr>
            <p:ph type="sldNum"/>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203601314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en-US" dirty="0"/>
          </a:p>
        </p:txBody>
      </p:sp>
      <p:sp>
        <p:nvSpPr>
          <p:cNvPr id="4" name="页眉占位符 3"/>
          <p:cNvSpPr>
            <a:spLocks noGrp="1"/>
          </p:cNvSpPr>
          <p:nvPr>
            <p:ph type="hdr"/>
          </p:nvPr>
        </p:nvSpPr>
        <p:spPr/>
        <p:txBody>
          <a:bodyPr/>
          <a:lstStyle/>
          <a:p>
            <a:r>
              <a:rPr lang="en-US"/>
              <a:t>doc.: IEEE 802.11-yy/xxxxr0</a:t>
            </a:r>
          </a:p>
        </p:txBody>
      </p:sp>
      <p:sp>
        <p:nvSpPr>
          <p:cNvPr id="5" name="日期占位符 4"/>
          <p:cNvSpPr>
            <a:spLocks noGrp="1"/>
          </p:cNvSpPr>
          <p:nvPr>
            <p:ph type="dt"/>
          </p:nvPr>
        </p:nvSpPr>
        <p:spPr/>
        <p:txBody>
          <a:bodyPr/>
          <a:lstStyle/>
          <a:p>
            <a:r>
              <a:rPr lang="en-US"/>
              <a:t>Month Year</a:t>
            </a:r>
          </a:p>
        </p:txBody>
      </p:sp>
      <p:sp>
        <p:nvSpPr>
          <p:cNvPr id="6" name="页脚占位符 5"/>
          <p:cNvSpPr>
            <a:spLocks noGrp="1"/>
          </p:cNvSpPr>
          <p:nvPr>
            <p:ph type="ftr"/>
          </p:nvPr>
        </p:nvSpPr>
        <p:spPr/>
        <p:txBody>
          <a:bodyPr/>
          <a:lstStyle/>
          <a:p>
            <a:r>
              <a:rPr lang="en-US"/>
              <a:t>John Doe, Some Company</a:t>
            </a:r>
          </a:p>
        </p:txBody>
      </p:sp>
      <p:sp>
        <p:nvSpPr>
          <p:cNvPr id="7" name="灯片编号占位符 6"/>
          <p:cNvSpPr>
            <a:spLocks noGrp="1"/>
          </p:cNvSpPr>
          <p:nvPr>
            <p:ph type="sldNum"/>
          </p:nvPr>
        </p:nvSpPr>
        <p:spPr/>
        <p:txBody>
          <a:bodyPr/>
          <a:lstStyle/>
          <a:p>
            <a:r>
              <a:rPr lang="en-US"/>
              <a:t>Page </a:t>
            </a:r>
            <a:fld id="{47A7FEEB-9CD2-43FE-843C-C5350BEACB45}" type="slidenum">
              <a:rPr lang="en-US" smtClean="0"/>
              <a:pPr/>
              <a:t>5</a:t>
            </a:fld>
            <a:endParaRPr lang="en-US"/>
          </a:p>
        </p:txBody>
      </p:sp>
    </p:spTree>
    <p:extLst>
      <p:ext uri="{BB962C8B-B14F-4D97-AF65-F5344CB8AC3E}">
        <p14:creationId xmlns:p14="http://schemas.microsoft.com/office/powerpoint/2010/main" val="14562120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a:xfrm>
            <a:off x="929217" y="316597"/>
            <a:ext cx="2499764" cy="273050"/>
          </a:xfrm>
        </p:spPr>
        <p:txBody>
          <a:bodyPr/>
          <a:lstStyle>
            <a:lvl1pPr>
              <a:defRPr/>
            </a:lvl1pPr>
          </a:lstStyle>
          <a:p>
            <a:r>
              <a:rPr lang="en-US" altLang="zh-CN"/>
              <a:t>Janurary 2025</a:t>
            </a:r>
            <a:endParaRPr lang="en-GB" altLang="zh-CN" dirty="0"/>
          </a:p>
        </p:txBody>
      </p:sp>
      <p:sp>
        <p:nvSpPr>
          <p:cNvPr id="5" name="Footer Placeholder 4"/>
          <p:cNvSpPr>
            <a:spLocks noGrp="1"/>
          </p:cNvSpPr>
          <p:nvPr>
            <p:ph type="ftr" idx="11"/>
          </p:nvPr>
        </p:nvSpPr>
        <p:spPr/>
        <p:txBody>
          <a:bodyPr/>
          <a:lstStyle>
            <a:lvl1pPr>
              <a:defRPr/>
            </a:lvl1pPr>
          </a:lstStyle>
          <a:p>
            <a:r>
              <a:rPr lang="en-GB" altLang="zh-CN"/>
              <a:t>Jiyang Bai, TCL</a:t>
            </a:r>
            <a:endParaRPr lang="en-GB" altLang="zh-CN" dirty="0"/>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ltLang="zh-CN"/>
              <a:t>Jiyang Bai, TCL</a:t>
            </a:r>
            <a:endParaRPr lang="en-GB" altLang="zh-CN"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ltLang="zh-CN"/>
              <a:t>Janurary 2025</a:t>
            </a:r>
            <a:endParaRPr lang="en-GB" altLang="zh-CN"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ltLang="zh-CN"/>
              <a:t>Janurary 2025</a:t>
            </a:r>
            <a:endParaRPr lang="en-GB" altLang="zh-CN" dirty="0"/>
          </a:p>
        </p:txBody>
      </p:sp>
      <p:sp>
        <p:nvSpPr>
          <p:cNvPr id="5" name="Footer Placeholder 4"/>
          <p:cNvSpPr>
            <a:spLocks noGrp="1"/>
          </p:cNvSpPr>
          <p:nvPr>
            <p:ph type="ftr" idx="11"/>
          </p:nvPr>
        </p:nvSpPr>
        <p:spPr/>
        <p:txBody>
          <a:bodyPr/>
          <a:lstStyle>
            <a:lvl1pPr>
              <a:defRPr/>
            </a:lvl1pPr>
          </a:lstStyle>
          <a:p>
            <a:r>
              <a:rPr lang="en-GB" altLang="zh-CN"/>
              <a:t>Jiyang Bai, TCL</a:t>
            </a:r>
            <a:endParaRPr lang="en-GB" altLang="zh-CN" dirty="0"/>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ltLang="zh-CN"/>
              <a:t>Janurary 2025</a:t>
            </a:r>
            <a:endParaRPr lang="en-GB" altLang="zh-CN" dirty="0"/>
          </a:p>
        </p:txBody>
      </p:sp>
      <p:sp>
        <p:nvSpPr>
          <p:cNvPr id="6" name="Footer Placeholder 5"/>
          <p:cNvSpPr>
            <a:spLocks noGrp="1"/>
          </p:cNvSpPr>
          <p:nvPr>
            <p:ph type="ftr" idx="11"/>
          </p:nvPr>
        </p:nvSpPr>
        <p:spPr/>
        <p:txBody>
          <a:bodyPr/>
          <a:lstStyle>
            <a:lvl1pPr>
              <a:defRPr/>
            </a:lvl1pPr>
          </a:lstStyle>
          <a:p>
            <a:r>
              <a:rPr lang="en-GB" altLang="zh-CN"/>
              <a:t>Jiyang Bai, TCL</a:t>
            </a:r>
            <a:endParaRPr lang="en-GB" altLang="zh-CN" dirty="0"/>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ltLang="zh-CN"/>
              <a:t>Janurary 2025</a:t>
            </a:r>
            <a:endParaRPr lang="en-GB" altLang="zh-CN"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ltLang="zh-CN"/>
              <a:t>Jiyang Bai, TCL</a:t>
            </a:r>
            <a:endParaRPr lang="en-GB" altLang="zh-CN"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ltLang="zh-CN"/>
              <a:t>Janurary 2025</a:t>
            </a:r>
            <a:endParaRPr lang="en-GB" altLang="zh-CN" dirty="0"/>
          </a:p>
        </p:txBody>
      </p:sp>
      <p:sp>
        <p:nvSpPr>
          <p:cNvPr id="4" name="Footer Placeholder 3"/>
          <p:cNvSpPr>
            <a:spLocks noGrp="1"/>
          </p:cNvSpPr>
          <p:nvPr>
            <p:ph type="ftr" idx="11"/>
          </p:nvPr>
        </p:nvSpPr>
        <p:spPr/>
        <p:txBody>
          <a:bodyPr/>
          <a:lstStyle>
            <a:lvl1pPr>
              <a:defRPr/>
            </a:lvl1pPr>
          </a:lstStyle>
          <a:p>
            <a:r>
              <a:rPr lang="en-GB" altLang="zh-CN"/>
              <a:t>Jiyang Bai, TCL</a:t>
            </a:r>
            <a:endParaRPr lang="en-GB" altLang="zh-CN" dirty="0"/>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ltLang="zh-CN"/>
              <a:t>Janurary 2025</a:t>
            </a:r>
            <a:endParaRPr lang="en-GB" altLang="zh-CN" dirty="0"/>
          </a:p>
        </p:txBody>
      </p:sp>
      <p:sp>
        <p:nvSpPr>
          <p:cNvPr id="3" name="Footer Placeholder 2"/>
          <p:cNvSpPr>
            <a:spLocks noGrp="1"/>
          </p:cNvSpPr>
          <p:nvPr>
            <p:ph type="ftr" idx="11"/>
          </p:nvPr>
        </p:nvSpPr>
        <p:spPr/>
        <p:txBody>
          <a:bodyPr/>
          <a:lstStyle>
            <a:lvl1pPr>
              <a:defRPr/>
            </a:lvl1pPr>
          </a:lstStyle>
          <a:p>
            <a:r>
              <a:rPr lang="en-GB" altLang="zh-CN"/>
              <a:t>Jiyang Bai, TCL</a:t>
            </a:r>
            <a:endParaRPr lang="en-GB" altLang="zh-CN" dirty="0"/>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ltLang="zh-CN"/>
              <a:t>Janurary 2025</a:t>
            </a:r>
            <a:endParaRPr lang="en-GB" altLang="zh-CN" dirty="0"/>
          </a:p>
        </p:txBody>
      </p:sp>
      <p:sp>
        <p:nvSpPr>
          <p:cNvPr id="5" name="Footer Placeholder 4"/>
          <p:cNvSpPr>
            <a:spLocks noGrp="1"/>
          </p:cNvSpPr>
          <p:nvPr>
            <p:ph type="ftr" idx="11"/>
          </p:nvPr>
        </p:nvSpPr>
        <p:spPr/>
        <p:txBody>
          <a:bodyPr/>
          <a:lstStyle>
            <a:lvl1pPr>
              <a:defRPr/>
            </a:lvl1pPr>
          </a:lstStyle>
          <a:p>
            <a:r>
              <a:rPr lang="en-GB" altLang="zh-CN"/>
              <a:t>Jiyang Bai, TCL</a:t>
            </a:r>
            <a:endParaRPr lang="en-GB" altLang="zh-CN" dirty="0"/>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ltLang="zh-CN"/>
              <a:t>Janurary 2025</a:t>
            </a:r>
            <a:endParaRPr lang="en-GB" altLang="zh-CN" dirty="0"/>
          </a:p>
        </p:txBody>
      </p:sp>
      <p:sp>
        <p:nvSpPr>
          <p:cNvPr id="5" name="Footer Placeholder 4"/>
          <p:cNvSpPr>
            <a:spLocks noGrp="1"/>
          </p:cNvSpPr>
          <p:nvPr>
            <p:ph type="ftr" idx="11"/>
          </p:nvPr>
        </p:nvSpPr>
        <p:spPr/>
        <p:txBody>
          <a:bodyPr/>
          <a:lstStyle>
            <a:lvl1pPr>
              <a:defRPr/>
            </a:lvl1pPr>
          </a:lstStyle>
          <a:p>
            <a:r>
              <a:rPr lang="en-GB" altLang="zh-CN"/>
              <a:t>Jiyang Bai, TCL</a:t>
            </a:r>
            <a:endParaRPr lang="en-GB" altLang="zh-CN" dirty="0"/>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ltLang="zh-CN" dirty="0"/>
              <a:t>March 2025</a:t>
            </a:r>
            <a:endParaRPr lang="en-GB" altLang="zh-CN"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ltLang="zh-CN" dirty="0" err="1"/>
              <a:t>Xuwen</a:t>
            </a:r>
            <a:r>
              <a:rPr lang="en-US" altLang="zh-CN" dirty="0"/>
              <a:t> Zhao</a:t>
            </a:r>
            <a:r>
              <a:rPr lang="en-GB" dirty="0"/>
              <a:t>, TCL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802.11-25/</a:t>
            </a:r>
            <a:r>
              <a:rPr kumimoji="0" lang="en-US" altLang="zh-CN" sz="1800" b="1" i="0" u="none" strike="noStrike" kern="1200" cap="none" spc="0" normalizeH="0" baseline="0" dirty="0">
                <a:ln>
                  <a:noFill/>
                </a:ln>
                <a:solidFill>
                  <a:srgbClr val="000000"/>
                </a:solidFill>
                <a:effectLst/>
                <a:uLnTx/>
                <a:uFillTx/>
                <a:latin typeface="Times New Roman" pitchFamily="16" charset="0"/>
                <a:ea typeface="MS Gothic" charset="-128"/>
              </a:rPr>
              <a:t>0313</a:t>
            </a: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r</a:t>
            </a:r>
            <a:r>
              <a:rPr kumimoji="0" lang="en-US" altLang="zh-CN"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0</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package" Target="../embeddings/Microsoft_Visio_Drawing.vsdx"/></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vmlDrawing" Target="../drawings/vmlDrawing2.vml"/><Relationship Id="rId5" Type="http://schemas.openxmlformats.org/officeDocument/2006/relationships/image" Target="../media/image2.emf"/><Relationship Id="rId4" Type="http://schemas.openxmlformats.org/officeDocument/2006/relationships/package" Target="../embeddings/Microsoft_Visio_Drawing1.vsdx"/></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vmlDrawing" Target="../drawings/vmlDrawing3.vml"/><Relationship Id="rId5" Type="http://schemas.openxmlformats.org/officeDocument/2006/relationships/image" Target="../media/image3.emf"/><Relationship Id="rId4" Type="http://schemas.openxmlformats.org/officeDocument/2006/relationships/package" Target="../embeddings/Microsoft_Visio_Drawing2.vsdx"/></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6096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zh-CN" dirty="0"/>
              <a:t>R</a:t>
            </a:r>
            <a:r>
              <a:rPr lang="en-GB" dirty="0"/>
              <a:t>oaming </a:t>
            </a:r>
            <a:r>
              <a:rPr lang="en-US" altLang="zh-CN" dirty="0"/>
              <a:t>S</a:t>
            </a:r>
            <a:r>
              <a:rPr lang="en-GB" dirty="0"/>
              <a:t>ecurity </a:t>
            </a:r>
            <a:r>
              <a:rPr lang="en-US" altLang="zh-CN" dirty="0"/>
              <a:t>P</a:t>
            </a:r>
            <a:r>
              <a:rPr lang="en-GB" dirty="0"/>
              <a:t>rocedure</a:t>
            </a:r>
          </a:p>
        </p:txBody>
      </p:sp>
      <p:sp>
        <p:nvSpPr>
          <p:cNvPr id="3074" name="Rectangle 2"/>
          <p:cNvSpPr>
            <a:spLocks noGrp="1" noChangeArrowheads="1"/>
          </p:cNvSpPr>
          <p:nvPr>
            <p:ph type="subTitle" idx="1"/>
          </p:nvPr>
        </p:nvSpPr>
        <p:spPr>
          <a:xfrm>
            <a:off x="1828800" y="251064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US" altLang="zh-CN" sz="2000" b="0" dirty="0"/>
              <a:t>Feb. 26, </a:t>
            </a:r>
            <a:r>
              <a:rPr lang="en-GB" sz="2000" b="0" dirty="0"/>
              <a:t>2025</a:t>
            </a:r>
          </a:p>
        </p:txBody>
      </p:sp>
      <p:sp>
        <p:nvSpPr>
          <p:cNvPr id="6" name="Date Placeholder 3"/>
          <p:cNvSpPr>
            <a:spLocks noGrp="1"/>
          </p:cNvSpPr>
          <p:nvPr>
            <p:ph type="dt" idx="10"/>
          </p:nvPr>
        </p:nvSpPr>
        <p:spPr/>
        <p:txBody>
          <a:bodyPr/>
          <a:lstStyle/>
          <a:p>
            <a:r>
              <a:rPr lang="en-US" altLang="zh-CN" dirty="0"/>
              <a:t>March 2025</a:t>
            </a:r>
            <a:endParaRPr lang="en-GB" altLang="zh-CN" dirty="0"/>
          </a:p>
        </p:txBody>
      </p:sp>
      <p:sp>
        <p:nvSpPr>
          <p:cNvPr id="7" name="Footer Placeholder 4"/>
          <p:cNvSpPr>
            <a:spLocks noGrp="1"/>
          </p:cNvSpPr>
          <p:nvPr>
            <p:ph type="ftr" idx="11"/>
          </p:nvPr>
        </p:nvSpPr>
        <p:spPr/>
        <p:txBody>
          <a:bodyPr/>
          <a:lstStyle/>
          <a:p>
            <a:r>
              <a:rPr lang="en-US" altLang="zh-CN" dirty="0" err="1"/>
              <a:t>Xuwen</a:t>
            </a:r>
            <a:r>
              <a:rPr lang="en-US" altLang="zh-CN" dirty="0"/>
              <a:t> Zhao</a:t>
            </a:r>
            <a:r>
              <a:rPr lang="en-GB" dirty="0"/>
              <a:t>, TCL</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6" name="Rectangle 4"/>
          <p:cNvSpPr>
            <a:spLocks noChangeArrowheads="1"/>
          </p:cNvSpPr>
          <p:nvPr/>
        </p:nvSpPr>
        <p:spPr bwMode="auto">
          <a:xfrm>
            <a:off x="816077" y="299175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1800" dirty="0">
                <a:solidFill>
                  <a:srgbClr val="000000"/>
                </a:solidFill>
              </a:rPr>
              <a:t>Authors:</a:t>
            </a:r>
          </a:p>
        </p:txBody>
      </p:sp>
      <p:graphicFrame>
        <p:nvGraphicFramePr>
          <p:cNvPr id="3" name="表格 2">
            <a:extLst>
              <a:ext uri="{FF2B5EF4-FFF2-40B4-BE49-F238E27FC236}">
                <a16:creationId xmlns:a16="http://schemas.microsoft.com/office/drawing/2014/main" id="{6CD49339-BA4D-0012-586F-932FD4853DDD}"/>
              </a:ext>
            </a:extLst>
          </p:cNvPr>
          <p:cNvGraphicFramePr>
            <a:graphicFrameLocks noGrp="1"/>
          </p:cNvGraphicFramePr>
          <p:nvPr>
            <p:extLst>
              <p:ext uri="{D42A27DB-BD31-4B8C-83A1-F6EECF244321}">
                <p14:modId xmlns:p14="http://schemas.microsoft.com/office/powerpoint/2010/main" val="3043683887"/>
              </p:ext>
            </p:extLst>
          </p:nvPr>
        </p:nvGraphicFramePr>
        <p:xfrm>
          <a:off x="816077" y="3485246"/>
          <a:ext cx="10348385" cy="2078533"/>
        </p:xfrm>
        <a:graphic>
          <a:graphicData uri="http://schemas.openxmlformats.org/drawingml/2006/table">
            <a:tbl>
              <a:tblPr firstRow="1" bandRow="1">
                <a:tableStyleId>{5940675A-B579-460E-94D1-54222C63F5DA}</a:tableStyleId>
              </a:tblPr>
              <a:tblGrid>
                <a:gridCol w="1432983">
                  <a:extLst>
                    <a:ext uri="{9D8B030D-6E8A-4147-A177-3AD203B41FA5}">
                      <a16:colId xmlns:a16="http://schemas.microsoft.com/office/drawing/2014/main" val="2374419526"/>
                    </a:ext>
                  </a:extLst>
                </a:gridCol>
                <a:gridCol w="1600200">
                  <a:extLst>
                    <a:ext uri="{9D8B030D-6E8A-4147-A177-3AD203B41FA5}">
                      <a16:colId xmlns:a16="http://schemas.microsoft.com/office/drawing/2014/main" val="3776585040"/>
                    </a:ext>
                  </a:extLst>
                </a:gridCol>
                <a:gridCol w="3505200">
                  <a:extLst>
                    <a:ext uri="{9D8B030D-6E8A-4147-A177-3AD203B41FA5}">
                      <a16:colId xmlns:a16="http://schemas.microsoft.com/office/drawing/2014/main" val="3773759922"/>
                    </a:ext>
                  </a:extLst>
                </a:gridCol>
                <a:gridCol w="1103740">
                  <a:extLst>
                    <a:ext uri="{9D8B030D-6E8A-4147-A177-3AD203B41FA5}">
                      <a16:colId xmlns:a16="http://schemas.microsoft.com/office/drawing/2014/main" val="2197788107"/>
                    </a:ext>
                  </a:extLst>
                </a:gridCol>
                <a:gridCol w="2706262">
                  <a:extLst>
                    <a:ext uri="{9D8B030D-6E8A-4147-A177-3AD203B41FA5}">
                      <a16:colId xmlns:a16="http://schemas.microsoft.com/office/drawing/2014/main" val="1903846693"/>
                    </a:ext>
                  </a:extLst>
                </a:gridCol>
              </a:tblGrid>
              <a:tr h="403901">
                <a:tc>
                  <a:txBody>
                    <a:bodyPr/>
                    <a:lstStyle/>
                    <a:p>
                      <a:r>
                        <a:rPr lang="en-US" altLang="zh-CN" sz="1600" b="1" dirty="0"/>
                        <a:t>Name</a:t>
                      </a:r>
                      <a:endParaRPr lang="zh-CN" altLang="en-US" sz="1600" b="1" dirty="0"/>
                    </a:p>
                  </a:txBody>
                  <a:tcPr/>
                </a:tc>
                <a:tc>
                  <a:txBody>
                    <a:bodyPr/>
                    <a:lstStyle/>
                    <a:p>
                      <a:r>
                        <a:rPr lang="en-US" altLang="zh-CN" sz="1600" b="1" dirty="0"/>
                        <a:t>Affiliations</a:t>
                      </a:r>
                      <a:endParaRPr lang="zh-CN" altLang="en-US" sz="1600" b="1" dirty="0"/>
                    </a:p>
                  </a:txBody>
                  <a:tcPr/>
                </a:tc>
                <a:tc>
                  <a:txBody>
                    <a:bodyPr/>
                    <a:lstStyle/>
                    <a:p>
                      <a:r>
                        <a:rPr lang="en-US" altLang="zh-CN" sz="1600" b="1" dirty="0"/>
                        <a:t>Address</a:t>
                      </a:r>
                      <a:endParaRPr lang="zh-CN" altLang="en-US" sz="1600" b="1" dirty="0"/>
                    </a:p>
                  </a:txBody>
                  <a:tcPr/>
                </a:tc>
                <a:tc>
                  <a:txBody>
                    <a:bodyPr/>
                    <a:lstStyle/>
                    <a:p>
                      <a:r>
                        <a:rPr lang="en-US" altLang="zh-CN" sz="1600" b="1" dirty="0"/>
                        <a:t>Phone</a:t>
                      </a:r>
                      <a:endParaRPr lang="zh-CN" altLang="en-US" sz="1600" b="1" dirty="0"/>
                    </a:p>
                  </a:txBody>
                  <a:tcPr/>
                </a:tc>
                <a:tc>
                  <a:txBody>
                    <a:bodyPr/>
                    <a:lstStyle/>
                    <a:p>
                      <a:r>
                        <a:rPr lang="en-US" altLang="zh-CN" sz="1600" b="1" dirty="0"/>
                        <a:t>Email</a:t>
                      </a:r>
                      <a:endParaRPr lang="zh-CN" altLang="en-US" sz="1600" b="1" dirty="0"/>
                    </a:p>
                  </a:txBody>
                  <a:tcPr/>
                </a:tc>
                <a:extLst>
                  <a:ext uri="{0D108BD9-81ED-4DB2-BD59-A6C34878D82A}">
                    <a16:rowId xmlns:a16="http://schemas.microsoft.com/office/drawing/2014/main" val="562743742"/>
                  </a:ext>
                </a:extLst>
              </a:tr>
              <a:tr h="365171">
                <a:tc>
                  <a:txBody>
                    <a:bodyPr/>
                    <a:lstStyle/>
                    <a:p>
                      <a:r>
                        <a:rPr lang="en-US" altLang="zh-CN" sz="1600" dirty="0" err="1"/>
                        <a:t>Xuwen</a:t>
                      </a:r>
                      <a:r>
                        <a:rPr lang="en-US" altLang="zh-CN" sz="1600" dirty="0"/>
                        <a:t> Zhao</a:t>
                      </a:r>
                      <a:endParaRPr lang="zh-CN" altLang="en-US" sz="1600" dirty="0"/>
                    </a:p>
                  </a:txBody>
                  <a:tcPr/>
                </a:tc>
                <a:tc rowSpan="5">
                  <a:txBody>
                    <a:bodyPr/>
                    <a:lstStyle/>
                    <a:p>
                      <a:pPr algn="ctr"/>
                      <a:r>
                        <a:rPr lang="en-US" altLang="zh-CN" sz="1600" dirty="0"/>
                        <a:t>TCL</a:t>
                      </a:r>
                    </a:p>
                  </a:txBody>
                  <a:tcPr anchor="ctr"/>
                </a:tc>
                <a:tc>
                  <a:txBody>
                    <a:bodyPr/>
                    <a:lstStyle/>
                    <a:p>
                      <a:r>
                        <a:rPr lang="en-US" altLang="zh-CN" sz="1600" dirty="0"/>
                        <a:t>Building G1, TCL International-E City, Shenzhen, Guangdong, China.</a:t>
                      </a:r>
                      <a:endParaRPr lang="zh-CN" altLang="en-US" sz="1600" dirty="0"/>
                    </a:p>
                  </a:txBody>
                  <a:tcPr/>
                </a:tc>
                <a:tc>
                  <a:txBody>
                    <a:bodyPr/>
                    <a:lstStyle/>
                    <a:p>
                      <a:endParaRPr lang="zh-CN" altLang="en-US" sz="1600" dirty="0"/>
                    </a:p>
                  </a:txBody>
                  <a:tcPr/>
                </a:tc>
                <a:tc>
                  <a:txBody>
                    <a:bodyPr/>
                    <a:lstStyle/>
                    <a:p>
                      <a:r>
                        <a:rPr lang="en-US" altLang="zh-CN" sz="1600" dirty="0"/>
                        <a:t>zhaoxuwen123@outlook.com</a:t>
                      </a:r>
                      <a:endParaRPr lang="zh-CN" altLang="en-US" sz="1600" dirty="0"/>
                    </a:p>
                  </a:txBody>
                  <a:tcPr/>
                </a:tc>
                <a:extLst>
                  <a:ext uri="{0D108BD9-81ED-4DB2-BD59-A6C34878D82A}">
                    <a16:rowId xmlns:a16="http://schemas.microsoft.com/office/drawing/2014/main" val="2191527963"/>
                  </a:ext>
                </a:extLst>
              </a:tr>
              <a:tr h="36517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600" kern="1200" dirty="0">
                          <a:solidFill>
                            <a:schemeClr val="tx1"/>
                          </a:solidFill>
                          <a:latin typeface="+mn-lt"/>
                          <a:ea typeface="+mn-ea"/>
                          <a:cs typeface="+mn-cs"/>
                        </a:rPr>
                        <a:t>Pei Zhou</a:t>
                      </a:r>
                      <a:endParaRPr lang="zh-CN" altLang="en-US" sz="1600" kern="1200" dirty="0">
                        <a:solidFill>
                          <a:schemeClr val="tx1"/>
                        </a:solidFill>
                        <a:latin typeface="+mn-lt"/>
                        <a:ea typeface="+mn-ea"/>
                        <a:cs typeface="+mn-cs"/>
                      </a:endParaRPr>
                    </a:p>
                  </a:txBody>
                  <a:tcPr/>
                </a:tc>
                <a:tc vMerge="1">
                  <a:txBody>
                    <a:bodyPr/>
                    <a:lstStyle/>
                    <a:p>
                      <a:r>
                        <a:rPr lang="en-US" altLang="zh-CN" sz="1600" dirty="0"/>
                        <a:t>TCL</a:t>
                      </a:r>
                      <a:endParaRPr lang="zh-CN" altLang="en-US" sz="1600" dirty="0"/>
                    </a:p>
                  </a:txBody>
                  <a:tcPr/>
                </a:tc>
                <a:tc rowSpan="2">
                  <a:txBody>
                    <a:bodyPr/>
                    <a:lstStyle/>
                    <a:p>
                      <a:endParaRPr lang="zh-CN" altLang="en-US" sz="1600" dirty="0"/>
                    </a:p>
                  </a:txBody>
                  <a:tcPr/>
                </a:tc>
                <a:tc rowSpan="2">
                  <a:txBody>
                    <a:bodyPr/>
                    <a:lstStyle/>
                    <a:p>
                      <a:endParaRPr lang="zh-CN" altLang="en-US" sz="1600"/>
                    </a:p>
                  </a:txBody>
                  <a:tcPr/>
                </a:tc>
                <a:tc rowSpan="2">
                  <a:txBody>
                    <a:bodyPr/>
                    <a:lstStyle/>
                    <a:p>
                      <a:endParaRPr lang="zh-CN" altLang="en-US" sz="1600" dirty="0"/>
                    </a:p>
                  </a:txBody>
                  <a:tcPr/>
                </a:tc>
                <a:extLst>
                  <a:ext uri="{0D108BD9-81ED-4DB2-BD59-A6C34878D82A}">
                    <a16:rowId xmlns:a16="http://schemas.microsoft.com/office/drawing/2014/main" val="1976538577"/>
                  </a:ext>
                </a:extLst>
              </a:tr>
              <a:tr h="134633">
                <a:tc row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600" dirty="0"/>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extLst>
                  <a:ext uri="{0D108BD9-81ED-4DB2-BD59-A6C34878D82A}">
                    <a16:rowId xmlns:a16="http://schemas.microsoft.com/office/drawing/2014/main" val="3016028058"/>
                  </a:ext>
                </a:extLst>
              </a:tr>
              <a:tr h="230537">
                <a:tc vMerge="1">
                  <a:txBody>
                    <a:bodyPr/>
                    <a:lstStyle/>
                    <a:p>
                      <a:r>
                        <a:rPr lang="en-US" altLang="zh-CN" sz="1600" dirty="0" err="1"/>
                        <a:t>Zhanjin</a:t>
                      </a:r>
                      <a:r>
                        <a:rPr lang="en-US" altLang="zh-CN" sz="1600" dirty="0"/>
                        <a:t> Bao</a:t>
                      </a:r>
                      <a:endParaRPr lang="zh-CN" altLang="en-US" sz="1600" dirty="0"/>
                    </a:p>
                  </a:txBody>
                  <a:tcPr/>
                </a:tc>
                <a:tc vMerge="1">
                  <a:txBody>
                    <a:bodyPr/>
                    <a:lstStyle/>
                    <a:p>
                      <a:endParaRPr lang="zh-CN" altLang="en-US" sz="1600" dirty="0"/>
                    </a:p>
                  </a:txBody>
                  <a:tcPr/>
                </a:tc>
                <a:tc rowSpan="2">
                  <a:txBody>
                    <a:bodyPr/>
                    <a:lstStyle/>
                    <a:p>
                      <a:endParaRPr lang="zh-CN" altLang="en-US" sz="1600" dirty="0"/>
                    </a:p>
                  </a:txBody>
                  <a:tcPr/>
                </a:tc>
                <a:tc rowSpan="2">
                  <a:txBody>
                    <a:bodyPr/>
                    <a:lstStyle/>
                    <a:p>
                      <a:endParaRPr lang="zh-CN" altLang="en-US" sz="1600" dirty="0"/>
                    </a:p>
                  </a:txBody>
                  <a:tcPr/>
                </a:tc>
                <a:tc rowSpan="2">
                  <a:txBody>
                    <a:bodyPr/>
                    <a:lstStyle/>
                    <a:p>
                      <a:endParaRPr lang="zh-CN" altLang="en-US" sz="1600" dirty="0"/>
                    </a:p>
                  </a:txBody>
                  <a:tcPr/>
                </a:tc>
                <a:extLst>
                  <a:ext uri="{0D108BD9-81ED-4DB2-BD59-A6C34878D82A}">
                    <a16:rowId xmlns:a16="http://schemas.microsoft.com/office/drawing/2014/main" val="1239922269"/>
                  </a:ext>
                </a:extLst>
              </a:tr>
              <a:tr h="36517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600" dirty="0"/>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extLst>
                  <a:ext uri="{0D108BD9-81ED-4DB2-BD59-A6C34878D82A}">
                    <a16:rowId xmlns:a16="http://schemas.microsoft.com/office/drawing/2014/main" val="2778457030"/>
                  </a:ext>
                </a:extLst>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6B7C1A-FF2A-47FA-AEDD-1D4DA6738C13}"/>
              </a:ext>
            </a:extLst>
          </p:cNvPr>
          <p:cNvSpPr>
            <a:spLocks noGrp="1"/>
          </p:cNvSpPr>
          <p:nvPr>
            <p:ph type="title"/>
          </p:nvPr>
        </p:nvSpPr>
        <p:spPr/>
        <p:txBody>
          <a:bodyPr/>
          <a:lstStyle/>
          <a:p>
            <a:r>
              <a:rPr lang="en-US" dirty="0"/>
              <a:t>Introduction</a:t>
            </a:r>
          </a:p>
        </p:txBody>
      </p:sp>
      <p:sp>
        <p:nvSpPr>
          <p:cNvPr id="3" name="Content Placeholder 2">
            <a:extLst>
              <a:ext uri="{FF2B5EF4-FFF2-40B4-BE49-F238E27FC236}">
                <a16:creationId xmlns:a16="http://schemas.microsoft.com/office/drawing/2014/main" id="{E5F5580F-909B-485C-BC16-2B48B53EC447}"/>
              </a:ext>
            </a:extLst>
          </p:cNvPr>
          <p:cNvSpPr>
            <a:spLocks noGrp="1"/>
          </p:cNvSpPr>
          <p:nvPr>
            <p:ph idx="1"/>
          </p:nvPr>
        </p:nvSpPr>
        <p:spPr>
          <a:xfrm>
            <a:off x="533400" y="1524000"/>
            <a:ext cx="11201400" cy="6553200"/>
          </a:xfrm>
        </p:spPr>
        <p:txBody>
          <a:bodyPr/>
          <a:lstStyle/>
          <a:p>
            <a:pPr algn="l">
              <a:buFont typeface="Wingdings" panose="05000000000000000000" pitchFamily="2" charset="2"/>
              <a:buChar char="l"/>
            </a:pPr>
            <a:r>
              <a:rPr lang="en-US" altLang="zh-CN" sz="1600" b="0" dirty="0">
                <a:ea typeface="Microsoft YaHei Light" panose="020B0502040204020203" pitchFamily="34" charset="-122"/>
              </a:rPr>
              <a:t>In the current landscape of roaming contributions, two primary roaming and security technical directions have been established:</a:t>
            </a:r>
          </a:p>
          <a:p>
            <a:pPr marL="742950" lvl="2" indent="-342900">
              <a:spcBef>
                <a:spcPts val="600"/>
              </a:spcBef>
              <a:buFont typeface="Arial" panose="020B0604020202020204" pitchFamily="34" charset="0"/>
              <a:buChar char="•"/>
              <a:defRPr/>
            </a:pPr>
            <a:r>
              <a:rPr lang="en-US" altLang="zh-CN" sz="1600" b="1" dirty="0">
                <a:latin typeface="Times New Roman"/>
                <a:ea typeface="Microsoft YaHei Light" panose="020B0502040204020203" pitchFamily="34" charset="-122"/>
                <a:cs typeface="+mn-cs"/>
              </a:rPr>
              <a:t>Distributed SMD with PTK sharing</a:t>
            </a:r>
            <a:r>
              <a:rPr lang="en-US" altLang="zh-CN" sz="1600" dirty="0">
                <a:latin typeface="Times New Roman"/>
                <a:ea typeface="Microsoft YaHei Light" panose="020B0502040204020203" pitchFamily="34" charset="-122"/>
                <a:cs typeface="+mn-cs"/>
              </a:rPr>
              <a:t>, in which the same PTKSA is used and transferred when roaming from the current AP MLD to target AP MLD. [1-2]</a:t>
            </a:r>
          </a:p>
          <a:p>
            <a:pPr marL="742950" lvl="2" indent="-342900">
              <a:spcBef>
                <a:spcPts val="600"/>
              </a:spcBef>
              <a:buFont typeface="Arial" panose="020B0604020202020204" pitchFamily="34" charset="0"/>
              <a:buChar char="•"/>
              <a:defRPr/>
            </a:pPr>
            <a:r>
              <a:rPr lang="en-US" altLang="zh-CN" sz="1600" b="1" dirty="0">
                <a:latin typeface="Times New Roman"/>
                <a:ea typeface="Microsoft YaHei Light" panose="020B0502040204020203" pitchFamily="34" charset="-122"/>
                <a:cs typeface="+mn-cs"/>
              </a:rPr>
              <a:t>Enhanced fast BSS transition (FT)</a:t>
            </a:r>
            <a:r>
              <a:rPr lang="en-US" altLang="zh-CN" sz="1600" dirty="0">
                <a:latin typeface="Times New Roman"/>
                <a:ea typeface="Microsoft YaHei Light" panose="020B0502040204020203" pitchFamily="34" charset="-122"/>
                <a:cs typeface="+mn-cs"/>
              </a:rPr>
              <a:t>, in which different PTKSAs are used when roaming from the current AP MLD to target AP MLD. [3-5]</a:t>
            </a:r>
          </a:p>
          <a:p>
            <a:pPr>
              <a:buFont typeface="Wingdings" panose="05000000000000000000" pitchFamily="2" charset="2"/>
              <a:buChar char="l"/>
            </a:pPr>
            <a:r>
              <a:rPr lang="en-US" altLang="zh-CN" sz="1600" b="0" dirty="0">
                <a:ea typeface="Microsoft YaHei Light" panose="020B0502040204020203" pitchFamily="34" charset="-122"/>
              </a:rPr>
              <a:t>The latest Motion states</a:t>
            </a:r>
            <a:r>
              <a:rPr lang="zh-CN" altLang="en-US" sz="1600" b="0" dirty="0">
                <a:ea typeface="Microsoft YaHei Light" panose="020B0502040204020203" pitchFamily="34" charset="-122"/>
              </a:rPr>
              <a:t>：</a:t>
            </a:r>
            <a:endParaRPr lang="en-US" altLang="zh-CN" sz="1600" b="0" dirty="0">
              <a:ea typeface="Microsoft YaHei Light" panose="020B0502040204020203" pitchFamily="34" charset="-122"/>
            </a:endParaRPr>
          </a:p>
          <a:p>
            <a:pPr marL="803275" defTabSz="360363">
              <a:buFont typeface="Arial" panose="020B0604020202020204" pitchFamily="34" charset="0"/>
              <a:buChar char="•"/>
              <a:tabLst>
                <a:tab pos="803275" algn="l"/>
              </a:tabLst>
            </a:pPr>
            <a:r>
              <a:rPr lang="en-US" altLang="zh-CN" sz="1600" b="0" dirty="0">
                <a:ea typeface="Microsoft YaHei Light" panose="020B0502040204020203" pitchFamily="34" charset="-122"/>
              </a:rPr>
              <a:t>“</a:t>
            </a:r>
            <a:r>
              <a:rPr lang="en-US" altLang="zh-CN" sz="1600" b="0" i="1" dirty="0">
                <a:ea typeface="Microsoft YaHei Light" panose="020B0502040204020203" pitchFamily="34" charset="-122"/>
              </a:rPr>
              <a:t>within the SMD, the same PMKSA  and PTKSA, established with the SMD-ME , shall be used to protect communications with the current AP MLD and the target AP MLD</a:t>
            </a:r>
            <a:r>
              <a:rPr lang="en-US" altLang="zh-CN" sz="1600" b="0" dirty="0">
                <a:ea typeface="Microsoft YaHei Light" panose="020B0502040204020203" pitchFamily="34" charset="-122"/>
              </a:rPr>
              <a:t>.”(Motion 285, 286), </a:t>
            </a:r>
          </a:p>
          <a:p>
            <a:pPr marL="803275" defTabSz="360363">
              <a:buFont typeface="Arial" panose="020B0604020202020204" pitchFamily="34" charset="0"/>
              <a:buChar char="•"/>
              <a:tabLst>
                <a:tab pos="803275" algn="l"/>
              </a:tabLst>
            </a:pPr>
            <a:r>
              <a:rPr lang="en-US" altLang="zh-CN" sz="1600" b="0" dirty="0">
                <a:ea typeface="Microsoft YaHei Light" panose="020B0502040204020203" pitchFamily="34" charset="-122"/>
              </a:rPr>
              <a:t>“</a:t>
            </a:r>
            <a:r>
              <a:rPr lang="en-US" altLang="zh-CN" sz="1600" b="0" i="1" dirty="0"/>
              <a:t>A non-AP MLD transitions between AP MLDs within the SMD while maintaining its association and security association with the SMD-ME.</a:t>
            </a:r>
            <a:r>
              <a:rPr lang="en-US" altLang="zh-CN" sz="1600" b="0" dirty="0">
                <a:ea typeface="Microsoft YaHei Light" panose="020B0502040204020203" pitchFamily="34" charset="-122"/>
              </a:rPr>
              <a:t>” (Motion 279). </a:t>
            </a:r>
          </a:p>
          <a:p>
            <a:pPr marL="803275" defTabSz="360363">
              <a:buFont typeface="Arial" panose="020B0604020202020204" pitchFamily="34" charset="0"/>
              <a:buChar char="•"/>
              <a:tabLst>
                <a:tab pos="803275" algn="l"/>
              </a:tabLst>
            </a:pPr>
            <a:r>
              <a:rPr lang="en-US" altLang="zh-CN" sz="1600" b="0" dirty="0">
                <a:ea typeface="Microsoft YaHei Light" panose="020B0502040204020203" pitchFamily="34" charset="-122"/>
              </a:rPr>
              <a:t>Although there are the above-mentioned general motions, there are still some security issues and a lack of corresponding solutions.</a:t>
            </a:r>
          </a:p>
          <a:p>
            <a:pPr>
              <a:buFont typeface="Wingdings" panose="05000000000000000000" pitchFamily="2" charset="2"/>
              <a:buChar char="l"/>
            </a:pPr>
            <a:r>
              <a:rPr lang="en-US" altLang="zh-CN" sz="1600" b="0" dirty="0">
                <a:ea typeface="Microsoft YaHei Light" panose="020B0502040204020203" pitchFamily="34" charset="-122"/>
              </a:rPr>
              <a:t>This proposal focuses on the SMD-based technical approach and provides a detailed security process and security context definition to address the security issues and enhance the overall security and reliability of roaming.</a:t>
            </a:r>
          </a:p>
          <a:p>
            <a:pPr marL="742950" lvl="2" indent="-342900">
              <a:spcBef>
                <a:spcPts val="600"/>
              </a:spcBef>
              <a:buFont typeface="Arial" panose="020B0604020202020204" pitchFamily="34" charset="0"/>
              <a:buChar char="•"/>
              <a:defRPr/>
            </a:pPr>
            <a:endParaRPr lang="en-US" altLang="zh-CN" sz="1400" dirty="0">
              <a:cs typeface="+mn-cs"/>
            </a:endParaRPr>
          </a:p>
          <a:p>
            <a:pPr marL="400050" lvl="2" indent="0">
              <a:spcBef>
                <a:spcPts val="600"/>
              </a:spcBef>
              <a:defRPr/>
            </a:pPr>
            <a:endParaRPr lang="en-US" sz="1600" kern="100" dirty="0">
              <a:effectLst/>
              <a:latin typeface="等线" panose="02010600030101010101" pitchFamily="2" charset="-122"/>
              <a:ea typeface="等线" panose="02010600030101010101" pitchFamily="2" charset="-122"/>
              <a:cs typeface="Times New Roman" panose="02020603050405020304" pitchFamily="18" charset="0"/>
            </a:endParaRPr>
          </a:p>
          <a:p>
            <a:pPr marL="742950" lvl="2" indent="-342900">
              <a:spcBef>
                <a:spcPts val="600"/>
              </a:spcBef>
              <a:buFont typeface="Arial" panose="020B0604020202020204" pitchFamily="34" charset="0"/>
              <a:buChar char="•"/>
              <a:defRPr/>
            </a:pPr>
            <a:endParaRPr lang="en-US" sz="1400" dirty="0"/>
          </a:p>
          <a:p>
            <a:pPr marL="742950" lvl="2" indent="-342900">
              <a:spcBef>
                <a:spcPts val="600"/>
              </a:spcBef>
              <a:buFont typeface="Wingdings" panose="05000000000000000000" pitchFamily="2" charset="2"/>
              <a:buChar char="l"/>
            </a:pPr>
            <a:endParaRPr lang="en-US" altLang="zh-CN" sz="1400" dirty="0">
              <a:ea typeface="Microsoft YaHei Light" panose="020B0502040204020203" pitchFamily="34" charset="-122"/>
              <a:cs typeface="+mn-cs"/>
            </a:endParaRPr>
          </a:p>
        </p:txBody>
      </p:sp>
      <p:sp>
        <p:nvSpPr>
          <p:cNvPr id="4" name="Slide Number Placeholder 3">
            <a:extLst>
              <a:ext uri="{FF2B5EF4-FFF2-40B4-BE49-F238E27FC236}">
                <a16:creationId xmlns:a16="http://schemas.microsoft.com/office/drawing/2014/main" id="{385479A4-9893-4B45-909E-2C4318B7E455}"/>
              </a:ext>
            </a:extLst>
          </p:cNvPr>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a:extLst>
              <a:ext uri="{FF2B5EF4-FFF2-40B4-BE49-F238E27FC236}">
                <a16:creationId xmlns:a16="http://schemas.microsoft.com/office/drawing/2014/main" id="{100A09E1-BD9B-4EE5-A76B-8E465C6F2841}"/>
              </a:ext>
            </a:extLst>
          </p:cNvPr>
          <p:cNvSpPr>
            <a:spLocks noGrp="1"/>
          </p:cNvSpPr>
          <p:nvPr>
            <p:ph type="ftr" idx="14"/>
          </p:nvPr>
        </p:nvSpPr>
        <p:spPr/>
        <p:txBody>
          <a:bodyPr/>
          <a:lstStyle/>
          <a:p>
            <a:r>
              <a:rPr lang="en-US" altLang="zh-CN" dirty="0" err="1"/>
              <a:t>Xuwen</a:t>
            </a:r>
            <a:r>
              <a:rPr lang="en-US" altLang="zh-CN" dirty="0"/>
              <a:t> Zhao</a:t>
            </a:r>
            <a:r>
              <a:rPr lang="en-GB" altLang="zh-CN" dirty="0"/>
              <a:t>, TCL</a:t>
            </a:r>
          </a:p>
        </p:txBody>
      </p:sp>
      <p:sp>
        <p:nvSpPr>
          <p:cNvPr id="6" name="Date Placeholder 5">
            <a:extLst>
              <a:ext uri="{FF2B5EF4-FFF2-40B4-BE49-F238E27FC236}">
                <a16:creationId xmlns:a16="http://schemas.microsoft.com/office/drawing/2014/main" id="{68826102-FA03-4281-82D4-2EEA3F6381C1}"/>
              </a:ext>
            </a:extLst>
          </p:cNvPr>
          <p:cNvSpPr>
            <a:spLocks noGrp="1"/>
          </p:cNvSpPr>
          <p:nvPr>
            <p:ph type="dt" idx="15"/>
          </p:nvPr>
        </p:nvSpPr>
        <p:spPr/>
        <p:txBody>
          <a:bodyPr/>
          <a:lstStyle/>
          <a:p>
            <a:r>
              <a:rPr lang="en-US" altLang="zh-CN" dirty="0"/>
              <a:t>March 2025</a:t>
            </a:r>
            <a:endParaRPr lang="en-GB" altLang="zh-CN" dirty="0"/>
          </a:p>
        </p:txBody>
      </p:sp>
    </p:spTree>
    <p:extLst>
      <p:ext uri="{BB962C8B-B14F-4D97-AF65-F5344CB8AC3E}">
        <p14:creationId xmlns:p14="http://schemas.microsoft.com/office/powerpoint/2010/main" val="31635434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6B7C1A-FF2A-47FA-AEDD-1D4DA6738C13}"/>
              </a:ext>
            </a:extLst>
          </p:cNvPr>
          <p:cNvSpPr>
            <a:spLocks noGrp="1"/>
          </p:cNvSpPr>
          <p:nvPr>
            <p:ph type="title"/>
          </p:nvPr>
        </p:nvSpPr>
        <p:spPr>
          <a:xfrm>
            <a:off x="914401" y="914401"/>
            <a:ext cx="10361084" cy="685799"/>
          </a:xfrm>
        </p:spPr>
        <p:txBody>
          <a:bodyPr/>
          <a:lstStyle/>
          <a:p>
            <a:r>
              <a:rPr lang="en-US" dirty="0"/>
              <a:t>Problem Statement</a:t>
            </a:r>
          </a:p>
        </p:txBody>
      </p:sp>
      <p:sp>
        <p:nvSpPr>
          <p:cNvPr id="3" name="Content Placeholder 2">
            <a:extLst>
              <a:ext uri="{FF2B5EF4-FFF2-40B4-BE49-F238E27FC236}">
                <a16:creationId xmlns:a16="http://schemas.microsoft.com/office/drawing/2014/main" id="{E5F5580F-909B-485C-BC16-2B48B53EC447}"/>
              </a:ext>
            </a:extLst>
          </p:cNvPr>
          <p:cNvSpPr>
            <a:spLocks noGrp="1"/>
          </p:cNvSpPr>
          <p:nvPr>
            <p:ph idx="1"/>
          </p:nvPr>
        </p:nvSpPr>
        <p:spPr>
          <a:xfrm>
            <a:off x="304800" y="1752600"/>
            <a:ext cx="6838957" cy="5486400"/>
          </a:xfrm>
        </p:spPr>
        <p:txBody>
          <a:bodyPr/>
          <a:lstStyle/>
          <a:p>
            <a:pPr marL="0" indent="0" algn="l"/>
            <a:r>
              <a:rPr lang="en-US" altLang="zh-CN" sz="1600" b="0" i="0" dirty="0">
                <a:solidFill>
                  <a:srgbClr val="000000"/>
                </a:solidFill>
                <a:effectLst/>
              </a:rPr>
              <a:t>While the Distributed SMD with PTK sharing offers a promising framework for secure roaming, several critical issues remain unresolved:</a:t>
            </a:r>
          </a:p>
          <a:p>
            <a:pPr algn="l">
              <a:buFont typeface="Wingdings" panose="05000000000000000000" pitchFamily="2" charset="2"/>
              <a:buChar char="l"/>
            </a:pPr>
            <a:r>
              <a:rPr lang="en-US" altLang="zh-CN" sz="1600" dirty="0">
                <a:ea typeface="Microsoft YaHei Light" panose="020B0502040204020203" pitchFamily="34" charset="-122"/>
              </a:rPr>
              <a:t>PTK Sharing With Potential Leakage</a:t>
            </a:r>
            <a:br>
              <a:rPr lang="en-US" altLang="zh-CN" sz="1400" b="0" i="0" dirty="0">
                <a:solidFill>
                  <a:srgbClr val="000000"/>
                </a:solidFill>
                <a:effectLst/>
                <a:latin typeface="ui-sans-serif"/>
              </a:rPr>
            </a:br>
            <a:r>
              <a:rPr lang="en-US" altLang="zh-CN" sz="1600" b="0" i="0" dirty="0">
                <a:solidFill>
                  <a:srgbClr val="000000"/>
                </a:solidFill>
                <a:effectLst/>
              </a:rPr>
              <a:t>PTK shared over insecure links (e.g., between non-AP MLD and target AP MLD) poses a risk of leakage. [6]</a:t>
            </a:r>
          </a:p>
          <a:p>
            <a:pPr>
              <a:buFont typeface="Wingdings" panose="05000000000000000000" pitchFamily="2" charset="2"/>
              <a:buChar char="l"/>
            </a:pPr>
            <a:r>
              <a:rPr lang="en-US" altLang="zh-CN" sz="1600" dirty="0">
                <a:ea typeface="Microsoft YaHei Light" panose="020B0502040204020203" pitchFamily="34" charset="-122"/>
              </a:rPr>
              <a:t>Key Sharing Risks in the Same SMD</a:t>
            </a:r>
            <a:br>
              <a:rPr lang="en-US" altLang="zh-CN" sz="1600" dirty="0">
                <a:ea typeface="Microsoft YaHei Light" panose="020B0502040204020203" pitchFamily="34" charset="-122"/>
              </a:rPr>
            </a:br>
            <a:r>
              <a:rPr lang="en-US" altLang="zh-CN" sz="1600" b="0" dirty="0"/>
              <a:t>If all </a:t>
            </a:r>
            <a:r>
              <a:rPr lang="en-US" altLang="zh-CN" sz="1600" b="0" i="0" dirty="0">
                <a:solidFill>
                  <a:srgbClr val="000000"/>
                </a:solidFill>
                <a:effectLst/>
              </a:rPr>
              <a:t>AP MLD</a:t>
            </a:r>
            <a:r>
              <a:rPr lang="en-US" altLang="zh-CN" sz="1600" b="0" dirty="0"/>
              <a:t>s within the same SMD share the same PTK, a significant security vulnerability arises. Specifically, if an attacker compromises one </a:t>
            </a:r>
            <a:r>
              <a:rPr lang="en-US" altLang="zh-CN" sz="1600" b="0" i="0" dirty="0">
                <a:solidFill>
                  <a:srgbClr val="000000"/>
                </a:solidFill>
                <a:effectLst/>
              </a:rPr>
              <a:t>AP MLD</a:t>
            </a:r>
            <a:r>
              <a:rPr lang="en-US" altLang="zh-CN" sz="1600" b="0" dirty="0"/>
              <a:t> and intercepts the shared security context, it would allow the attacker decrypt and intercept all data transmissions between the </a:t>
            </a:r>
            <a:r>
              <a:rPr lang="en-US" altLang="zh-CN" sz="1600" b="0" i="0" dirty="0">
                <a:solidFill>
                  <a:srgbClr val="000000"/>
                </a:solidFill>
                <a:effectLst/>
              </a:rPr>
              <a:t>non-AP MLD</a:t>
            </a:r>
            <a:r>
              <a:rPr lang="en-US" altLang="zh-CN" sz="1600" b="0" dirty="0"/>
              <a:t> and all </a:t>
            </a:r>
            <a:r>
              <a:rPr lang="en-US" altLang="zh-CN" sz="1600" b="0" i="0" dirty="0">
                <a:solidFill>
                  <a:srgbClr val="000000"/>
                </a:solidFill>
                <a:effectLst/>
              </a:rPr>
              <a:t>AP MLD</a:t>
            </a:r>
            <a:r>
              <a:rPr lang="en-US" altLang="zh-CN" sz="1600" b="0" dirty="0"/>
              <a:t>s within the SMD using the same shared PTK. </a:t>
            </a:r>
          </a:p>
          <a:p>
            <a:pPr>
              <a:buFont typeface="Wingdings" panose="05000000000000000000" pitchFamily="2" charset="2"/>
              <a:buChar char="l"/>
            </a:pPr>
            <a:r>
              <a:rPr lang="en-US" altLang="zh-CN" sz="1600" dirty="0">
                <a:ea typeface="Microsoft YaHei Light" panose="020B0502040204020203" pitchFamily="34" charset="-122"/>
              </a:rPr>
              <a:t>Lack of Key Isolation</a:t>
            </a:r>
            <a:br>
              <a:rPr lang="en-US" altLang="zh-CN" sz="1400" b="0" i="0" dirty="0">
                <a:solidFill>
                  <a:srgbClr val="000000"/>
                </a:solidFill>
                <a:effectLst/>
                <a:latin typeface="ui-sans-serif"/>
              </a:rPr>
            </a:br>
            <a:r>
              <a:rPr lang="en-US" altLang="zh-CN" sz="1600" b="0" dirty="0"/>
              <a:t>To mitigate the above risk, a key isolation mechanism is required. By ensuring that the </a:t>
            </a:r>
            <a:r>
              <a:rPr lang="en-US" altLang="zh-CN" sz="1600" b="0" i="0" dirty="0">
                <a:solidFill>
                  <a:srgbClr val="000000"/>
                </a:solidFill>
                <a:effectLst/>
              </a:rPr>
              <a:t>non-AP MLD</a:t>
            </a:r>
            <a:r>
              <a:rPr lang="en-US" altLang="zh-CN" sz="1600" b="0" dirty="0"/>
              <a:t> uses different PTKs for communication with different </a:t>
            </a:r>
            <a:r>
              <a:rPr lang="en-US" altLang="zh-CN" sz="1600" b="0" i="0" dirty="0">
                <a:solidFill>
                  <a:srgbClr val="000000"/>
                </a:solidFill>
                <a:effectLst/>
              </a:rPr>
              <a:t>AP MLD</a:t>
            </a:r>
            <a:r>
              <a:rPr lang="en-US" altLang="zh-CN" sz="1600" b="0" dirty="0"/>
              <a:t>s, the impact of an attack can be confined to the compromised </a:t>
            </a:r>
            <a:r>
              <a:rPr lang="en-US" altLang="zh-CN" sz="1600" b="0" i="0" dirty="0">
                <a:solidFill>
                  <a:srgbClr val="000000"/>
                </a:solidFill>
                <a:effectLst/>
              </a:rPr>
              <a:t>AP MLD</a:t>
            </a:r>
            <a:r>
              <a:rPr lang="en-US" altLang="zh-CN" sz="1600" b="0" dirty="0"/>
              <a:t>. </a:t>
            </a:r>
            <a:endParaRPr lang="en-US" altLang="zh-CN" sz="1400" dirty="0">
              <a:cs typeface="+mn-cs"/>
            </a:endParaRPr>
          </a:p>
          <a:p>
            <a:pPr marL="400050" lvl="2" indent="0">
              <a:spcBef>
                <a:spcPts val="600"/>
              </a:spcBef>
              <a:defRPr/>
            </a:pPr>
            <a:endParaRPr lang="en-US" sz="1600" kern="100" dirty="0">
              <a:effectLst/>
              <a:latin typeface="等线" panose="02010600030101010101" pitchFamily="2" charset="-122"/>
              <a:ea typeface="等线" panose="02010600030101010101" pitchFamily="2" charset="-122"/>
              <a:cs typeface="Times New Roman" panose="02020603050405020304" pitchFamily="18" charset="0"/>
            </a:endParaRPr>
          </a:p>
          <a:p>
            <a:pPr marL="742950" lvl="2" indent="-342900">
              <a:spcBef>
                <a:spcPts val="600"/>
              </a:spcBef>
              <a:buFont typeface="Arial" panose="020B0604020202020204" pitchFamily="34" charset="0"/>
              <a:buChar char="•"/>
              <a:defRPr/>
            </a:pPr>
            <a:endParaRPr lang="en-US" sz="1400" dirty="0"/>
          </a:p>
          <a:p>
            <a:pPr marL="742950" lvl="2" indent="-342900">
              <a:spcBef>
                <a:spcPts val="600"/>
              </a:spcBef>
              <a:buFont typeface="Wingdings" panose="05000000000000000000" pitchFamily="2" charset="2"/>
              <a:buChar char="l"/>
            </a:pPr>
            <a:endParaRPr lang="en-US" altLang="zh-CN" sz="1400" dirty="0">
              <a:ea typeface="Microsoft YaHei Light" panose="020B0502040204020203" pitchFamily="34" charset="-122"/>
              <a:cs typeface="+mn-cs"/>
            </a:endParaRPr>
          </a:p>
        </p:txBody>
      </p:sp>
      <p:sp>
        <p:nvSpPr>
          <p:cNvPr id="4" name="Slide Number Placeholder 3">
            <a:extLst>
              <a:ext uri="{FF2B5EF4-FFF2-40B4-BE49-F238E27FC236}">
                <a16:creationId xmlns:a16="http://schemas.microsoft.com/office/drawing/2014/main" id="{385479A4-9893-4B45-909E-2C4318B7E455}"/>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100A09E1-BD9B-4EE5-A76B-8E465C6F2841}"/>
              </a:ext>
            </a:extLst>
          </p:cNvPr>
          <p:cNvSpPr>
            <a:spLocks noGrp="1"/>
          </p:cNvSpPr>
          <p:nvPr>
            <p:ph type="ftr" idx="14"/>
          </p:nvPr>
        </p:nvSpPr>
        <p:spPr/>
        <p:txBody>
          <a:bodyPr/>
          <a:lstStyle/>
          <a:p>
            <a:r>
              <a:rPr lang="en-US" altLang="zh-CN" dirty="0" err="1"/>
              <a:t>Xuwen</a:t>
            </a:r>
            <a:r>
              <a:rPr lang="en-US" altLang="zh-CN" dirty="0"/>
              <a:t> Zhao</a:t>
            </a:r>
            <a:r>
              <a:rPr lang="en-GB" altLang="zh-CN" dirty="0"/>
              <a:t>, TCL</a:t>
            </a:r>
          </a:p>
        </p:txBody>
      </p:sp>
      <p:sp>
        <p:nvSpPr>
          <p:cNvPr id="6" name="Date Placeholder 5">
            <a:extLst>
              <a:ext uri="{FF2B5EF4-FFF2-40B4-BE49-F238E27FC236}">
                <a16:creationId xmlns:a16="http://schemas.microsoft.com/office/drawing/2014/main" id="{68826102-FA03-4281-82D4-2EEA3F6381C1}"/>
              </a:ext>
            </a:extLst>
          </p:cNvPr>
          <p:cNvSpPr>
            <a:spLocks noGrp="1"/>
          </p:cNvSpPr>
          <p:nvPr>
            <p:ph type="dt" idx="15"/>
          </p:nvPr>
        </p:nvSpPr>
        <p:spPr/>
        <p:txBody>
          <a:bodyPr/>
          <a:lstStyle/>
          <a:p>
            <a:r>
              <a:rPr lang="en-US" altLang="zh-CN" dirty="0"/>
              <a:t>March 2025</a:t>
            </a:r>
            <a:endParaRPr lang="en-GB" altLang="zh-CN" dirty="0"/>
          </a:p>
        </p:txBody>
      </p:sp>
      <p:graphicFrame>
        <p:nvGraphicFramePr>
          <p:cNvPr id="7" name="对象 6">
            <a:extLst>
              <a:ext uri="{FF2B5EF4-FFF2-40B4-BE49-F238E27FC236}">
                <a16:creationId xmlns:a16="http://schemas.microsoft.com/office/drawing/2014/main" id="{2A189A97-001E-437A-A595-F49D34755BD2}"/>
              </a:ext>
            </a:extLst>
          </p:cNvPr>
          <p:cNvGraphicFramePr>
            <a:graphicFrameLocks noChangeAspect="1"/>
          </p:cNvGraphicFramePr>
          <p:nvPr>
            <p:extLst>
              <p:ext uri="{D42A27DB-BD31-4B8C-83A1-F6EECF244321}">
                <p14:modId xmlns:p14="http://schemas.microsoft.com/office/powerpoint/2010/main" val="3340289945"/>
              </p:ext>
            </p:extLst>
          </p:nvPr>
        </p:nvGraphicFramePr>
        <p:xfrm>
          <a:off x="6781800" y="1929606"/>
          <a:ext cx="5513690" cy="3733800"/>
        </p:xfrm>
        <a:graphic>
          <a:graphicData uri="http://schemas.openxmlformats.org/presentationml/2006/ole">
            <mc:AlternateContent xmlns:mc="http://schemas.openxmlformats.org/markup-compatibility/2006">
              <mc:Choice xmlns:v="urn:schemas-microsoft-com:vml" Requires="v">
                <p:oleObj spid="_x0000_s5140" name="Visio" r:id="rId4" imgW="6369301" imgH="3683350" progId="Visio.Drawing.15">
                  <p:embed/>
                </p:oleObj>
              </mc:Choice>
              <mc:Fallback>
                <p:oleObj name="Visio" r:id="rId4" imgW="6369301" imgH="3683350" progId="Visio.Drawing.15">
                  <p:embed/>
                  <p:pic>
                    <p:nvPicPr>
                      <p:cNvPr id="7" name="对象 6">
                        <a:extLst>
                          <a:ext uri="{FF2B5EF4-FFF2-40B4-BE49-F238E27FC236}">
                            <a16:creationId xmlns:a16="http://schemas.microsoft.com/office/drawing/2014/main" id="{D44CFFFB-6D7A-438F-B977-5B735ACF84C4}"/>
                          </a:ext>
                        </a:extLst>
                      </p:cNvPr>
                      <p:cNvPicPr>
                        <a:picLocks noChangeAspect="1" noChangeArrowheads="1"/>
                      </p:cNvPicPr>
                      <p:nvPr/>
                    </p:nvPicPr>
                    <p:blipFill>
                      <a:blip r:embed="rId5"/>
                      <a:srcRect/>
                      <a:stretch>
                        <a:fillRect/>
                      </a:stretch>
                    </p:blipFill>
                    <p:spPr bwMode="auto">
                      <a:xfrm>
                        <a:off x="6781800" y="1929606"/>
                        <a:ext cx="5513690" cy="3733800"/>
                      </a:xfrm>
                      <a:prstGeom prst="rect">
                        <a:avLst/>
                      </a:prstGeom>
                      <a:noFill/>
                    </p:spPr>
                  </p:pic>
                </p:oleObj>
              </mc:Fallback>
            </mc:AlternateContent>
          </a:graphicData>
        </a:graphic>
      </p:graphicFrame>
    </p:spTree>
    <p:extLst>
      <p:ext uri="{BB962C8B-B14F-4D97-AF65-F5344CB8AC3E}">
        <p14:creationId xmlns:p14="http://schemas.microsoft.com/office/powerpoint/2010/main" val="9786065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88B6A99-98D4-37F2-A3DF-AE2C406C274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E9DCCD9-070E-ABFA-6DE1-8744DD04A27D}"/>
              </a:ext>
            </a:extLst>
          </p:cNvPr>
          <p:cNvSpPr>
            <a:spLocks noGrp="1"/>
          </p:cNvSpPr>
          <p:nvPr>
            <p:ph type="title"/>
          </p:nvPr>
        </p:nvSpPr>
        <p:spPr>
          <a:xfrm>
            <a:off x="914401" y="685801"/>
            <a:ext cx="10361084" cy="609599"/>
          </a:xfrm>
        </p:spPr>
        <p:txBody>
          <a:bodyPr/>
          <a:lstStyle/>
          <a:p>
            <a:pPr marL="400050"/>
            <a:r>
              <a:rPr lang="en-US" altLang="zh-CN" sz="2800" dirty="0">
                <a:solidFill>
                  <a:schemeClr val="tx1"/>
                </a:solidFill>
                <a:latin typeface="Times New Roman" pitchFamily="16" charset="0"/>
                <a:ea typeface="Microsoft YaHei Light" panose="020B0502040204020203" pitchFamily="34" charset="-122"/>
              </a:rPr>
              <a:t>Proposed method for roaming through current AP MLD</a:t>
            </a:r>
          </a:p>
        </p:txBody>
      </p:sp>
      <p:sp>
        <p:nvSpPr>
          <p:cNvPr id="4" name="Slide Number Placeholder 3">
            <a:extLst>
              <a:ext uri="{FF2B5EF4-FFF2-40B4-BE49-F238E27FC236}">
                <a16:creationId xmlns:a16="http://schemas.microsoft.com/office/drawing/2014/main" id="{B924BE76-715B-AFB0-C672-478B17DC4DE5}"/>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0BE8E761-A724-D90A-88DF-F7153506E1D1}"/>
              </a:ext>
            </a:extLst>
          </p:cNvPr>
          <p:cNvSpPr>
            <a:spLocks noGrp="1"/>
          </p:cNvSpPr>
          <p:nvPr>
            <p:ph type="ftr" idx="14"/>
          </p:nvPr>
        </p:nvSpPr>
        <p:spPr/>
        <p:txBody>
          <a:bodyPr/>
          <a:lstStyle/>
          <a:p>
            <a:r>
              <a:rPr lang="en-US" altLang="zh-CN" dirty="0" err="1"/>
              <a:t>Xuwen</a:t>
            </a:r>
            <a:r>
              <a:rPr lang="en-US" altLang="zh-CN" dirty="0"/>
              <a:t> Zhao</a:t>
            </a:r>
            <a:r>
              <a:rPr lang="en-GB" altLang="zh-CN" dirty="0"/>
              <a:t>, TCL</a:t>
            </a:r>
          </a:p>
        </p:txBody>
      </p:sp>
      <p:sp>
        <p:nvSpPr>
          <p:cNvPr id="6" name="Date Placeholder 5">
            <a:extLst>
              <a:ext uri="{FF2B5EF4-FFF2-40B4-BE49-F238E27FC236}">
                <a16:creationId xmlns:a16="http://schemas.microsoft.com/office/drawing/2014/main" id="{EBFFFA43-F508-1D18-312B-526AFC3763EE}"/>
              </a:ext>
            </a:extLst>
          </p:cNvPr>
          <p:cNvSpPr>
            <a:spLocks noGrp="1"/>
          </p:cNvSpPr>
          <p:nvPr>
            <p:ph type="dt" idx="15"/>
          </p:nvPr>
        </p:nvSpPr>
        <p:spPr/>
        <p:txBody>
          <a:bodyPr/>
          <a:lstStyle/>
          <a:p>
            <a:r>
              <a:rPr lang="en-US" altLang="zh-CN" dirty="0"/>
              <a:t>March 2025</a:t>
            </a:r>
            <a:endParaRPr lang="en-GB" altLang="zh-CN" dirty="0"/>
          </a:p>
        </p:txBody>
      </p:sp>
      <p:sp>
        <p:nvSpPr>
          <p:cNvPr id="10" name="Content Placeholder 2">
            <a:extLst>
              <a:ext uri="{FF2B5EF4-FFF2-40B4-BE49-F238E27FC236}">
                <a16:creationId xmlns:a16="http://schemas.microsoft.com/office/drawing/2014/main" id="{309406B3-3FFF-9221-8926-E56E2696CE40}"/>
              </a:ext>
            </a:extLst>
          </p:cNvPr>
          <p:cNvSpPr txBox="1">
            <a:spLocks/>
          </p:cNvSpPr>
          <p:nvPr/>
        </p:nvSpPr>
        <p:spPr bwMode="auto">
          <a:xfrm>
            <a:off x="152400" y="1335451"/>
            <a:ext cx="6991357" cy="530621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lvl="1" indent="0">
              <a:spcBef>
                <a:spcPts val="600"/>
              </a:spcBef>
            </a:pPr>
            <a:r>
              <a:rPr lang="en-US" altLang="zh-CN" sz="1200" dirty="0"/>
              <a:t>To address the identified issues, this proposal introduces the following solution, when the non-AP MLD sends roaming request to the current AP MLD:</a:t>
            </a:r>
          </a:p>
          <a:p>
            <a:pPr algn="l">
              <a:buFont typeface="Wingdings" panose="05000000000000000000" pitchFamily="2" charset="2"/>
              <a:buChar char="l"/>
            </a:pPr>
            <a:r>
              <a:rPr lang="en-US" altLang="zh-CN" sz="1200" dirty="0">
                <a:ea typeface="Microsoft YaHei Light" panose="020B0502040204020203" pitchFamily="34" charset="-122"/>
              </a:rPr>
              <a:t>Security Domain Assumptions</a:t>
            </a:r>
          </a:p>
          <a:p>
            <a:pPr marL="342900" lvl="1" indent="-342900">
              <a:spcBef>
                <a:spcPts val="600"/>
              </a:spcBef>
              <a:buFont typeface="Arial" panose="020B0604020202020204" pitchFamily="34" charset="0"/>
              <a:buChar char="•"/>
            </a:pPr>
            <a:r>
              <a:rPr lang="en-US" altLang="zh-CN" sz="1200" dirty="0"/>
              <a:t>The current AP MLD and the target AP MLD are assumed to be within the same SMD.</a:t>
            </a:r>
          </a:p>
          <a:p>
            <a:pPr marL="342900" lvl="1" indent="-342900">
              <a:spcBef>
                <a:spcPts val="600"/>
              </a:spcBef>
              <a:buFont typeface="Arial" panose="020B0604020202020204" pitchFamily="34" charset="0"/>
              <a:buChar char="•"/>
            </a:pPr>
            <a:r>
              <a:rPr lang="en-US" altLang="zh-CN" sz="1200" dirty="0"/>
              <a:t>The SMD is treated as a secure domain, and it is assumed that there exists a secure channel (e.g., wired connection) between the current AP MLD and the target AP MLD.</a:t>
            </a:r>
          </a:p>
          <a:p>
            <a:pPr algn="l">
              <a:buFont typeface="Wingdings" panose="05000000000000000000" pitchFamily="2" charset="2"/>
              <a:buChar char="l"/>
            </a:pPr>
            <a:r>
              <a:rPr lang="en-US" altLang="zh-CN" sz="1200" dirty="0">
                <a:ea typeface="Microsoft YaHei Light" panose="020B0502040204020203" pitchFamily="34" charset="-122"/>
              </a:rPr>
              <a:t>Security Context transfer Within the SMD</a:t>
            </a:r>
          </a:p>
          <a:p>
            <a:pPr marL="342900" lvl="1" indent="-342900">
              <a:spcBef>
                <a:spcPts val="600"/>
              </a:spcBef>
              <a:buFont typeface="Arial" panose="020B0604020202020204" pitchFamily="34" charset="0"/>
              <a:buChar char="•"/>
            </a:pPr>
            <a:r>
              <a:rPr lang="en-US" altLang="zh-CN" sz="1200" b="1" dirty="0">
                <a:solidFill>
                  <a:srgbClr val="0070C0"/>
                </a:solidFill>
              </a:rPr>
              <a:t>The non-AP MLD and the current AP MLD respectively generate the same PTK identifier and save the mapping relationship between the PTK identifier and the old PTK.</a:t>
            </a:r>
          </a:p>
          <a:p>
            <a:pPr marL="342900" lvl="1" indent="-342900">
              <a:spcBef>
                <a:spcPts val="600"/>
              </a:spcBef>
              <a:buFont typeface="Arial" panose="020B0604020202020204" pitchFamily="34" charset="0"/>
              <a:buChar char="•"/>
            </a:pPr>
            <a:r>
              <a:rPr lang="en-US" altLang="zh-CN" sz="1200" dirty="0"/>
              <a:t>The non-AP MLD sends </a:t>
            </a:r>
            <a:r>
              <a:rPr lang="en-US" altLang="zh-CN" sz="1200" b="1" dirty="0">
                <a:solidFill>
                  <a:srgbClr val="0070C0"/>
                </a:solidFill>
              </a:rPr>
              <a:t>PTK identifier </a:t>
            </a:r>
            <a:r>
              <a:rPr lang="en-US" altLang="zh-CN" sz="1200" dirty="0"/>
              <a:t>and </a:t>
            </a:r>
            <a:r>
              <a:rPr lang="en-US" altLang="zh-CN" sz="1200" dirty="0" err="1"/>
              <a:t>SNonce</a:t>
            </a:r>
            <a:r>
              <a:rPr lang="en-US" altLang="zh-CN" sz="1200" dirty="0"/>
              <a:t> to the current AP MLD</a:t>
            </a:r>
          </a:p>
          <a:p>
            <a:pPr marL="342900" lvl="1" indent="-342900">
              <a:spcBef>
                <a:spcPts val="600"/>
              </a:spcBef>
              <a:buFont typeface="Arial" panose="020B0604020202020204" pitchFamily="34" charset="0"/>
              <a:buChar char="•"/>
            </a:pPr>
            <a:r>
              <a:rPr lang="en-US" altLang="zh-CN" sz="1200" b="1" dirty="0">
                <a:solidFill>
                  <a:srgbClr val="0070C0"/>
                </a:solidFill>
              </a:rPr>
              <a:t>The current AP MLD queries the old PTK based on the PTK identifier</a:t>
            </a:r>
            <a:r>
              <a:rPr lang="en-US" altLang="zh-CN" sz="1200" b="1" dirty="0"/>
              <a:t>.</a:t>
            </a:r>
          </a:p>
          <a:p>
            <a:pPr marL="342900" lvl="1" indent="-342900">
              <a:spcBef>
                <a:spcPts val="600"/>
              </a:spcBef>
              <a:buFont typeface="Arial" panose="020B0604020202020204" pitchFamily="34" charset="0"/>
              <a:buChar char="•"/>
            </a:pPr>
            <a:r>
              <a:rPr lang="en-US" altLang="zh-CN" sz="1200" dirty="0"/>
              <a:t>The current AP MLD securely transmits the old PTK and </a:t>
            </a:r>
            <a:r>
              <a:rPr lang="en-US" altLang="zh-CN" sz="1200" dirty="0" err="1"/>
              <a:t>SNonce</a:t>
            </a:r>
            <a:r>
              <a:rPr lang="en-US" altLang="zh-CN" sz="1200" dirty="0"/>
              <a:t> to the target AP MLD over the secure channel.</a:t>
            </a:r>
          </a:p>
          <a:p>
            <a:pPr marL="342900" lvl="1" indent="-342900">
              <a:spcBef>
                <a:spcPts val="600"/>
              </a:spcBef>
              <a:buFont typeface="Arial" panose="020B0604020202020204" pitchFamily="34" charset="0"/>
              <a:buChar char="•"/>
            </a:pPr>
            <a:r>
              <a:rPr lang="en-US" altLang="zh-CN" sz="1200" dirty="0"/>
              <a:t>The target AP MLD responses the </a:t>
            </a:r>
            <a:r>
              <a:rPr lang="en-US" altLang="zh-CN" sz="1200" dirty="0" err="1"/>
              <a:t>ANonce</a:t>
            </a:r>
            <a:r>
              <a:rPr lang="en-US" altLang="zh-CN" sz="1200" dirty="0"/>
              <a:t> to the non-AP MLD.</a:t>
            </a:r>
          </a:p>
          <a:p>
            <a:pPr algn="l">
              <a:buFont typeface="Wingdings" panose="05000000000000000000" pitchFamily="2" charset="2"/>
              <a:buChar char="l"/>
            </a:pPr>
            <a:r>
              <a:rPr lang="en-US" altLang="zh-CN" sz="1200" dirty="0">
                <a:ea typeface="Microsoft YaHei Light" panose="020B0502040204020203" pitchFamily="34" charset="-122"/>
              </a:rPr>
              <a:t>Key Derivation Process</a:t>
            </a:r>
          </a:p>
          <a:p>
            <a:pPr marL="342900" lvl="1" indent="-342900">
              <a:spcBef>
                <a:spcPts val="600"/>
              </a:spcBef>
              <a:buFont typeface="Arial" panose="020B0604020202020204" pitchFamily="34" charset="0"/>
              <a:buChar char="•"/>
            </a:pPr>
            <a:r>
              <a:rPr lang="en-US" altLang="zh-CN" sz="1200" b="1" dirty="0">
                <a:solidFill>
                  <a:srgbClr val="0070C0"/>
                </a:solidFill>
              </a:rPr>
              <a:t>Both the non-AP MLD and the target AP MLD independently derive a new PTK based on the old PTK,</a:t>
            </a:r>
            <a:r>
              <a:rPr lang="zh-CN" altLang="en-US" sz="1200" b="1" dirty="0">
                <a:solidFill>
                  <a:srgbClr val="0070C0"/>
                </a:solidFill>
              </a:rPr>
              <a:t> </a:t>
            </a:r>
            <a:r>
              <a:rPr lang="en-US" altLang="zh-CN" sz="1200" b="1" dirty="0" err="1">
                <a:solidFill>
                  <a:srgbClr val="0070C0"/>
                </a:solidFill>
              </a:rPr>
              <a:t>SNonce</a:t>
            </a:r>
            <a:r>
              <a:rPr lang="en-US" altLang="zh-CN" sz="1200" b="1" dirty="0">
                <a:solidFill>
                  <a:srgbClr val="0070C0"/>
                </a:solidFill>
              </a:rPr>
              <a:t>, </a:t>
            </a:r>
            <a:r>
              <a:rPr lang="en-US" altLang="zh-CN" sz="1200" b="1" dirty="0" err="1">
                <a:solidFill>
                  <a:srgbClr val="0070C0"/>
                </a:solidFill>
              </a:rPr>
              <a:t>ANonce</a:t>
            </a:r>
            <a:r>
              <a:rPr lang="en-US" altLang="zh-CN" sz="1200" b="1" dirty="0">
                <a:solidFill>
                  <a:srgbClr val="0070C0"/>
                </a:solidFill>
              </a:rPr>
              <a:t>, non-AP MLD MAC address and target AP MLD MAC address.</a:t>
            </a:r>
          </a:p>
          <a:p>
            <a:pPr marL="342900" lvl="1" indent="-342900">
              <a:spcBef>
                <a:spcPts val="600"/>
              </a:spcBef>
              <a:buFont typeface="Arial" panose="020B0604020202020204" pitchFamily="34" charset="0"/>
              <a:buChar char="•"/>
            </a:pPr>
            <a:r>
              <a:rPr lang="en-US" altLang="zh-CN" sz="1200" dirty="0"/>
              <a:t>This ensures that the non-AP MLD  and the target AP MLD establish a unique PTK for their communication.</a:t>
            </a:r>
          </a:p>
          <a:p>
            <a:pPr algn="l">
              <a:buFont typeface="Wingdings" panose="05000000000000000000" pitchFamily="2" charset="2"/>
              <a:buChar char="l"/>
            </a:pPr>
            <a:r>
              <a:rPr lang="en-US" altLang="zh-CN" sz="1200" dirty="0">
                <a:ea typeface="Microsoft YaHei Light" panose="020B0502040204020203" pitchFamily="34" charset="-122"/>
              </a:rPr>
              <a:t>Secure Link Establishment</a:t>
            </a:r>
          </a:p>
          <a:p>
            <a:pPr marL="342900" lvl="1" indent="-342900">
              <a:spcBef>
                <a:spcPts val="600"/>
              </a:spcBef>
              <a:buFont typeface="Arial" panose="020B0604020202020204" pitchFamily="34" charset="0"/>
              <a:buChar char="•"/>
            </a:pPr>
            <a:r>
              <a:rPr lang="en-US" altLang="zh-CN" sz="1200" dirty="0"/>
              <a:t>The non-AP MLD uses the newly derived PTK to establish a secure link with the target AP MLD.</a:t>
            </a:r>
          </a:p>
        </p:txBody>
      </p:sp>
      <p:graphicFrame>
        <p:nvGraphicFramePr>
          <p:cNvPr id="7" name="对象 6">
            <a:extLst>
              <a:ext uri="{FF2B5EF4-FFF2-40B4-BE49-F238E27FC236}">
                <a16:creationId xmlns:a16="http://schemas.microsoft.com/office/drawing/2014/main" id="{D44CFFFB-6D7A-438F-B977-5B735ACF84C4}"/>
              </a:ext>
            </a:extLst>
          </p:cNvPr>
          <p:cNvGraphicFramePr>
            <a:graphicFrameLocks noChangeAspect="1"/>
          </p:cNvGraphicFramePr>
          <p:nvPr>
            <p:extLst>
              <p:ext uri="{D42A27DB-BD31-4B8C-83A1-F6EECF244321}">
                <p14:modId xmlns:p14="http://schemas.microsoft.com/office/powerpoint/2010/main" val="2075021513"/>
              </p:ext>
            </p:extLst>
          </p:nvPr>
        </p:nvGraphicFramePr>
        <p:xfrm>
          <a:off x="6854825" y="1141413"/>
          <a:ext cx="5375275" cy="5335587"/>
        </p:xfrm>
        <a:graphic>
          <a:graphicData uri="http://schemas.openxmlformats.org/presentationml/2006/ole">
            <mc:AlternateContent xmlns:mc="http://schemas.openxmlformats.org/markup-compatibility/2006">
              <mc:Choice xmlns:v="urn:schemas-microsoft-com:vml" Requires="v">
                <p:oleObj spid="_x0000_s2087" name="Visio" r:id="rId4" imgW="6331423" imgH="6261538" progId="Visio.Drawing.15">
                  <p:embed/>
                </p:oleObj>
              </mc:Choice>
              <mc:Fallback>
                <p:oleObj name="Visio" r:id="rId4" imgW="6331423" imgH="6261538" progId="Visio.Drawing.15">
                  <p:embed/>
                  <p:pic>
                    <p:nvPicPr>
                      <p:cNvPr id="0" name="Object 1"/>
                      <p:cNvPicPr>
                        <a:picLocks noChangeAspect="1" noChangeArrowheads="1"/>
                      </p:cNvPicPr>
                      <p:nvPr/>
                    </p:nvPicPr>
                    <p:blipFill>
                      <a:blip r:embed="rId5"/>
                      <a:srcRect/>
                      <a:stretch>
                        <a:fillRect/>
                      </a:stretch>
                    </p:blipFill>
                    <p:spPr bwMode="auto">
                      <a:xfrm>
                        <a:off x="6854825" y="1141413"/>
                        <a:ext cx="5375275" cy="5335587"/>
                      </a:xfrm>
                      <a:prstGeom prst="rect">
                        <a:avLst/>
                      </a:prstGeom>
                      <a:noFill/>
                    </p:spPr>
                  </p:pic>
                </p:oleObj>
              </mc:Fallback>
            </mc:AlternateContent>
          </a:graphicData>
        </a:graphic>
      </p:graphicFrame>
    </p:spTree>
    <p:extLst>
      <p:ext uri="{BB962C8B-B14F-4D97-AF65-F5344CB8AC3E}">
        <p14:creationId xmlns:p14="http://schemas.microsoft.com/office/powerpoint/2010/main" val="18567110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88B6A99-98D4-37F2-A3DF-AE2C406C274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E9DCCD9-070E-ABFA-6DE1-8744DD04A27D}"/>
              </a:ext>
            </a:extLst>
          </p:cNvPr>
          <p:cNvSpPr>
            <a:spLocks noGrp="1"/>
          </p:cNvSpPr>
          <p:nvPr>
            <p:ph type="title"/>
          </p:nvPr>
        </p:nvSpPr>
        <p:spPr>
          <a:xfrm>
            <a:off x="914401" y="685801"/>
            <a:ext cx="10361084" cy="609599"/>
          </a:xfrm>
        </p:spPr>
        <p:txBody>
          <a:bodyPr/>
          <a:lstStyle/>
          <a:p>
            <a:pPr marL="400050"/>
            <a:r>
              <a:rPr lang="en-US" altLang="zh-CN" sz="2800" dirty="0">
                <a:solidFill>
                  <a:schemeClr val="tx1"/>
                </a:solidFill>
                <a:latin typeface="Times New Roman" pitchFamily="16" charset="0"/>
                <a:ea typeface="Microsoft YaHei Light" panose="020B0502040204020203" pitchFamily="34" charset="-122"/>
              </a:rPr>
              <a:t>Proposed method for roaming through target AP MLD</a:t>
            </a:r>
          </a:p>
        </p:txBody>
      </p:sp>
      <p:sp>
        <p:nvSpPr>
          <p:cNvPr id="4" name="Slide Number Placeholder 3">
            <a:extLst>
              <a:ext uri="{FF2B5EF4-FFF2-40B4-BE49-F238E27FC236}">
                <a16:creationId xmlns:a16="http://schemas.microsoft.com/office/drawing/2014/main" id="{B924BE76-715B-AFB0-C672-478B17DC4DE5}"/>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0BE8E761-A724-D90A-88DF-F7153506E1D1}"/>
              </a:ext>
            </a:extLst>
          </p:cNvPr>
          <p:cNvSpPr>
            <a:spLocks noGrp="1"/>
          </p:cNvSpPr>
          <p:nvPr>
            <p:ph type="ftr" idx="14"/>
          </p:nvPr>
        </p:nvSpPr>
        <p:spPr/>
        <p:txBody>
          <a:bodyPr/>
          <a:lstStyle/>
          <a:p>
            <a:r>
              <a:rPr lang="en-US" altLang="zh-CN" dirty="0" err="1"/>
              <a:t>Xuwen</a:t>
            </a:r>
            <a:r>
              <a:rPr lang="en-US" altLang="zh-CN" dirty="0"/>
              <a:t> Zhao</a:t>
            </a:r>
            <a:r>
              <a:rPr lang="en-GB" altLang="zh-CN" dirty="0"/>
              <a:t>, TCL</a:t>
            </a:r>
          </a:p>
        </p:txBody>
      </p:sp>
      <p:sp>
        <p:nvSpPr>
          <p:cNvPr id="6" name="Date Placeholder 5">
            <a:extLst>
              <a:ext uri="{FF2B5EF4-FFF2-40B4-BE49-F238E27FC236}">
                <a16:creationId xmlns:a16="http://schemas.microsoft.com/office/drawing/2014/main" id="{EBFFFA43-F508-1D18-312B-526AFC3763EE}"/>
              </a:ext>
            </a:extLst>
          </p:cNvPr>
          <p:cNvSpPr>
            <a:spLocks noGrp="1"/>
          </p:cNvSpPr>
          <p:nvPr>
            <p:ph type="dt" idx="15"/>
          </p:nvPr>
        </p:nvSpPr>
        <p:spPr/>
        <p:txBody>
          <a:bodyPr/>
          <a:lstStyle/>
          <a:p>
            <a:r>
              <a:rPr lang="en-US" altLang="zh-CN" dirty="0"/>
              <a:t>March 2025</a:t>
            </a:r>
            <a:endParaRPr lang="en-GB" altLang="zh-CN" dirty="0"/>
          </a:p>
        </p:txBody>
      </p:sp>
      <p:sp>
        <p:nvSpPr>
          <p:cNvPr id="10" name="Content Placeholder 2">
            <a:extLst>
              <a:ext uri="{FF2B5EF4-FFF2-40B4-BE49-F238E27FC236}">
                <a16:creationId xmlns:a16="http://schemas.microsoft.com/office/drawing/2014/main" id="{309406B3-3FFF-9221-8926-E56E2696CE40}"/>
              </a:ext>
            </a:extLst>
          </p:cNvPr>
          <p:cNvSpPr txBox="1">
            <a:spLocks/>
          </p:cNvSpPr>
          <p:nvPr/>
        </p:nvSpPr>
        <p:spPr bwMode="auto">
          <a:xfrm>
            <a:off x="152400" y="1752598"/>
            <a:ext cx="6858000" cy="4722815"/>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lvl="1" indent="0">
              <a:spcBef>
                <a:spcPts val="600"/>
              </a:spcBef>
            </a:pPr>
            <a:r>
              <a:rPr lang="en-US" altLang="zh-CN" sz="1200" dirty="0"/>
              <a:t>To address the identified issues, this proposal introduces the following solution , when the non-AP MLD sends roaming request to the target AP MLD :</a:t>
            </a:r>
          </a:p>
          <a:p>
            <a:pPr algn="l">
              <a:buFont typeface="Wingdings" panose="05000000000000000000" pitchFamily="2" charset="2"/>
              <a:buChar char="l"/>
            </a:pPr>
            <a:r>
              <a:rPr lang="en-US" altLang="zh-CN" sz="1200" dirty="0">
                <a:ea typeface="Microsoft YaHei Light" panose="020B0502040204020203" pitchFamily="34" charset="-122"/>
              </a:rPr>
              <a:t>Security Context transfer Within the SMD</a:t>
            </a:r>
          </a:p>
          <a:p>
            <a:pPr marL="342900" lvl="1" indent="-342900">
              <a:spcBef>
                <a:spcPts val="600"/>
              </a:spcBef>
              <a:buFont typeface="Arial" panose="020B0604020202020204" pitchFamily="34" charset="0"/>
              <a:buChar char="•"/>
            </a:pPr>
            <a:r>
              <a:rPr lang="en-US" altLang="zh-CN" sz="1200" b="1" dirty="0">
                <a:solidFill>
                  <a:srgbClr val="0070C0"/>
                </a:solidFill>
              </a:rPr>
              <a:t>The non-AP MLD and the current AP MLD respectively generate the same PTK identifier and save the mapping relationship between the PTK identifier and the old PTK.</a:t>
            </a:r>
          </a:p>
          <a:p>
            <a:pPr marL="342900" lvl="1" indent="-342900">
              <a:spcBef>
                <a:spcPts val="600"/>
              </a:spcBef>
              <a:buFont typeface="Arial" panose="020B0604020202020204" pitchFamily="34" charset="0"/>
              <a:buChar char="•"/>
            </a:pPr>
            <a:r>
              <a:rPr lang="en-US" altLang="zh-CN" sz="1200" dirty="0"/>
              <a:t>The non-AP MLD sends </a:t>
            </a:r>
            <a:r>
              <a:rPr lang="en-US" altLang="zh-CN" sz="1200" b="1" dirty="0">
                <a:solidFill>
                  <a:srgbClr val="0070C0"/>
                </a:solidFill>
              </a:rPr>
              <a:t>PTK identifier </a:t>
            </a:r>
            <a:r>
              <a:rPr lang="en-US" altLang="zh-CN" sz="1200" dirty="0"/>
              <a:t>and </a:t>
            </a:r>
            <a:r>
              <a:rPr lang="en-US" altLang="zh-CN" sz="1200" dirty="0" err="1"/>
              <a:t>SNonce</a:t>
            </a:r>
            <a:r>
              <a:rPr lang="en-US" altLang="zh-CN" sz="1200" dirty="0"/>
              <a:t> to the target AP MLD</a:t>
            </a:r>
          </a:p>
          <a:p>
            <a:pPr marL="342900" lvl="1" indent="-342900">
              <a:spcBef>
                <a:spcPts val="600"/>
              </a:spcBef>
              <a:buFont typeface="Arial" panose="020B0604020202020204" pitchFamily="34" charset="0"/>
              <a:buChar char="•"/>
            </a:pPr>
            <a:r>
              <a:rPr lang="en-US" altLang="zh-CN" sz="1200" dirty="0"/>
              <a:t>The target AP MLD requests the current AP MLD to transfer the old PTK based on the </a:t>
            </a:r>
            <a:r>
              <a:rPr lang="en-US" altLang="zh-CN" sz="1200" b="1" dirty="0">
                <a:solidFill>
                  <a:srgbClr val="0070C0"/>
                </a:solidFill>
              </a:rPr>
              <a:t>PTK identifier</a:t>
            </a:r>
            <a:r>
              <a:rPr lang="en-US" altLang="zh-CN" sz="1200" dirty="0"/>
              <a:t>.</a:t>
            </a:r>
          </a:p>
          <a:p>
            <a:pPr marL="342900" lvl="1" indent="-342900">
              <a:spcBef>
                <a:spcPts val="600"/>
              </a:spcBef>
              <a:buFont typeface="Arial" panose="020B0604020202020204" pitchFamily="34" charset="0"/>
              <a:buChar char="•"/>
            </a:pPr>
            <a:r>
              <a:rPr lang="en-US" altLang="zh-CN" sz="1200" b="1" dirty="0">
                <a:solidFill>
                  <a:srgbClr val="0070C0"/>
                </a:solidFill>
              </a:rPr>
              <a:t>The current AP MLD queries the old PTK based on the PTK identifier</a:t>
            </a:r>
            <a:r>
              <a:rPr lang="en-US" altLang="zh-CN" sz="1200" dirty="0"/>
              <a:t>.</a:t>
            </a:r>
          </a:p>
          <a:p>
            <a:pPr marL="342900" lvl="1" indent="-342900">
              <a:spcBef>
                <a:spcPts val="600"/>
              </a:spcBef>
              <a:buFont typeface="Arial" panose="020B0604020202020204" pitchFamily="34" charset="0"/>
              <a:buChar char="•"/>
            </a:pPr>
            <a:r>
              <a:rPr lang="en-US" altLang="zh-CN" sz="1200" dirty="0"/>
              <a:t>The current AP MLD securely transmits the old PTK and </a:t>
            </a:r>
            <a:r>
              <a:rPr lang="en-US" altLang="zh-CN" sz="1200" dirty="0" err="1"/>
              <a:t>SNonce</a:t>
            </a:r>
            <a:r>
              <a:rPr lang="en-US" altLang="zh-CN" sz="1200" dirty="0"/>
              <a:t> to the target AP MLD over the secure channel.</a:t>
            </a:r>
          </a:p>
          <a:p>
            <a:pPr marL="342900" lvl="1" indent="-342900">
              <a:spcBef>
                <a:spcPts val="600"/>
              </a:spcBef>
              <a:buFont typeface="Arial" panose="020B0604020202020204" pitchFamily="34" charset="0"/>
              <a:buChar char="•"/>
            </a:pPr>
            <a:r>
              <a:rPr lang="en-US" altLang="zh-CN" sz="1200" dirty="0"/>
              <a:t>The target AP MLD responses the </a:t>
            </a:r>
            <a:r>
              <a:rPr lang="en-US" altLang="zh-CN" sz="1200" dirty="0" err="1"/>
              <a:t>ANonce</a:t>
            </a:r>
            <a:r>
              <a:rPr lang="en-US" altLang="zh-CN" sz="1200" dirty="0"/>
              <a:t> to the non-AP MLD.</a:t>
            </a:r>
          </a:p>
          <a:p>
            <a:pPr algn="l">
              <a:buFont typeface="Wingdings" panose="05000000000000000000" pitchFamily="2" charset="2"/>
              <a:buChar char="l"/>
            </a:pPr>
            <a:r>
              <a:rPr lang="en-US" altLang="zh-CN" sz="1200" dirty="0">
                <a:ea typeface="Microsoft YaHei Light" panose="020B0502040204020203" pitchFamily="34" charset="-122"/>
              </a:rPr>
              <a:t>Key Derivation Process</a:t>
            </a:r>
          </a:p>
          <a:p>
            <a:pPr marL="342900" lvl="1" indent="-342900">
              <a:spcBef>
                <a:spcPts val="600"/>
              </a:spcBef>
              <a:buFont typeface="Arial" panose="020B0604020202020204" pitchFamily="34" charset="0"/>
              <a:buChar char="•"/>
            </a:pPr>
            <a:r>
              <a:rPr lang="en-US" altLang="zh-CN" sz="1200" b="1" dirty="0">
                <a:solidFill>
                  <a:srgbClr val="0070C0"/>
                </a:solidFill>
              </a:rPr>
              <a:t>Both the non-AP MLD and the target AP MLD independently derive a new PTK based on the old PTK,</a:t>
            </a:r>
            <a:r>
              <a:rPr lang="zh-CN" altLang="en-US" sz="1200" b="1" dirty="0">
                <a:solidFill>
                  <a:srgbClr val="0070C0"/>
                </a:solidFill>
              </a:rPr>
              <a:t> </a:t>
            </a:r>
            <a:r>
              <a:rPr lang="en-US" altLang="zh-CN" sz="1200" b="1" dirty="0" err="1">
                <a:solidFill>
                  <a:srgbClr val="0070C0"/>
                </a:solidFill>
              </a:rPr>
              <a:t>SNonce</a:t>
            </a:r>
            <a:r>
              <a:rPr lang="en-US" altLang="zh-CN" sz="1200" b="1" dirty="0">
                <a:solidFill>
                  <a:srgbClr val="0070C0"/>
                </a:solidFill>
              </a:rPr>
              <a:t>, </a:t>
            </a:r>
            <a:r>
              <a:rPr lang="en-US" altLang="zh-CN" sz="1200" b="1" dirty="0" err="1">
                <a:solidFill>
                  <a:srgbClr val="0070C0"/>
                </a:solidFill>
              </a:rPr>
              <a:t>ANonce</a:t>
            </a:r>
            <a:r>
              <a:rPr lang="en-US" altLang="zh-CN" sz="1200" b="1" dirty="0">
                <a:solidFill>
                  <a:srgbClr val="0070C0"/>
                </a:solidFill>
              </a:rPr>
              <a:t>, non-AP MLD MAC address and target AP MLD MAC address.</a:t>
            </a:r>
          </a:p>
        </p:txBody>
      </p:sp>
      <p:graphicFrame>
        <p:nvGraphicFramePr>
          <p:cNvPr id="7" name="对象 6">
            <a:extLst>
              <a:ext uri="{FF2B5EF4-FFF2-40B4-BE49-F238E27FC236}">
                <a16:creationId xmlns:a16="http://schemas.microsoft.com/office/drawing/2014/main" id="{D44CFFFB-6D7A-438F-B977-5B735ACF84C4}"/>
              </a:ext>
            </a:extLst>
          </p:cNvPr>
          <p:cNvGraphicFramePr>
            <a:graphicFrameLocks noChangeAspect="1"/>
          </p:cNvGraphicFramePr>
          <p:nvPr>
            <p:extLst>
              <p:ext uri="{D42A27DB-BD31-4B8C-83A1-F6EECF244321}">
                <p14:modId xmlns:p14="http://schemas.microsoft.com/office/powerpoint/2010/main" val="4015463540"/>
              </p:ext>
            </p:extLst>
          </p:nvPr>
        </p:nvGraphicFramePr>
        <p:xfrm>
          <a:off x="6824663" y="1141413"/>
          <a:ext cx="5405437" cy="5335587"/>
        </p:xfrm>
        <a:graphic>
          <a:graphicData uri="http://schemas.openxmlformats.org/presentationml/2006/ole">
            <mc:AlternateContent xmlns:mc="http://schemas.openxmlformats.org/markup-compatibility/2006">
              <mc:Choice xmlns:v="urn:schemas-microsoft-com:vml" Requires="v">
                <p:oleObj spid="_x0000_s4127" name="Visio" r:id="rId4" imgW="6331423" imgH="6261538" progId="Visio.Drawing.15">
                  <p:embed/>
                </p:oleObj>
              </mc:Choice>
              <mc:Fallback>
                <p:oleObj name="Visio" r:id="rId4" imgW="6331423" imgH="6261538" progId="Visio.Drawing.15">
                  <p:embed/>
                  <p:pic>
                    <p:nvPicPr>
                      <p:cNvPr id="7" name="对象 6">
                        <a:extLst>
                          <a:ext uri="{FF2B5EF4-FFF2-40B4-BE49-F238E27FC236}">
                            <a16:creationId xmlns:a16="http://schemas.microsoft.com/office/drawing/2014/main" id="{D44CFFFB-6D7A-438F-B977-5B735ACF84C4}"/>
                          </a:ext>
                        </a:extLst>
                      </p:cNvPr>
                      <p:cNvPicPr>
                        <a:picLocks noChangeAspect="1" noChangeArrowheads="1"/>
                      </p:cNvPicPr>
                      <p:nvPr/>
                    </p:nvPicPr>
                    <p:blipFill>
                      <a:blip r:embed="rId5"/>
                      <a:srcRect/>
                      <a:stretch>
                        <a:fillRect/>
                      </a:stretch>
                    </p:blipFill>
                    <p:spPr bwMode="auto">
                      <a:xfrm>
                        <a:off x="6824663" y="1141413"/>
                        <a:ext cx="5405437" cy="5335587"/>
                      </a:xfrm>
                      <a:prstGeom prst="rect">
                        <a:avLst/>
                      </a:prstGeom>
                      <a:noFill/>
                    </p:spPr>
                  </p:pic>
                </p:oleObj>
              </mc:Fallback>
            </mc:AlternateContent>
          </a:graphicData>
        </a:graphic>
      </p:graphicFrame>
    </p:spTree>
    <p:extLst>
      <p:ext uri="{BB962C8B-B14F-4D97-AF65-F5344CB8AC3E}">
        <p14:creationId xmlns:p14="http://schemas.microsoft.com/office/powerpoint/2010/main" val="10385605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BF95E-7E84-4E3D-8DB3-29B749B16EC3}"/>
              </a:ext>
            </a:extLst>
          </p:cNvPr>
          <p:cNvSpPr>
            <a:spLocks noGrp="1"/>
          </p:cNvSpPr>
          <p:nvPr>
            <p:ph type="title"/>
          </p:nvPr>
        </p:nvSpPr>
        <p:spPr/>
        <p:txBody>
          <a:bodyPr/>
          <a:lstStyle/>
          <a:p>
            <a:r>
              <a:rPr lang="en-US" dirty="0"/>
              <a:t>Summary</a:t>
            </a:r>
          </a:p>
        </p:txBody>
      </p:sp>
      <p:sp>
        <p:nvSpPr>
          <p:cNvPr id="4" name="Slide Number Placeholder 3">
            <a:extLst>
              <a:ext uri="{FF2B5EF4-FFF2-40B4-BE49-F238E27FC236}">
                <a16:creationId xmlns:a16="http://schemas.microsoft.com/office/drawing/2014/main" id="{38EA141B-3EE4-4985-8F53-94ABDF8B31BF}"/>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40503C64-F576-4F23-A671-12B575CD526E}"/>
              </a:ext>
            </a:extLst>
          </p:cNvPr>
          <p:cNvSpPr>
            <a:spLocks noGrp="1"/>
          </p:cNvSpPr>
          <p:nvPr>
            <p:ph type="ftr" idx="14"/>
          </p:nvPr>
        </p:nvSpPr>
        <p:spPr/>
        <p:txBody>
          <a:bodyPr/>
          <a:lstStyle/>
          <a:p>
            <a:r>
              <a:rPr lang="en-US" altLang="zh-CN" dirty="0" err="1"/>
              <a:t>Xuwen</a:t>
            </a:r>
            <a:r>
              <a:rPr lang="en-US" altLang="zh-CN" dirty="0"/>
              <a:t> Zhao</a:t>
            </a:r>
            <a:r>
              <a:rPr lang="en-GB" altLang="zh-CN" dirty="0"/>
              <a:t>, TCL</a:t>
            </a:r>
          </a:p>
        </p:txBody>
      </p:sp>
      <p:sp>
        <p:nvSpPr>
          <p:cNvPr id="6" name="Date Placeholder 5">
            <a:extLst>
              <a:ext uri="{FF2B5EF4-FFF2-40B4-BE49-F238E27FC236}">
                <a16:creationId xmlns:a16="http://schemas.microsoft.com/office/drawing/2014/main" id="{C51748BF-050D-47F6-86C4-C2E78C07E03D}"/>
              </a:ext>
            </a:extLst>
          </p:cNvPr>
          <p:cNvSpPr>
            <a:spLocks noGrp="1"/>
          </p:cNvSpPr>
          <p:nvPr>
            <p:ph type="dt" idx="15"/>
          </p:nvPr>
        </p:nvSpPr>
        <p:spPr/>
        <p:txBody>
          <a:bodyPr/>
          <a:lstStyle/>
          <a:p>
            <a:r>
              <a:rPr lang="en-US" altLang="zh-CN" dirty="0"/>
              <a:t>March 2025</a:t>
            </a:r>
            <a:endParaRPr lang="en-GB" altLang="zh-CN" dirty="0"/>
          </a:p>
        </p:txBody>
      </p:sp>
      <p:sp>
        <p:nvSpPr>
          <p:cNvPr id="7" name="Content Placeholder 2">
            <a:extLst>
              <a:ext uri="{FF2B5EF4-FFF2-40B4-BE49-F238E27FC236}">
                <a16:creationId xmlns:a16="http://schemas.microsoft.com/office/drawing/2014/main" id="{2FF51B1D-FC0C-81C0-1C23-0C2FCE62BAE5}"/>
              </a:ext>
            </a:extLst>
          </p:cNvPr>
          <p:cNvSpPr txBox="1">
            <a:spLocks/>
          </p:cNvSpPr>
          <p:nvPr/>
        </p:nvSpPr>
        <p:spPr bwMode="auto">
          <a:xfrm>
            <a:off x="914401" y="1676401"/>
            <a:ext cx="10361084" cy="4848224"/>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indent="0" algn="l"/>
            <a:r>
              <a:rPr lang="en-US" altLang="zh-CN" sz="1600" b="0" i="0" dirty="0">
                <a:solidFill>
                  <a:srgbClr val="000000"/>
                </a:solidFill>
                <a:effectLst/>
              </a:rPr>
              <a:t>This proposal addresses the security issues in SMD-based roaming by introducing a key isolation mechanism and a secure key derivation process. The key points of this proposal are:</a:t>
            </a:r>
          </a:p>
          <a:p>
            <a:pPr algn="l">
              <a:buFont typeface="Arial" panose="020B0604020202020204" pitchFamily="34" charset="0"/>
              <a:buChar char="•"/>
            </a:pPr>
            <a:r>
              <a:rPr lang="en-US" altLang="zh-CN" sz="1600" b="0" i="0" dirty="0">
                <a:solidFill>
                  <a:srgbClr val="000000"/>
                </a:solidFill>
                <a:effectLst/>
              </a:rPr>
              <a:t>The request sent by the non-AP MLD to the current AP MLD or target AP MLD contains the PTK identifier instead of the PTK, preventing PTK leakage.</a:t>
            </a:r>
          </a:p>
          <a:p>
            <a:pPr algn="l">
              <a:buFont typeface="Arial" panose="020B0604020202020204" pitchFamily="34" charset="0"/>
              <a:buChar char="•"/>
            </a:pPr>
            <a:r>
              <a:rPr lang="en-US" altLang="zh-CN" sz="1600" b="0" i="0" dirty="0">
                <a:solidFill>
                  <a:srgbClr val="000000"/>
                </a:solidFill>
                <a:effectLst/>
              </a:rPr>
              <a:t>The non-AP MLD and the target AP MLD re-derive a new PTK based on the old PTK, random numbers and addresses. This effectively provides a key isolation mechanism, ensuring that the non-AP MLD uses different PTKs with different AP MLDs. This mechanism can confine attacks to the non-AP MLD and the malicious AP MLD, thereby protecting the security of data transmission between the non-AP MLD and other AP MLDs. </a:t>
            </a:r>
          </a:p>
        </p:txBody>
      </p:sp>
    </p:spTree>
    <p:extLst>
      <p:ext uri="{BB962C8B-B14F-4D97-AF65-F5344CB8AC3E}">
        <p14:creationId xmlns:p14="http://schemas.microsoft.com/office/powerpoint/2010/main" val="40982189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BF95E-7E84-4E3D-8DB3-29B749B16EC3}"/>
              </a:ext>
            </a:extLst>
          </p:cNvPr>
          <p:cNvSpPr>
            <a:spLocks noGrp="1"/>
          </p:cNvSpPr>
          <p:nvPr>
            <p:ph type="title"/>
          </p:nvPr>
        </p:nvSpPr>
        <p:spPr/>
        <p:txBody>
          <a:bodyPr/>
          <a:lstStyle/>
          <a:p>
            <a:r>
              <a:rPr lang="en-US" altLang="zh-CN" dirty="0"/>
              <a:t>Straw Poll #1</a:t>
            </a:r>
            <a:endParaRPr lang="en-US" dirty="0"/>
          </a:p>
        </p:txBody>
      </p:sp>
      <p:sp>
        <p:nvSpPr>
          <p:cNvPr id="3" name="Content Placeholder 2">
            <a:extLst>
              <a:ext uri="{FF2B5EF4-FFF2-40B4-BE49-F238E27FC236}">
                <a16:creationId xmlns:a16="http://schemas.microsoft.com/office/drawing/2014/main" id="{A6749F14-3567-44A8-8B97-6B890C6853E2}"/>
              </a:ext>
            </a:extLst>
          </p:cNvPr>
          <p:cNvSpPr>
            <a:spLocks noGrp="1"/>
          </p:cNvSpPr>
          <p:nvPr>
            <p:ph idx="1"/>
          </p:nvPr>
        </p:nvSpPr>
        <p:spPr/>
        <p:txBody>
          <a:bodyPr/>
          <a:lstStyle/>
          <a:p>
            <a:pPr>
              <a:buFont typeface="Wingdings" panose="05000000000000000000" pitchFamily="2" charset="2"/>
              <a:buChar char="l"/>
            </a:pPr>
            <a:r>
              <a:rPr lang="en-US" altLang="ko-KR" sz="2000" dirty="0"/>
              <a:t>Do you agree to add the following text to the </a:t>
            </a:r>
            <a:r>
              <a:rPr lang="en-US" altLang="ko-KR" sz="2000" dirty="0" err="1"/>
              <a:t>TGbn</a:t>
            </a:r>
            <a:r>
              <a:rPr lang="en-US" altLang="ko-KR" sz="2000" dirty="0"/>
              <a:t> SFD:</a:t>
            </a:r>
          </a:p>
          <a:p>
            <a:pPr marL="0" indent="0"/>
            <a:r>
              <a:rPr lang="en-US" sz="2000" b="0" dirty="0"/>
              <a:t>	</a:t>
            </a:r>
            <a:r>
              <a:rPr lang="en-US" sz="2000" b="0" dirty="0" err="1"/>
              <a:t>TGbn</a:t>
            </a:r>
            <a:r>
              <a:rPr lang="en-US" sz="2000" b="0" dirty="0"/>
              <a:t> should define a security mechanism in the roaming process to prevent key leakage and provide key isolation</a:t>
            </a:r>
            <a:r>
              <a:rPr lang="en-US" altLang="zh-CN" sz="2000" b="0" dirty="0"/>
              <a:t>.</a:t>
            </a:r>
            <a:endParaRPr lang="en-US" sz="2000" b="0" dirty="0"/>
          </a:p>
          <a:p>
            <a:pPr marL="0" indent="0"/>
            <a:endParaRPr lang="en-US" sz="2000" b="0" dirty="0"/>
          </a:p>
          <a:p>
            <a:pPr marL="0" indent="0"/>
            <a:r>
              <a:rPr lang="en-US" sz="2000" b="0" dirty="0"/>
              <a:t>Y/N/A</a:t>
            </a:r>
          </a:p>
        </p:txBody>
      </p:sp>
      <p:sp>
        <p:nvSpPr>
          <p:cNvPr id="4" name="Slide Number Placeholder 3">
            <a:extLst>
              <a:ext uri="{FF2B5EF4-FFF2-40B4-BE49-F238E27FC236}">
                <a16:creationId xmlns:a16="http://schemas.microsoft.com/office/drawing/2014/main" id="{38EA141B-3EE4-4985-8F53-94ABDF8B31BF}"/>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40503C64-F576-4F23-A671-12B575CD526E}"/>
              </a:ext>
            </a:extLst>
          </p:cNvPr>
          <p:cNvSpPr>
            <a:spLocks noGrp="1"/>
          </p:cNvSpPr>
          <p:nvPr>
            <p:ph type="ftr" idx="14"/>
          </p:nvPr>
        </p:nvSpPr>
        <p:spPr/>
        <p:txBody>
          <a:bodyPr/>
          <a:lstStyle/>
          <a:p>
            <a:r>
              <a:rPr lang="en-US" altLang="zh-CN" dirty="0" err="1"/>
              <a:t>Xuwen</a:t>
            </a:r>
            <a:r>
              <a:rPr lang="en-US" altLang="zh-CN" dirty="0"/>
              <a:t> Zhao</a:t>
            </a:r>
            <a:r>
              <a:rPr lang="en-GB" altLang="zh-CN" dirty="0"/>
              <a:t>, TCL</a:t>
            </a:r>
          </a:p>
        </p:txBody>
      </p:sp>
      <p:sp>
        <p:nvSpPr>
          <p:cNvPr id="6" name="Date Placeholder 5">
            <a:extLst>
              <a:ext uri="{FF2B5EF4-FFF2-40B4-BE49-F238E27FC236}">
                <a16:creationId xmlns:a16="http://schemas.microsoft.com/office/drawing/2014/main" id="{C51748BF-050D-47F6-86C4-C2E78C07E03D}"/>
              </a:ext>
            </a:extLst>
          </p:cNvPr>
          <p:cNvSpPr>
            <a:spLocks noGrp="1"/>
          </p:cNvSpPr>
          <p:nvPr>
            <p:ph type="dt" idx="15"/>
          </p:nvPr>
        </p:nvSpPr>
        <p:spPr/>
        <p:txBody>
          <a:bodyPr/>
          <a:lstStyle/>
          <a:p>
            <a:r>
              <a:rPr lang="en-US" altLang="zh-CN" dirty="0"/>
              <a:t>March 2025</a:t>
            </a:r>
            <a:endParaRPr lang="en-GB" altLang="zh-CN" dirty="0"/>
          </a:p>
        </p:txBody>
      </p:sp>
    </p:spTree>
    <p:extLst>
      <p:ext uri="{BB962C8B-B14F-4D97-AF65-F5344CB8AC3E}">
        <p14:creationId xmlns:p14="http://schemas.microsoft.com/office/powerpoint/2010/main" val="16055350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BF95E-7E84-4E3D-8DB3-29B749B16EC3}"/>
              </a:ext>
            </a:extLst>
          </p:cNvPr>
          <p:cNvSpPr>
            <a:spLocks noGrp="1"/>
          </p:cNvSpPr>
          <p:nvPr>
            <p:ph type="title"/>
          </p:nvPr>
        </p:nvSpPr>
        <p:spPr/>
        <p:txBody>
          <a:bodyPr/>
          <a:lstStyle/>
          <a:p>
            <a:r>
              <a:rPr lang="en-US" altLang="zh-CN" dirty="0"/>
              <a:t>Straw Poll #2</a:t>
            </a:r>
            <a:endParaRPr lang="en-US" dirty="0"/>
          </a:p>
        </p:txBody>
      </p:sp>
      <p:sp>
        <p:nvSpPr>
          <p:cNvPr id="3" name="Content Placeholder 2">
            <a:extLst>
              <a:ext uri="{FF2B5EF4-FFF2-40B4-BE49-F238E27FC236}">
                <a16:creationId xmlns:a16="http://schemas.microsoft.com/office/drawing/2014/main" id="{A6749F14-3567-44A8-8B97-6B890C6853E2}"/>
              </a:ext>
            </a:extLst>
          </p:cNvPr>
          <p:cNvSpPr>
            <a:spLocks noGrp="1"/>
          </p:cNvSpPr>
          <p:nvPr>
            <p:ph idx="1"/>
          </p:nvPr>
        </p:nvSpPr>
        <p:spPr>
          <a:xfrm>
            <a:off x="914401" y="1524001"/>
            <a:ext cx="10361084" cy="4570414"/>
          </a:xfrm>
        </p:spPr>
        <p:txBody>
          <a:bodyPr/>
          <a:lstStyle/>
          <a:p>
            <a:pPr>
              <a:buFont typeface="Wingdings" panose="05000000000000000000" pitchFamily="2" charset="2"/>
              <a:buChar char="l"/>
            </a:pPr>
            <a:r>
              <a:rPr lang="en-US" altLang="ko-KR" sz="2000" dirty="0"/>
              <a:t>Do you agree to add the following text to the </a:t>
            </a:r>
            <a:r>
              <a:rPr lang="en-US" altLang="ko-KR" sz="2000" dirty="0" err="1"/>
              <a:t>TGbn</a:t>
            </a:r>
            <a:r>
              <a:rPr lang="en-US" altLang="ko-KR" sz="2000" dirty="0"/>
              <a:t> SFD:</a:t>
            </a:r>
          </a:p>
          <a:p>
            <a:pPr>
              <a:buFont typeface="Arial" panose="020B0604020202020204" pitchFamily="34" charset="0"/>
              <a:buChar char="•"/>
            </a:pPr>
            <a:r>
              <a:rPr lang="en-US" altLang="zh-CN" sz="2000" b="0" i="0" dirty="0">
                <a:solidFill>
                  <a:srgbClr val="000000"/>
                </a:solidFill>
                <a:effectLst/>
              </a:rPr>
              <a:t>The non-AP MLD and the current AP MLD respectively generate the same PTK identifier and save the mapping relationship between the PTK identifier and the old PTK. The request sent by the non-AP MLD to the current AP MLD or target AP MLD contains the PTK identifier, preventing PTK leakage.</a:t>
            </a:r>
          </a:p>
          <a:p>
            <a:pPr algn="l">
              <a:buFont typeface="Arial" panose="020B0604020202020204" pitchFamily="34" charset="0"/>
              <a:buChar char="•"/>
            </a:pPr>
            <a:r>
              <a:rPr lang="en-US" altLang="zh-CN" sz="2000" b="0" i="0" dirty="0">
                <a:solidFill>
                  <a:srgbClr val="000000"/>
                </a:solidFill>
                <a:effectLst/>
              </a:rPr>
              <a:t>The non-AP MLD and the target AP MLD re-derive a new PTK based on the old PTK, random numbers and addresses. </a:t>
            </a:r>
          </a:p>
          <a:p>
            <a:pPr algn="l">
              <a:buFont typeface="Arial" panose="020B0604020202020204" pitchFamily="34" charset="0"/>
              <a:buChar char="•"/>
            </a:pPr>
            <a:endParaRPr lang="en-US" sz="2000" b="0" dirty="0"/>
          </a:p>
          <a:p>
            <a:pPr marL="0" indent="0"/>
            <a:r>
              <a:rPr lang="en-US" sz="2000" b="0" dirty="0"/>
              <a:t>Y/N/A</a:t>
            </a:r>
          </a:p>
        </p:txBody>
      </p:sp>
      <p:sp>
        <p:nvSpPr>
          <p:cNvPr id="4" name="Slide Number Placeholder 3">
            <a:extLst>
              <a:ext uri="{FF2B5EF4-FFF2-40B4-BE49-F238E27FC236}">
                <a16:creationId xmlns:a16="http://schemas.microsoft.com/office/drawing/2014/main" id="{38EA141B-3EE4-4985-8F53-94ABDF8B31BF}"/>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40503C64-F576-4F23-A671-12B575CD526E}"/>
              </a:ext>
            </a:extLst>
          </p:cNvPr>
          <p:cNvSpPr>
            <a:spLocks noGrp="1"/>
          </p:cNvSpPr>
          <p:nvPr>
            <p:ph type="ftr" idx="14"/>
          </p:nvPr>
        </p:nvSpPr>
        <p:spPr/>
        <p:txBody>
          <a:bodyPr/>
          <a:lstStyle/>
          <a:p>
            <a:r>
              <a:rPr lang="en-US" altLang="zh-CN" dirty="0" err="1"/>
              <a:t>Xuwen</a:t>
            </a:r>
            <a:r>
              <a:rPr lang="en-US" altLang="zh-CN" dirty="0"/>
              <a:t> Zhao</a:t>
            </a:r>
            <a:r>
              <a:rPr lang="en-GB" altLang="zh-CN" dirty="0"/>
              <a:t>, TCL</a:t>
            </a:r>
          </a:p>
        </p:txBody>
      </p:sp>
      <p:sp>
        <p:nvSpPr>
          <p:cNvPr id="6" name="Date Placeholder 5">
            <a:extLst>
              <a:ext uri="{FF2B5EF4-FFF2-40B4-BE49-F238E27FC236}">
                <a16:creationId xmlns:a16="http://schemas.microsoft.com/office/drawing/2014/main" id="{C51748BF-050D-47F6-86C4-C2E78C07E03D}"/>
              </a:ext>
            </a:extLst>
          </p:cNvPr>
          <p:cNvSpPr>
            <a:spLocks noGrp="1"/>
          </p:cNvSpPr>
          <p:nvPr>
            <p:ph type="dt" idx="15"/>
          </p:nvPr>
        </p:nvSpPr>
        <p:spPr/>
        <p:txBody>
          <a:bodyPr/>
          <a:lstStyle/>
          <a:p>
            <a:r>
              <a:rPr lang="en-US" altLang="zh-CN" dirty="0"/>
              <a:t>March 2025</a:t>
            </a:r>
            <a:endParaRPr lang="en-GB" altLang="zh-CN" dirty="0"/>
          </a:p>
        </p:txBody>
      </p:sp>
    </p:spTree>
    <p:extLst>
      <p:ext uri="{BB962C8B-B14F-4D97-AF65-F5344CB8AC3E}">
        <p14:creationId xmlns:p14="http://schemas.microsoft.com/office/powerpoint/2010/main" val="22429802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54C9FF-B52B-4E51-9082-AA9F1ADD22C1}"/>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8001CA59-ED8D-40DE-8F44-ADB6C805F163}"/>
              </a:ext>
            </a:extLst>
          </p:cNvPr>
          <p:cNvSpPr>
            <a:spLocks noGrp="1"/>
          </p:cNvSpPr>
          <p:nvPr>
            <p:ph idx="1"/>
          </p:nvPr>
        </p:nvSpPr>
        <p:spPr/>
        <p:txBody>
          <a:bodyPr/>
          <a:lstStyle/>
          <a:p>
            <a:pPr marL="0" indent="0"/>
            <a:r>
              <a:rPr lang="en-US" altLang="zh-CN" sz="1800" b="0" dirty="0">
                <a:solidFill>
                  <a:schemeClr val="tx1"/>
                </a:solidFill>
              </a:rPr>
              <a:t>[1] 11-24-0052-00-00bn-seamless-roaming-details</a:t>
            </a:r>
          </a:p>
          <a:p>
            <a:pPr marL="0" indent="0"/>
            <a:r>
              <a:rPr lang="en-US" altLang="zh-CN" sz="1800" b="0" dirty="0">
                <a:solidFill>
                  <a:schemeClr val="tx1"/>
                </a:solidFill>
              </a:rPr>
              <a:t>[2] 11-23-2157-02-00bn-seamless-roaming-within-a-mobility-domain</a:t>
            </a:r>
            <a:endParaRPr lang="en-US" sz="1800" b="0" dirty="0">
              <a:solidFill>
                <a:schemeClr val="tx1"/>
              </a:solidFill>
            </a:endParaRPr>
          </a:p>
          <a:p>
            <a:pPr marL="0" indent="0"/>
            <a:r>
              <a:rPr lang="en-US" sz="1800" b="0" dirty="0">
                <a:solidFill>
                  <a:schemeClr val="tx1"/>
                </a:solidFill>
              </a:rPr>
              <a:t>[3] 11-23-1897-00-00bn-thoughts-on-improving-roaming-under-existing-architecture</a:t>
            </a:r>
          </a:p>
          <a:p>
            <a:pPr marL="0" indent="0"/>
            <a:r>
              <a:rPr lang="en-US" sz="1800" b="0" dirty="0">
                <a:solidFill>
                  <a:schemeClr val="tx1"/>
                </a:solidFill>
              </a:rPr>
              <a:t>[4] 11-24-0349-03-00bn-enhanced-fast-bss-transition</a:t>
            </a:r>
          </a:p>
          <a:p>
            <a:pPr marL="0" indent="0"/>
            <a:r>
              <a:rPr lang="en-US" sz="1800" b="0" dirty="0">
                <a:solidFill>
                  <a:schemeClr val="tx1"/>
                </a:solidFill>
              </a:rPr>
              <a:t>[5] 11-24-0679-04-00bn-thoughts-on-functionality-and-security-architecture-for-uhr-seamless-roaming</a:t>
            </a:r>
          </a:p>
          <a:p>
            <a:pPr marL="0" indent="0"/>
            <a:r>
              <a:rPr lang="en-US" altLang="zh-CN" sz="1800" b="0" dirty="0">
                <a:solidFill>
                  <a:schemeClr val="tx1"/>
                </a:solidFill>
              </a:rPr>
              <a:t>[6] 11-24-0655-00-00bn-t</a:t>
            </a:r>
            <a:r>
              <a:rPr lang="en-US" sz="1800" b="0" dirty="0">
                <a:solidFill>
                  <a:schemeClr val="tx1"/>
                </a:solidFill>
              </a:rPr>
              <a:t>houghts-on-smd-roaming-and-ft-roaming</a:t>
            </a:r>
          </a:p>
          <a:p>
            <a:pPr marL="0" indent="0"/>
            <a:endParaRPr lang="en-US" sz="1800" b="0" dirty="0">
              <a:solidFill>
                <a:schemeClr val="tx1"/>
              </a:solidFill>
            </a:endParaRPr>
          </a:p>
        </p:txBody>
      </p:sp>
      <p:sp>
        <p:nvSpPr>
          <p:cNvPr id="4" name="Slide Number Placeholder 3">
            <a:extLst>
              <a:ext uri="{FF2B5EF4-FFF2-40B4-BE49-F238E27FC236}">
                <a16:creationId xmlns:a16="http://schemas.microsoft.com/office/drawing/2014/main" id="{3EED8A00-77D4-4C60-BD61-51C0D2503B00}"/>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8EEA26B2-4CFD-473E-BF98-A87F4F76983D}"/>
              </a:ext>
            </a:extLst>
          </p:cNvPr>
          <p:cNvSpPr>
            <a:spLocks noGrp="1"/>
          </p:cNvSpPr>
          <p:nvPr>
            <p:ph type="ftr" idx="14"/>
          </p:nvPr>
        </p:nvSpPr>
        <p:spPr/>
        <p:txBody>
          <a:bodyPr/>
          <a:lstStyle/>
          <a:p>
            <a:r>
              <a:rPr lang="en-US" altLang="zh-CN" dirty="0" err="1"/>
              <a:t>Xuwen</a:t>
            </a:r>
            <a:r>
              <a:rPr lang="en-US" altLang="zh-CN" dirty="0"/>
              <a:t> Zhao</a:t>
            </a:r>
            <a:r>
              <a:rPr lang="en-GB" altLang="zh-CN" dirty="0"/>
              <a:t>, TCL</a:t>
            </a:r>
          </a:p>
        </p:txBody>
      </p:sp>
      <p:sp>
        <p:nvSpPr>
          <p:cNvPr id="6" name="Date Placeholder 5">
            <a:extLst>
              <a:ext uri="{FF2B5EF4-FFF2-40B4-BE49-F238E27FC236}">
                <a16:creationId xmlns:a16="http://schemas.microsoft.com/office/drawing/2014/main" id="{ACEE98D3-6E02-4E17-9842-DCC422C01882}"/>
              </a:ext>
            </a:extLst>
          </p:cNvPr>
          <p:cNvSpPr>
            <a:spLocks noGrp="1"/>
          </p:cNvSpPr>
          <p:nvPr>
            <p:ph type="dt" idx="15"/>
          </p:nvPr>
        </p:nvSpPr>
        <p:spPr/>
        <p:txBody>
          <a:bodyPr/>
          <a:lstStyle/>
          <a:p>
            <a:r>
              <a:rPr lang="en-US" altLang="zh-CN" dirty="0"/>
              <a:t>March 2025</a:t>
            </a:r>
            <a:endParaRPr lang="en-GB" altLang="zh-CN" dirty="0"/>
          </a:p>
        </p:txBody>
      </p:sp>
    </p:spTree>
    <p:extLst>
      <p:ext uri="{BB962C8B-B14F-4D97-AF65-F5344CB8AC3E}">
        <p14:creationId xmlns:p14="http://schemas.microsoft.com/office/powerpoint/2010/main" val="4084157597"/>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10778</TotalTime>
  <Words>1318</Words>
  <Application>Microsoft Office PowerPoint</Application>
  <PresentationFormat>宽屏</PresentationFormat>
  <Paragraphs>126</Paragraphs>
  <Slides>9</Slides>
  <Notes>5</Notes>
  <HiddenSlides>0</HiddenSlides>
  <MMClips>0</MMClips>
  <ScaleCrop>false</ScaleCrop>
  <HeadingPairs>
    <vt:vector size="8" baseType="variant">
      <vt:variant>
        <vt:lpstr>已用的字体</vt:lpstr>
      </vt:variant>
      <vt:variant>
        <vt:i4>5</vt:i4>
      </vt:variant>
      <vt:variant>
        <vt:lpstr>主题</vt:lpstr>
      </vt:variant>
      <vt:variant>
        <vt:i4>1</vt:i4>
      </vt:variant>
      <vt:variant>
        <vt:lpstr>嵌入 OLE 服务器</vt:lpstr>
      </vt:variant>
      <vt:variant>
        <vt:i4>1</vt:i4>
      </vt:variant>
      <vt:variant>
        <vt:lpstr>幻灯片标题</vt:lpstr>
      </vt:variant>
      <vt:variant>
        <vt:i4>9</vt:i4>
      </vt:variant>
    </vt:vector>
  </HeadingPairs>
  <TitlesOfParts>
    <vt:vector size="16" baseType="lpstr">
      <vt:lpstr>ui-sans-serif</vt:lpstr>
      <vt:lpstr>等线</vt:lpstr>
      <vt:lpstr>Arial</vt:lpstr>
      <vt:lpstr>Times New Roman</vt:lpstr>
      <vt:lpstr>Wingdings</vt:lpstr>
      <vt:lpstr>Office Theme</vt:lpstr>
      <vt:lpstr>Visio</vt:lpstr>
      <vt:lpstr>Roaming Security Procedure</vt:lpstr>
      <vt:lpstr>Introduction</vt:lpstr>
      <vt:lpstr>Problem Statement</vt:lpstr>
      <vt:lpstr>Proposed method for roaming through current AP MLD</vt:lpstr>
      <vt:lpstr>Proposed method for roaming through target AP MLD</vt:lpstr>
      <vt:lpstr>Summary</vt:lpstr>
      <vt:lpstr>Straw Poll #1</vt:lpstr>
      <vt:lpstr>Straw Poll #2</vt:lpstr>
      <vt:lpstr>References</vt:lpstr>
    </vt:vector>
  </TitlesOfParts>
  <Company>TCL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Buffer Status Report in Multi-AP - Follow Up</dc:title>
  <dc:subject>IEEE 802.11 contributions</dc:subject>
  <dc:creator>Jiyang Bai</dc:creator>
  <cp:lastModifiedBy>赵绪文</cp:lastModifiedBy>
  <cp:revision>604</cp:revision>
  <cp:lastPrinted>1601-01-01T00:00:00Z</cp:lastPrinted>
  <dcterms:created xsi:type="dcterms:W3CDTF">2022-10-28T01:22:29Z</dcterms:created>
  <dcterms:modified xsi:type="dcterms:W3CDTF">2025-03-06T12:24:15Z</dcterms:modified>
</cp:coreProperties>
</file>