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951" r:id="rId4"/>
    <p:sldId id="952" r:id="rId5"/>
    <p:sldId id="948" r:id="rId6"/>
    <p:sldId id="953" r:id="rId7"/>
    <p:sldId id="954" r:id="rId8"/>
    <p:sldId id="950" r:id="rId9"/>
    <p:sldId id="956" r:id="rId10"/>
    <p:sldId id="955" r:id="rId11"/>
    <p:sldId id="936" r:id="rId12"/>
    <p:sldId id="945"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6340" autoAdjust="0"/>
  </p:normalViewPr>
  <p:slideViewPr>
    <p:cSldViewPr>
      <p:cViewPr varScale="1">
        <p:scale>
          <a:sx n="110" d="100"/>
          <a:sy n="110" d="100"/>
        </p:scale>
        <p:origin x="492" y="9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80" d="100"/>
        <a:sy n="180" d="100"/>
      </p:scale>
      <p:origin x="0" y="0"/>
    </p:cViewPr>
  </p:sorterViewPr>
  <p:notesViewPr>
    <p:cSldViewPr>
      <p:cViewPr varScale="1">
        <p:scale>
          <a:sx n="82" d="100"/>
          <a:sy n="82" d="100"/>
        </p:scale>
        <p:origin x="385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2/25/2025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
        <p:nvSpPr>
          <p:cNvPr id="6" name="Header Placeholder 5">
            <a:extLst>
              <a:ext uri="{FF2B5EF4-FFF2-40B4-BE49-F238E27FC236}">
                <a16:creationId xmlns:a16="http://schemas.microsoft.com/office/drawing/2014/main" id="{5EC2126F-A51F-4EC0-A3BF-944660BA464D}"/>
              </a:ext>
            </a:extLst>
          </p:cNvPr>
          <p:cNvSpPr>
            <a:spLocks noGrp="1"/>
          </p:cNvSpPr>
          <p:nvPr>
            <p:ph type="hdr" sz="quarter"/>
          </p:nvPr>
        </p:nvSpPr>
        <p:spPr>
          <a:xfrm>
            <a:off x="0" y="0"/>
            <a:ext cx="3005138" cy="465138"/>
          </a:xfrm>
          <a:prstGeom prst="rect">
            <a:avLst/>
          </a:prstGeom>
        </p:spPr>
        <p:txBody>
          <a:bodyPr vert="horz" lIns="91440" tIns="45720" rIns="91440" bIns="45720" rtlCol="0"/>
          <a:lstStyle>
            <a:lvl1pPr algn="l">
              <a:defRPr sz="1200"/>
            </a:lvl1pPr>
          </a:lstStyle>
          <a:p>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802.11-25/0307r0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802.11-25/0307r0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226890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802.11-25/0307r0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499233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802.11-25/0307r0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16167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802.11-25/0307r0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437158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802.11-25/0307r0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770449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802.11-25/0307r0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069001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802.11-25/0307r0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365369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802.11-25/0307r0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148331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11" name="Date Placeholder 10">
            <a:extLst>
              <a:ext uri="{FF2B5EF4-FFF2-40B4-BE49-F238E27FC236}">
                <a16:creationId xmlns:a16="http://schemas.microsoft.com/office/drawing/2014/main" id="{BD56E6FB-DE6E-4FD9-8C14-5392C0AB9C00}"/>
              </a:ext>
            </a:extLst>
          </p:cNvPr>
          <p:cNvSpPr>
            <a:spLocks noGrp="1"/>
          </p:cNvSpPr>
          <p:nvPr>
            <p:ph type="dt" idx="10"/>
          </p:nvPr>
        </p:nvSpPr>
        <p:spPr/>
        <p:txBody>
          <a:bodyPr/>
          <a:lstStyle/>
          <a:p>
            <a:r>
              <a:rPr lang="en-US"/>
              <a:t>Mar. 2025</a:t>
            </a:r>
            <a:endParaRPr lang="en-GB" dirty="0"/>
          </a:p>
        </p:txBody>
      </p:sp>
      <p:sp>
        <p:nvSpPr>
          <p:cNvPr id="12" name="Footer Placeholder 11">
            <a:extLst>
              <a:ext uri="{FF2B5EF4-FFF2-40B4-BE49-F238E27FC236}">
                <a16:creationId xmlns:a16="http://schemas.microsoft.com/office/drawing/2014/main" id="{D55767B7-38A2-45B8-ADF6-BB34CF28B95C}"/>
              </a:ext>
            </a:extLst>
          </p:cNvPr>
          <p:cNvSpPr>
            <a:spLocks noGrp="1"/>
          </p:cNvSpPr>
          <p:nvPr>
            <p:ph type="ftr" sz="quarter" idx="11"/>
          </p:nvPr>
        </p:nvSpPr>
        <p:spPr/>
        <p:txBody>
          <a:bodyPr/>
          <a:lstStyle/>
          <a:p>
            <a:endParaRPr lang="en-US"/>
          </a:p>
        </p:txBody>
      </p:sp>
      <p:sp>
        <p:nvSpPr>
          <p:cNvPr id="13" name="Slide Number Placeholder 12">
            <a:extLst>
              <a:ext uri="{FF2B5EF4-FFF2-40B4-BE49-F238E27FC236}">
                <a16:creationId xmlns:a16="http://schemas.microsoft.com/office/drawing/2014/main" id="{769C331F-36C4-4A1A-8D6F-88058D2A7088}"/>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 2025</a:t>
            </a:r>
            <a:endParaRPr lang="en-GB" dirty="0"/>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dirty="0"/>
              <a:t>Dror Regev,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6867E-94CD-4020-9950-BCF27516AA2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03DC1A7-8839-4ADA-8981-9D552B53838F}"/>
              </a:ext>
            </a:extLst>
          </p:cNvPr>
          <p:cNvSpPr>
            <a:spLocks noGrp="1"/>
          </p:cNvSpPr>
          <p:nvPr>
            <p:ph type="dt" idx="10"/>
          </p:nvPr>
        </p:nvSpPr>
        <p:spPr/>
        <p:txBody>
          <a:bodyPr/>
          <a:lstStyle>
            <a:lvl1pPr>
              <a:defRPr/>
            </a:lvl1pPr>
          </a:lstStyle>
          <a:p>
            <a:r>
              <a:rPr lang="en-US"/>
              <a:t>Mar. 2025</a:t>
            </a:r>
            <a:endParaRPr lang="en-GB" dirty="0"/>
          </a:p>
        </p:txBody>
      </p:sp>
      <p:sp>
        <p:nvSpPr>
          <p:cNvPr id="4" name="Footer Placeholder 3">
            <a:extLst>
              <a:ext uri="{FF2B5EF4-FFF2-40B4-BE49-F238E27FC236}">
                <a16:creationId xmlns:a16="http://schemas.microsoft.com/office/drawing/2014/main" id="{C7BC4FDC-6ED3-4402-AEB8-E9374B6AA8FA}"/>
              </a:ext>
            </a:extLst>
          </p:cNvPr>
          <p:cNvSpPr>
            <a:spLocks noGrp="1"/>
          </p:cNvSpPr>
          <p:nvPr>
            <p:ph type="ftr" idx="11"/>
          </p:nvPr>
        </p:nvSpPr>
        <p:spPr>
          <a:xfrm>
            <a:off x="7143757" y="6475414"/>
            <a:ext cx="4246027" cy="180975"/>
          </a:xfrm>
          <a:prstGeom prst="rect">
            <a:avLst/>
          </a:prstGeom>
        </p:spPr>
        <p:txBody>
          <a:bodyPr/>
          <a:lstStyle/>
          <a:p>
            <a:r>
              <a:rPr lang="en-GB"/>
              <a:t>Dror Regev, Huawei</a:t>
            </a:r>
            <a:endParaRPr lang="en-GB" dirty="0"/>
          </a:p>
        </p:txBody>
      </p:sp>
      <p:sp>
        <p:nvSpPr>
          <p:cNvPr id="5" name="Slide Number Placeholder 4">
            <a:extLst>
              <a:ext uri="{FF2B5EF4-FFF2-40B4-BE49-F238E27FC236}">
                <a16:creationId xmlns:a16="http://schemas.microsoft.com/office/drawing/2014/main" id="{18A64922-0B47-4B04-9300-4157CABCF7F1}"/>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extLst>
      <p:ext uri="{BB962C8B-B14F-4D97-AF65-F5344CB8AC3E}">
        <p14:creationId xmlns:p14="http://schemas.microsoft.com/office/powerpoint/2010/main" val="3349589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Dror Regev, Huawei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 2025</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7" name="Title 6">
            <a:extLst>
              <a:ext uri="{FF2B5EF4-FFF2-40B4-BE49-F238E27FC236}">
                <a16:creationId xmlns:a16="http://schemas.microsoft.com/office/drawing/2014/main" id="{42FF1F71-9395-4491-89DD-3EA5C50AEE22}"/>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26F1E5ED-5A4D-4ED9-87DF-ACAAD9712751}"/>
              </a:ext>
            </a:extLst>
          </p:cNvPr>
          <p:cNvSpPr>
            <a:spLocks noGrp="1"/>
          </p:cNvSpPr>
          <p:nvPr>
            <p:ph type="dt" idx="10"/>
          </p:nvPr>
        </p:nvSpPr>
        <p:spPr/>
        <p:txBody>
          <a:bodyPr/>
          <a:lstStyle/>
          <a:p>
            <a:r>
              <a:rPr lang="en-US"/>
              <a:t>Mar. 2025</a:t>
            </a:r>
            <a:endParaRPr lang="en-GB" dirty="0"/>
          </a:p>
        </p:txBody>
      </p:sp>
      <p:sp>
        <p:nvSpPr>
          <p:cNvPr id="12" name="Footer Placeholder 11">
            <a:extLst>
              <a:ext uri="{FF2B5EF4-FFF2-40B4-BE49-F238E27FC236}">
                <a16:creationId xmlns:a16="http://schemas.microsoft.com/office/drawing/2014/main" id="{206992FE-92DA-4F63-9609-77A23969A8FE}"/>
              </a:ext>
            </a:extLst>
          </p:cNvPr>
          <p:cNvSpPr>
            <a:spLocks noGrp="1"/>
          </p:cNvSpPr>
          <p:nvPr>
            <p:ph type="ftr" idx="11"/>
          </p:nvPr>
        </p:nvSpPr>
        <p:spPr>
          <a:xfrm>
            <a:off x="7143757" y="6475414"/>
            <a:ext cx="4246027" cy="180975"/>
          </a:xfrm>
          <a:prstGeom prst="rect">
            <a:avLst/>
          </a:prstGeom>
        </p:spPr>
        <p:txBody>
          <a:bodyPr/>
          <a:lstStyle/>
          <a:p>
            <a:r>
              <a:rPr lang="en-GB"/>
              <a:t>Dror Regev, Huawei</a:t>
            </a:r>
            <a:endParaRPr lang="en-GB" dirty="0"/>
          </a:p>
        </p:txBody>
      </p:sp>
      <p:sp>
        <p:nvSpPr>
          <p:cNvPr id="13" name="Slide Number Placeholder 12">
            <a:extLst>
              <a:ext uri="{FF2B5EF4-FFF2-40B4-BE49-F238E27FC236}">
                <a16:creationId xmlns:a16="http://schemas.microsoft.com/office/drawing/2014/main" id="{55ACE796-A34B-4B36-8111-5806C6320A70}"/>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 2025</a:t>
            </a:r>
            <a:endParaRPr lang="en-GB" dirty="0"/>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dirty="0"/>
              <a:t>Dror Regev,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 2025</a:t>
            </a:r>
            <a:endParaRPr lang="en-GB" dirty="0"/>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dirty="0"/>
              <a:t>Dror Regev, Huawei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 2025</a:t>
            </a:r>
            <a:endParaRPr lang="en-GB" dirty="0"/>
          </a:p>
        </p:txBody>
      </p:sp>
      <p:sp>
        <p:nvSpPr>
          <p:cNvPr id="4" name="Footer Placeholder 3"/>
          <p:cNvSpPr>
            <a:spLocks noGrp="1"/>
          </p:cNvSpPr>
          <p:nvPr>
            <p:ph type="ftr" idx="11"/>
          </p:nvPr>
        </p:nvSpPr>
        <p:spPr>
          <a:xfrm>
            <a:off x="7143757" y="6475414"/>
            <a:ext cx="4246027" cy="180975"/>
          </a:xfrm>
          <a:prstGeom prst="rect">
            <a:avLst/>
          </a:prstGeom>
        </p:spPr>
        <p:txBody>
          <a:bodyPr/>
          <a:lstStyle>
            <a:lvl1pPr>
              <a:defRPr/>
            </a:lvl1pPr>
          </a:lstStyle>
          <a:p>
            <a:r>
              <a:rPr lang="en-GB" dirty="0"/>
              <a:t>Dror Regev,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 2025</a:t>
            </a:r>
            <a:endParaRPr lang="en-GB" dirty="0"/>
          </a:p>
        </p:txBody>
      </p:sp>
      <p:sp>
        <p:nvSpPr>
          <p:cNvPr id="3" name="Footer Placeholder 2"/>
          <p:cNvSpPr>
            <a:spLocks noGrp="1"/>
          </p:cNvSpPr>
          <p:nvPr>
            <p:ph type="ftr" idx="11"/>
          </p:nvPr>
        </p:nvSpPr>
        <p:spPr>
          <a:xfrm>
            <a:off x="7143757" y="6475414"/>
            <a:ext cx="4246027" cy="180975"/>
          </a:xfrm>
          <a:prstGeom prst="rect">
            <a:avLst/>
          </a:prstGeom>
        </p:spPr>
        <p:txBody>
          <a:bodyPr/>
          <a:lstStyle>
            <a:lvl1pPr>
              <a:defRPr/>
            </a:lvl1pPr>
          </a:lstStyle>
          <a:p>
            <a:r>
              <a:rPr lang="en-GB" dirty="0"/>
              <a:t>Dror Regev,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 2025</a:t>
            </a:r>
            <a:endParaRPr lang="en-GB" dirty="0"/>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dirty="0"/>
              <a:t>Dror Regev,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 2025</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7143757" y="333375"/>
            <a:ext cx="410901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802.11-25/0307r0</a:t>
            </a:r>
          </a:p>
        </p:txBody>
      </p:sp>
      <p:sp>
        <p:nvSpPr>
          <p:cNvPr id="2" name="Footer Placeholder 1">
            <a:extLst>
              <a:ext uri="{FF2B5EF4-FFF2-40B4-BE49-F238E27FC236}">
                <a16:creationId xmlns:a16="http://schemas.microsoft.com/office/drawing/2014/main" id="{6E878E8B-14E6-4E7C-A2C6-D90C15D3F4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8" r:id="rId9"/>
    <p:sldLayoutId id="2147483659"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9.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767409" y="764704"/>
            <a:ext cx="10756254" cy="69897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000" dirty="0"/>
              <a:t>UL Monostatic and  Bistatic Range Extension Considerations</a:t>
            </a:r>
            <a:endParaRPr lang="en-GB" sz="3000"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2025-03-xx</a:t>
            </a:r>
          </a:p>
        </p:txBody>
      </p:sp>
      <p:sp>
        <p:nvSpPr>
          <p:cNvPr id="6" name="Date Placeholder 3"/>
          <p:cNvSpPr>
            <a:spLocks noGrp="1"/>
          </p:cNvSpPr>
          <p:nvPr>
            <p:ph type="dt" idx="10"/>
          </p:nvPr>
        </p:nvSpPr>
        <p:spPr>
          <a:xfrm>
            <a:off x="929217" y="333375"/>
            <a:ext cx="2499764" cy="273050"/>
          </a:xfrm>
        </p:spPr>
        <p:txBody>
          <a:bodyPr/>
          <a:lstStyle/>
          <a:p>
            <a:r>
              <a:rPr lang="en-US"/>
              <a:t>Mar. 2025</a:t>
            </a:r>
            <a:endParaRPr lang="en-GB" dirty="0"/>
          </a:p>
        </p:txBody>
      </p:sp>
      <p:sp>
        <p:nvSpPr>
          <p:cNvPr id="7" name="Footer Placeholder 4"/>
          <p:cNvSpPr>
            <a:spLocks noGrp="1"/>
          </p:cNvSpPr>
          <p:nvPr>
            <p:ph type="ftr" idx="11"/>
          </p:nvPr>
        </p:nvSpPr>
        <p:spPr>
          <a:xfrm>
            <a:off x="7143757" y="6475414"/>
            <a:ext cx="4246027" cy="180975"/>
          </a:xfrm>
        </p:spPr>
        <p:txBody>
          <a:bodyPr/>
          <a:lstStyle/>
          <a:p>
            <a:r>
              <a:rPr lang="en-GB" dirty="0"/>
              <a:t>Dror Regev, Huawei</a:t>
            </a:r>
          </a:p>
        </p:txBody>
      </p:sp>
      <p:sp>
        <p:nvSpPr>
          <p:cNvPr id="8" name="Slide Number Placeholder 5"/>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72140497"/>
              </p:ext>
            </p:extLst>
          </p:nvPr>
        </p:nvGraphicFramePr>
        <p:xfrm>
          <a:off x="993775" y="2414588"/>
          <a:ext cx="10529888" cy="2592387"/>
        </p:xfrm>
        <a:graphic>
          <a:graphicData uri="http://schemas.openxmlformats.org/presentationml/2006/ole">
            <mc:AlternateContent xmlns:mc="http://schemas.openxmlformats.org/markup-compatibility/2006">
              <mc:Choice xmlns:v="urn:schemas-microsoft-com:vml" Requires="v">
                <p:oleObj spid="_x0000_s1966" name="Document" r:id="rId4" imgW="10473902" imgH="2580964" progId="Word.Document.8">
                  <p:embed/>
                </p:oleObj>
              </mc:Choice>
              <mc:Fallback>
                <p:oleObj name="Document" r:id="rId4" imgW="10473902" imgH="2580964" progId="Word.Document.8">
                  <p:embed/>
                  <p:pic>
                    <p:nvPicPr>
                      <p:cNvPr id="3075" name="Object 3"/>
                      <p:cNvPicPr>
                        <a:picLocks noChangeAspect="1" noChangeArrowheads="1"/>
                      </p:cNvPicPr>
                      <p:nvPr/>
                    </p:nvPicPr>
                    <p:blipFill>
                      <a:blip r:embed="rId5"/>
                      <a:srcRect/>
                      <a:stretch>
                        <a:fillRect/>
                      </a:stretch>
                    </p:blipFill>
                    <p:spPr bwMode="auto">
                      <a:xfrm>
                        <a:off x="993775" y="2414588"/>
                        <a:ext cx="10529888" cy="2592387"/>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95400" y="481860"/>
            <a:ext cx="10818992" cy="1065213"/>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000" dirty="0"/>
              <a:t>Further Energizing and Backscattering Considerations [2]</a:t>
            </a:r>
            <a:endParaRPr lang="en-GB" sz="3000" dirty="0"/>
          </a:p>
        </p:txBody>
      </p:sp>
      <p:sp>
        <p:nvSpPr>
          <p:cNvPr id="4" name="Date Placeholder 3"/>
          <p:cNvSpPr>
            <a:spLocks noGrp="1"/>
          </p:cNvSpPr>
          <p:nvPr>
            <p:ph type="dt" idx="15"/>
          </p:nvPr>
        </p:nvSpPr>
        <p:spPr/>
        <p:txBody>
          <a:bodyPr/>
          <a:lstStyle/>
          <a:p>
            <a:r>
              <a:rPr lang="en-US"/>
              <a:t>Mar. 2025</a:t>
            </a:r>
            <a:endParaRPr lang="en-GB" dirty="0"/>
          </a:p>
        </p:txBody>
      </p:sp>
      <p:sp>
        <p:nvSpPr>
          <p:cNvPr id="196" name="Footer Placeholder 4">
            <a:extLst>
              <a:ext uri="{FF2B5EF4-FFF2-40B4-BE49-F238E27FC236}">
                <a16:creationId xmlns:a16="http://schemas.microsoft.com/office/drawing/2014/main" id="{B22D0CAB-2981-4E78-B000-3E4DD4850A3D}"/>
              </a:ext>
            </a:extLst>
          </p:cNvPr>
          <p:cNvSpPr>
            <a:spLocks noGrp="1"/>
          </p:cNvSpPr>
          <p:nvPr>
            <p:ph type="ftr" idx="14"/>
          </p:nvPr>
        </p:nvSpPr>
        <p:spPr>
          <a:xfrm>
            <a:off x="7178565" y="6475414"/>
            <a:ext cx="4246027" cy="180975"/>
          </a:xfrm>
        </p:spPr>
        <p:txBody>
          <a:bodyPr/>
          <a:lstStyle/>
          <a:p>
            <a:r>
              <a:rPr lang="en-GB" dirty="0"/>
              <a:t>Dror Regev, Huawei</a:t>
            </a:r>
          </a:p>
        </p:txBody>
      </p:sp>
      <p:sp>
        <p:nvSpPr>
          <p:cNvPr id="7" name="Slide Number Placeholder 5">
            <a:extLst>
              <a:ext uri="{FF2B5EF4-FFF2-40B4-BE49-F238E27FC236}">
                <a16:creationId xmlns:a16="http://schemas.microsoft.com/office/drawing/2014/main" id="{E678CD79-B274-4C2E-8402-41EBD0CC02EC}"/>
              </a:ext>
            </a:extLst>
          </p:cNvPr>
          <p:cNvSpPr txBox="1">
            <a:spLocks/>
          </p:cNvSpPr>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351F4386-A5E2-41A1-B4D0-BE653C929E06}" type="slidenum">
              <a:rPr lang="en-GB" smtClean="0"/>
              <a:pPr/>
              <a:t>10</a:t>
            </a:fld>
            <a:endParaRPr lang="en-GB" dirty="0"/>
          </a:p>
        </p:txBody>
      </p:sp>
      <p:sp>
        <p:nvSpPr>
          <p:cNvPr id="2" name="Slide Number Placeholder 1">
            <a:extLst>
              <a:ext uri="{FF2B5EF4-FFF2-40B4-BE49-F238E27FC236}">
                <a16:creationId xmlns:a16="http://schemas.microsoft.com/office/drawing/2014/main" id="{68BB02EA-A84B-4509-BD0B-3EDB903C193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32" name="Rectangle 31">
            <a:extLst>
              <a:ext uri="{FF2B5EF4-FFF2-40B4-BE49-F238E27FC236}">
                <a16:creationId xmlns:a16="http://schemas.microsoft.com/office/drawing/2014/main" id="{3328B1BE-3B55-4CC0-A681-2EDB6E8271C0}"/>
              </a:ext>
            </a:extLst>
          </p:cNvPr>
          <p:cNvSpPr/>
          <p:nvPr/>
        </p:nvSpPr>
        <p:spPr>
          <a:xfrm>
            <a:off x="695400" y="4383527"/>
            <a:ext cx="10585176" cy="1985159"/>
          </a:xfrm>
          <a:prstGeom prst="rect">
            <a:avLst/>
          </a:prstGeom>
        </p:spPr>
        <p:txBody>
          <a:bodyPr wrap="square">
            <a:spAutoFit/>
          </a:bodyPr>
          <a:lstStyle/>
          <a:p>
            <a:pPr marL="342900" indent="-342900" eaLnBrk="1" hangingPunct="1">
              <a:lnSpc>
                <a:spcPct val="90000"/>
              </a:lnSpc>
              <a:spcBef>
                <a:spcPts val="600"/>
              </a:spcBef>
              <a:buFont typeface="Arial" panose="020B0604020202020204" pitchFamily="34" charset="0"/>
              <a:buChar char="•"/>
            </a:pPr>
            <a:endParaRPr lang="en-US" dirty="0">
              <a:solidFill>
                <a:srgbClr val="000000"/>
              </a:solidFill>
            </a:endParaRPr>
          </a:p>
          <a:p>
            <a:pPr marL="342900" indent="-342900" eaLnBrk="1" hangingPunct="1">
              <a:lnSpc>
                <a:spcPct val="90000"/>
              </a:lnSpc>
              <a:spcBef>
                <a:spcPts val="600"/>
              </a:spcBef>
              <a:buFont typeface="Arial" panose="020B0604020202020204" pitchFamily="34" charset="0"/>
              <a:buChar char="•"/>
            </a:pPr>
            <a:r>
              <a:rPr lang="en-US" dirty="0">
                <a:solidFill>
                  <a:srgbClr val="000000"/>
                </a:solidFill>
              </a:rPr>
              <a:t>Wakeup portion (and subsequent recharges) can be performed at S1G,  as this increases </a:t>
            </a:r>
            <a:r>
              <a:rPr lang="en-US" dirty="0">
                <a:solidFill>
                  <a:srgbClr val="000000"/>
                </a:solidFill>
                <a:latin typeface="Times New Roman"/>
                <a:ea typeface="MS Gothic"/>
              </a:rPr>
              <a:t>P</a:t>
            </a:r>
            <a:r>
              <a:rPr lang="en-US" b="1" baseline="-25000" dirty="0">
                <a:solidFill>
                  <a:srgbClr val="000000"/>
                </a:solidFill>
                <a:latin typeface="Times New Roman"/>
                <a:ea typeface="MS Gothic"/>
              </a:rPr>
              <a:t>EH</a:t>
            </a:r>
            <a:r>
              <a:rPr lang="en-US" dirty="0">
                <a:solidFill>
                  <a:srgbClr val="000000"/>
                </a:solidFill>
              </a:rPr>
              <a:t> by ~20 dB, enabling “extended range” energizing  .</a:t>
            </a:r>
          </a:p>
          <a:p>
            <a:pPr marL="342900" indent="-342900" eaLnBrk="1" hangingPunct="1">
              <a:lnSpc>
                <a:spcPct val="90000"/>
              </a:lnSpc>
              <a:spcBef>
                <a:spcPts val="600"/>
              </a:spcBef>
              <a:buFont typeface="Arial" panose="020B0604020202020204" pitchFamily="34" charset="0"/>
              <a:buChar char="•"/>
            </a:pPr>
            <a:endParaRPr lang="en-US" dirty="0">
              <a:solidFill>
                <a:srgbClr val="000000"/>
              </a:solidFill>
            </a:endParaRPr>
          </a:p>
          <a:p>
            <a:pPr marL="342900" indent="-342900" eaLnBrk="1" hangingPunct="1">
              <a:lnSpc>
                <a:spcPct val="90000"/>
              </a:lnSpc>
              <a:spcBef>
                <a:spcPts val="600"/>
              </a:spcBef>
              <a:buFont typeface="Arial" panose="020B0604020202020204" pitchFamily="34" charset="0"/>
              <a:buChar char="•"/>
            </a:pPr>
            <a:r>
              <a:rPr lang="en-US" dirty="0">
                <a:solidFill>
                  <a:srgbClr val="000000"/>
                </a:solidFill>
              </a:rPr>
              <a:t>Read control exchange, and backscatter data read at 2.4 GHz</a:t>
            </a:r>
            <a:endParaRPr lang="en-US" i="1" baseline="-25000" dirty="0">
              <a:solidFill>
                <a:srgbClr val="000000"/>
              </a:solidFill>
              <a:latin typeface="Cambria Math" panose="02040503050406030204" pitchFamily="18" charset="0"/>
              <a:ea typeface="宋体" charset="-122"/>
            </a:endParaRPr>
          </a:p>
        </p:txBody>
      </p:sp>
      <p:sp>
        <p:nvSpPr>
          <p:cNvPr id="33" name="Rectangle 32">
            <a:extLst>
              <a:ext uri="{FF2B5EF4-FFF2-40B4-BE49-F238E27FC236}">
                <a16:creationId xmlns:a16="http://schemas.microsoft.com/office/drawing/2014/main" id="{6E930F19-5606-4CAD-ADBD-6CF6A137212E}"/>
              </a:ext>
            </a:extLst>
          </p:cNvPr>
          <p:cNvSpPr/>
          <p:nvPr/>
        </p:nvSpPr>
        <p:spPr>
          <a:xfrm>
            <a:off x="4151784" y="3019772"/>
            <a:ext cx="1009805" cy="339737"/>
          </a:xfrm>
          <a:prstGeom prst="rect">
            <a:avLst/>
          </a:prstGeom>
          <a:pattFill prst="ltVert">
            <a:fgClr>
              <a:srgbClr val="FFC000"/>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endParaRPr>
          </a:p>
        </p:txBody>
      </p:sp>
      <p:cxnSp>
        <p:nvCxnSpPr>
          <p:cNvPr id="34" name="Straight Connector 33">
            <a:extLst>
              <a:ext uri="{FF2B5EF4-FFF2-40B4-BE49-F238E27FC236}">
                <a16:creationId xmlns:a16="http://schemas.microsoft.com/office/drawing/2014/main" id="{6FD4D208-7623-4017-BD65-240D7B5B3E76}"/>
              </a:ext>
            </a:extLst>
          </p:cNvPr>
          <p:cNvCxnSpPr>
            <a:cxnSpLocks/>
          </p:cNvCxnSpPr>
          <p:nvPr/>
        </p:nvCxnSpPr>
        <p:spPr>
          <a:xfrm>
            <a:off x="1645980" y="2459033"/>
            <a:ext cx="8043431"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35" name="Straight Connector 34">
            <a:extLst>
              <a:ext uri="{FF2B5EF4-FFF2-40B4-BE49-F238E27FC236}">
                <a16:creationId xmlns:a16="http://schemas.microsoft.com/office/drawing/2014/main" id="{4E70B043-4E0F-431A-BAA5-FCCA33AB7F3F}"/>
              </a:ext>
            </a:extLst>
          </p:cNvPr>
          <p:cNvCxnSpPr>
            <a:cxnSpLocks/>
          </p:cNvCxnSpPr>
          <p:nvPr/>
        </p:nvCxnSpPr>
        <p:spPr>
          <a:xfrm flipV="1">
            <a:off x="1645980" y="3887636"/>
            <a:ext cx="8122944" cy="25943"/>
          </a:xfrm>
          <a:prstGeom prst="line">
            <a:avLst/>
          </a:prstGeom>
          <a:ln w="19050"/>
        </p:spPr>
        <p:style>
          <a:lnRef idx="1">
            <a:schemeClr val="dk1"/>
          </a:lnRef>
          <a:fillRef idx="0">
            <a:schemeClr val="dk1"/>
          </a:fillRef>
          <a:effectRef idx="0">
            <a:schemeClr val="dk1"/>
          </a:effectRef>
          <a:fontRef idx="minor">
            <a:schemeClr val="tx1"/>
          </a:fontRef>
        </p:style>
      </p:cxnSp>
      <p:sp>
        <p:nvSpPr>
          <p:cNvPr id="36" name="Rectangle 35">
            <a:extLst>
              <a:ext uri="{FF2B5EF4-FFF2-40B4-BE49-F238E27FC236}">
                <a16:creationId xmlns:a16="http://schemas.microsoft.com/office/drawing/2014/main" id="{31DC7FEB-9657-4161-86CB-D7043DE27E7E}"/>
              </a:ext>
            </a:extLst>
          </p:cNvPr>
          <p:cNvSpPr/>
          <p:nvPr/>
        </p:nvSpPr>
        <p:spPr>
          <a:xfrm>
            <a:off x="3430462" y="2167980"/>
            <a:ext cx="825756" cy="28691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AMP DL PPDU</a:t>
            </a:r>
          </a:p>
        </p:txBody>
      </p:sp>
      <p:sp>
        <p:nvSpPr>
          <p:cNvPr id="37" name="Rectangle 36">
            <a:extLst>
              <a:ext uri="{FF2B5EF4-FFF2-40B4-BE49-F238E27FC236}">
                <a16:creationId xmlns:a16="http://schemas.microsoft.com/office/drawing/2014/main" id="{1128D855-404F-425A-B36C-AC2791156F37}"/>
              </a:ext>
            </a:extLst>
          </p:cNvPr>
          <p:cNvSpPr/>
          <p:nvPr/>
        </p:nvSpPr>
        <p:spPr>
          <a:xfrm>
            <a:off x="6084734" y="3614062"/>
            <a:ext cx="1603334" cy="283001"/>
          </a:xfrm>
          <a:prstGeom prst="rect">
            <a:avLst/>
          </a:prstGeom>
          <a:solidFill>
            <a:srgbClr val="CCFFC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Backscatter backscattering</a:t>
            </a:r>
          </a:p>
        </p:txBody>
      </p:sp>
      <p:sp>
        <p:nvSpPr>
          <p:cNvPr id="38" name="Text Placeholder 2">
            <a:extLst>
              <a:ext uri="{FF2B5EF4-FFF2-40B4-BE49-F238E27FC236}">
                <a16:creationId xmlns:a16="http://schemas.microsoft.com/office/drawing/2014/main" id="{CD1DB100-FA38-408F-A8B2-ABA47BBEA291}"/>
              </a:ext>
            </a:extLst>
          </p:cNvPr>
          <p:cNvSpPr txBox="1">
            <a:spLocks/>
          </p:cNvSpPr>
          <p:nvPr/>
        </p:nvSpPr>
        <p:spPr>
          <a:xfrm>
            <a:off x="695400" y="2251456"/>
            <a:ext cx="990830" cy="1918488"/>
          </a:xfrm>
          <a:prstGeom prst="rect">
            <a:avLst/>
          </a:prstGeom>
        </p:spPr>
        <p:txBody>
          <a:bodyPr vert="horz" lIns="68580" tIns="34290" rIns="68580" bIns="34290" rtlCol="0">
            <a:normAutofit lnSpcReduction="10000"/>
          </a:bodyPr>
          <a:lstStyle>
            <a:lvl1pPr marL="233363" indent="-233363" algn="l" rtl="0" eaLnBrk="1" fontAlgn="base" hangingPunct="1">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eaLnBrk="1" fontAlgn="base" hangingPunct="1">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eaLnBrk="1" fontAlgn="base" hangingPunct="1">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eaLnBrk="1" fontAlgn="base" hangingPunct="1">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eaLnBrk="1" fontAlgn="base" hangingPunct="1">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eaLnBrk="1" fontAlgn="base" hangingPunct="1">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eaLnBrk="1" fontAlgn="base" hangingPunct="1">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eaLnBrk="1" fontAlgn="base" hangingPunct="1">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eaLnBrk="1" fontAlgn="base" hangingPunct="1">
              <a:spcBef>
                <a:spcPct val="20000"/>
              </a:spcBef>
              <a:spcAft>
                <a:spcPct val="3000"/>
              </a:spcAft>
              <a:buClr>
                <a:schemeClr val="tx1"/>
              </a:buClr>
              <a:buSzPct val="70000"/>
              <a:buFont typeface="Arial" charset="0"/>
              <a:buChar char="►"/>
              <a:defRPr sz="1400">
                <a:solidFill>
                  <a:srgbClr val="000000"/>
                </a:solidFill>
                <a:latin typeface="+mn-lt"/>
              </a:defRPr>
            </a:lvl9pPr>
          </a:lstStyle>
          <a:p>
            <a:pPr marL="0" indent="0">
              <a:buNone/>
            </a:pPr>
            <a:r>
              <a:rPr lang="en-US" sz="1500" kern="0" dirty="0"/>
              <a:t>AMP Reader</a:t>
            </a:r>
          </a:p>
          <a:p>
            <a:pPr marL="0" indent="0">
              <a:buNone/>
            </a:pPr>
            <a:endParaRPr lang="en-US" sz="1200" kern="0" dirty="0"/>
          </a:p>
          <a:p>
            <a:pPr marL="0" indent="0">
              <a:buNone/>
            </a:pPr>
            <a:r>
              <a:rPr lang="en-US" sz="1600" kern="0" dirty="0"/>
              <a:t>AMP Energizer</a:t>
            </a:r>
          </a:p>
          <a:p>
            <a:pPr marL="0" indent="0">
              <a:buNone/>
            </a:pPr>
            <a:endParaRPr lang="en-US" sz="1200" kern="0" dirty="0"/>
          </a:p>
          <a:p>
            <a:pPr marL="0" indent="0">
              <a:buNone/>
            </a:pPr>
            <a:r>
              <a:rPr lang="en-US" sz="1500" kern="0" dirty="0"/>
              <a:t>AMP Tag</a:t>
            </a:r>
            <a:endParaRPr lang="en-US" sz="1350" kern="0" dirty="0"/>
          </a:p>
        </p:txBody>
      </p:sp>
      <p:sp>
        <p:nvSpPr>
          <p:cNvPr id="39" name="Rectangle 38">
            <a:extLst>
              <a:ext uri="{FF2B5EF4-FFF2-40B4-BE49-F238E27FC236}">
                <a16:creationId xmlns:a16="http://schemas.microsoft.com/office/drawing/2014/main" id="{0068E462-4A3B-45A6-89BD-44625C71C425}"/>
              </a:ext>
            </a:extLst>
          </p:cNvPr>
          <p:cNvSpPr/>
          <p:nvPr/>
        </p:nvSpPr>
        <p:spPr>
          <a:xfrm>
            <a:off x="4384957" y="3616964"/>
            <a:ext cx="730713" cy="285352"/>
          </a:xfrm>
          <a:prstGeom prst="rect">
            <a:avLst/>
          </a:prstGeom>
          <a:solidFill>
            <a:srgbClr val="CCFFC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Backscatter Response</a:t>
            </a:r>
          </a:p>
        </p:txBody>
      </p:sp>
      <p:sp>
        <p:nvSpPr>
          <p:cNvPr id="41" name="TextBox 40">
            <a:extLst>
              <a:ext uri="{FF2B5EF4-FFF2-40B4-BE49-F238E27FC236}">
                <a16:creationId xmlns:a16="http://schemas.microsoft.com/office/drawing/2014/main" id="{9FEAC712-DB3E-4D0E-8745-25EAAB93F2FA}"/>
              </a:ext>
            </a:extLst>
          </p:cNvPr>
          <p:cNvSpPr txBox="1"/>
          <p:nvPr/>
        </p:nvSpPr>
        <p:spPr>
          <a:xfrm>
            <a:off x="9979847" y="2917402"/>
            <a:ext cx="1966179" cy="1077218"/>
          </a:xfrm>
          <a:prstGeom prst="rect">
            <a:avLst/>
          </a:prstGeom>
          <a:noFill/>
        </p:spPr>
        <p:txBody>
          <a:bodyPr wrap="none" rtlCol="0">
            <a:spAutoFit/>
          </a:bodyPr>
          <a:lstStyle/>
          <a:p>
            <a:r>
              <a:rPr lang="en-US" sz="3200" b="1" dirty="0">
                <a:solidFill>
                  <a:schemeClr val="tx1"/>
                </a:solidFill>
              </a:rPr>
              <a:t>Proposed </a:t>
            </a:r>
          </a:p>
          <a:p>
            <a:r>
              <a:rPr lang="en-US" sz="3200" b="1" dirty="0">
                <a:solidFill>
                  <a:schemeClr val="tx1"/>
                </a:solidFill>
              </a:rPr>
              <a:t>S1G WPT</a:t>
            </a:r>
            <a:endParaRPr lang="en-IL" sz="3200" b="1" dirty="0">
              <a:solidFill>
                <a:schemeClr val="tx1"/>
              </a:solidFill>
            </a:endParaRPr>
          </a:p>
        </p:txBody>
      </p:sp>
      <p:cxnSp>
        <p:nvCxnSpPr>
          <p:cNvPr id="42" name="Straight Arrow Connector 41">
            <a:extLst>
              <a:ext uri="{FF2B5EF4-FFF2-40B4-BE49-F238E27FC236}">
                <a16:creationId xmlns:a16="http://schemas.microsoft.com/office/drawing/2014/main" id="{654B078A-3F95-4C65-B8CA-39576A9F56D6}"/>
              </a:ext>
            </a:extLst>
          </p:cNvPr>
          <p:cNvCxnSpPr>
            <a:cxnSpLocks/>
          </p:cNvCxnSpPr>
          <p:nvPr/>
        </p:nvCxnSpPr>
        <p:spPr bwMode="auto">
          <a:xfrm flipV="1">
            <a:off x="3358900" y="2219448"/>
            <a:ext cx="0" cy="2196817"/>
          </a:xfrm>
          <a:prstGeom prst="straightConnector1">
            <a:avLst/>
          </a:prstGeom>
          <a:solidFill>
            <a:srgbClr val="00B8FF"/>
          </a:solidFill>
          <a:ln w="9525" cap="flat" cmpd="sng" algn="ctr">
            <a:solidFill>
              <a:schemeClr val="tx1"/>
            </a:solidFill>
            <a:prstDash val="solid"/>
            <a:round/>
            <a:headEnd type="none"/>
            <a:tailEnd type="none"/>
          </a:ln>
          <a:effectLst/>
        </p:spPr>
      </p:cxnSp>
      <p:sp>
        <p:nvSpPr>
          <p:cNvPr id="43" name="TextBox 42">
            <a:extLst>
              <a:ext uri="{FF2B5EF4-FFF2-40B4-BE49-F238E27FC236}">
                <a16:creationId xmlns:a16="http://schemas.microsoft.com/office/drawing/2014/main" id="{D37AA49A-C768-41E7-9B5F-BC51504179A0}"/>
              </a:ext>
            </a:extLst>
          </p:cNvPr>
          <p:cNvSpPr txBox="1"/>
          <p:nvPr/>
        </p:nvSpPr>
        <p:spPr>
          <a:xfrm>
            <a:off x="2144785" y="4053009"/>
            <a:ext cx="936475" cy="584775"/>
          </a:xfrm>
          <a:prstGeom prst="rect">
            <a:avLst/>
          </a:prstGeom>
          <a:noFill/>
        </p:spPr>
        <p:txBody>
          <a:bodyPr wrap="none" rtlCol="0">
            <a:spAutoFit/>
          </a:bodyPr>
          <a:lstStyle/>
          <a:p>
            <a:r>
              <a:rPr lang="en-US" sz="3200" b="1" dirty="0">
                <a:solidFill>
                  <a:schemeClr val="tx1"/>
                </a:solidFill>
              </a:rPr>
              <a:t>S1G</a:t>
            </a:r>
            <a:endParaRPr lang="en-IL" sz="3200" b="1" dirty="0">
              <a:solidFill>
                <a:schemeClr val="tx1"/>
              </a:solidFill>
            </a:endParaRPr>
          </a:p>
        </p:txBody>
      </p:sp>
      <p:cxnSp>
        <p:nvCxnSpPr>
          <p:cNvPr id="44" name="Straight Arrow Connector 43">
            <a:extLst>
              <a:ext uri="{FF2B5EF4-FFF2-40B4-BE49-F238E27FC236}">
                <a16:creationId xmlns:a16="http://schemas.microsoft.com/office/drawing/2014/main" id="{74351CA5-307C-4FCA-9808-72C944567820}"/>
              </a:ext>
            </a:extLst>
          </p:cNvPr>
          <p:cNvCxnSpPr>
            <a:cxnSpLocks/>
          </p:cNvCxnSpPr>
          <p:nvPr/>
        </p:nvCxnSpPr>
        <p:spPr bwMode="auto">
          <a:xfrm flipV="1">
            <a:off x="7865356" y="2251456"/>
            <a:ext cx="0" cy="2239291"/>
          </a:xfrm>
          <a:prstGeom prst="straightConnector1">
            <a:avLst/>
          </a:prstGeom>
          <a:solidFill>
            <a:srgbClr val="00B8FF"/>
          </a:solidFill>
          <a:ln w="9525" cap="flat" cmpd="sng" algn="ctr">
            <a:solidFill>
              <a:schemeClr val="tx1"/>
            </a:solidFill>
            <a:prstDash val="solid"/>
            <a:round/>
            <a:headEnd type="none"/>
            <a:tailEnd type="none"/>
          </a:ln>
          <a:effectLst/>
        </p:spPr>
      </p:cxnSp>
      <p:sp>
        <p:nvSpPr>
          <p:cNvPr id="45" name="TextBox 44">
            <a:extLst>
              <a:ext uri="{FF2B5EF4-FFF2-40B4-BE49-F238E27FC236}">
                <a16:creationId xmlns:a16="http://schemas.microsoft.com/office/drawing/2014/main" id="{1B10ADFC-CFE6-4F56-AF46-E72F79F0341F}"/>
              </a:ext>
            </a:extLst>
          </p:cNvPr>
          <p:cNvSpPr txBox="1"/>
          <p:nvPr/>
        </p:nvSpPr>
        <p:spPr>
          <a:xfrm>
            <a:off x="5122570" y="4035071"/>
            <a:ext cx="1620957" cy="584775"/>
          </a:xfrm>
          <a:prstGeom prst="rect">
            <a:avLst/>
          </a:prstGeom>
          <a:noFill/>
        </p:spPr>
        <p:txBody>
          <a:bodyPr wrap="none" rtlCol="0">
            <a:spAutoFit/>
          </a:bodyPr>
          <a:lstStyle/>
          <a:p>
            <a:r>
              <a:rPr lang="en-US" sz="3200" b="1" dirty="0">
                <a:solidFill>
                  <a:schemeClr val="tx1"/>
                </a:solidFill>
              </a:rPr>
              <a:t>2.4 GHz</a:t>
            </a:r>
            <a:endParaRPr lang="en-IL" sz="3200" b="1" dirty="0">
              <a:solidFill>
                <a:schemeClr val="tx1"/>
              </a:solidFill>
            </a:endParaRPr>
          </a:p>
        </p:txBody>
      </p:sp>
      <p:cxnSp>
        <p:nvCxnSpPr>
          <p:cNvPr id="46" name="Straight Connector 45">
            <a:extLst>
              <a:ext uri="{FF2B5EF4-FFF2-40B4-BE49-F238E27FC236}">
                <a16:creationId xmlns:a16="http://schemas.microsoft.com/office/drawing/2014/main" id="{302877D7-29F6-403B-8D14-3C850098E3DA}"/>
              </a:ext>
            </a:extLst>
          </p:cNvPr>
          <p:cNvCxnSpPr>
            <a:cxnSpLocks/>
          </p:cNvCxnSpPr>
          <p:nvPr/>
        </p:nvCxnSpPr>
        <p:spPr>
          <a:xfrm>
            <a:off x="1645980" y="3350186"/>
            <a:ext cx="8043431" cy="9961"/>
          </a:xfrm>
          <a:prstGeom prst="line">
            <a:avLst/>
          </a:prstGeom>
          <a:ln w="19050"/>
        </p:spPr>
        <p:style>
          <a:lnRef idx="1">
            <a:schemeClr val="dk1"/>
          </a:lnRef>
          <a:fillRef idx="0">
            <a:schemeClr val="dk1"/>
          </a:fillRef>
          <a:effectRef idx="0">
            <a:schemeClr val="dk1"/>
          </a:effectRef>
          <a:fontRef idx="minor">
            <a:schemeClr val="tx1"/>
          </a:fontRef>
        </p:style>
      </p:cxnSp>
      <p:cxnSp>
        <p:nvCxnSpPr>
          <p:cNvPr id="48" name="Straight Arrow Connector 47">
            <a:extLst>
              <a:ext uri="{FF2B5EF4-FFF2-40B4-BE49-F238E27FC236}">
                <a16:creationId xmlns:a16="http://schemas.microsoft.com/office/drawing/2014/main" id="{C3BE6788-6F3B-4516-A648-72BC73E2CA9F}"/>
              </a:ext>
            </a:extLst>
          </p:cNvPr>
          <p:cNvCxnSpPr>
            <a:cxnSpLocks/>
          </p:cNvCxnSpPr>
          <p:nvPr/>
        </p:nvCxnSpPr>
        <p:spPr bwMode="auto">
          <a:xfrm>
            <a:off x="1794157" y="2836657"/>
            <a:ext cx="1448995"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9" name="TextBox 48">
            <a:extLst>
              <a:ext uri="{FF2B5EF4-FFF2-40B4-BE49-F238E27FC236}">
                <a16:creationId xmlns:a16="http://schemas.microsoft.com/office/drawing/2014/main" id="{4C5E1C18-A810-4B40-ACA8-AE6534ADF689}"/>
              </a:ext>
            </a:extLst>
          </p:cNvPr>
          <p:cNvSpPr txBox="1"/>
          <p:nvPr/>
        </p:nvSpPr>
        <p:spPr>
          <a:xfrm>
            <a:off x="1943828" y="2547777"/>
            <a:ext cx="1254254" cy="276999"/>
          </a:xfrm>
          <a:prstGeom prst="rect">
            <a:avLst/>
          </a:prstGeom>
          <a:noFill/>
        </p:spPr>
        <p:txBody>
          <a:bodyPr wrap="none" rtlCol="0">
            <a:spAutoFit/>
          </a:bodyPr>
          <a:lstStyle/>
          <a:p>
            <a:r>
              <a:rPr lang="en-US" sz="1200" dirty="0">
                <a:solidFill>
                  <a:schemeClr val="tx1"/>
                </a:solidFill>
              </a:rPr>
              <a:t>WPT for charging</a:t>
            </a:r>
          </a:p>
        </p:txBody>
      </p:sp>
      <p:sp>
        <p:nvSpPr>
          <p:cNvPr id="50" name="Rectangle 49">
            <a:extLst>
              <a:ext uri="{FF2B5EF4-FFF2-40B4-BE49-F238E27FC236}">
                <a16:creationId xmlns:a16="http://schemas.microsoft.com/office/drawing/2014/main" id="{0672D707-61EE-414F-BD54-212C855DA65A}"/>
              </a:ext>
            </a:extLst>
          </p:cNvPr>
          <p:cNvSpPr/>
          <p:nvPr/>
        </p:nvSpPr>
        <p:spPr>
          <a:xfrm>
            <a:off x="1817184" y="3012268"/>
            <a:ext cx="1425968" cy="339737"/>
          </a:xfrm>
          <a:prstGeom prst="rect">
            <a:avLst/>
          </a:prstGeom>
          <a:pattFill prst="wdDnDiag">
            <a:fgClr>
              <a:srgbClr val="0070C0"/>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endParaRPr>
          </a:p>
        </p:txBody>
      </p:sp>
      <p:sp>
        <p:nvSpPr>
          <p:cNvPr id="51" name="Rectangle 50">
            <a:extLst>
              <a:ext uri="{FF2B5EF4-FFF2-40B4-BE49-F238E27FC236}">
                <a16:creationId xmlns:a16="http://schemas.microsoft.com/office/drawing/2014/main" id="{91C4347A-DB02-4149-8DD4-6FBFBA5F62F0}"/>
              </a:ext>
            </a:extLst>
          </p:cNvPr>
          <p:cNvSpPr/>
          <p:nvPr/>
        </p:nvSpPr>
        <p:spPr>
          <a:xfrm>
            <a:off x="6024912" y="3020424"/>
            <a:ext cx="1792118" cy="339737"/>
          </a:xfrm>
          <a:prstGeom prst="rect">
            <a:avLst/>
          </a:prstGeom>
          <a:pattFill prst="ltVert">
            <a:fgClr>
              <a:srgbClr val="FFC000"/>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endParaRPr>
          </a:p>
        </p:txBody>
      </p:sp>
      <p:cxnSp>
        <p:nvCxnSpPr>
          <p:cNvPr id="52" name="Straight Arrow Connector 51">
            <a:extLst>
              <a:ext uri="{FF2B5EF4-FFF2-40B4-BE49-F238E27FC236}">
                <a16:creationId xmlns:a16="http://schemas.microsoft.com/office/drawing/2014/main" id="{444FB94A-EF09-476A-A8C0-791DB57E58B5}"/>
              </a:ext>
            </a:extLst>
          </p:cNvPr>
          <p:cNvCxnSpPr>
            <a:cxnSpLocks/>
          </p:cNvCxnSpPr>
          <p:nvPr/>
        </p:nvCxnSpPr>
        <p:spPr bwMode="auto">
          <a:xfrm flipV="1">
            <a:off x="4135624" y="2880836"/>
            <a:ext cx="3681401" cy="11881"/>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3" name="TextBox 52">
            <a:extLst>
              <a:ext uri="{FF2B5EF4-FFF2-40B4-BE49-F238E27FC236}">
                <a16:creationId xmlns:a16="http://schemas.microsoft.com/office/drawing/2014/main" id="{70BC74F9-40A2-4C2F-ABEF-67C57C5EA074}"/>
              </a:ext>
            </a:extLst>
          </p:cNvPr>
          <p:cNvSpPr txBox="1"/>
          <p:nvPr/>
        </p:nvSpPr>
        <p:spPr>
          <a:xfrm>
            <a:off x="4285295" y="2587935"/>
            <a:ext cx="3531730" cy="276999"/>
          </a:xfrm>
          <a:prstGeom prst="rect">
            <a:avLst/>
          </a:prstGeom>
          <a:noFill/>
        </p:spPr>
        <p:txBody>
          <a:bodyPr wrap="square" rtlCol="0">
            <a:spAutoFit/>
          </a:bodyPr>
          <a:lstStyle/>
          <a:p>
            <a:pPr algn="ctr"/>
            <a:r>
              <a:rPr lang="en-US" sz="1200" dirty="0">
                <a:solidFill>
                  <a:schemeClr val="tx1"/>
                </a:solidFill>
              </a:rPr>
              <a:t>Excitation signal for backscattering</a:t>
            </a:r>
          </a:p>
        </p:txBody>
      </p:sp>
      <p:sp>
        <p:nvSpPr>
          <p:cNvPr id="54" name="TextBox 53">
            <a:extLst>
              <a:ext uri="{FF2B5EF4-FFF2-40B4-BE49-F238E27FC236}">
                <a16:creationId xmlns:a16="http://schemas.microsoft.com/office/drawing/2014/main" id="{6A0EEDE7-3CAD-4F9F-AE46-33FB95013D1C}"/>
              </a:ext>
            </a:extLst>
          </p:cNvPr>
          <p:cNvSpPr txBox="1"/>
          <p:nvPr/>
        </p:nvSpPr>
        <p:spPr>
          <a:xfrm>
            <a:off x="8253265" y="4077053"/>
            <a:ext cx="936475" cy="584775"/>
          </a:xfrm>
          <a:prstGeom prst="rect">
            <a:avLst/>
          </a:prstGeom>
          <a:noFill/>
        </p:spPr>
        <p:txBody>
          <a:bodyPr wrap="none" rtlCol="0">
            <a:spAutoFit/>
          </a:bodyPr>
          <a:lstStyle/>
          <a:p>
            <a:r>
              <a:rPr lang="en-US" sz="3200" b="1" dirty="0">
                <a:solidFill>
                  <a:schemeClr val="tx1"/>
                </a:solidFill>
              </a:rPr>
              <a:t>S1G</a:t>
            </a:r>
            <a:endParaRPr lang="en-IL" sz="3200" b="1" dirty="0">
              <a:solidFill>
                <a:schemeClr val="tx1"/>
              </a:solidFill>
            </a:endParaRPr>
          </a:p>
        </p:txBody>
      </p:sp>
      <p:cxnSp>
        <p:nvCxnSpPr>
          <p:cNvPr id="55" name="Straight Arrow Connector 54">
            <a:extLst>
              <a:ext uri="{FF2B5EF4-FFF2-40B4-BE49-F238E27FC236}">
                <a16:creationId xmlns:a16="http://schemas.microsoft.com/office/drawing/2014/main" id="{9D99259B-39E3-43D8-9F4E-9F7A0FAE19E7}"/>
              </a:ext>
            </a:extLst>
          </p:cNvPr>
          <p:cNvCxnSpPr>
            <a:cxnSpLocks/>
          </p:cNvCxnSpPr>
          <p:nvPr/>
        </p:nvCxnSpPr>
        <p:spPr bwMode="auto">
          <a:xfrm>
            <a:off x="7902637" y="2860701"/>
            <a:ext cx="1448995"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6" name="TextBox 55">
            <a:extLst>
              <a:ext uri="{FF2B5EF4-FFF2-40B4-BE49-F238E27FC236}">
                <a16:creationId xmlns:a16="http://schemas.microsoft.com/office/drawing/2014/main" id="{D0330CBC-3EBA-4F73-9C05-FD8C504A0198}"/>
              </a:ext>
            </a:extLst>
          </p:cNvPr>
          <p:cNvSpPr txBox="1"/>
          <p:nvPr/>
        </p:nvSpPr>
        <p:spPr>
          <a:xfrm>
            <a:off x="8052308" y="2571821"/>
            <a:ext cx="1254254" cy="276999"/>
          </a:xfrm>
          <a:prstGeom prst="rect">
            <a:avLst/>
          </a:prstGeom>
          <a:noFill/>
        </p:spPr>
        <p:txBody>
          <a:bodyPr wrap="none" rtlCol="0">
            <a:spAutoFit/>
          </a:bodyPr>
          <a:lstStyle/>
          <a:p>
            <a:r>
              <a:rPr lang="en-US" sz="1200" dirty="0">
                <a:solidFill>
                  <a:schemeClr val="tx1"/>
                </a:solidFill>
              </a:rPr>
              <a:t>WPT for charging</a:t>
            </a:r>
          </a:p>
        </p:txBody>
      </p:sp>
      <p:sp>
        <p:nvSpPr>
          <p:cNvPr id="57" name="Rectangle 56">
            <a:extLst>
              <a:ext uri="{FF2B5EF4-FFF2-40B4-BE49-F238E27FC236}">
                <a16:creationId xmlns:a16="http://schemas.microsoft.com/office/drawing/2014/main" id="{99F5D527-F6D6-49A8-8BF8-F14BF675327C}"/>
              </a:ext>
            </a:extLst>
          </p:cNvPr>
          <p:cNvSpPr/>
          <p:nvPr/>
        </p:nvSpPr>
        <p:spPr>
          <a:xfrm>
            <a:off x="7925664" y="3020410"/>
            <a:ext cx="1425968" cy="339737"/>
          </a:xfrm>
          <a:prstGeom prst="rect">
            <a:avLst/>
          </a:prstGeom>
          <a:pattFill prst="wdDnDiag">
            <a:fgClr>
              <a:srgbClr val="0070C0"/>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endParaRPr>
          </a:p>
        </p:txBody>
      </p:sp>
      <p:cxnSp>
        <p:nvCxnSpPr>
          <p:cNvPr id="58" name="Straight Arrow Connector 57">
            <a:extLst>
              <a:ext uri="{FF2B5EF4-FFF2-40B4-BE49-F238E27FC236}">
                <a16:creationId xmlns:a16="http://schemas.microsoft.com/office/drawing/2014/main" id="{D9E40731-A2FF-47EE-8A2E-AA9BDF49B751}"/>
              </a:ext>
            </a:extLst>
          </p:cNvPr>
          <p:cNvCxnSpPr>
            <a:cxnSpLocks/>
          </p:cNvCxnSpPr>
          <p:nvPr/>
        </p:nvCxnSpPr>
        <p:spPr bwMode="auto">
          <a:xfrm flipV="1">
            <a:off x="3430462" y="1927547"/>
            <a:ext cx="1875316" cy="11074"/>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9" name="TextBox 58">
            <a:extLst>
              <a:ext uri="{FF2B5EF4-FFF2-40B4-BE49-F238E27FC236}">
                <a16:creationId xmlns:a16="http://schemas.microsoft.com/office/drawing/2014/main" id="{57F625F6-BF6F-4A93-80F4-6B21F060C5F9}"/>
              </a:ext>
            </a:extLst>
          </p:cNvPr>
          <p:cNvSpPr txBox="1"/>
          <p:nvPr/>
        </p:nvSpPr>
        <p:spPr>
          <a:xfrm>
            <a:off x="3514422" y="1628800"/>
            <a:ext cx="1803539" cy="276999"/>
          </a:xfrm>
          <a:prstGeom prst="rect">
            <a:avLst/>
          </a:prstGeom>
          <a:noFill/>
        </p:spPr>
        <p:txBody>
          <a:bodyPr wrap="square" rtlCol="0">
            <a:spAutoFit/>
          </a:bodyPr>
          <a:lstStyle/>
          <a:p>
            <a:r>
              <a:rPr lang="en-US" sz="1200" dirty="0">
                <a:solidFill>
                  <a:schemeClr val="tx1"/>
                </a:solidFill>
              </a:rPr>
              <a:t>Read control Exchange</a:t>
            </a:r>
          </a:p>
        </p:txBody>
      </p:sp>
      <p:cxnSp>
        <p:nvCxnSpPr>
          <p:cNvPr id="60" name="Straight Arrow Connector 59">
            <a:extLst>
              <a:ext uri="{FF2B5EF4-FFF2-40B4-BE49-F238E27FC236}">
                <a16:creationId xmlns:a16="http://schemas.microsoft.com/office/drawing/2014/main" id="{49E888F4-3F3F-414D-B922-39241F552482}"/>
              </a:ext>
            </a:extLst>
          </p:cNvPr>
          <p:cNvCxnSpPr>
            <a:cxnSpLocks/>
          </p:cNvCxnSpPr>
          <p:nvPr/>
        </p:nvCxnSpPr>
        <p:spPr bwMode="auto">
          <a:xfrm>
            <a:off x="5317961" y="1926071"/>
            <a:ext cx="2499064" cy="10919"/>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1" name="TextBox 60">
            <a:extLst>
              <a:ext uri="{FF2B5EF4-FFF2-40B4-BE49-F238E27FC236}">
                <a16:creationId xmlns:a16="http://schemas.microsoft.com/office/drawing/2014/main" id="{9E843F6B-9953-4619-9774-A24F990E0815}"/>
              </a:ext>
            </a:extLst>
          </p:cNvPr>
          <p:cNvSpPr txBox="1"/>
          <p:nvPr/>
        </p:nvSpPr>
        <p:spPr>
          <a:xfrm>
            <a:off x="5665345" y="1651559"/>
            <a:ext cx="1902968" cy="276999"/>
          </a:xfrm>
          <a:prstGeom prst="rect">
            <a:avLst/>
          </a:prstGeom>
          <a:noFill/>
        </p:spPr>
        <p:txBody>
          <a:bodyPr wrap="square" rtlCol="0">
            <a:spAutoFit/>
          </a:bodyPr>
          <a:lstStyle/>
          <a:p>
            <a:r>
              <a:rPr lang="en-US" sz="1200" dirty="0">
                <a:solidFill>
                  <a:schemeClr val="tx1"/>
                </a:solidFill>
              </a:rPr>
              <a:t>Backscattering data read</a:t>
            </a:r>
          </a:p>
        </p:txBody>
      </p:sp>
      <p:sp>
        <p:nvSpPr>
          <p:cNvPr id="62" name="Rectangle 61">
            <a:extLst>
              <a:ext uri="{FF2B5EF4-FFF2-40B4-BE49-F238E27FC236}">
                <a16:creationId xmlns:a16="http://schemas.microsoft.com/office/drawing/2014/main" id="{E0663E5F-3B21-4B04-85C7-46634D8DBD26}"/>
              </a:ext>
            </a:extLst>
          </p:cNvPr>
          <p:cNvSpPr/>
          <p:nvPr/>
        </p:nvSpPr>
        <p:spPr>
          <a:xfrm>
            <a:off x="5199156" y="2138767"/>
            <a:ext cx="825756" cy="28691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AMP DL PPDU</a:t>
            </a:r>
          </a:p>
        </p:txBody>
      </p:sp>
    </p:spTree>
    <p:extLst>
      <p:ext uri="{BB962C8B-B14F-4D97-AF65-F5344CB8AC3E}">
        <p14:creationId xmlns:p14="http://schemas.microsoft.com/office/powerpoint/2010/main" val="14230659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839416" y="481860"/>
            <a:ext cx="10151025" cy="1065213"/>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Summary</a:t>
            </a:r>
            <a:endParaRPr lang="en-GB" dirty="0"/>
          </a:p>
        </p:txBody>
      </p:sp>
      <p:sp>
        <p:nvSpPr>
          <p:cNvPr id="4" name="Date Placeholder 3"/>
          <p:cNvSpPr>
            <a:spLocks noGrp="1"/>
          </p:cNvSpPr>
          <p:nvPr>
            <p:ph type="dt" idx="15"/>
          </p:nvPr>
        </p:nvSpPr>
        <p:spPr/>
        <p:txBody>
          <a:bodyPr/>
          <a:lstStyle/>
          <a:p>
            <a:r>
              <a:rPr lang="en-US"/>
              <a:t>Mar. 2025</a:t>
            </a:r>
            <a:endParaRPr lang="en-GB" dirty="0"/>
          </a:p>
        </p:txBody>
      </p:sp>
      <p:sp>
        <p:nvSpPr>
          <p:cNvPr id="196" name="Footer Placeholder 4">
            <a:extLst>
              <a:ext uri="{FF2B5EF4-FFF2-40B4-BE49-F238E27FC236}">
                <a16:creationId xmlns:a16="http://schemas.microsoft.com/office/drawing/2014/main" id="{B22D0CAB-2981-4E78-B000-3E4DD4850A3D}"/>
              </a:ext>
            </a:extLst>
          </p:cNvPr>
          <p:cNvSpPr>
            <a:spLocks noGrp="1"/>
          </p:cNvSpPr>
          <p:nvPr>
            <p:ph type="ftr" idx="14"/>
          </p:nvPr>
        </p:nvSpPr>
        <p:spPr>
          <a:xfrm>
            <a:off x="7178565" y="6475414"/>
            <a:ext cx="4246027" cy="180975"/>
          </a:xfrm>
        </p:spPr>
        <p:txBody>
          <a:bodyPr/>
          <a:lstStyle/>
          <a:p>
            <a:r>
              <a:rPr lang="en-GB" dirty="0"/>
              <a:t>Dror Regev, Huawei</a:t>
            </a:r>
          </a:p>
        </p:txBody>
      </p:sp>
      <p:sp>
        <p:nvSpPr>
          <p:cNvPr id="17" name="Rectangle 16">
            <a:extLst>
              <a:ext uri="{FF2B5EF4-FFF2-40B4-BE49-F238E27FC236}">
                <a16:creationId xmlns:a16="http://schemas.microsoft.com/office/drawing/2014/main" id="{0060A891-62FD-4784-80D0-0AA10D410073}"/>
              </a:ext>
            </a:extLst>
          </p:cNvPr>
          <p:cNvSpPr/>
          <p:nvPr/>
        </p:nvSpPr>
        <p:spPr>
          <a:xfrm>
            <a:off x="839416" y="1564448"/>
            <a:ext cx="10513168" cy="3970318"/>
          </a:xfrm>
          <a:prstGeom prst="rect">
            <a:avLst/>
          </a:prstGeom>
        </p:spPr>
        <p:txBody>
          <a:bodyPr wrap="square">
            <a:spAutoFit/>
          </a:bodyPr>
          <a:lstStyle/>
          <a:p>
            <a:pPr marL="342900" indent="-342900" eaLnBrk="1" hangingPunct="1">
              <a:lnSpc>
                <a:spcPct val="90000"/>
              </a:lnSpc>
              <a:spcBef>
                <a:spcPts val="600"/>
              </a:spcBef>
              <a:buFont typeface="Arial" panose="020B0604020202020204" pitchFamily="34" charset="0"/>
              <a:buChar char="•"/>
            </a:pPr>
            <a:r>
              <a:rPr lang="en-US" b="1" dirty="0">
                <a:solidFill>
                  <a:srgbClr val="000000"/>
                </a:solidFill>
              </a:rPr>
              <a:t>BS gain can be utilized to extend both mono-static and bi-static UL range. The BS range which is limited by the self or direct carrier leakages given the available AP DR performance, benefits an improved SNR when the BS signals are amplified as compared with the leakages.</a:t>
            </a:r>
          </a:p>
          <a:p>
            <a:pPr marL="342900" indent="-342900" eaLnBrk="1" hangingPunct="1">
              <a:lnSpc>
                <a:spcPct val="90000"/>
              </a:lnSpc>
              <a:spcBef>
                <a:spcPts val="600"/>
              </a:spcBef>
              <a:buFont typeface="Arial" panose="020B0604020202020204" pitchFamily="34" charset="0"/>
              <a:buChar char="•"/>
            </a:pPr>
            <a:endParaRPr lang="en-US" b="1" dirty="0">
              <a:solidFill>
                <a:srgbClr val="000000"/>
              </a:solidFill>
            </a:endParaRPr>
          </a:p>
          <a:p>
            <a:pPr marL="342900" indent="-342900" eaLnBrk="1" hangingPunct="1">
              <a:lnSpc>
                <a:spcPct val="90000"/>
              </a:lnSpc>
              <a:spcBef>
                <a:spcPts val="600"/>
              </a:spcBef>
              <a:buFont typeface="Arial" panose="020B0604020202020204" pitchFamily="34" charset="0"/>
              <a:buChar char="•"/>
            </a:pPr>
            <a:r>
              <a:rPr lang="en-US" b="1" dirty="0">
                <a:solidFill>
                  <a:srgbClr val="000000"/>
                </a:solidFill>
              </a:rPr>
              <a:t>Mono-static UL range of about 80 cm may be achieved with reasonable P</a:t>
            </a:r>
            <a:r>
              <a:rPr lang="en-US" b="1" baseline="-25000" dirty="0">
                <a:solidFill>
                  <a:srgbClr val="000000"/>
                </a:solidFill>
              </a:rPr>
              <a:t>EH</a:t>
            </a:r>
            <a:r>
              <a:rPr lang="en-US" b="1" dirty="0">
                <a:solidFill>
                  <a:srgbClr val="000000"/>
                </a:solidFill>
              </a:rPr>
              <a:t> power levels and bi-static UL range of 8 meter may be achieved with WPT @ S1G as with active tags</a:t>
            </a:r>
          </a:p>
          <a:p>
            <a:pPr marL="342900" indent="-342900" eaLnBrk="1" hangingPunct="1">
              <a:lnSpc>
                <a:spcPct val="90000"/>
              </a:lnSpc>
              <a:spcBef>
                <a:spcPts val="600"/>
              </a:spcBef>
              <a:buFont typeface="Arial" panose="020B0604020202020204" pitchFamily="34" charset="0"/>
              <a:buChar char="•"/>
            </a:pPr>
            <a:endParaRPr lang="en-US" b="1" dirty="0">
              <a:solidFill>
                <a:srgbClr val="000000"/>
              </a:solidFill>
            </a:endParaRPr>
          </a:p>
          <a:p>
            <a:pPr marL="342900" indent="-342900" eaLnBrk="1" hangingPunct="1">
              <a:lnSpc>
                <a:spcPct val="90000"/>
              </a:lnSpc>
              <a:spcBef>
                <a:spcPts val="600"/>
              </a:spcBef>
              <a:buFont typeface="Arial" panose="020B0604020202020204" pitchFamily="34" charset="0"/>
              <a:buChar char="•"/>
            </a:pPr>
            <a:r>
              <a:rPr lang="en-US" b="1" dirty="0">
                <a:solidFill>
                  <a:srgbClr val="000000"/>
                </a:solidFill>
              </a:rPr>
              <a:t>Such “semi-active/enhanced BS tags” may extend the range of BS tags </a:t>
            </a:r>
          </a:p>
          <a:p>
            <a:pPr defTabSz="914400" eaLnBrk="1" hangingPunct="1">
              <a:buClrTx/>
              <a:buSzTx/>
            </a:pPr>
            <a:endParaRPr lang="en-US" i="1" baseline="-25000" dirty="0">
              <a:solidFill>
                <a:srgbClr val="000000"/>
              </a:solidFill>
              <a:latin typeface="Cambria Math" panose="02040503050406030204" pitchFamily="18" charset="0"/>
              <a:ea typeface="宋体" charset="-122"/>
            </a:endParaRPr>
          </a:p>
        </p:txBody>
      </p:sp>
      <p:sp>
        <p:nvSpPr>
          <p:cNvPr id="7" name="Slide Number Placeholder 5">
            <a:extLst>
              <a:ext uri="{FF2B5EF4-FFF2-40B4-BE49-F238E27FC236}">
                <a16:creationId xmlns:a16="http://schemas.microsoft.com/office/drawing/2014/main" id="{E678CD79-B274-4C2E-8402-41EBD0CC02EC}"/>
              </a:ext>
            </a:extLst>
          </p:cNvPr>
          <p:cNvSpPr txBox="1">
            <a:spLocks/>
          </p:cNvSpPr>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351F4386-A5E2-41A1-B4D0-BE653C929E06}" type="slidenum">
              <a:rPr lang="en-GB" smtClean="0"/>
              <a:pPr/>
              <a:t>11</a:t>
            </a:fld>
            <a:endParaRPr lang="en-GB" dirty="0"/>
          </a:p>
        </p:txBody>
      </p:sp>
      <p:sp>
        <p:nvSpPr>
          <p:cNvPr id="2" name="Slide Number Placeholder 1">
            <a:extLst>
              <a:ext uri="{FF2B5EF4-FFF2-40B4-BE49-F238E27FC236}">
                <a16:creationId xmlns:a16="http://schemas.microsoft.com/office/drawing/2014/main" id="{68BB02EA-A84B-4509-BD0B-3EDB903C1933}"/>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05725136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p:txBody>
          <a:bodyPr/>
          <a:lstStyle/>
          <a:p>
            <a:r>
              <a:rPr lang="en-US"/>
              <a:t>Mar. 2025</a:t>
            </a:r>
            <a:endParaRPr lang="en-GB" dirty="0"/>
          </a:p>
        </p:txBody>
      </p:sp>
      <p:sp>
        <p:nvSpPr>
          <p:cNvPr id="196" name="Footer Placeholder 4">
            <a:extLst>
              <a:ext uri="{FF2B5EF4-FFF2-40B4-BE49-F238E27FC236}">
                <a16:creationId xmlns:a16="http://schemas.microsoft.com/office/drawing/2014/main" id="{B22D0CAB-2981-4E78-B000-3E4DD4850A3D}"/>
              </a:ext>
            </a:extLst>
          </p:cNvPr>
          <p:cNvSpPr>
            <a:spLocks noGrp="1"/>
          </p:cNvSpPr>
          <p:nvPr>
            <p:ph type="ftr" idx="14"/>
          </p:nvPr>
        </p:nvSpPr>
        <p:spPr>
          <a:xfrm>
            <a:off x="7178565" y="6475414"/>
            <a:ext cx="4246027" cy="180975"/>
          </a:xfrm>
        </p:spPr>
        <p:txBody>
          <a:bodyPr/>
          <a:lstStyle/>
          <a:p>
            <a:r>
              <a:rPr lang="en-GB" dirty="0"/>
              <a:t>Dror Regev, Huawei</a:t>
            </a:r>
          </a:p>
        </p:txBody>
      </p:sp>
      <p:sp>
        <p:nvSpPr>
          <p:cNvPr id="11" name="Rectangle 1">
            <a:extLst>
              <a:ext uri="{FF2B5EF4-FFF2-40B4-BE49-F238E27FC236}">
                <a16:creationId xmlns:a16="http://schemas.microsoft.com/office/drawing/2014/main" id="{9C3F0907-610E-4530-8E55-A1924BFC387F}"/>
              </a:ext>
            </a:extLst>
          </p:cNvPr>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2" name="Content Placeholder 1">
            <a:extLst>
              <a:ext uri="{FF2B5EF4-FFF2-40B4-BE49-F238E27FC236}">
                <a16:creationId xmlns:a16="http://schemas.microsoft.com/office/drawing/2014/main" id="{B9C87C7E-E893-43ED-9B02-CD86DC23AEE9}"/>
              </a:ext>
            </a:extLst>
          </p:cNvPr>
          <p:cNvSpPr>
            <a:spLocks noGrp="1"/>
          </p:cNvSpPr>
          <p:nvPr>
            <p:ph idx="1"/>
          </p:nvPr>
        </p:nvSpPr>
        <p:spPr>
          <a:xfrm>
            <a:off x="965200" y="1916832"/>
            <a:ext cx="10361084" cy="4113213"/>
          </a:xfrm>
        </p:spPr>
        <p:txBody>
          <a:bodyPr/>
          <a:lstStyle/>
          <a:p>
            <a:pPr marL="457200" indent="-457200">
              <a:buFont typeface="Times New Roman" pitchFamily="16" charset="0"/>
              <a:buAutoNum type="arabicPeriod"/>
            </a:pPr>
            <a:r>
              <a:rPr lang="en-US" dirty="0"/>
              <a:t>11-24-0798r0 “Close-range AMP </a:t>
            </a:r>
            <a:r>
              <a:rPr lang="en-US" dirty="0" err="1"/>
              <a:t>WiFi</a:t>
            </a:r>
            <a:r>
              <a:rPr lang="en-US" dirty="0"/>
              <a:t> Reader Feasibility Study</a:t>
            </a:r>
            <a:br>
              <a:rPr lang="en-US" dirty="0"/>
            </a:br>
            <a:r>
              <a:rPr lang="en-US" dirty="0"/>
              <a:t>Follow up”</a:t>
            </a:r>
            <a:r>
              <a:rPr lang="en-GB" dirty="0"/>
              <a:t>; Rui Cao </a:t>
            </a:r>
            <a:r>
              <a:rPr lang="en-US" dirty="0"/>
              <a:t>(NXP)</a:t>
            </a:r>
            <a:endParaRPr lang="he-IL" dirty="0"/>
          </a:p>
          <a:p>
            <a:pPr marL="457200" indent="-457200">
              <a:buFont typeface="Times New Roman" pitchFamily="16" charset="0"/>
              <a:buAutoNum type="arabicPeriod"/>
            </a:pPr>
            <a:r>
              <a:rPr lang="en-US" dirty="0"/>
              <a:t>11-24-1798r0 “Backscattering UL data rate and modulation”</a:t>
            </a:r>
            <a:r>
              <a:rPr lang="en-GB" dirty="0"/>
              <a:t>; Rui Cao </a:t>
            </a:r>
            <a:r>
              <a:rPr lang="en-US" dirty="0"/>
              <a:t>(NXP)</a:t>
            </a:r>
          </a:p>
          <a:p>
            <a:pPr marL="457200" indent="-457200">
              <a:buFont typeface="Times New Roman" pitchFamily="16" charset="0"/>
              <a:buAutoNum type="arabicPeriod"/>
            </a:pPr>
            <a:r>
              <a:rPr lang="en-US" dirty="0"/>
              <a:t>11-25-0030r0 “AMP UL Bi-Static Leakage and Dynamic-Range Implications”; </a:t>
            </a:r>
            <a:r>
              <a:rPr lang="en-GB" dirty="0"/>
              <a:t>Dror Regev </a:t>
            </a:r>
            <a:r>
              <a:rPr lang="en-US" dirty="0"/>
              <a:t>(Huawei)</a:t>
            </a:r>
          </a:p>
          <a:p>
            <a:pPr marL="457200" indent="-457200">
              <a:buFont typeface="Times New Roman" pitchFamily="16" charset="0"/>
              <a:buAutoNum type="arabicPeriod"/>
            </a:pPr>
            <a:r>
              <a:rPr lang="en-US" dirty="0">
                <a:cs typeface="Calibri" panose="020F0502020204030204" pitchFamily="34" charset="0"/>
              </a:rPr>
              <a:t>11-22/1893r0 “Ambient Power Enabled IoT Technologies” Hao Min (Shanghai </a:t>
            </a:r>
            <a:r>
              <a:rPr lang="en-US" dirty="0" err="1">
                <a:cs typeface="Calibri" panose="020F0502020204030204" pitchFamily="34" charset="0"/>
              </a:rPr>
              <a:t>Quanray</a:t>
            </a:r>
            <a:r>
              <a:rPr lang="en-US" dirty="0">
                <a:cs typeface="Calibri" panose="020F0502020204030204" pitchFamily="34" charset="0"/>
              </a:rPr>
              <a:t> Electronics)</a:t>
            </a:r>
          </a:p>
          <a:p>
            <a:pPr marL="457200" indent="-457200">
              <a:buAutoNum type="arabicPeriod"/>
            </a:pPr>
            <a:endParaRPr lang="en-US" dirty="0"/>
          </a:p>
          <a:p>
            <a:pPr marL="457200" indent="-457200">
              <a:buAutoNum type="arabicPeriod"/>
            </a:pPr>
            <a:endParaRPr lang="en-GB" dirty="0"/>
          </a:p>
        </p:txBody>
      </p:sp>
      <p:sp>
        <p:nvSpPr>
          <p:cNvPr id="3" name="Rectangle 1">
            <a:extLst>
              <a:ext uri="{FF2B5EF4-FFF2-40B4-BE49-F238E27FC236}">
                <a16:creationId xmlns:a16="http://schemas.microsoft.com/office/drawing/2014/main" id="{FB307BEE-5680-4EEE-ABB4-FAFB29CE8892}"/>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 name="Slide Number Placeholder 5">
            <a:extLst>
              <a:ext uri="{FF2B5EF4-FFF2-40B4-BE49-F238E27FC236}">
                <a16:creationId xmlns:a16="http://schemas.microsoft.com/office/drawing/2014/main" id="{E9CD61FE-FFD1-4609-BED5-EBE9AD971EA9}"/>
              </a:ext>
            </a:extLst>
          </p:cNvPr>
          <p:cNvSpPr txBox="1">
            <a:spLocks/>
          </p:cNvSpPr>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351F4386-A5E2-41A1-B4D0-BE653C929E06}" type="slidenum">
              <a:rPr lang="en-GB" smtClean="0"/>
              <a:pPr/>
              <a:t>12</a:t>
            </a:fld>
            <a:endParaRPr lang="en-GB" dirty="0"/>
          </a:p>
        </p:txBody>
      </p:sp>
      <p:sp>
        <p:nvSpPr>
          <p:cNvPr id="2" name="Slide Number Placeholder 1">
            <a:extLst>
              <a:ext uri="{FF2B5EF4-FFF2-40B4-BE49-F238E27FC236}">
                <a16:creationId xmlns:a16="http://schemas.microsoft.com/office/drawing/2014/main" id="{D8F4D038-7127-44CF-972A-FBC0E120548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6238923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29217" y="1628800"/>
            <a:ext cx="10361084" cy="4543399"/>
          </a:xfrm>
          <a:ln/>
        </p:spPr>
        <p:txBody>
          <a:bodyPr/>
          <a:lstStyle/>
          <a:p>
            <a:r>
              <a:rPr lang="en-US" sz="2000" dirty="0"/>
              <a:t>The uplink (UL) range for AMP backscattering (BS) in mono-static operation is constrained by constant TX-RX AP (reader) self-leakage. This self-leakage does not limit the maximum excitation the reader can provide for energy harvesting (EH), but it does dictate lower excitation power levels for BS and imposes dynamic range constraints on the reader. These constraints set a practical upper limit for the UL range in standard mono-static mode.</a:t>
            </a:r>
          </a:p>
          <a:p>
            <a:r>
              <a:rPr lang="en-US" sz="2000" dirty="0"/>
              <a:t>However, amplifying the backscattered signal can extend the UL range, provided that the available power for EH is sufficient for the specific use case.</a:t>
            </a:r>
          </a:p>
          <a:p>
            <a:r>
              <a:rPr lang="en-US" sz="2000" dirty="0"/>
              <a:t>In bi-static operation, the direct carrier leakage is typically lower than the self-leakage in mono-static operation, which allows for higher excitation power for BS. As a result, bi-static operation enables longer UL ranges compared to mono-static mode. Longer UL ranges require longer EH ranges, which introduces a charging challenge, especially when BS amplification is applied to the tag.</a:t>
            </a:r>
          </a:p>
          <a:p>
            <a:r>
              <a:rPr lang="en-US" sz="2000" dirty="0"/>
              <a:t>This discussion looks at potential AMP tag enhancements for achieving range extension in both mono-static and bi-static operation modes.</a:t>
            </a:r>
          </a:p>
          <a:p>
            <a:pPr marL="0" indent="0">
              <a:tabLst>
                <a:tab pos="357188" algn="l"/>
                <a:tab pos="1827213" algn="l"/>
                <a:tab pos="2741613" algn="l"/>
                <a:tab pos="3656013" algn="l"/>
                <a:tab pos="4570413" algn="l"/>
                <a:tab pos="5484813" algn="l"/>
                <a:tab pos="6399213" algn="l"/>
                <a:tab pos="7313613" algn="l"/>
                <a:tab pos="8228013" algn="l"/>
                <a:tab pos="9142413" algn="l"/>
                <a:tab pos="10056813" algn="l"/>
              </a:tabLst>
            </a:pPr>
            <a:endParaRPr lang="en-US" sz="2200" dirty="0"/>
          </a:p>
          <a:p>
            <a:pPr marL="0" indent="0">
              <a:tabLst>
                <a:tab pos="357188" algn="l"/>
                <a:tab pos="1827213" algn="l"/>
                <a:tab pos="2741613" algn="l"/>
                <a:tab pos="3656013" algn="l"/>
                <a:tab pos="4570413" algn="l"/>
                <a:tab pos="5484813" algn="l"/>
                <a:tab pos="6399213" algn="l"/>
                <a:tab pos="7313613" algn="l"/>
                <a:tab pos="8228013" algn="l"/>
                <a:tab pos="9142413" algn="l"/>
                <a:tab pos="10056813" algn="l"/>
              </a:tabLst>
            </a:pPr>
            <a:endParaRPr lang="en-GB" sz="2200" dirty="0"/>
          </a:p>
          <a:p>
            <a:pPr marL="0" indent="0">
              <a:tabLst>
                <a:tab pos="357188" algn="l"/>
                <a:tab pos="1827213" algn="l"/>
                <a:tab pos="2741613" algn="l"/>
                <a:tab pos="3656013" algn="l"/>
                <a:tab pos="4570413" algn="l"/>
                <a:tab pos="5484813" algn="l"/>
                <a:tab pos="6399213" algn="l"/>
                <a:tab pos="7313613" algn="l"/>
                <a:tab pos="8228013" algn="l"/>
                <a:tab pos="9142413" algn="l"/>
                <a:tab pos="10056813" algn="l"/>
              </a:tabLst>
            </a:pP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Dror Regev, Huawei</a:t>
            </a:r>
          </a:p>
        </p:txBody>
      </p:sp>
      <p:sp>
        <p:nvSpPr>
          <p:cNvPr id="4" name="Date Placeholder 3"/>
          <p:cNvSpPr>
            <a:spLocks noGrp="1"/>
          </p:cNvSpPr>
          <p:nvPr>
            <p:ph type="dt" idx="15"/>
          </p:nvPr>
        </p:nvSpPr>
        <p:spPr/>
        <p:txBody>
          <a:bodyPr/>
          <a:lstStyle/>
          <a:p>
            <a:r>
              <a:rPr lang="en-US"/>
              <a:t>Mar.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580106" y="685728"/>
            <a:ext cx="10361084" cy="74162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IE" sz="2800" dirty="0"/>
              <a:t>Background: 2.4 GHz Mono-Static Backscattering [1], [3]</a:t>
            </a:r>
            <a:endParaRPr lang="en-GB"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dirty="0"/>
              <a:t>Dror Regev, Huawei</a:t>
            </a:r>
          </a:p>
        </p:txBody>
      </p:sp>
      <p:sp>
        <p:nvSpPr>
          <p:cNvPr id="4" name="Date Placeholder 3"/>
          <p:cNvSpPr>
            <a:spLocks noGrp="1"/>
          </p:cNvSpPr>
          <p:nvPr>
            <p:ph type="dt" idx="15"/>
          </p:nvPr>
        </p:nvSpPr>
        <p:spPr/>
        <p:txBody>
          <a:bodyPr/>
          <a:lstStyle/>
          <a:p>
            <a:r>
              <a:rPr lang="en-US"/>
              <a:t>Mar. 2025</a:t>
            </a:r>
            <a:endParaRPr lang="en-GB" dirty="0"/>
          </a:p>
        </p:txBody>
      </p:sp>
      <p:sp>
        <p:nvSpPr>
          <p:cNvPr id="29" name="Content Placeholder 2">
            <a:extLst>
              <a:ext uri="{FF2B5EF4-FFF2-40B4-BE49-F238E27FC236}">
                <a16:creationId xmlns:a16="http://schemas.microsoft.com/office/drawing/2014/main" id="{21FE745F-5666-4A18-A758-79FC375412A4}"/>
              </a:ext>
            </a:extLst>
          </p:cNvPr>
          <p:cNvSpPr txBox="1">
            <a:spLocks/>
          </p:cNvSpPr>
          <p:nvPr/>
        </p:nvSpPr>
        <p:spPr bwMode="auto">
          <a:xfrm>
            <a:off x="1127448" y="1525162"/>
            <a:ext cx="2314472" cy="39167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kern="0" dirty="0"/>
          </a:p>
        </p:txBody>
      </p:sp>
      <p:sp>
        <p:nvSpPr>
          <p:cNvPr id="32" name="Rectangle 31">
            <a:extLst>
              <a:ext uri="{FF2B5EF4-FFF2-40B4-BE49-F238E27FC236}">
                <a16:creationId xmlns:a16="http://schemas.microsoft.com/office/drawing/2014/main" id="{90E386E0-8F5B-4594-B86A-C9DC763BE104}"/>
              </a:ext>
            </a:extLst>
          </p:cNvPr>
          <p:cNvSpPr/>
          <p:nvPr/>
        </p:nvSpPr>
        <p:spPr>
          <a:xfrm>
            <a:off x="399006" y="1341313"/>
            <a:ext cx="9713044" cy="1323439"/>
          </a:xfrm>
          <a:prstGeom prst="rect">
            <a:avLst/>
          </a:prstGeom>
        </p:spPr>
        <p:txBody>
          <a:bodyPr wrap="none">
            <a:spAutoFit/>
          </a:bodyPr>
          <a:lstStyle/>
          <a:p>
            <a:pPr fontAlgn="b"/>
            <a:r>
              <a:rPr lang="en-US" sz="2000" dirty="0">
                <a:solidFill>
                  <a:schemeClr val="tx1"/>
                </a:solidFill>
              </a:rPr>
              <a:t>Example : AP DR= 50 dB, AMP tag BS Loss 5 dB, Antenna gains = 0 dB, SNR</a:t>
            </a:r>
            <a:r>
              <a:rPr lang="en-US" sz="2000" baseline="-25000" dirty="0">
                <a:solidFill>
                  <a:schemeClr val="tx1"/>
                </a:solidFill>
              </a:rPr>
              <a:t>min</a:t>
            </a:r>
            <a:r>
              <a:rPr lang="en-US" sz="2000" dirty="0">
                <a:solidFill>
                  <a:schemeClr val="tx1"/>
                </a:solidFill>
              </a:rPr>
              <a:t>= 3dB, </a:t>
            </a:r>
          </a:p>
          <a:p>
            <a:pPr fontAlgn="b"/>
            <a:r>
              <a:rPr lang="en-US" sz="2000" dirty="0">
                <a:solidFill>
                  <a:schemeClr val="tx1"/>
                </a:solidFill>
              </a:rPr>
              <a:t>BS excitation waveform power P</a:t>
            </a:r>
            <a:r>
              <a:rPr lang="en-US" sz="2000" baseline="-25000" dirty="0">
                <a:solidFill>
                  <a:schemeClr val="tx1"/>
                </a:solidFill>
              </a:rPr>
              <a:t>EX_B </a:t>
            </a:r>
            <a:r>
              <a:rPr lang="en-US" sz="2000" kern="0" dirty="0">
                <a:solidFill>
                  <a:schemeClr val="tx1"/>
                </a:solidFill>
              </a:rPr>
              <a:t>= 0 dBm, Charging </a:t>
            </a:r>
            <a:r>
              <a:rPr lang="en-US" sz="2000" dirty="0">
                <a:solidFill>
                  <a:schemeClr val="tx1"/>
                </a:solidFill>
              </a:rPr>
              <a:t>power (2.4GHz) P</a:t>
            </a:r>
            <a:r>
              <a:rPr lang="en-US" sz="2000" baseline="-25000" dirty="0">
                <a:solidFill>
                  <a:schemeClr val="tx1"/>
                </a:solidFill>
              </a:rPr>
              <a:t> EX_C </a:t>
            </a:r>
            <a:r>
              <a:rPr lang="en-US" sz="2000" kern="0" dirty="0">
                <a:solidFill>
                  <a:schemeClr val="tx1"/>
                </a:solidFill>
              </a:rPr>
              <a:t>= 10 dBm</a:t>
            </a:r>
          </a:p>
          <a:p>
            <a:pPr fontAlgn="b"/>
            <a:endParaRPr lang="en-US" sz="2000" kern="0" dirty="0">
              <a:solidFill>
                <a:schemeClr val="tx1"/>
              </a:solidFill>
            </a:endParaRPr>
          </a:p>
          <a:p>
            <a:pPr fontAlgn="b"/>
            <a:r>
              <a:rPr lang="en-US" sz="2000" dirty="0">
                <a:solidFill>
                  <a:schemeClr val="tx1"/>
                </a:solidFill>
              </a:rPr>
              <a:t>  </a:t>
            </a:r>
            <a:endParaRPr lang="en-US" sz="2000" dirty="0">
              <a:solidFill>
                <a:schemeClr val="tx1"/>
              </a:solidFill>
              <a:latin typeface="Aptos Narrow" panose="020B0004020202020204" pitchFamily="34" charset="0"/>
            </a:endParaRPr>
          </a:p>
        </p:txBody>
      </p:sp>
      <p:sp>
        <p:nvSpPr>
          <p:cNvPr id="33" name="TextBox 32">
            <a:extLst>
              <a:ext uri="{FF2B5EF4-FFF2-40B4-BE49-F238E27FC236}">
                <a16:creationId xmlns:a16="http://schemas.microsoft.com/office/drawing/2014/main" id="{18242DE4-B302-461E-8465-B91CFE3D8C61}"/>
              </a:ext>
            </a:extLst>
          </p:cNvPr>
          <p:cNvSpPr txBox="1"/>
          <p:nvPr/>
        </p:nvSpPr>
        <p:spPr>
          <a:xfrm>
            <a:off x="611436" y="6022422"/>
            <a:ext cx="11270449" cy="461665"/>
          </a:xfrm>
          <a:prstGeom prst="rect">
            <a:avLst/>
          </a:prstGeom>
          <a:noFill/>
        </p:spPr>
        <p:txBody>
          <a:bodyPr wrap="square" rtlCol="0">
            <a:spAutoFit/>
          </a:bodyPr>
          <a:lstStyle/>
          <a:p>
            <a:r>
              <a:rPr lang="en-US" dirty="0">
                <a:solidFill>
                  <a:srgbClr val="FF0000"/>
                </a:solidFill>
              </a:rPr>
              <a:t>40 cm range is </a:t>
            </a:r>
            <a:r>
              <a:rPr lang="en-US" b="1" dirty="0">
                <a:solidFill>
                  <a:srgbClr val="FF0000"/>
                </a:solidFill>
              </a:rPr>
              <a:t>limited by the BS loss</a:t>
            </a:r>
            <a:endParaRPr lang="en-US" sz="1800" dirty="0">
              <a:solidFill>
                <a:schemeClr val="tx1"/>
              </a:solidFill>
            </a:endParaRPr>
          </a:p>
        </p:txBody>
      </p:sp>
      <p:grpSp>
        <p:nvGrpSpPr>
          <p:cNvPr id="2" name="Group 1">
            <a:extLst>
              <a:ext uri="{FF2B5EF4-FFF2-40B4-BE49-F238E27FC236}">
                <a16:creationId xmlns:a16="http://schemas.microsoft.com/office/drawing/2014/main" id="{00EC7EF2-6FCE-4431-AC17-7BDBC948E86E}"/>
              </a:ext>
            </a:extLst>
          </p:cNvPr>
          <p:cNvGrpSpPr/>
          <p:nvPr/>
        </p:nvGrpSpPr>
        <p:grpSpPr>
          <a:xfrm>
            <a:off x="1287065" y="1988840"/>
            <a:ext cx="6756577" cy="2611728"/>
            <a:chOff x="1287065" y="1988840"/>
            <a:chExt cx="6756577" cy="2611728"/>
          </a:xfrm>
        </p:grpSpPr>
        <p:grpSp>
          <p:nvGrpSpPr>
            <p:cNvPr id="52" name="Group 51">
              <a:extLst>
                <a:ext uri="{FF2B5EF4-FFF2-40B4-BE49-F238E27FC236}">
                  <a16:creationId xmlns:a16="http://schemas.microsoft.com/office/drawing/2014/main" id="{0F41AD81-ACD2-4710-8FFE-618B4E94CFAC}"/>
                </a:ext>
              </a:extLst>
            </p:cNvPr>
            <p:cNvGrpSpPr/>
            <p:nvPr/>
          </p:nvGrpSpPr>
          <p:grpSpPr>
            <a:xfrm>
              <a:off x="1287065" y="2442251"/>
              <a:ext cx="6756577" cy="2158317"/>
              <a:chOff x="1256984" y="1751013"/>
              <a:chExt cx="6756577" cy="2158317"/>
            </a:xfrm>
          </p:grpSpPr>
          <p:sp>
            <p:nvSpPr>
              <p:cNvPr id="53" name="Arrow: Curved Down 52">
                <a:extLst>
                  <a:ext uri="{FF2B5EF4-FFF2-40B4-BE49-F238E27FC236}">
                    <a16:creationId xmlns:a16="http://schemas.microsoft.com/office/drawing/2014/main" id="{EBCC6A2E-9AE1-4151-BB50-FD068FBD6CB8}"/>
                  </a:ext>
                </a:extLst>
              </p:cNvPr>
              <p:cNvSpPr/>
              <p:nvPr/>
            </p:nvSpPr>
            <p:spPr bwMode="auto">
              <a:xfrm rot="5400000">
                <a:off x="3260985" y="2715330"/>
                <a:ext cx="1320926" cy="452129"/>
              </a:xfrm>
              <a:prstGeom prst="curved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54" name="Picture 53">
                <a:extLst>
                  <a:ext uri="{FF2B5EF4-FFF2-40B4-BE49-F238E27FC236}">
                    <a16:creationId xmlns:a16="http://schemas.microsoft.com/office/drawing/2014/main" id="{9C390E39-9241-48EA-BD5D-7980BFF7BEA3}"/>
                  </a:ext>
                </a:extLst>
              </p:cNvPr>
              <p:cNvPicPr>
                <a:picLocks noChangeAspect="1"/>
              </p:cNvPicPr>
              <p:nvPr/>
            </p:nvPicPr>
            <p:blipFill>
              <a:blip r:embed="rId3"/>
              <a:stretch>
                <a:fillRect/>
              </a:stretch>
            </p:blipFill>
            <p:spPr>
              <a:xfrm>
                <a:off x="4419600" y="1830388"/>
                <a:ext cx="3593961" cy="2078942"/>
              </a:xfrm>
              <a:prstGeom prst="rect">
                <a:avLst/>
              </a:prstGeom>
            </p:spPr>
          </p:pic>
          <p:pic>
            <p:nvPicPr>
              <p:cNvPr id="55" name="Picture 54">
                <a:extLst>
                  <a:ext uri="{FF2B5EF4-FFF2-40B4-BE49-F238E27FC236}">
                    <a16:creationId xmlns:a16="http://schemas.microsoft.com/office/drawing/2014/main" id="{7EEE4C1C-F0F4-48F0-8AA8-05B812BC5ED3}"/>
                  </a:ext>
                </a:extLst>
              </p:cNvPr>
              <p:cNvPicPr>
                <a:picLocks noChangeAspect="1"/>
              </p:cNvPicPr>
              <p:nvPr/>
            </p:nvPicPr>
            <p:blipFill>
              <a:blip r:embed="rId4"/>
              <a:stretch>
                <a:fillRect/>
              </a:stretch>
            </p:blipFill>
            <p:spPr>
              <a:xfrm>
                <a:off x="1256984" y="1751013"/>
                <a:ext cx="2438400" cy="2106705"/>
              </a:xfrm>
              <a:prstGeom prst="rect">
                <a:avLst/>
              </a:prstGeom>
            </p:spPr>
          </p:pic>
          <p:sp>
            <p:nvSpPr>
              <p:cNvPr id="56" name="TextBox 55">
                <a:extLst>
                  <a:ext uri="{FF2B5EF4-FFF2-40B4-BE49-F238E27FC236}">
                    <a16:creationId xmlns:a16="http://schemas.microsoft.com/office/drawing/2014/main" id="{67D33494-7468-4128-BA33-0F848DBD04A0}"/>
                  </a:ext>
                </a:extLst>
              </p:cNvPr>
              <p:cNvSpPr txBox="1"/>
              <p:nvPr/>
            </p:nvSpPr>
            <p:spPr>
              <a:xfrm>
                <a:off x="1256984" y="1885508"/>
                <a:ext cx="1638616" cy="307777"/>
              </a:xfrm>
              <a:prstGeom prst="rect">
                <a:avLst/>
              </a:prstGeom>
              <a:solidFill>
                <a:schemeClr val="bg1"/>
              </a:solidFill>
            </p:spPr>
            <p:txBody>
              <a:bodyPr wrap="square" rtlCol="0">
                <a:spAutoFit/>
              </a:bodyPr>
              <a:lstStyle/>
              <a:p>
                <a:r>
                  <a:rPr lang="en-US" sz="1400" b="1" dirty="0">
                    <a:solidFill>
                      <a:schemeClr val="tx1"/>
                    </a:solidFill>
                  </a:rPr>
                  <a:t>WiFi AMP reader</a:t>
                </a:r>
              </a:p>
            </p:txBody>
          </p:sp>
          <p:sp>
            <p:nvSpPr>
              <p:cNvPr id="57" name="TextBox 56">
                <a:extLst>
                  <a:ext uri="{FF2B5EF4-FFF2-40B4-BE49-F238E27FC236}">
                    <a16:creationId xmlns:a16="http://schemas.microsoft.com/office/drawing/2014/main" id="{132CFA31-50E6-48DA-A16A-5A8AE291E5AE}"/>
                  </a:ext>
                </a:extLst>
              </p:cNvPr>
              <p:cNvSpPr txBox="1"/>
              <p:nvPr/>
            </p:nvSpPr>
            <p:spPr>
              <a:xfrm>
                <a:off x="6400800" y="1978223"/>
                <a:ext cx="1524000" cy="307777"/>
              </a:xfrm>
              <a:prstGeom prst="rect">
                <a:avLst/>
              </a:prstGeom>
              <a:solidFill>
                <a:schemeClr val="bg1"/>
              </a:solidFill>
            </p:spPr>
            <p:txBody>
              <a:bodyPr wrap="square" rtlCol="0">
                <a:spAutoFit/>
              </a:bodyPr>
              <a:lstStyle/>
              <a:p>
                <a:pPr algn="ctr"/>
                <a:r>
                  <a:rPr lang="en-US" sz="1400" b="1" dirty="0">
                    <a:solidFill>
                      <a:schemeClr val="tx1"/>
                    </a:solidFill>
                  </a:rPr>
                  <a:t>AMP tag</a:t>
                </a:r>
              </a:p>
            </p:txBody>
          </p:sp>
        </p:grpSp>
        <p:sp>
          <p:nvSpPr>
            <p:cNvPr id="22" name="Content Placeholder 2">
              <a:extLst>
                <a:ext uri="{FF2B5EF4-FFF2-40B4-BE49-F238E27FC236}">
                  <a16:creationId xmlns:a16="http://schemas.microsoft.com/office/drawing/2014/main" id="{59C72679-25B2-43E1-A66A-A219B883DB7A}"/>
                </a:ext>
              </a:extLst>
            </p:cNvPr>
            <p:cNvSpPr txBox="1">
              <a:spLocks/>
            </p:cNvSpPr>
            <p:nvPr/>
          </p:nvSpPr>
          <p:spPr bwMode="auto">
            <a:xfrm>
              <a:off x="2564321" y="3216513"/>
              <a:ext cx="1613273" cy="60982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ctr"/>
              <a:r>
                <a:rPr lang="en-US" sz="1800" kern="0" dirty="0">
                  <a:solidFill>
                    <a:srgbClr val="FF0000"/>
                  </a:solidFill>
                </a:rPr>
                <a:t>Self Leakage 20dB</a:t>
              </a:r>
            </a:p>
          </p:txBody>
        </p:sp>
        <p:sp>
          <p:nvSpPr>
            <p:cNvPr id="23" name="Content Placeholder 2">
              <a:extLst>
                <a:ext uri="{FF2B5EF4-FFF2-40B4-BE49-F238E27FC236}">
                  <a16:creationId xmlns:a16="http://schemas.microsoft.com/office/drawing/2014/main" id="{1A1377FC-1E00-4DEC-8B3D-3071ECC49F51}"/>
                </a:ext>
              </a:extLst>
            </p:cNvPr>
            <p:cNvSpPr txBox="1">
              <a:spLocks/>
            </p:cNvSpPr>
            <p:nvPr/>
          </p:nvSpPr>
          <p:spPr bwMode="auto">
            <a:xfrm>
              <a:off x="2664383" y="2354313"/>
              <a:ext cx="1778594" cy="21021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ctr"/>
              <a:r>
                <a:rPr lang="en-US" sz="1800" dirty="0">
                  <a:solidFill>
                    <a:schemeClr val="tx1"/>
                  </a:solidFill>
                </a:rPr>
                <a:t>P</a:t>
              </a:r>
              <a:r>
                <a:rPr lang="en-US" sz="1800" baseline="-25000" dirty="0">
                  <a:solidFill>
                    <a:schemeClr val="tx1"/>
                  </a:solidFill>
                </a:rPr>
                <a:t>EX_B</a:t>
              </a:r>
              <a:r>
                <a:rPr lang="en-US" sz="1800" baseline="-25000" dirty="0">
                  <a:solidFill>
                    <a:srgbClr val="FF0000"/>
                  </a:solidFill>
                </a:rPr>
                <a:t> </a:t>
              </a:r>
              <a:r>
                <a:rPr lang="en-US" sz="1800" kern="0" dirty="0"/>
                <a:t>= 0 dBm</a:t>
              </a:r>
            </a:p>
          </p:txBody>
        </p:sp>
        <p:sp>
          <p:nvSpPr>
            <p:cNvPr id="24" name="Content Placeholder 2">
              <a:extLst>
                <a:ext uri="{FF2B5EF4-FFF2-40B4-BE49-F238E27FC236}">
                  <a16:creationId xmlns:a16="http://schemas.microsoft.com/office/drawing/2014/main" id="{65057027-8FD3-48A5-B345-90AADF0B75C4}"/>
                </a:ext>
              </a:extLst>
            </p:cNvPr>
            <p:cNvSpPr txBox="1">
              <a:spLocks/>
            </p:cNvSpPr>
            <p:nvPr/>
          </p:nvSpPr>
          <p:spPr bwMode="auto">
            <a:xfrm>
              <a:off x="3192886" y="4086951"/>
              <a:ext cx="1846906" cy="3017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ctr"/>
              <a:r>
                <a:rPr lang="en-US" sz="1800" dirty="0">
                  <a:solidFill>
                    <a:srgbClr val="FF0000"/>
                  </a:solidFill>
                </a:rPr>
                <a:t>P</a:t>
              </a:r>
              <a:r>
                <a:rPr lang="en-US" sz="1800" baseline="-25000" dirty="0">
                  <a:solidFill>
                    <a:srgbClr val="FF0000"/>
                  </a:solidFill>
                </a:rPr>
                <a:t>Lk</a:t>
              </a:r>
              <a:r>
                <a:rPr lang="en-US" sz="1800" baseline="-25000" dirty="0"/>
                <a:t> </a:t>
              </a:r>
              <a:r>
                <a:rPr lang="en-US" sz="1800" kern="0" dirty="0">
                  <a:solidFill>
                    <a:srgbClr val="FF0000"/>
                  </a:solidFill>
                </a:rPr>
                <a:t>-20 dBm</a:t>
              </a:r>
            </a:p>
          </p:txBody>
        </p:sp>
        <p:cxnSp>
          <p:nvCxnSpPr>
            <p:cNvPr id="25" name="Straight Arrow Connector 24">
              <a:extLst>
                <a:ext uri="{FF2B5EF4-FFF2-40B4-BE49-F238E27FC236}">
                  <a16:creationId xmlns:a16="http://schemas.microsoft.com/office/drawing/2014/main" id="{3C219D1A-CCD5-4578-AEFA-E98953390738}"/>
                </a:ext>
              </a:extLst>
            </p:cNvPr>
            <p:cNvCxnSpPr>
              <a:cxnSpLocks/>
            </p:cNvCxnSpPr>
            <p:nvPr/>
          </p:nvCxnSpPr>
          <p:spPr bwMode="auto">
            <a:xfrm rot="16200000">
              <a:off x="4782312" y="1139349"/>
              <a:ext cx="0" cy="2590800"/>
            </a:xfrm>
            <a:prstGeom prst="straightConnector1">
              <a:avLst/>
            </a:prstGeom>
            <a:solidFill>
              <a:srgbClr val="00B8FF"/>
            </a:solidFill>
            <a:ln w="9525" cap="flat" cmpd="sng" algn="ctr">
              <a:solidFill>
                <a:schemeClr val="tx1"/>
              </a:solidFill>
              <a:prstDash val="solid"/>
              <a:round/>
              <a:headEnd type="stealth" w="med" len="med"/>
              <a:tailEnd type="stealth" w="med" len="med"/>
            </a:ln>
            <a:effectLst/>
          </p:spPr>
        </p:cxnSp>
        <p:sp>
          <p:nvSpPr>
            <p:cNvPr id="26" name="Content Placeholder 2">
              <a:extLst>
                <a:ext uri="{FF2B5EF4-FFF2-40B4-BE49-F238E27FC236}">
                  <a16:creationId xmlns:a16="http://schemas.microsoft.com/office/drawing/2014/main" id="{14AAB39D-14BB-4A4D-B96F-28F396B4FA3D}"/>
                </a:ext>
              </a:extLst>
            </p:cNvPr>
            <p:cNvSpPr txBox="1">
              <a:spLocks/>
            </p:cNvSpPr>
            <p:nvPr/>
          </p:nvSpPr>
          <p:spPr bwMode="auto">
            <a:xfrm>
              <a:off x="3647728" y="1988840"/>
              <a:ext cx="2314472" cy="39167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ctr"/>
              <a:r>
                <a:rPr lang="en-US" kern="0" dirty="0"/>
                <a:t>D [cm]</a:t>
              </a:r>
            </a:p>
          </p:txBody>
        </p:sp>
        <p:sp>
          <p:nvSpPr>
            <p:cNvPr id="34" name="Rectangle 33">
              <a:extLst>
                <a:ext uri="{FF2B5EF4-FFF2-40B4-BE49-F238E27FC236}">
                  <a16:creationId xmlns:a16="http://schemas.microsoft.com/office/drawing/2014/main" id="{357A8E42-55E1-4829-9CDB-6F7AE6BE428C}"/>
                </a:ext>
              </a:extLst>
            </p:cNvPr>
            <p:cNvSpPr/>
            <p:nvPr/>
          </p:nvSpPr>
          <p:spPr>
            <a:xfrm>
              <a:off x="5206316" y="3244606"/>
              <a:ext cx="726508" cy="646331"/>
            </a:xfrm>
            <a:prstGeom prst="rect">
              <a:avLst/>
            </a:prstGeom>
          </p:spPr>
          <p:txBody>
            <a:bodyPr wrap="square">
              <a:spAutoFit/>
            </a:bodyPr>
            <a:lstStyle/>
            <a:p>
              <a:pPr algn="ctr" defTabSz="914400" eaLnBrk="1" fontAlgn="b" hangingPunct="1"/>
              <a:r>
                <a:rPr lang="en-US" sz="1800" b="1" dirty="0">
                  <a:solidFill>
                    <a:srgbClr val="FF0000"/>
                  </a:solidFill>
                </a:rPr>
                <a:t>BS</a:t>
              </a:r>
            </a:p>
            <a:p>
              <a:pPr algn="ctr" defTabSz="914400" eaLnBrk="1" fontAlgn="b" hangingPunct="1"/>
              <a:r>
                <a:rPr lang="en-US" sz="1800" b="1" dirty="0">
                  <a:solidFill>
                    <a:srgbClr val="FF0000"/>
                  </a:solidFill>
                </a:rPr>
                <a:t> Loss</a:t>
              </a:r>
            </a:p>
          </p:txBody>
        </p:sp>
      </p:grpSp>
      <p:grpSp>
        <p:nvGrpSpPr>
          <p:cNvPr id="7" name="Group 6">
            <a:extLst>
              <a:ext uri="{FF2B5EF4-FFF2-40B4-BE49-F238E27FC236}">
                <a16:creationId xmlns:a16="http://schemas.microsoft.com/office/drawing/2014/main" id="{3FB9F690-D210-45D3-BF5B-1EEC7B4E3F66}"/>
              </a:ext>
            </a:extLst>
          </p:cNvPr>
          <p:cNvGrpSpPr/>
          <p:nvPr/>
        </p:nvGrpSpPr>
        <p:grpSpPr>
          <a:xfrm>
            <a:off x="8805321" y="1395359"/>
            <a:ext cx="2994507" cy="3239700"/>
            <a:chOff x="8805321" y="1395359"/>
            <a:chExt cx="2994507" cy="3239700"/>
          </a:xfrm>
        </p:grpSpPr>
        <p:cxnSp>
          <p:nvCxnSpPr>
            <p:cNvPr id="28" name="Straight Arrow Connector 27">
              <a:extLst>
                <a:ext uri="{FF2B5EF4-FFF2-40B4-BE49-F238E27FC236}">
                  <a16:creationId xmlns:a16="http://schemas.microsoft.com/office/drawing/2014/main" id="{88970329-4AA2-49B5-868F-0F604ADF5D0A}"/>
                </a:ext>
              </a:extLst>
            </p:cNvPr>
            <p:cNvCxnSpPr>
              <a:cxnSpLocks/>
            </p:cNvCxnSpPr>
            <p:nvPr/>
          </p:nvCxnSpPr>
          <p:spPr bwMode="auto">
            <a:xfrm>
              <a:off x="10300147" y="1969925"/>
              <a:ext cx="0" cy="2590800"/>
            </a:xfrm>
            <a:prstGeom prst="straightConnector1">
              <a:avLst/>
            </a:prstGeom>
            <a:solidFill>
              <a:srgbClr val="00B8FF"/>
            </a:solidFill>
            <a:ln w="9525" cap="flat" cmpd="sng" algn="ctr">
              <a:solidFill>
                <a:schemeClr val="tx1"/>
              </a:solidFill>
              <a:prstDash val="solid"/>
              <a:round/>
              <a:headEnd type="oval" w="med" len="med"/>
              <a:tailEnd type="triangle" w="med" len="med"/>
            </a:ln>
            <a:effectLst/>
          </p:spPr>
        </p:cxnSp>
        <p:sp>
          <p:nvSpPr>
            <p:cNvPr id="35" name="Content Placeholder 2">
              <a:extLst>
                <a:ext uri="{FF2B5EF4-FFF2-40B4-BE49-F238E27FC236}">
                  <a16:creationId xmlns:a16="http://schemas.microsoft.com/office/drawing/2014/main" id="{8EE68C0C-58CA-4607-BEB8-05A2E2D72DC5}"/>
                </a:ext>
              </a:extLst>
            </p:cNvPr>
            <p:cNvSpPr txBox="1">
              <a:spLocks/>
            </p:cNvSpPr>
            <p:nvPr/>
          </p:nvSpPr>
          <p:spPr bwMode="auto">
            <a:xfrm>
              <a:off x="9923953" y="1395359"/>
              <a:ext cx="1103673" cy="60982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400" b="0" kern="0" dirty="0"/>
                <a:t>Leakage signal: 0dBr</a:t>
              </a:r>
              <a:endParaRPr lang="en-US" sz="1200" kern="0" dirty="0"/>
            </a:p>
          </p:txBody>
        </p:sp>
        <p:sp>
          <p:nvSpPr>
            <p:cNvPr id="36" name="Content Placeholder 2">
              <a:extLst>
                <a:ext uri="{FF2B5EF4-FFF2-40B4-BE49-F238E27FC236}">
                  <a16:creationId xmlns:a16="http://schemas.microsoft.com/office/drawing/2014/main" id="{12BCB689-6B2F-49B4-924E-110DA2D4B532}"/>
                </a:ext>
              </a:extLst>
            </p:cNvPr>
            <p:cNvSpPr txBox="1">
              <a:spLocks/>
            </p:cNvSpPr>
            <p:nvPr/>
          </p:nvSpPr>
          <p:spPr bwMode="auto">
            <a:xfrm>
              <a:off x="8805321" y="4315101"/>
              <a:ext cx="1355859" cy="31995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400" b="0" kern="0" dirty="0"/>
                <a:t>Rx noise floor: e.g. -50dBr</a:t>
              </a:r>
              <a:endParaRPr lang="en-US" sz="1200" kern="0" dirty="0"/>
            </a:p>
          </p:txBody>
        </p:sp>
        <p:cxnSp>
          <p:nvCxnSpPr>
            <p:cNvPr id="37" name="Straight Connector 36">
              <a:extLst>
                <a:ext uri="{FF2B5EF4-FFF2-40B4-BE49-F238E27FC236}">
                  <a16:creationId xmlns:a16="http://schemas.microsoft.com/office/drawing/2014/main" id="{881C11D5-2DEB-488A-8099-DAC581FA6214}"/>
                </a:ext>
              </a:extLst>
            </p:cNvPr>
            <p:cNvCxnSpPr>
              <a:cxnSpLocks/>
            </p:cNvCxnSpPr>
            <p:nvPr/>
          </p:nvCxnSpPr>
          <p:spPr bwMode="auto">
            <a:xfrm>
              <a:off x="10048303" y="1954366"/>
              <a:ext cx="503687" cy="0"/>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38" name="Content Placeholder 2">
              <a:extLst>
                <a:ext uri="{FF2B5EF4-FFF2-40B4-BE49-F238E27FC236}">
                  <a16:creationId xmlns:a16="http://schemas.microsoft.com/office/drawing/2014/main" id="{D28F7237-429A-4971-9981-0861D7278E94}"/>
                </a:ext>
              </a:extLst>
            </p:cNvPr>
            <p:cNvSpPr txBox="1">
              <a:spLocks/>
            </p:cNvSpPr>
            <p:nvPr/>
          </p:nvSpPr>
          <p:spPr bwMode="auto">
            <a:xfrm>
              <a:off x="9886629" y="3396863"/>
              <a:ext cx="1031476" cy="60982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ctr">
                <a:lnSpc>
                  <a:spcPct val="200000"/>
                </a:lnSpc>
              </a:pPr>
              <a:r>
                <a:rPr lang="en-US" sz="1400" b="0" kern="0" dirty="0"/>
                <a:t>BS signal</a:t>
              </a:r>
              <a:endParaRPr lang="en-US" sz="1200" kern="0" dirty="0"/>
            </a:p>
          </p:txBody>
        </p:sp>
        <p:cxnSp>
          <p:nvCxnSpPr>
            <p:cNvPr id="39" name="Straight Connector 38">
              <a:extLst>
                <a:ext uri="{FF2B5EF4-FFF2-40B4-BE49-F238E27FC236}">
                  <a16:creationId xmlns:a16="http://schemas.microsoft.com/office/drawing/2014/main" id="{CD2E29AD-B344-430A-A4F9-E57C769A70CC}"/>
                </a:ext>
              </a:extLst>
            </p:cNvPr>
            <p:cNvCxnSpPr>
              <a:cxnSpLocks/>
            </p:cNvCxnSpPr>
            <p:nvPr/>
          </p:nvCxnSpPr>
          <p:spPr bwMode="auto">
            <a:xfrm>
              <a:off x="10170990" y="4563828"/>
              <a:ext cx="304800" cy="0"/>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40" name="Oval 39">
              <a:extLst>
                <a:ext uri="{FF2B5EF4-FFF2-40B4-BE49-F238E27FC236}">
                  <a16:creationId xmlns:a16="http://schemas.microsoft.com/office/drawing/2014/main" id="{7573DF71-071F-4456-AE63-8091D76B431A}"/>
                </a:ext>
              </a:extLst>
            </p:cNvPr>
            <p:cNvSpPr/>
            <p:nvPr/>
          </p:nvSpPr>
          <p:spPr bwMode="auto">
            <a:xfrm>
              <a:off x="10221790" y="3783166"/>
              <a:ext cx="152400" cy="152621"/>
            </a:xfrm>
            <a:prstGeom prst="ellipse">
              <a:avLst/>
            </a:prstGeom>
            <a:solidFill>
              <a:srgbClr val="FF99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41" name="内容占位符 2">
              <a:extLst>
                <a:ext uri="{FF2B5EF4-FFF2-40B4-BE49-F238E27FC236}">
                  <a16:creationId xmlns:a16="http://schemas.microsoft.com/office/drawing/2014/main" id="{0DFDF2AF-6BB8-455A-9340-5F0B19B540A0}"/>
                </a:ext>
              </a:extLst>
            </p:cNvPr>
            <p:cNvSpPr txBox="1">
              <a:spLocks/>
            </p:cNvSpPr>
            <p:nvPr/>
          </p:nvSpPr>
          <p:spPr bwMode="auto">
            <a:xfrm>
              <a:off x="10429305" y="2644424"/>
              <a:ext cx="1370523" cy="816391"/>
            </a:xfrm>
            <a:prstGeom prst="rect">
              <a:avLst/>
            </a:prstGeom>
            <a:noFill/>
            <a:ln w="9525">
              <a:noFill/>
              <a:miter lim="800000"/>
              <a:headEnd/>
              <a:tailEnd/>
            </a:ln>
          </p:spPr>
          <p:txBody>
            <a:bodyPr/>
            <a:lstStyle/>
            <a:p>
              <a:pPr algn="ctr" fontAlgn="auto">
                <a:spcBef>
                  <a:spcPts val="0"/>
                </a:spcBef>
                <a:spcAft>
                  <a:spcPts val="0"/>
                </a:spcAft>
                <a:defRPr/>
              </a:pPr>
              <a:r>
                <a:rPr lang="en-US" altLang="zh-CN" sz="2000" b="1" dirty="0">
                  <a:solidFill>
                    <a:schemeClr val="tx1"/>
                  </a:solidFill>
                  <a:latin typeface="Calibri" panose="020F0502020204030204"/>
                  <a:ea typeface="微软雅黑" panose="020B0503020204020204" pitchFamily="34" charset="-122"/>
                </a:rPr>
                <a:t>AP</a:t>
              </a:r>
            </a:p>
            <a:p>
              <a:pPr algn="ctr" fontAlgn="auto">
                <a:spcBef>
                  <a:spcPts val="0"/>
                </a:spcBef>
                <a:spcAft>
                  <a:spcPts val="0"/>
                </a:spcAft>
                <a:defRPr/>
              </a:pPr>
              <a:r>
                <a:rPr lang="en-US" altLang="zh-CN" sz="2000" b="1" dirty="0">
                  <a:solidFill>
                    <a:schemeClr val="tx1"/>
                  </a:solidFill>
                  <a:latin typeface="Calibri" panose="020F0502020204030204"/>
                  <a:ea typeface="微软雅黑" panose="020B0503020204020204" pitchFamily="34" charset="-122"/>
                </a:rPr>
                <a:t>Dynamic Range</a:t>
              </a:r>
            </a:p>
          </p:txBody>
        </p:sp>
        <p:cxnSp>
          <p:nvCxnSpPr>
            <p:cNvPr id="42" name="Straight Arrow Connector 41">
              <a:extLst>
                <a:ext uri="{FF2B5EF4-FFF2-40B4-BE49-F238E27FC236}">
                  <a16:creationId xmlns:a16="http://schemas.microsoft.com/office/drawing/2014/main" id="{A034A99F-4802-41E2-A07E-9F3FB3635D2B}"/>
                </a:ext>
              </a:extLst>
            </p:cNvPr>
            <p:cNvCxnSpPr>
              <a:cxnSpLocks/>
            </p:cNvCxnSpPr>
            <p:nvPr/>
          </p:nvCxnSpPr>
          <p:spPr bwMode="auto">
            <a:xfrm>
              <a:off x="11136560" y="3859475"/>
              <a:ext cx="0" cy="690696"/>
            </a:xfrm>
            <a:prstGeom prst="straightConnector1">
              <a:avLst/>
            </a:prstGeom>
            <a:solidFill>
              <a:srgbClr val="00B8FF"/>
            </a:solidFill>
            <a:ln w="3175" cap="flat" cmpd="sng" algn="ctr">
              <a:solidFill>
                <a:schemeClr val="tx1"/>
              </a:solidFill>
              <a:prstDash val="solid"/>
              <a:round/>
              <a:headEnd type="none" w="med" len="med"/>
              <a:tailEnd type="triangle" w="med" len="med"/>
            </a:ln>
            <a:effectLst/>
          </p:spPr>
        </p:cxnSp>
        <p:cxnSp>
          <p:nvCxnSpPr>
            <p:cNvPr id="43" name="Straight Arrow Connector 42">
              <a:extLst>
                <a:ext uri="{FF2B5EF4-FFF2-40B4-BE49-F238E27FC236}">
                  <a16:creationId xmlns:a16="http://schemas.microsoft.com/office/drawing/2014/main" id="{A13FC1FD-15F0-4B5B-882B-382472B96850}"/>
                </a:ext>
              </a:extLst>
            </p:cNvPr>
            <p:cNvCxnSpPr>
              <a:cxnSpLocks/>
            </p:cNvCxnSpPr>
            <p:nvPr/>
          </p:nvCxnSpPr>
          <p:spPr bwMode="auto">
            <a:xfrm>
              <a:off x="10048303" y="3859476"/>
              <a:ext cx="834" cy="701249"/>
            </a:xfrm>
            <a:prstGeom prst="straightConnector1">
              <a:avLst/>
            </a:prstGeom>
            <a:solidFill>
              <a:srgbClr val="00B8FF"/>
            </a:solidFill>
            <a:ln w="3175" cap="flat" cmpd="sng" algn="ctr">
              <a:solidFill>
                <a:schemeClr val="tx1"/>
              </a:solidFill>
              <a:prstDash val="solid"/>
              <a:round/>
              <a:headEnd type="triangle" w="med" len="med"/>
              <a:tailEnd type="triangle" w="med" len="med"/>
            </a:ln>
            <a:effectLst/>
          </p:spPr>
        </p:cxnSp>
        <p:sp>
          <p:nvSpPr>
            <p:cNvPr id="44" name="内容占位符 2">
              <a:extLst>
                <a:ext uri="{FF2B5EF4-FFF2-40B4-BE49-F238E27FC236}">
                  <a16:creationId xmlns:a16="http://schemas.microsoft.com/office/drawing/2014/main" id="{5DAA839C-4297-4FCD-9E6C-30D380CF5E26}"/>
                </a:ext>
              </a:extLst>
            </p:cNvPr>
            <p:cNvSpPr txBox="1">
              <a:spLocks/>
            </p:cNvSpPr>
            <p:nvPr/>
          </p:nvSpPr>
          <p:spPr bwMode="auto">
            <a:xfrm>
              <a:off x="9012785" y="3971293"/>
              <a:ext cx="1370523" cy="576830"/>
            </a:xfrm>
            <a:prstGeom prst="rect">
              <a:avLst/>
            </a:prstGeom>
            <a:noFill/>
            <a:ln w="9525">
              <a:noFill/>
              <a:miter lim="800000"/>
              <a:headEnd/>
              <a:tailEnd/>
            </a:ln>
          </p:spPr>
          <p:txBody>
            <a:bodyPr/>
            <a:lstStyle/>
            <a:p>
              <a:pPr algn="ctr" fontAlgn="auto">
                <a:spcBef>
                  <a:spcPts val="0"/>
                </a:spcBef>
                <a:spcAft>
                  <a:spcPts val="0"/>
                </a:spcAft>
                <a:defRPr/>
              </a:pPr>
              <a:r>
                <a:rPr lang="en-US" altLang="zh-CN" b="1" dirty="0">
                  <a:solidFill>
                    <a:schemeClr val="tx1"/>
                  </a:solidFill>
                  <a:latin typeface="Calibri" panose="020F0502020204030204"/>
                  <a:ea typeface="微软雅黑" panose="020B0503020204020204" pitchFamily="34" charset="-122"/>
                </a:rPr>
                <a:t>SNR</a:t>
              </a:r>
            </a:p>
          </p:txBody>
        </p:sp>
        <p:cxnSp>
          <p:nvCxnSpPr>
            <p:cNvPr id="45" name="Straight Arrow Connector 44">
              <a:extLst>
                <a:ext uri="{FF2B5EF4-FFF2-40B4-BE49-F238E27FC236}">
                  <a16:creationId xmlns:a16="http://schemas.microsoft.com/office/drawing/2014/main" id="{8E7552C2-1207-4F72-956E-FCAADD567B65}"/>
                </a:ext>
              </a:extLst>
            </p:cNvPr>
            <p:cNvCxnSpPr>
              <a:cxnSpLocks/>
            </p:cNvCxnSpPr>
            <p:nvPr/>
          </p:nvCxnSpPr>
          <p:spPr bwMode="auto">
            <a:xfrm flipV="1">
              <a:off x="11136560" y="1954366"/>
              <a:ext cx="0" cy="594441"/>
            </a:xfrm>
            <a:prstGeom prst="straightConnector1">
              <a:avLst/>
            </a:prstGeom>
            <a:solidFill>
              <a:srgbClr val="00B8FF"/>
            </a:solidFill>
            <a:ln w="3175" cap="flat" cmpd="sng" algn="ctr">
              <a:solidFill>
                <a:schemeClr val="tx1"/>
              </a:solidFill>
              <a:prstDash val="solid"/>
              <a:round/>
              <a:headEnd type="none" w="med" len="med"/>
              <a:tailEnd type="triangle" w="med" len="med"/>
            </a:ln>
            <a:effectLst/>
          </p:spPr>
        </p:cxnSp>
      </p:grpSp>
      <p:graphicFrame>
        <p:nvGraphicFramePr>
          <p:cNvPr id="46" name="Table 45">
            <a:extLst>
              <a:ext uri="{FF2B5EF4-FFF2-40B4-BE49-F238E27FC236}">
                <a16:creationId xmlns:a16="http://schemas.microsoft.com/office/drawing/2014/main" id="{03030C72-ABBC-4B01-9D26-6939907064A7}"/>
              </a:ext>
            </a:extLst>
          </p:cNvPr>
          <p:cNvGraphicFramePr>
            <a:graphicFrameLocks noGrp="1"/>
          </p:cNvGraphicFramePr>
          <p:nvPr>
            <p:extLst>
              <p:ext uri="{D42A27DB-BD31-4B8C-83A1-F6EECF244321}">
                <p14:modId xmlns:p14="http://schemas.microsoft.com/office/powerpoint/2010/main" val="3493745529"/>
              </p:ext>
            </p:extLst>
          </p:nvPr>
        </p:nvGraphicFramePr>
        <p:xfrm>
          <a:off x="539387" y="4793673"/>
          <a:ext cx="11270450" cy="1221750"/>
        </p:xfrm>
        <a:graphic>
          <a:graphicData uri="http://schemas.openxmlformats.org/drawingml/2006/table">
            <a:tbl>
              <a:tblPr>
                <a:tableStyleId>{5C22544A-7EE6-4342-B048-85BDC9FD1C3A}</a:tableStyleId>
              </a:tblPr>
              <a:tblGrid>
                <a:gridCol w="804044">
                  <a:extLst>
                    <a:ext uri="{9D8B030D-6E8A-4147-A177-3AD203B41FA5}">
                      <a16:colId xmlns:a16="http://schemas.microsoft.com/office/drawing/2014/main" val="3224357289"/>
                    </a:ext>
                  </a:extLst>
                </a:gridCol>
                <a:gridCol w="1224177">
                  <a:extLst>
                    <a:ext uri="{9D8B030D-6E8A-4147-A177-3AD203B41FA5}">
                      <a16:colId xmlns:a16="http://schemas.microsoft.com/office/drawing/2014/main" val="3770882638"/>
                    </a:ext>
                  </a:extLst>
                </a:gridCol>
                <a:gridCol w="1224136">
                  <a:extLst>
                    <a:ext uri="{9D8B030D-6E8A-4147-A177-3AD203B41FA5}">
                      <a16:colId xmlns:a16="http://schemas.microsoft.com/office/drawing/2014/main" val="3067262515"/>
                    </a:ext>
                  </a:extLst>
                </a:gridCol>
                <a:gridCol w="1224136">
                  <a:extLst>
                    <a:ext uri="{9D8B030D-6E8A-4147-A177-3AD203B41FA5}">
                      <a16:colId xmlns:a16="http://schemas.microsoft.com/office/drawing/2014/main" val="3311367101"/>
                    </a:ext>
                  </a:extLst>
                </a:gridCol>
                <a:gridCol w="1368152">
                  <a:extLst>
                    <a:ext uri="{9D8B030D-6E8A-4147-A177-3AD203B41FA5}">
                      <a16:colId xmlns:a16="http://schemas.microsoft.com/office/drawing/2014/main" val="1136512726"/>
                    </a:ext>
                  </a:extLst>
                </a:gridCol>
                <a:gridCol w="1512168">
                  <a:extLst>
                    <a:ext uri="{9D8B030D-6E8A-4147-A177-3AD203B41FA5}">
                      <a16:colId xmlns:a16="http://schemas.microsoft.com/office/drawing/2014/main" val="1035681372"/>
                    </a:ext>
                  </a:extLst>
                </a:gridCol>
                <a:gridCol w="1296144">
                  <a:extLst>
                    <a:ext uri="{9D8B030D-6E8A-4147-A177-3AD203B41FA5}">
                      <a16:colId xmlns:a16="http://schemas.microsoft.com/office/drawing/2014/main" val="738939542"/>
                    </a:ext>
                  </a:extLst>
                </a:gridCol>
                <a:gridCol w="1440160">
                  <a:extLst>
                    <a:ext uri="{9D8B030D-6E8A-4147-A177-3AD203B41FA5}">
                      <a16:colId xmlns:a16="http://schemas.microsoft.com/office/drawing/2014/main" val="4036361824"/>
                    </a:ext>
                  </a:extLst>
                </a:gridCol>
                <a:gridCol w="1177333">
                  <a:extLst>
                    <a:ext uri="{9D8B030D-6E8A-4147-A177-3AD203B41FA5}">
                      <a16:colId xmlns:a16="http://schemas.microsoft.com/office/drawing/2014/main" val="835668237"/>
                    </a:ext>
                  </a:extLst>
                </a:gridCol>
              </a:tblGrid>
              <a:tr h="370215">
                <a:tc>
                  <a:txBody>
                    <a:bodyPr/>
                    <a:lstStyle/>
                    <a:p>
                      <a:pPr algn="ctr" fontAlgn="b"/>
                      <a:r>
                        <a:rPr lang="en-US" sz="1800" u="none" strike="noStrike" dirty="0">
                          <a:effectLst/>
                        </a:rPr>
                        <a:t>D  [cm]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P</a:t>
                      </a:r>
                      <a:r>
                        <a:rPr lang="en-US" sz="1800" b="1" u="none" strike="noStrike" baseline="-25000" dirty="0">
                          <a:effectLst/>
                        </a:rPr>
                        <a:t>EX_B</a:t>
                      </a:r>
                      <a:r>
                        <a:rPr lang="en-US" sz="1800" u="none" strike="noStrike" dirty="0">
                          <a:effectLst/>
                        </a:rPr>
                        <a:t> [dBm]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P</a:t>
                      </a:r>
                      <a:r>
                        <a:rPr lang="en-US" sz="1800" b="1" u="none" strike="noStrike" baseline="-25000" dirty="0">
                          <a:effectLst/>
                        </a:rPr>
                        <a:t>BS</a:t>
                      </a:r>
                      <a:r>
                        <a:rPr lang="en-US" sz="1800" u="none" strike="noStrike" dirty="0">
                          <a:effectLst/>
                        </a:rPr>
                        <a:t> [dBm]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P</a:t>
                      </a:r>
                      <a:r>
                        <a:rPr lang="en-US" sz="1800" u="none" strike="noStrike" baseline="-25000" dirty="0">
                          <a:effectLst/>
                        </a:rPr>
                        <a:t>RX</a:t>
                      </a:r>
                      <a:r>
                        <a:rPr lang="en-US" sz="1800" u="none" strike="noStrike" dirty="0">
                          <a:effectLst/>
                        </a:rPr>
                        <a:t> [dBm]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P</a:t>
                      </a:r>
                      <a:r>
                        <a:rPr lang="en-US" sz="1800" u="none" strike="noStrike" baseline="-25000" dirty="0">
                          <a:effectLst/>
                        </a:rPr>
                        <a:t>Lk</a:t>
                      </a:r>
                      <a:r>
                        <a:rPr lang="en-US" sz="1800" u="none" strike="noStrike" dirty="0">
                          <a:effectLst/>
                        </a:rPr>
                        <a:t> [dBm]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P</a:t>
                      </a:r>
                      <a:r>
                        <a:rPr lang="en-US" sz="1800" u="none" strike="noStrike" baseline="-25000" dirty="0">
                          <a:effectLst/>
                        </a:rPr>
                        <a:t>Lk</a:t>
                      </a:r>
                      <a:r>
                        <a:rPr lang="en-US" sz="1800" u="none" strike="noStrike" dirty="0">
                          <a:effectLst/>
                        </a:rPr>
                        <a:t> -P</a:t>
                      </a:r>
                      <a:r>
                        <a:rPr lang="en-US" sz="1800" u="none" strike="noStrike" baseline="-25000" dirty="0">
                          <a:effectLst/>
                        </a:rPr>
                        <a:t>RX </a:t>
                      </a:r>
                      <a:r>
                        <a:rPr lang="en-US" sz="1800" u="none" strike="noStrike" dirty="0">
                          <a:effectLst/>
                        </a:rPr>
                        <a:t>[dB]</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SNR[dB]</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u="none" strike="noStrike" dirty="0">
                          <a:effectLst/>
                        </a:rPr>
                        <a:t>P</a:t>
                      </a:r>
                      <a:r>
                        <a:rPr lang="en-US" sz="1800" b="1" u="none" strike="noStrike" baseline="-25000" dirty="0">
                          <a:effectLst/>
                        </a:rPr>
                        <a:t>EX_C</a:t>
                      </a:r>
                      <a:r>
                        <a:rPr lang="en-US" sz="1800" u="none" strike="noStrike" dirty="0">
                          <a:effectLst/>
                        </a:rPr>
                        <a:t> [dBm]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u="none" strike="noStrike" dirty="0">
                          <a:effectLst/>
                        </a:rPr>
                        <a:t>P</a:t>
                      </a:r>
                      <a:r>
                        <a:rPr lang="en-US" sz="1800" b="1" u="none" strike="noStrike" baseline="-25000" dirty="0">
                          <a:effectLst/>
                        </a:rPr>
                        <a:t>EH</a:t>
                      </a:r>
                      <a:r>
                        <a:rPr lang="en-US" sz="1800" u="none" strike="noStrike" dirty="0">
                          <a:effectLst/>
                        </a:rPr>
                        <a:t> [dBm]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extLst>
                  <a:ext uri="{0D108BD9-81ED-4DB2-BD59-A6C34878D82A}">
                    <a16:rowId xmlns:a16="http://schemas.microsoft.com/office/drawing/2014/main" val="3924672972"/>
                  </a:ext>
                </a:extLst>
              </a:tr>
              <a:tr h="141923">
                <a:tc>
                  <a:txBody>
                    <a:bodyPr/>
                    <a:lstStyle/>
                    <a:p>
                      <a:pPr algn="ctr" fontAlgn="b"/>
                      <a:r>
                        <a:rPr lang="en-US" sz="1800" u="none" strike="noStrike" dirty="0">
                          <a:effectLst/>
                        </a:rPr>
                        <a:t>10</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u="none" strike="noStrike" kern="1200" dirty="0">
                          <a:solidFill>
                            <a:schemeClr val="dk1"/>
                          </a:solidFill>
                          <a:effectLst/>
                          <a:latin typeface="+mn-lt"/>
                          <a:ea typeface="+mn-ea"/>
                          <a:cs typeface="+mn-cs"/>
                        </a:rPr>
                        <a:t>0</a:t>
                      </a:r>
                      <a:endParaRPr lang="en-IL" sz="1800" u="none" strike="noStrike" kern="1200" dirty="0">
                        <a:solidFill>
                          <a:schemeClr val="dk1"/>
                        </a:solidFill>
                        <a:effectLst/>
                        <a:latin typeface="+mn-lt"/>
                        <a:ea typeface="+mn-ea"/>
                        <a:cs typeface="+mn-cs"/>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25</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45</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rgbClr val="FFC000"/>
                          </a:solidFill>
                          <a:effectLst/>
                          <a:latin typeface="+mn-lt"/>
                          <a:ea typeface="+mn-ea"/>
                          <a:cs typeface="+mn-cs"/>
                        </a:rPr>
                        <a:t>-20</a:t>
                      </a:r>
                      <a:endParaRPr lang="en-IL" sz="1800" b="1" u="none" strike="noStrike" kern="1200" dirty="0">
                        <a:solidFill>
                          <a:srgbClr val="FFC000"/>
                        </a:solidFill>
                        <a:effectLst/>
                        <a:latin typeface="+mn-lt"/>
                        <a:ea typeface="+mn-ea"/>
                        <a:cs typeface="+mn-cs"/>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chemeClr val="accent5">
                              <a:lumMod val="50000"/>
                            </a:schemeClr>
                          </a:solidFill>
                          <a:effectLst/>
                          <a:latin typeface="+mn-lt"/>
                          <a:ea typeface="+mn-ea"/>
                          <a:cs typeface="+mn-cs"/>
                        </a:rPr>
                        <a:t>25</a:t>
                      </a:r>
                      <a:endParaRPr lang="en-IL" sz="1800" b="1" u="none" strike="noStrike" kern="1200" dirty="0">
                        <a:solidFill>
                          <a:schemeClr val="accent5">
                            <a:lumMod val="50000"/>
                          </a:schemeClr>
                        </a:solidFill>
                        <a:effectLst/>
                        <a:latin typeface="+mn-lt"/>
                        <a:ea typeface="+mn-ea"/>
                        <a:cs typeface="+mn-cs"/>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chemeClr val="accent5">
                              <a:lumMod val="50000"/>
                            </a:schemeClr>
                          </a:solidFill>
                          <a:effectLst/>
                          <a:latin typeface="+mn-lt"/>
                          <a:ea typeface="+mn-ea"/>
                          <a:cs typeface="+mn-cs"/>
                        </a:rPr>
                        <a:t>25</a:t>
                      </a:r>
                      <a:endParaRPr lang="en-IL" sz="1800" b="1" u="none" strike="noStrike" kern="1200" dirty="0">
                        <a:solidFill>
                          <a:schemeClr val="accent5">
                            <a:lumMod val="50000"/>
                          </a:schemeClr>
                        </a:solidFill>
                        <a:effectLst/>
                        <a:latin typeface="+mn-lt"/>
                        <a:ea typeface="+mn-ea"/>
                        <a:cs typeface="+mn-cs"/>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Times New Roman"/>
                          <a:ea typeface="MS Gothic"/>
                          <a:cs typeface="+mn-cs"/>
                        </a:rPr>
                        <a:t>10</a:t>
                      </a:r>
                      <a:endParaRPr kumimoji="0" lang="en-IL" sz="1800" b="0" i="0" u="none" strike="noStrike" kern="1200" cap="none" spc="0" normalizeH="0" baseline="0" noProof="0" dirty="0">
                        <a:ln>
                          <a:noFill/>
                        </a:ln>
                        <a:solidFill>
                          <a:srgbClr val="000000"/>
                        </a:solidFill>
                        <a:effectLst/>
                        <a:uLnTx/>
                        <a:uFillTx/>
                        <a:latin typeface="Aptos Narrow" panose="020B0004020202020204" pitchFamily="34" charset="0"/>
                        <a:ea typeface="MS Gothic"/>
                        <a:cs typeface="+mn-cs"/>
                      </a:endParaRPr>
                    </a:p>
                  </a:txBody>
                  <a:tcPr marL="9525" marR="9525" marT="9525" marB="0" anchor="b">
                    <a:solidFill>
                      <a:srgbClr val="00B0F0">
                        <a:alpha val="20000"/>
                      </a:srgbClr>
                    </a:solidFill>
                  </a:tcPr>
                </a:tc>
                <a:tc>
                  <a:txBody>
                    <a:bodyPr/>
                    <a:lstStyle/>
                    <a:p>
                      <a:pPr algn="ctr" fontAlgn="b"/>
                      <a:r>
                        <a:rPr lang="en-IL" sz="1800" b="1" u="none" strike="noStrike" dirty="0">
                          <a:solidFill>
                            <a:schemeClr val="accent5">
                              <a:lumMod val="50000"/>
                            </a:schemeClr>
                          </a:solidFill>
                          <a:effectLst/>
                        </a:rPr>
                        <a:t>-</a:t>
                      </a:r>
                      <a:r>
                        <a:rPr lang="en-US" sz="1800" b="1" u="none" strike="noStrike" dirty="0">
                          <a:solidFill>
                            <a:schemeClr val="accent5">
                              <a:lumMod val="50000"/>
                            </a:schemeClr>
                          </a:solidFill>
                          <a:effectLst/>
                        </a:rPr>
                        <a:t>10</a:t>
                      </a:r>
                      <a:endParaRPr lang="en-IL" sz="1400" b="1" i="0" u="none" strike="noStrike" dirty="0">
                        <a:solidFill>
                          <a:schemeClr val="tx1"/>
                        </a:solidFill>
                        <a:effectLst/>
                        <a:latin typeface="Aptos Narrow" panose="020B0004020202020204" pitchFamily="34" charset="0"/>
                      </a:endParaRPr>
                    </a:p>
                  </a:txBody>
                  <a:tcPr marL="9525" marR="9525" marT="9525" marB="0" anchor="b">
                    <a:solidFill>
                      <a:srgbClr val="00B0F0">
                        <a:alpha val="20000"/>
                      </a:srgbClr>
                    </a:solidFill>
                  </a:tcPr>
                </a:tc>
                <a:extLst>
                  <a:ext uri="{0D108BD9-81ED-4DB2-BD59-A6C34878D82A}">
                    <a16:rowId xmlns:a16="http://schemas.microsoft.com/office/drawing/2014/main" val="1616487325"/>
                  </a:ext>
                </a:extLst>
              </a:tr>
              <a:tr h="183738">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u="none" strike="noStrike" dirty="0">
                          <a:effectLst/>
                        </a:rPr>
                        <a:t>20</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u="none" strike="noStrike" kern="1200" noProof="0" dirty="0">
                          <a:solidFill>
                            <a:schemeClr val="dk1"/>
                          </a:solidFill>
                          <a:effectLst/>
                          <a:latin typeface="+mn-lt"/>
                          <a:ea typeface="+mn-ea"/>
                          <a:cs typeface="+mn-cs"/>
                        </a:rPr>
                        <a:t>0</a:t>
                      </a:r>
                      <a:endParaRPr lang="en-IL" sz="1800" u="none" strike="noStrike" kern="1200" noProof="0" dirty="0">
                        <a:solidFill>
                          <a:schemeClr val="dk1"/>
                        </a:solidFill>
                        <a:effectLst/>
                        <a:latin typeface="+mn-lt"/>
                        <a:ea typeface="+mn-ea"/>
                        <a:cs typeface="+mn-cs"/>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31</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IL" sz="1800" u="none" strike="noStrike" dirty="0">
                          <a:effectLst/>
                        </a:rPr>
                        <a:t>-</a:t>
                      </a:r>
                      <a:r>
                        <a:rPr lang="en-US" sz="1800" u="none" strike="noStrike" dirty="0">
                          <a:effectLst/>
                        </a:rPr>
                        <a:t>57</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rgbClr val="FFC000"/>
                          </a:solidFill>
                          <a:effectLst/>
                          <a:latin typeface="+mn-lt"/>
                          <a:ea typeface="+mn-ea"/>
                          <a:cs typeface="+mn-cs"/>
                        </a:rPr>
                        <a:t>-20</a:t>
                      </a:r>
                      <a:endParaRPr lang="en-IL" sz="1800" b="1" u="none" strike="noStrike" kern="1200" dirty="0">
                        <a:solidFill>
                          <a:srgbClr val="FFC000"/>
                        </a:solidFill>
                        <a:effectLst/>
                        <a:latin typeface="+mn-lt"/>
                        <a:ea typeface="+mn-ea"/>
                        <a:cs typeface="+mn-cs"/>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1" u="none" strike="noStrike" kern="1200" dirty="0">
                          <a:solidFill>
                            <a:schemeClr val="accent5">
                              <a:lumMod val="50000"/>
                            </a:schemeClr>
                          </a:solidFill>
                          <a:effectLst/>
                          <a:latin typeface="+mn-lt"/>
                          <a:ea typeface="+mn-ea"/>
                          <a:cs typeface="+mn-cs"/>
                        </a:rPr>
                        <a:t>37</a:t>
                      </a:r>
                      <a:endParaRPr lang="en-IL" sz="1800" b="1" u="none" strike="noStrike" kern="1200" dirty="0">
                        <a:solidFill>
                          <a:schemeClr val="accent5">
                            <a:lumMod val="50000"/>
                          </a:schemeClr>
                        </a:solidFill>
                        <a:effectLst/>
                        <a:latin typeface="+mn-lt"/>
                        <a:ea typeface="+mn-ea"/>
                        <a:cs typeface="+mn-cs"/>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1" u="none" strike="noStrike" kern="1200" dirty="0">
                          <a:solidFill>
                            <a:schemeClr val="accent5">
                              <a:lumMod val="50000"/>
                            </a:schemeClr>
                          </a:solidFill>
                          <a:effectLst/>
                          <a:latin typeface="+mn-lt"/>
                          <a:ea typeface="+mn-ea"/>
                          <a:cs typeface="+mn-cs"/>
                        </a:rPr>
                        <a:t>13</a:t>
                      </a:r>
                      <a:endParaRPr lang="en-IL" sz="1800" b="1" u="none" strike="noStrike" kern="1200" dirty="0">
                        <a:solidFill>
                          <a:schemeClr val="accent5">
                            <a:lumMod val="50000"/>
                          </a:schemeClr>
                        </a:solidFill>
                        <a:effectLst/>
                        <a:latin typeface="+mn-lt"/>
                        <a:ea typeface="+mn-ea"/>
                        <a:cs typeface="+mn-cs"/>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Times New Roman"/>
                          <a:ea typeface="MS Gothic"/>
                          <a:cs typeface="+mn-cs"/>
                        </a:rPr>
                        <a:t>10</a:t>
                      </a:r>
                      <a:endParaRPr kumimoji="0" lang="en-IL" sz="1800" b="0" i="0" u="none" strike="noStrike" kern="1200" cap="none" spc="0" normalizeH="0" baseline="0" noProof="0" dirty="0">
                        <a:ln>
                          <a:noFill/>
                        </a:ln>
                        <a:solidFill>
                          <a:srgbClr val="000000"/>
                        </a:solidFill>
                        <a:effectLst/>
                        <a:uLnTx/>
                        <a:uFillTx/>
                        <a:latin typeface="Aptos Narrow" panose="020B0004020202020204" pitchFamily="34" charset="0"/>
                        <a:ea typeface="MS Gothic"/>
                        <a:cs typeface="+mn-cs"/>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IL" sz="1800" b="1" u="none" strike="noStrike" kern="1200" dirty="0">
                          <a:solidFill>
                            <a:schemeClr val="accent5">
                              <a:lumMod val="50000"/>
                            </a:schemeClr>
                          </a:solidFill>
                          <a:effectLst/>
                          <a:latin typeface="+mn-lt"/>
                          <a:ea typeface="+mn-ea"/>
                          <a:cs typeface="+mn-cs"/>
                        </a:rPr>
                        <a:t>-</a:t>
                      </a:r>
                      <a:r>
                        <a:rPr lang="en-US" sz="1800" b="1" u="none" strike="noStrike" kern="1200" dirty="0">
                          <a:solidFill>
                            <a:schemeClr val="accent5">
                              <a:lumMod val="50000"/>
                            </a:schemeClr>
                          </a:solidFill>
                          <a:effectLst/>
                          <a:latin typeface="+mn-lt"/>
                          <a:ea typeface="+mn-ea"/>
                          <a:cs typeface="+mn-cs"/>
                        </a:rPr>
                        <a:t>16</a:t>
                      </a:r>
                      <a:endParaRPr lang="en-IL" sz="1800" b="1" u="none" strike="noStrike" kern="1200" dirty="0">
                        <a:solidFill>
                          <a:schemeClr val="accent5">
                            <a:lumMod val="50000"/>
                          </a:schemeClr>
                        </a:solidFill>
                        <a:effectLst/>
                        <a:latin typeface="+mn-lt"/>
                        <a:ea typeface="+mn-ea"/>
                        <a:cs typeface="+mn-cs"/>
                      </a:endParaRPr>
                    </a:p>
                  </a:txBody>
                  <a:tcPr marL="9525" marR="9525" marT="9525" marB="0" anchor="b">
                    <a:solidFill>
                      <a:srgbClr val="00B0F0">
                        <a:alpha val="20000"/>
                      </a:srgbClr>
                    </a:solidFill>
                  </a:tcPr>
                </a:tc>
                <a:extLst>
                  <a:ext uri="{0D108BD9-81ED-4DB2-BD59-A6C34878D82A}">
                    <a16:rowId xmlns:a16="http://schemas.microsoft.com/office/drawing/2014/main" val="2258650577"/>
                  </a:ext>
                </a:extLst>
              </a:tr>
              <a:tr h="141923">
                <a:tc>
                  <a:txBody>
                    <a:bodyPr/>
                    <a:lstStyle/>
                    <a:p>
                      <a:pPr algn="ctr" fontAlgn="b"/>
                      <a:r>
                        <a:rPr lang="en-US" sz="1800" u="none" strike="noStrike" dirty="0">
                          <a:effectLst/>
                        </a:rPr>
                        <a:t>40</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u="none" strike="noStrike" kern="1200" noProof="0" dirty="0">
                          <a:solidFill>
                            <a:schemeClr val="dk1"/>
                          </a:solidFill>
                          <a:effectLst/>
                          <a:latin typeface="+mn-lt"/>
                          <a:ea typeface="+mn-ea"/>
                          <a:cs typeface="+mn-cs"/>
                        </a:rPr>
                        <a:t>0</a:t>
                      </a:r>
                      <a:endParaRPr lang="en-IL" sz="1800" u="none" strike="noStrike" kern="1200" noProof="0" dirty="0">
                        <a:solidFill>
                          <a:schemeClr val="dk1"/>
                        </a:solidFill>
                        <a:effectLst/>
                        <a:latin typeface="+mn-lt"/>
                        <a:ea typeface="+mn-ea"/>
                        <a:cs typeface="+mn-cs"/>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37</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69</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rgbClr val="FFC000"/>
                          </a:solidFill>
                          <a:effectLst/>
                          <a:latin typeface="+mn-lt"/>
                          <a:ea typeface="+mn-ea"/>
                          <a:cs typeface="+mn-cs"/>
                        </a:rPr>
                        <a:t>-20</a:t>
                      </a:r>
                      <a:endParaRPr lang="en-IL" sz="1800" b="1" u="none" strike="noStrike" kern="1200" dirty="0">
                        <a:solidFill>
                          <a:srgbClr val="FFC000"/>
                        </a:solidFill>
                        <a:effectLst/>
                        <a:latin typeface="+mn-lt"/>
                        <a:ea typeface="+mn-ea"/>
                        <a:cs typeface="+mn-cs"/>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rgbClr val="FF0000"/>
                          </a:solidFill>
                          <a:effectLst/>
                          <a:latin typeface="+mn-lt"/>
                          <a:ea typeface="+mn-ea"/>
                          <a:cs typeface="+mn-cs"/>
                        </a:rPr>
                        <a:t>49</a:t>
                      </a:r>
                      <a:endParaRPr lang="en-IL" sz="1800" b="1" u="none" strike="noStrike" kern="1200" dirty="0">
                        <a:solidFill>
                          <a:srgbClr val="FF0000"/>
                        </a:solidFill>
                        <a:effectLst/>
                        <a:latin typeface="+mn-lt"/>
                        <a:ea typeface="+mn-ea"/>
                        <a:cs typeface="+mn-cs"/>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rgbClr val="FF0000"/>
                          </a:solidFill>
                          <a:effectLst/>
                          <a:latin typeface="+mn-lt"/>
                          <a:ea typeface="+mn-ea"/>
                          <a:cs typeface="+mn-cs"/>
                        </a:rPr>
                        <a:t>1</a:t>
                      </a:r>
                      <a:endParaRPr lang="en-IL" sz="1800" b="1" u="none" strike="noStrike" kern="1200" dirty="0">
                        <a:solidFill>
                          <a:srgbClr val="FF0000"/>
                        </a:solidFill>
                        <a:effectLst/>
                        <a:latin typeface="+mn-lt"/>
                        <a:ea typeface="+mn-ea"/>
                        <a:cs typeface="+mn-cs"/>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Times New Roman"/>
                          <a:ea typeface="MS Gothic"/>
                          <a:cs typeface="+mn-cs"/>
                        </a:rPr>
                        <a:t>10</a:t>
                      </a:r>
                      <a:endParaRPr kumimoji="0" lang="en-IL" sz="1800" b="0" i="0" u="none" strike="noStrike" kern="1200" cap="none" spc="0" normalizeH="0" baseline="0" noProof="0" dirty="0">
                        <a:ln>
                          <a:noFill/>
                        </a:ln>
                        <a:solidFill>
                          <a:srgbClr val="000000"/>
                        </a:solidFill>
                        <a:effectLst/>
                        <a:uLnTx/>
                        <a:uFillTx/>
                        <a:latin typeface="Aptos Narrow" panose="020B0004020202020204" pitchFamily="34" charset="0"/>
                        <a:ea typeface="MS Gothic"/>
                        <a:cs typeface="+mn-cs"/>
                      </a:endParaRPr>
                    </a:p>
                  </a:txBody>
                  <a:tcPr marL="9525" marR="9525" marT="9525" marB="0" anchor="b">
                    <a:solidFill>
                      <a:srgbClr val="00B0F0">
                        <a:alpha val="20000"/>
                      </a:srgbClr>
                    </a:solidFill>
                  </a:tcPr>
                </a:tc>
                <a:tc>
                  <a:txBody>
                    <a:bodyPr/>
                    <a:lstStyle/>
                    <a:p>
                      <a:pPr marL="0" algn="ctr" defTabSz="914400" rtl="0" eaLnBrk="1" fontAlgn="b" latinLnBrk="0" hangingPunct="1"/>
                      <a:r>
                        <a:rPr lang="en-IL" sz="1800" b="1" u="none" strike="noStrike" kern="1200" dirty="0">
                          <a:solidFill>
                            <a:schemeClr val="accent5">
                              <a:lumMod val="50000"/>
                            </a:schemeClr>
                          </a:solidFill>
                          <a:effectLst/>
                          <a:latin typeface="+mn-lt"/>
                          <a:ea typeface="+mn-ea"/>
                          <a:cs typeface="+mn-cs"/>
                        </a:rPr>
                        <a:t>-</a:t>
                      </a:r>
                      <a:r>
                        <a:rPr lang="en-US" sz="1800" b="1" u="none" strike="noStrike" kern="1200" dirty="0">
                          <a:solidFill>
                            <a:schemeClr val="accent5">
                              <a:lumMod val="50000"/>
                            </a:schemeClr>
                          </a:solidFill>
                          <a:effectLst/>
                          <a:latin typeface="+mn-lt"/>
                          <a:ea typeface="+mn-ea"/>
                          <a:cs typeface="+mn-cs"/>
                        </a:rPr>
                        <a:t>22</a:t>
                      </a:r>
                      <a:endParaRPr lang="en-IL" sz="1800" b="1" u="none" strike="noStrike" kern="1200" dirty="0">
                        <a:solidFill>
                          <a:schemeClr val="accent5">
                            <a:lumMod val="50000"/>
                          </a:schemeClr>
                        </a:solidFill>
                        <a:effectLst/>
                        <a:latin typeface="+mn-lt"/>
                        <a:ea typeface="+mn-ea"/>
                        <a:cs typeface="+mn-cs"/>
                      </a:endParaRPr>
                    </a:p>
                  </a:txBody>
                  <a:tcPr marL="9525" marR="9525" marT="9525" marB="0" anchor="b">
                    <a:solidFill>
                      <a:srgbClr val="00B0F0">
                        <a:alpha val="20000"/>
                      </a:srgbClr>
                    </a:solidFill>
                  </a:tcPr>
                </a:tc>
                <a:extLst>
                  <a:ext uri="{0D108BD9-81ED-4DB2-BD59-A6C34878D82A}">
                    <a16:rowId xmlns:a16="http://schemas.microsoft.com/office/drawing/2014/main" val="1433469666"/>
                  </a:ext>
                </a:extLst>
              </a:tr>
            </a:tbl>
          </a:graphicData>
        </a:graphic>
      </p:graphicFrame>
      <p:sp>
        <p:nvSpPr>
          <p:cNvPr id="47" name="内容占位符 2">
            <a:extLst>
              <a:ext uri="{FF2B5EF4-FFF2-40B4-BE49-F238E27FC236}">
                <a16:creationId xmlns:a16="http://schemas.microsoft.com/office/drawing/2014/main" id="{16CDAF4F-ADDD-4235-B17A-40F959411417}"/>
              </a:ext>
            </a:extLst>
          </p:cNvPr>
          <p:cNvSpPr txBox="1">
            <a:spLocks/>
          </p:cNvSpPr>
          <p:nvPr/>
        </p:nvSpPr>
        <p:spPr bwMode="auto">
          <a:xfrm>
            <a:off x="10027958" y="1865114"/>
            <a:ext cx="1152673" cy="576830"/>
          </a:xfrm>
          <a:prstGeom prst="rect">
            <a:avLst/>
          </a:prstGeom>
          <a:noFill/>
          <a:ln w="9525">
            <a:noFill/>
            <a:miter lim="800000"/>
            <a:headEnd/>
            <a:tailEnd/>
          </a:ln>
        </p:spPr>
        <p:txBody>
          <a:bodyPr/>
          <a:lstStyle/>
          <a:p>
            <a:pPr algn="ctr" fontAlgn="auto">
              <a:spcBef>
                <a:spcPts val="0"/>
              </a:spcBef>
              <a:spcAft>
                <a:spcPts val="0"/>
              </a:spcAft>
              <a:defRPr/>
            </a:pPr>
            <a:r>
              <a:rPr lang="en-US" sz="2000" b="1" dirty="0" err="1">
                <a:solidFill>
                  <a:schemeClr val="tx1"/>
                </a:solidFill>
              </a:rPr>
              <a:t>P</a:t>
            </a:r>
            <a:r>
              <a:rPr lang="en-US" sz="2000" b="1" baseline="-25000" dirty="0" err="1">
                <a:solidFill>
                  <a:schemeClr val="tx1"/>
                </a:solidFill>
              </a:rPr>
              <a:t>Lk</a:t>
            </a:r>
            <a:endParaRPr lang="en-US" altLang="zh-CN" sz="2000" b="1" dirty="0">
              <a:solidFill>
                <a:schemeClr val="tx1"/>
              </a:solidFill>
              <a:latin typeface="Calibri" panose="020F0502020204030204"/>
              <a:ea typeface="微软雅黑" panose="020B0503020204020204" pitchFamily="34" charset="-122"/>
            </a:endParaRPr>
          </a:p>
        </p:txBody>
      </p:sp>
      <p:sp>
        <p:nvSpPr>
          <p:cNvPr id="48" name="内容占位符 2">
            <a:extLst>
              <a:ext uri="{FF2B5EF4-FFF2-40B4-BE49-F238E27FC236}">
                <a16:creationId xmlns:a16="http://schemas.microsoft.com/office/drawing/2014/main" id="{CBD3AA76-3DA1-4677-8D84-4EB63BF5A1EB}"/>
              </a:ext>
            </a:extLst>
          </p:cNvPr>
          <p:cNvSpPr txBox="1">
            <a:spLocks/>
          </p:cNvSpPr>
          <p:nvPr/>
        </p:nvSpPr>
        <p:spPr bwMode="auto">
          <a:xfrm>
            <a:off x="10048303" y="3732647"/>
            <a:ext cx="1152673" cy="576830"/>
          </a:xfrm>
          <a:prstGeom prst="rect">
            <a:avLst/>
          </a:prstGeom>
          <a:noFill/>
          <a:ln w="9525">
            <a:noFill/>
            <a:miter lim="800000"/>
            <a:headEnd/>
            <a:tailEnd/>
          </a:ln>
        </p:spPr>
        <p:txBody>
          <a:bodyPr/>
          <a:lstStyle/>
          <a:p>
            <a:pPr algn="ctr" fontAlgn="auto">
              <a:spcBef>
                <a:spcPts val="0"/>
              </a:spcBef>
              <a:spcAft>
                <a:spcPts val="0"/>
              </a:spcAft>
              <a:defRPr/>
            </a:pPr>
            <a:r>
              <a:rPr lang="en-US" sz="2000" b="1" dirty="0">
                <a:solidFill>
                  <a:schemeClr val="tx1"/>
                </a:solidFill>
              </a:rPr>
              <a:t>P</a:t>
            </a:r>
            <a:r>
              <a:rPr lang="en-US" sz="2000" b="1" baseline="-25000" dirty="0">
                <a:solidFill>
                  <a:schemeClr val="tx1"/>
                </a:solidFill>
              </a:rPr>
              <a:t>RX</a:t>
            </a:r>
            <a:endParaRPr lang="en-US" altLang="zh-CN" sz="2000" b="1" dirty="0">
              <a:solidFill>
                <a:schemeClr val="tx1"/>
              </a:solidFill>
              <a:latin typeface="Calibri" panose="020F0502020204030204"/>
              <a:ea typeface="微软雅黑" panose="020B0503020204020204" pitchFamily="34" charset="-122"/>
            </a:endParaRPr>
          </a:p>
        </p:txBody>
      </p:sp>
    </p:spTree>
    <p:extLst>
      <p:ext uri="{BB962C8B-B14F-4D97-AF65-F5344CB8AC3E}">
        <p14:creationId xmlns:p14="http://schemas.microsoft.com/office/powerpoint/2010/main" val="41180208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580106" y="685728"/>
            <a:ext cx="10361084" cy="74162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IE" sz="2800" dirty="0"/>
              <a:t>2.4 GHz Mono-Static Backscattering Range Extension</a:t>
            </a:r>
            <a:endParaRPr lang="en-GB"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dirty="0"/>
              <a:t>Dror Regev, Huawei</a:t>
            </a:r>
          </a:p>
        </p:txBody>
      </p:sp>
      <p:sp>
        <p:nvSpPr>
          <p:cNvPr id="4" name="Date Placeholder 3"/>
          <p:cNvSpPr>
            <a:spLocks noGrp="1"/>
          </p:cNvSpPr>
          <p:nvPr>
            <p:ph type="dt" idx="15"/>
          </p:nvPr>
        </p:nvSpPr>
        <p:spPr/>
        <p:txBody>
          <a:bodyPr/>
          <a:lstStyle/>
          <a:p>
            <a:r>
              <a:rPr lang="en-US"/>
              <a:t>Mar. 2025</a:t>
            </a:r>
            <a:endParaRPr lang="en-GB" dirty="0"/>
          </a:p>
        </p:txBody>
      </p:sp>
      <p:sp>
        <p:nvSpPr>
          <p:cNvPr id="29" name="Content Placeholder 2">
            <a:extLst>
              <a:ext uri="{FF2B5EF4-FFF2-40B4-BE49-F238E27FC236}">
                <a16:creationId xmlns:a16="http://schemas.microsoft.com/office/drawing/2014/main" id="{21FE745F-5666-4A18-A758-79FC375412A4}"/>
              </a:ext>
            </a:extLst>
          </p:cNvPr>
          <p:cNvSpPr txBox="1">
            <a:spLocks/>
          </p:cNvSpPr>
          <p:nvPr/>
        </p:nvSpPr>
        <p:spPr bwMode="auto">
          <a:xfrm>
            <a:off x="1127448" y="1525162"/>
            <a:ext cx="2314472" cy="39167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kern="0" dirty="0"/>
          </a:p>
        </p:txBody>
      </p:sp>
      <p:sp>
        <p:nvSpPr>
          <p:cNvPr id="32" name="Rectangle 31">
            <a:extLst>
              <a:ext uri="{FF2B5EF4-FFF2-40B4-BE49-F238E27FC236}">
                <a16:creationId xmlns:a16="http://schemas.microsoft.com/office/drawing/2014/main" id="{90E386E0-8F5B-4594-B86A-C9DC763BE104}"/>
              </a:ext>
            </a:extLst>
          </p:cNvPr>
          <p:cNvSpPr/>
          <p:nvPr/>
        </p:nvSpPr>
        <p:spPr>
          <a:xfrm>
            <a:off x="880311" y="1520766"/>
            <a:ext cx="6599114" cy="461665"/>
          </a:xfrm>
          <a:prstGeom prst="rect">
            <a:avLst/>
          </a:prstGeom>
        </p:spPr>
        <p:txBody>
          <a:bodyPr wrap="none">
            <a:spAutoFit/>
          </a:bodyPr>
          <a:lstStyle/>
          <a:p>
            <a:pPr fontAlgn="b"/>
            <a:r>
              <a:rPr lang="en-US" b="1" dirty="0">
                <a:solidFill>
                  <a:schemeClr val="tx1"/>
                </a:solidFill>
              </a:rPr>
              <a:t>Implement BS amplification [3] to improve SNR</a:t>
            </a:r>
            <a:endParaRPr lang="en-US" b="1" dirty="0">
              <a:solidFill>
                <a:schemeClr val="tx1"/>
              </a:solidFill>
              <a:latin typeface="Aptos Narrow" panose="020B0004020202020204" pitchFamily="34" charset="0"/>
            </a:endParaRPr>
          </a:p>
        </p:txBody>
      </p:sp>
      <p:sp>
        <p:nvSpPr>
          <p:cNvPr id="33" name="TextBox 32">
            <a:extLst>
              <a:ext uri="{FF2B5EF4-FFF2-40B4-BE49-F238E27FC236}">
                <a16:creationId xmlns:a16="http://schemas.microsoft.com/office/drawing/2014/main" id="{18242DE4-B302-461E-8465-B91CFE3D8C61}"/>
              </a:ext>
            </a:extLst>
          </p:cNvPr>
          <p:cNvSpPr txBox="1"/>
          <p:nvPr/>
        </p:nvSpPr>
        <p:spPr>
          <a:xfrm>
            <a:off x="801682" y="3077616"/>
            <a:ext cx="8494976" cy="461665"/>
          </a:xfrm>
          <a:prstGeom prst="rect">
            <a:avLst/>
          </a:prstGeom>
          <a:noFill/>
        </p:spPr>
        <p:txBody>
          <a:bodyPr wrap="square" rtlCol="0">
            <a:spAutoFit/>
          </a:bodyPr>
          <a:lstStyle/>
          <a:p>
            <a:r>
              <a:rPr lang="en-US" dirty="0">
                <a:solidFill>
                  <a:schemeClr val="tx1"/>
                </a:solidFill>
              </a:rPr>
              <a:t>40 cm range is </a:t>
            </a:r>
            <a:r>
              <a:rPr lang="en-US" b="1" dirty="0">
                <a:solidFill>
                  <a:schemeClr val="tx1"/>
                </a:solidFill>
              </a:rPr>
              <a:t>enabled by reducing the BS</a:t>
            </a:r>
            <a:r>
              <a:rPr lang="en-US" b="1" baseline="-25000" dirty="0">
                <a:solidFill>
                  <a:schemeClr val="tx1"/>
                </a:solidFill>
              </a:rPr>
              <a:t>Loss</a:t>
            </a:r>
            <a:r>
              <a:rPr lang="en-US" b="1" dirty="0">
                <a:solidFill>
                  <a:schemeClr val="tx1"/>
                </a:solidFill>
              </a:rPr>
              <a:t> to 3 dB</a:t>
            </a:r>
          </a:p>
        </p:txBody>
      </p:sp>
      <p:grpSp>
        <p:nvGrpSpPr>
          <p:cNvPr id="7" name="Group 6">
            <a:extLst>
              <a:ext uri="{FF2B5EF4-FFF2-40B4-BE49-F238E27FC236}">
                <a16:creationId xmlns:a16="http://schemas.microsoft.com/office/drawing/2014/main" id="{3FB9F690-D210-45D3-BF5B-1EEC7B4E3F66}"/>
              </a:ext>
            </a:extLst>
          </p:cNvPr>
          <p:cNvGrpSpPr/>
          <p:nvPr/>
        </p:nvGrpSpPr>
        <p:grpSpPr>
          <a:xfrm>
            <a:off x="9300664" y="1368019"/>
            <a:ext cx="2787043" cy="3457135"/>
            <a:chOff x="9012785" y="1395359"/>
            <a:chExt cx="2787043" cy="3457135"/>
          </a:xfrm>
        </p:grpSpPr>
        <p:cxnSp>
          <p:nvCxnSpPr>
            <p:cNvPr id="28" name="Straight Arrow Connector 27">
              <a:extLst>
                <a:ext uri="{FF2B5EF4-FFF2-40B4-BE49-F238E27FC236}">
                  <a16:creationId xmlns:a16="http://schemas.microsoft.com/office/drawing/2014/main" id="{88970329-4AA2-49B5-868F-0F604ADF5D0A}"/>
                </a:ext>
              </a:extLst>
            </p:cNvPr>
            <p:cNvCxnSpPr>
              <a:cxnSpLocks/>
            </p:cNvCxnSpPr>
            <p:nvPr/>
          </p:nvCxnSpPr>
          <p:spPr bwMode="auto">
            <a:xfrm>
              <a:off x="10300147" y="1969925"/>
              <a:ext cx="0" cy="2590800"/>
            </a:xfrm>
            <a:prstGeom prst="straightConnector1">
              <a:avLst/>
            </a:prstGeom>
            <a:solidFill>
              <a:srgbClr val="00B8FF"/>
            </a:solidFill>
            <a:ln w="9525" cap="flat" cmpd="sng" algn="ctr">
              <a:solidFill>
                <a:schemeClr val="tx1"/>
              </a:solidFill>
              <a:prstDash val="solid"/>
              <a:round/>
              <a:headEnd type="oval" w="med" len="med"/>
              <a:tailEnd type="triangle" w="med" len="med"/>
            </a:ln>
            <a:effectLst/>
          </p:spPr>
        </p:cxnSp>
        <p:sp>
          <p:nvSpPr>
            <p:cNvPr id="35" name="Content Placeholder 2">
              <a:extLst>
                <a:ext uri="{FF2B5EF4-FFF2-40B4-BE49-F238E27FC236}">
                  <a16:creationId xmlns:a16="http://schemas.microsoft.com/office/drawing/2014/main" id="{8EE68C0C-58CA-4607-BEB8-05A2E2D72DC5}"/>
                </a:ext>
              </a:extLst>
            </p:cNvPr>
            <p:cNvSpPr txBox="1">
              <a:spLocks/>
            </p:cNvSpPr>
            <p:nvPr/>
          </p:nvSpPr>
          <p:spPr bwMode="auto">
            <a:xfrm>
              <a:off x="9923953" y="1395359"/>
              <a:ext cx="1103673" cy="60982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400" b="0" kern="0" dirty="0"/>
                <a:t>Leakage signal: 0dBr</a:t>
              </a:r>
              <a:endParaRPr lang="en-US" sz="1200" kern="0" dirty="0"/>
            </a:p>
          </p:txBody>
        </p:sp>
        <p:sp>
          <p:nvSpPr>
            <p:cNvPr id="36" name="Content Placeholder 2">
              <a:extLst>
                <a:ext uri="{FF2B5EF4-FFF2-40B4-BE49-F238E27FC236}">
                  <a16:creationId xmlns:a16="http://schemas.microsoft.com/office/drawing/2014/main" id="{12BCB689-6B2F-49B4-924E-110DA2D4B532}"/>
                </a:ext>
              </a:extLst>
            </p:cNvPr>
            <p:cNvSpPr txBox="1">
              <a:spLocks/>
            </p:cNvSpPr>
            <p:nvPr/>
          </p:nvSpPr>
          <p:spPr bwMode="auto">
            <a:xfrm>
              <a:off x="9671767" y="4532536"/>
              <a:ext cx="1355859" cy="31995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400" b="0" kern="0" dirty="0"/>
                <a:t>Rx noise floor: e.g. -50dBr</a:t>
              </a:r>
              <a:endParaRPr lang="en-US" sz="1200" kern="0" dirty="0"/>
            </a:p>
          </p:txBody>
        </p:sp>
        <p:cxnSp>
          <p:nvCxnSpPr>
            <p:cNvPr id="37" name="Straight Connector 36">
              <a:extLst>
                <a:ext uri="{FF2B5EF4-FFF2-40B4-BE49-F238E27FC236}">
                  <a16:creationId xmlns:a16="http://schemas.microsoft.com/office/drawing/2014/main" id="{881C11D5-2DEB-488A-8099-DAC581FA6214}"/>
                </a:ext>
              </a:extLst>
            </p:cNvPr>
            <p:cNvCxnSpPr>
              <a:cxnSpLocks/>
            </p:cNvCxnSpPr>
            <p:nvPr/>
          </p:nvCxnSpPr>
          <p:spPr bwMode="auto">
            <a:xfrm>
              <a:off x="10048303" y="1954366"/>
              <a:ext cx="503687" cy="0"/>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38" name="Content Placeholder 2">
              <a:extLst>
                <a:ext uri="{FF2B5EF4-FFF2-40B4-BE49-F238E27FC236}">
                  <a16:creationId xmlns:a16="http://schemas.microsoft.com/office/drawing/2014/main" id="{D28F7237-429A-4971-9981-0861D7278E94}"/>
                </a:ext>
              </a:extLst>
            </p:cNvPr>
            <p:cNvSpPr txBox="1">
              <a:spLocks/>
            </p:cNvSpPr>
            <p:nvPr/>
          </p:nvSpPr>
          <p:spPr bwMode="auto">
            <a:xfrm>
              <a:off x="9886629" y="3396863"/>
              <a:ext cx="1031476" cy="60982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ctr">
                <a:lnSpc>
                  <a:spcPct val="200000"/>
                </a:lnSpc>
              </a:pPr>
              <a:r>
                <a:rPr lang="en-US" sz="1400" b="0" kern="0" dirty="0"/>
                <a:t>BS signal</a:t>
              </a:r>
              <a:endParaRPr lang="en-US" sz="1200" kern="0" dirty="0"/>
            </a:p>
          </p:txBody>
        </p:sp>
        <p:cxnSp>
          <p:nvCxnSpPr>
            <p:cNvPr id="39" name="Straight Connector 38">
              <a:extLst>
                <a:ext uri="{FF2B5EF4-FFF2-40B4-BE49-F238E27FC236}">
                  <a16:creationId xmlns:a16="http://schemas.microsoft.com/office/drawing/2014/main" id="{CD2E29AD-B344-430A-A4F9-E57C769A70CC}"/>
                </a:ext>
              </a:extLst>
            </p:cNvPr>
            <p:cNvCxnSpPr>
              <a:cxnSpLocks/>
            </p:cNvCxnSpPr>
            <p:nvPr/>
          </p:nvCxnSpPr>
          <p:spPr bwMode="auto">
            <a:xfrm>
              <a:off x="10170990" y="4563828"/>
              <a:ext cx="304800" cy="0"/>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40" name="Oval 39">
              <a:extLst>
                <a:ext uri="{FF2B5EF4-FFF2-40B4-BE49-F238E27FC236}">
                  <a16:creationId xmlns:a16="http://schemas.microsoft.com/office/drawing/2014/main" id="{7573DF71-071F-4456-AE63-8091D76B431A}"/>
                </a:ext>
              </a:extLst>
            </p:cNvPr>
            <p:cNvSpPr/>
            <p:nvPr/>
          </p:nvSpPr>
          <p:spPr bwMode="auto">
            <a:xfrm>
              <a:off x="10221790" y="3783166"/>
              <a:ext cx="152400" cy="152621"/>
            </a:xfrm>
            <a:prstGeom prst="ellipse">
              <a:avLst/>
            </a:prstGeom>
            <a:solidFill>
              <a:srgbClr val="FF99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41" name="内容占位符 2">
              <a:extLst>
                <a:ext uri="{FF2B5EF4-FFF2-40B4-BE49-F238E27FC236}">
                  <a16:creationId xmlns:a16="http://schemas.microsoft.com/office/drawing/2014/main" id="{0DFDF2AF-6BB8-455A-9340-5F0B19B540A0}"/>
                </a:ext>
              </a:extLst>
            </p:cNvPr>
            <p:cNvSpPr txBox="1">
              <a:spLocks/>
            </p:cNvSpPr>
            <p:nvPr/>
          </p:nvSpPr>
          <p:spPr bwMode="auto">
            <a:xfrm>
              <a:off x="10429305" y="2644424"/>
              <a:ext cx="1370523" cy="816391"/>
            </a:xfrm>
            <a:prstGeom prst="rect">
              <a:avLst/>
            </a:prstGeom>
            <a:noFill/>
            <a:ln w="9525">
              <a:noFill/>
              <a:miter lim="800000"/>
              <a:headEnd/>
              <a:tailEnd/>
            </a:ln>
          </p:spPr>
          <p:txBody>
            <a:bodyPr/>
            <a:lstStyle/>
            <a:p>
              <a:pPr algn="ctr" fontAlgn="auto">
                <a:spcBef>
                  <a:spcPts val="0"/>
                </a:spcBef>
                <a:spcAft>
                  <a:spcPts val="0"/>
                </a:spcAft>
                <a:defRPr/>
              </a:pPr>
              <a:r>
                <a:rPr lang="en-US" altLang="zh-CN" sz="2000" b="1" dirty="0">
                  <a:solidFill>
                    <a:schemeClr val="tx1"/>
                  </a:solidFill>
                  <a:latin typeface="Calibri" panose="020F0502020204030204"/>
                  <a:ea typeface="微软雅黑" panose="020B0503020204020204" pitchFamily="34" charset="-122"/>
                </a:rPr>
                <a:t>AP</a:t>
              </a:r>
            </a:p>
            <a:p>
              <a:pPr algn="ctr" fontAlgn="auto">
                <a:spcBef>
                  <a:spcPts val="0"/>
                </a:spcBef>
                <a:spcAft>
                  <a:spcPts val="0"/>
                </a:spcAft>
                <a:defRPr/>
              </a:pPr>
              <a:r>
                <a:rPr lang="en-US" altLang="zh-CN" sz="2000" b="1" dirty="0">
                  <a:solidFill>
                    <a:schemeClr val="tx1"/>
                  </a:solidFill>
                  <a:latin typeface="Calibri" panose="020F0502020204030204"/>
                  <a:ea typeface="微软雅黑" panose="020B0503020204020204" pitchFamily="34" charset="-122"/>
                </a:rPr>
                <a:t>Dynamic Range</a:t>
              </a:r>
            </a:p>
          </p:txBody>
        </p:sp>
        <p:cxnSp>
          <p:nvCxnSpPr>
            <p:cNvPr id="42" name="Straight Arrow Connector 41">
              <a:extLst>
                <a:ext uri="{FF2B5EF4-FFF2-40B4-BE49-F238E27FC236}">
                  <a16:creationId xmlns:a16="http://schemas.microsoft.com/office/drawing/2014/main" id="{A034A99F-4802-41E2-A07E-9F3FB3635D2B}"/>
                </a:ext>
              </a:extLst>
            </p:cNvPr>
            <p:cNvCxnSpPr>
              <a:cxnSpLocks/>
            </p:cNvCxnSpPr>
            <p:nvPr/>
          </p:nvCxnSpPr>
          <p:spPr bwMode="auto">
            <a:xfrm>
              <a:off x="11136560" y="3859475"/>
              <a:ext cx="0" cy="690696"/>
            </a:xfrm>
            <a:prstGeom prst="straightConnector1">
              <a:avLst/>
            </a:prstGeom>
            <a:solidFill>
              <a:srgbClr val="00B8FF"/>
            </a:solidFill>
            <a:ln w="3175" cap="flat" cmpd="sng" algn="ctr">
              <a:solidFill>
                <a:schemeClr val="tx1"/>
              </a:solidFill>
              <a:prstDash val="solid"/>
              <a:round/>
              <a:headEnd type="none" w="med" len="med"/>
              <a:tailEnd type="triangle" w="med" len="med"/>
            </a:ln>
            <a:effectLst/>
          </p:spPr>
        </p:cxnSp>
        <p:cxnSp>
          <p:nvCxnSpPr>
            <p:cNvPr id="43" name="Straight Arrow Connector 42">
              <a:extLst>
                <a:ext uri="{FF2B5EF4-FFF2-40B4-BE49-F238E27FC236}">
                  <a16:creationId xmlns:a16="http://schemas.microsoft.com/office/drawing/2014/main" id="{A13FC1FD-15F0-4B5B-882B-382472B96850}"/>
                </a:ext>
              </a:extLst>
            </p:cNvPr>
            <p:cNvCxnSpPr>
              <a:cxnSpLocks/>
            </p:cNvCxnSpPr>
            <p:nvPr/>
          </p:nvCxnSpPr>
          <p:spPr bwMode="auto">
            <a:xfrm>
              <a:off x="10048303" y="3859476"/>
              <a:ext cx="834" cy="701249"/>
            </a:xfrm>
            <a:prstGeom prst="straightConnector1">
              <a:avLst/>
            </a:prstGeom>
            <a:solidFill>
              <a:srgbClr val="00B8FF"/>
            </a:solidFill>
            <a:ln w="3175" cap="flat" cmpd="sng" algn="ctr">
              <a:solidFill>
                <a:schemeClr val="tx1"/>
              </a:solidFill>
              <a:prstDash val="solid"/>
              <a:round/>
              <a:headEnd type="triangle" w="med" len="med"/>
              <a:tailEnd type="triangle" w="med" len="med"/>
            </a:ln>
            <a:effectLst/>
          </p:spPr>
        </p:cxnSp>
        <p:sp>
          <p:nvSpPr>
            <p:cNvPr id="44" name="内容占位符 2">
              <a:extLst>
                <a:ext uri="{FF2B5EF4-FFF2-40B4-BE49-F238E27FC236}">
                  <a16:creationId xmlns:a16="http://schemas.microsoft.com/office/drawing/2014/main" id="{5DAA839C-4297-4FCD-9E6C-30D380CF5E26}"/>
                </a:ext>
              </a:extLst>
            </p:cNvPr>
            <p:cNvSpPr txBox="1">
              <a:spLocks/>
            </p:cNvSpPr>
            <p:nvPr/>
          </p:nvSpPr>
          <p:spPr bwMode="auto">
            <a:xfrm>
              <a:off x="9012785" y="3971293"/>
              <a:ext cx="1370523" cy="576830"/>
            </a:xfrm>
            <a:prstGeom prst="rect">
              <a:avLst/>
            </a:prstGeom>
            <a:noFill/>
            <a:ln w="9525">
              <a:noFill/>
              <a:miter lim="800000"/>
              <a:headEnd/>
              <a:tailEnd/>
            </a:ln>
          </p:spPr>
          <p:txBody>
            <a:bodyPr/>
            <a:lstStyle/>
            <a:p>
              <a:pPr algn="ctr" fontAlgn="auto">
                <a:spcBef>
                  <a:spcPts val="0"/>
                </a:spcBef>
                <a:spcAft>
                  <a:spcPts val="0"/>
                </a:spcAft>
                <a:defRPr/>
              </a:pPr>
              <a:r>
                <a:rPr lang="en-US" altLang="zh-CN" sz="2000" b="1" dirty="0">
                  <a:solidFill>
                    <a:schemeClr val="tx1"/>
                  </a:solidFill>
                </a:rPr>
                <a:t>SNR</a:t>
              </a:r>
            </a:p>
          </p:txBody>
        </p:sp>
        <p:cxnSp>
          <p:nvCxnSpPr>
            <p:cNvPr id="45" name="Straight Arrow Connector 44">
              <a:extLst>
                <a:ext uri="{FF2B5EF4-FFF2-40B4-BE49-F238E27FC236}">
                  <a16:creationId xmlns:a16="http://schemas.microsoft.com/office/drawing/2014/main" id="{8E7552C2-1207-4F72-956E-FCAADD567B65}"/>
                </a:ext>
              </a:extLst>
            </p:cNvPr>
            <p:cNvCxnSpPr>
              <a:cxnSpLocks/>
            </p:cNvCxnSpPr>
            <p:nvPr/>
          </p:nvCxnSpPr>
          <p:spPr bwMode="auto">
            <a:xfrm flipV="1">
              <a:off x="11136560" y="1954366"/>
              <a:ext cx="0" cy="594441"/>
            </a:xfrm>
            <a:prstGeom prst="straightConnector1">
              <a:avLst/>
            </a:prstGeom>
            <a:solidFill>
              <a:srgbClr val="00B8FF"/>
            </a:solidFill>
            <a:ln w="3175" cap="flat" cmpd="sng" algn="ctr">
              <a:solidFill>
                <a:schemeClr val="tx1"/>
              </a:solidFill>
              <a:prstDash val="solid"/>
              <a:round/>
              <a:headEnd type="none" w="med" len="med"/>
              <a:tailEnd type="triangle" w="med" len="med"/>
            </a:ln>
            <a:effectLst/>
          </p:spPr>
        </p:cxnSp>
      </p:grpSp>
      <p:graphicFrame>
        <p:nvGraphicFramePr>
          <p:cNvPr id="46" name="Table 45">
            <a:extLst>
              <a:ext uri="{FF2B5EF4-FFF2-40B4-BE49-F238E27FC236}">
                <a16:creationId xmlns:a16="http://schemas.microsoft.com/office/drawing/2014/main" id="{03030C72-ABBC-4B01-9D26-6939907064A7}"/>
              </a:ext>
            </a:extLst>
          </p:cNvPr>
          <p:cNvGraphicFramePr>
            <a:graphicFrameLocks noGrp="1"/>
          </p:cNvGraphicFramePr>
          <p:nvPr>
            <p:extLst>
              <p:ext uri="{D42A27DB-BD31-4B8C-83A1-F6EECF244321}">
                <p14:modId xmlns:p14="http://schemas.microsoft.com/office/powerpoint/2010/main" val="2830990578"/>
              </p:ext>
            </p:extLst>
          </p:nvPr>
        </p:nvGraphicFramePr>
        <p:xfrm>
          <a:off x="729553" y="2132856"/>
          <a:ext cx="8724923" cy="944760"/>
        </p:xfrm>
        <a:graphic>
          <a:graphicData uri="http://schemas.openxmlformats.org/drawingml/2006/table">
            <a:tbl>
              <a:tblPr>
                <a:tableStyleId>{5C22544A-7EE6-4342-B048-85BDC9FD1C3A}</a:tableStyleId>
              </a:tblPr>
              <a:tblGrid>
                <a:gridCol w="829943">
                  <a:extLst>
                    <a:ext uri="{9D8B030D-6E8A-4147-A177-3AD203B41FA5}">
                      <a16:colId xmlns:a16="http://schemas.microsoft.com/office/drawing/2014/main" val="3224357289"/>
                    </a:ext>
                  </a:extLst>
                </a:gridCol>
                <a:gridCol w="1224136">
                  <a:extLst>
                    <a:ext uri="{9D8B030D-6E8A-4147-A177-3AD203B41FA5}">
                      <a16:colId xmlns:a16="http://schemas.microsoft.com/office/drawing/2014/main" val="3770882638"/>
                    </a:ext>
                  </a:extLst>
                </a:gridCol>
                <a:gridCol w="1126228">
                  <a:extLst>
                    <a:ext uri="{9D8B030D-6E8A-4147-A177-3AD203B41FA5}">
                      <a16:colId xmlns:a16="http://schemas.microsoft.com/office/drawing/2014/main" val="3067262515"/>
                    </a:ext>
                  </a:extLst>
                </a:gridCol>
                <a:gridCol w="1080120">
                  <a:extLst>
                    <a:ext uri="{9D8B030D-6E8A-4147-A177-3AD203B41FA5}">
                      <a16:colId xmlns:a16="http://schemas.microsoft.com/office/drawing/2014/main" val="3311367101"/>
                    </a:ext>
                  </a:extLst>
                </a:gridCol>
                <a:gridCol w="1008112">
                  <a:extLst>
                    <a:ext uri="{9D8B030D-6E8A-4147-A177-3AD203B41FA5}">
                      <a16:colId xmlns:a16="http://schemas.microsoft.com/office/drawing/2014/main" val="1136512726"/>
                    </a:ext>
                  </a:extLst>
                </a:gridCol>
                <a:gridCol w="1296144">
                  <a:extLst>
                    <a:ext uri="{9D8B030D-6E8A-4147-A177-3AD203B41FA5}">
                      <a16:colId xmlns:a16="http://schemas.microsoft.com/office/drawing/2014/main" val="1035681372"/>
                    </a:ext>
                  </a:extLst>
                </a:gridCol>
                <a:gridCol w="936104">
                  <a:extLst>
                    <a:ext uri="{9D8B030D-6E8A-4147-A177-3AD203B41FA5}">
                      <a16:colId xmlns:a16="http://schemas.microsoft.com/office/drawing/2014/main" val="738939542"/>
                    </a:ext>
                  </a:extLst>
                </a:gridCol>
                <a:gridCol w="1224136">
                  <a:extLst>
                    <a:ext uri="{9D8B030D-6E8A-4147-A177-3AD203B41FA5}">
                      <a16:colId xmlns:a16="http://schemas.microsoft.com/office/drawing/2014/main" val="4036361824"/>
                    </a:ext>
                  </a:extLst>
                </a:gridCol>
              </a:tblGrid>
              <a:tr h="377070">
                <a:tc>
                  <a:txBody>
                    <a:bodyPr/>
                    <a:lstStyle/>
                    <a:p>
                      <a:pPr algn="ctr" fontAlgn="b"/>
                      <a:r>
                        <a:rPr lang="en-US" sz="1800" u="none" strike="noStrike" dirty="0">
                          <a:effectLst/>
                        </a:rPr>
                        <a:t>D  [cm]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P</a:t>
                      </a:r>
                      <a:r>
                        <a:rPr lang="en-US" sz="1800" b="1" u="none" strike="noStrike" baseline="-25000" dirty="0">
                          <a:effectLst/>
                        </a:rPr>
                        <a:t>EX_B</a:t>
                      </a:r>
                      <a:r>
                        <a:rPr lang="en-US" sz="1800" u="none" strike="noStrike" dirty="0">
                          <a:effectLst/>
                        </a:rPr>
                        <a:t> [dBm]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BS</a:t>
                      </a:r>
                      <a:r>
                        <a:rPr lang="en-US" sz="1800" b="1" u="none" strike="noStrike" baseline="-25000" dirty="0">
                          <a:effectLst/>
                        </a:rPr>
                        <a:t>Loss</a:t>
                      </a:r>
                      <a:r>
                        <a:rPr lang="en-US" sz="1800" u="none" strike="noStrike" dirty="0">
                          <a:effectLst/>
                        </a:rPr>
                        <a:t> [dB]</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P</a:t>
                      </a:r>
                      <a:r>
                        <a:rPr lang="en-US" sz="1800" u="none" strike="noStrike" baseline="-25000" dirty="0">
                          <a:effectLst/>
                        </a:rPr>
                        <a:t>RX</a:t>
                      </a:r>
                      <a:r>
                        <a:rPr lang="en-US" sz="1800" u="none" strike="noStrike" dirty="0">
                          <a:effectLst/>
                        </a:rPr>
                        <a:t> [dBm]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P</a:t>
                      </a:r>
                      <a:r>
                        <a:rPr lang="en-US" sz="1800" u="none" strike="noStrike" baseline="-25000" dirty="0">
                          <a:effectLst/>
                        </a:rPr>
                        <a:t>Lk</a:t>
                      </a:r>
                      <a:r>
                        <a:rPr lang="en-US" sz="1800" u="none" strike="noStrike" dirty="0">
                          <a:effectLst/>
                        </a:rPr>
                        <a:t> [dBm]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P</a:t>
                      </a:r>
                      <a:r>
                        <a:rPr lang="en-US" sz="1800" u="none" strike="noStrike" baseline="-25000" dirty="0">
                          <a:effectLst/>
                        </a:rPr>
                        <a:t>Lk</a:t>
                      </a:r>
                      <a:r>
                        <a:rPr lang="en-US" sz="1800" u="none" strike="noStrike" dirty="0">
                          <a:effectLst/>
                        </a:rPr>
                        <a:t> -P</a:t>
                      </a:r>
                      <a:r>
                        <a:rPr lang="en-US" sz="1800" u="none" strike="noStrike" baseline="-25000" dirty="0">
                          <a:effectLst/>
                        </a:rPr>
                        <a:t>RX </a:t>
                      </a:r>
                      <a:r>
                        <a:rPr lang="en-US" sz="1800" u="none" strike="noStrike" dirty="0">
                          <a:effectLst/>
                        </a:rPr>
                        <a:t>[dB]</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SNR[dB]</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u="none" strike="noStrike" dirty="0">
                          <a:effectLst/>
                        </a:rPr>
                        <a:t>P</a:t>
                      </a:r>
                      <a:r>
                        <a:rPr lang="en-US" sz="1800" b="1" u="none" strike="noStrike" baseline="-25000" dirty="0">
                          <a:effectLst/>
                        </a:rPr>
                        <a:t>EH</a:t>
                      </a:r>
                      <a:r>
                        <a:rPr lang="en-US" sz="1800" u="none" strike="noStrike" dirty="0">
                          <a:effectLst/>
                        </a:rPr>
                        <a:t> [dBm]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extLst>
                  <a:ext uri="{0D108BD9-81ED-4DB2-BD59-A6C34878D82A}">
                    <a16:rowId xmlns:a16="http://schemas.microsoft.com/office/drawing/2014/main" val="3924672972"/>
                  </a:ext>
                </a:extLst>
              </a:tr>
              <a:tr h="141923">
                <a:tc>
                  <a:txBody>
                    <a:bodyPr/>
                    <a:lstStyle/>
                    <a:p>
                      <a:pPr algn="ctr" fontAlgn="b"/>
                      <a:r>
                        <a:rPr lang="en-US" sz="1800" u="none" strike="noStrike" dirty="0">
                          <a:effectLst/>
                        </a:rPr>
                        <a:t>40</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ptos Narrow" panose="020B0004020202020204" pitchFamily="34" charset="0"/>
                          <a:ea typeface="MS Gothic"/>
                          <a:cs typeface="+mn-cs"/>
                        </a:rPr>
                        <a:t>0</a:t>
                      </a:r>
                      <a:endParaRPr kumimoji="0" lang="en-IL" sz="1800" b="0" i="0" u="none" strike="noStrike" kern="1200" cap="none" spc="0" normalizeH="0" baseline="0" noProof="0" dirty="0">
                        <a:ln>
                          <a:noFill/>
                        </a:ln>
                        <a:solidFill>
                          <a:srgbClr val="000000"/>
                        </a:solidFill>
                        <a:effectLst/>
                        <a:uLnTx/>
                        <a:uFillTx/>
                        <a:latin typeface="Aptos Narrow" panose="020B0004020202020204" pitchFamily="34" charset="0"/>
                        <a:ea typeface="MS Gothic"/>
                        <a:cs typeface="+mn-cs"/>
                      </a:endParaRPr>
                    </a:p>
                  </a:txBody>
                  <a:tcPr marL="9525" marR="9525" marT="9525" marB="0" anchor="b">
                    <a:solidFill>
                      <a:srgbClr val="00B0F0">
                        <a:alpha val="20000"/>
                      </a:srgbClr>
                    </a:solidFill>
                  </a:tcPr>
                </a:tc>
                <a:tc>
                  <a:txBody>
                    <a:bodyPr/>
                    <a:lstStyle/>
                    <a:p>
                      <a:pPr algn="ctr" fontAlgn="b"/>
                      <a:r>
                        <a:rPr lang="en-US" sz="1800" u="none" strike="noStrike" dirty="0">
                          <a:solidFill>
                            <a:srgbClr val="FF0000"/>
                          </a:solidFill>
                          <a:effectLst/>
                        </a:rPr>
                        <a:t>5</a:t>
                      </a:r>
                      <a:endParaRPr lang="en-IL" sz="1800" b="0" i="0" u="none" strike="noStrike" dirty="0">
                        <a:solidFill>
                          <a:srgbClr val="FF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69</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rgbClr val="FFC000"/>
                          </a:solidFill>
                          <a:effectLst/>
                          <a:latin typeface="+mn-lt"/>
                          <a:ea typeface="+mn-ea"/>
                          <a:cs typeface="+mn-cs"/>
                        </a:rPr>
                        <a:t>-20</a:t>
                      </a:r>
                      <a:endParaRPr lang="en-IL" sz="1800" b="1" u="none" strike="noStrike" kern="1200" dirty="0">
                        <a:solidFill>
                          <a:srgbClr val="FFC000"/>
                        </a:solidFill>
                        <a:effectLst/>
                        <a:latin typeface="+mn-lt"/>
                        <a:ea typeface="+mn-ea"/>
                        <a:cs typeface="+mn-cs"/>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rgbClr val="FF0000"/>
                          </a:solidFill>
                          <a:effectLst/>
                          <a:latin typeface="+mn-lt"/>
                          <a:ea typeface="+mn-ea"/>
                          <a:cs typeface="+mn-cs"/>
                        </a:rPr>
                        <a:t>49</a:t>
                      </a:r>
                      <a:endParaRPr lang="en-IL" sz="1800" b="1" u="none" strike="noStrike" kern="1200" dirty="0">
                        <a:solidFill>
                          <a:srgbClr val="FF0000"/>
                        </a:solidFill>
                        <a:effectLst/>
                        <a:latin typeface="+mn-lt"/>
                        <a:ea typeface="+mn-ea"/>
                        <a:cs typeface="+mn-cs"/>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rgbClr val="FF0000"/>
                          </a:solidFill>
                          <a:effectLst/>
                          <a:latin typeface="+mn-lt"/>
                          <a:ea typeface="+mn-ea"/>
                          <a:cs typeface="+mn-cs"/>
                        </a:rPr>
                        <a:t>1</a:t>
                      </a:r>
                      <a:endParaRPr lang="en-IL" sz="1800" b="1" u="none" strike="noStrike" kern="1200" dirty="0">
                        <a:solidFill>
                          <a:srgbClr val="FF0000"/>
                        </a:solidFill>
                        <a:effectLst/>
                        <a:latin typeface="+mn-lt"/>
                        <a:ea typeface="+mn-ea"/>
                        <a:cs typeface="+mn-cs"/>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IL" sz="1800" b="1" i="0" u="none" strike="noStrike" kern="1200" cap="none" spc="0" normalizeH="0" baseline="0" noProof="0">
                          <a:ln>
                            <a:noFill/>
                          </a:ln>
                          <a:solidFill>
                            <a:srgbClr val="AAE2CA">
                              <a:lumMod val="50000"/>
                            </a:srgbClr>
                          </a:solidFill>
                          <a:effectLst/>
                          <a:uLnTx/>
                          <a:uFillTx/>
                          <a:latin typeface="Times New Roman"/>
                          <a:ea typeface="MS Gothic"/>
                          <a:cs typeface="+mn-cs"/>
                        </a:rPr>
                        <a:t>-</a:t>
                      </a:r>
                      <a:r>
                        <a:rPr kumimoji="0" lang="en-US" sz="1800" b="1" i="0" u="none" strike="noStrike" kern="1200" cap="none" spc="0" normalizeH="0" baseline="0" noProof="0">
                          <a:ln>
                            <a:noFill/>
                          </a:ln>
                          <a:solidFill>
                            <a:srgbClr val="AAE2CA">
                              <a:lumMod val="50000"/>
                            </a:srgbClr>
                          </a:solidFill>
                          <a:effectLst/>
                          <a:uLnTx/>
                          <a:uFillTx/>
                          <a:latin typeface="Times New Roman"/>
                          <a:ea typeface="MS Gothic"/>
                          <a:cs typeface="+mn-cs"/>
                        </a:rPr>
                        <a:t>22</a:t>
                      </a:r>
                      <a:endParaRPr kumimoji="0" lang="en-IL" sz="1800" b="1" i="0" u="none" strike="noStrike" kern="1200" cap="none" spc="0" normalizeH="0" baseline="0" noProof="0" dirty="0">
                        <a:ln>
                          <a:noFill/>
                        </a:ln>
                        <a:solidFill>
                          <a:srgbClr val="AAE2CA">
                            <a:lumMod val="50000"/>
                          </a:srgbClr>
                        </a:solidFill>
                        <a:effectLst/>
                        <a:uLnTx/>
                        <a:uFillTx/>
                        <a:latin typeface="Times New Roman"/>
                        <a:ea typeface="MS Gothic"/>
                        <a:cs typeface="+mn-cs"/>
                      </a:endParaRPr>
                    </a:p>
                  </a:txBody>
                  <a:tcPr marL="9525" marR="9525" marT="9525" marB="0" anchor="b">
                    <a:solidFill>
                      <a:srgbClr val="00B0F0">
                        <a:alpha val="20000"/>
                      </a:srgbClr>
                    </a:solidFill>
                  </a:tcPr>
                </a:tc>
                <a:extLst>
                  <a:ext uri="{0D108BD9-81ED-4DB2-BD59-A6C34878D82A}">
                    <a16:rowId xmlns:a16="http://schemas.microsoft.com/office/drawing/2014/main" val="1616487325"/>
                  </a:ext>
                </a:extLst>
              </a:tr>
              <a:tr h="183738">
                <a:tc>
                  <a:txBody>
                    <a:bodyPr/>
                    <a:lstStyle/>
                    <a:p>
                      <a:pPr algn="ctr" fontAlgn="b"/>
                      <a:r>
                        <a:rPr lang="en-US" sz="1800" u="none" strike="noStrike" dirty="0">
                          <a:effectLst/>
                        </a:rPr>
                        <a:t>40</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ptos Narrow" panose="020B0004020202020204" pitchFamily="34" charset="0"/>
                          <a:ea typeface="MS Gothic"/>
                          <a:cs typeface="+mn-cs"/>
                        </a:rPr>
                        <a:t>0</a:t>
                      </a:r>
                      <a:endParaRPr kumimoji="0" lang="en-IL" sz="1800" b="0" i="0" u="none" strike="noStrike" kern="1200" cap="none" spc="0" normalizeH="0" baseline="0" noProof="0" dirty="0">
                        <a:ln>
                          <a:noFill/>
                        </a:ln>
                        <a:solidFill>
                          <a:srgbClr val="000000"/>
                        </a:solidFill>
                        <a:effectLst/>
                        <a:uLnTx/>
                        <a:uFillTx/>
                        <a:latin typeface="Aptos Narrow" panose="020B0004020202020204" pitchFamily="34" charset="0"/>
                        <a:ea typeface="MS Gothic"/>
                        <a:cs typeface="+mn-cs"/>
                      </a:endParaRPr>
                    </a:p>
                  </a:txBody>
                  <a:tcPr marL="9525" marR="9525" marT="9525" marB="0" anchor="b">
                    <a:solidFill>
                      <a:srgbClr val="00B0F0">
                        <a:alpha val="20000"/>
                      </a:srgbClr>
                    </a:solidFill>
                  </a:tcPr>
                </a:tc>
                <a:tc>
                  <a:txBody>
                    <a:bodyPr/>
                    <a:lstStyle/>
                    <a:p>
                      <a:pPr algn="ctr" fontAlgn="b"/>
                      <a:r>
                        <a:rPr lang="en-US" sz="1800" u="none" strike="noStrike" dirty="0">
                          <a:solidFill>
                            <a:srgbClr val="FFC000"/>
                          </a:solidFill>
                          <a:effectLst/>
                        </a:rPr>
                        <a:t>3</a:t>
                      </a:r>
                      <a:endParaRPr lang="en-IL" sz="1800" b="0" i="0" u="none" strike="noStrike" dirty="0">
                        <a:solidFill>
                          <a:srgbClr val="FFC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67</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rgbClr val="FFC000"/>
                          </a:solidFill>
                          <a:effectLst/>
                          <a:latin typeface="+mn-lt"/>
                          <a:ea typeface="+mn-ea"/>
                          <a:cs typeface="+mn-cs"/>
                        </a:rPr>
                        <a:t>-20</a:t>
                      </a:r>
                      <a:endParaRPr lang="en-IL" sz="1800" b="1" u="none" strike="noStrike" kern="1200" dirty="0">
                        <a:solidFill>
                          <a:srgbClr val="FFC000"/>
                        </a:solidFill>
                        <a:effectLst/>
                        <a:latin typeface="+mn-lt"/>
                        <a:ea typeface="+mn-ea"/>
                        <a:cs typeface="+mn-cs"/>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1" u="none" strike="noStrike" kern="1200" dirty="0">
                          <a:solidFill>
                            <a:srgbClr val="FFC000"/>
                          </a:solidFill>
                          <a:effectLst/>
                          <a:latin typeface="+mn-lt"/>
                          <a:ea typeface="+mn-ea"/>
                          <a:cs typeface="+mn-cs"/>
                        </a:rPr>
                        <a:t>47</a:t>
                      </a:r>
                      <a:endParaRPr lang="en-IL" sz="1800" b="1" u="none" strike="noStrike" kern="1200" dirty="0">
                        <a:solidFill>
                          <a:srgbClr val="FFC000"/>
                        </a:solidFill>
                        <a:effectLst/>
                        <a:latin typeface="+mn-lt"/>
                        <a:ea typeface="+mn-ea"/>
                        <a:cs typeface="+mn-cs"/>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1" u="none" strike="noStrike" kern="1200" dirty="0">
                          <a:solidFill>
                            <a:srgbClr val="FFC000"/>
                          </a:solidFill>
                          <a:effectLst/>
                          <a:latin typeface="+mn-lt"/>
                          <a:ea typeface="+mn-ea"/>
                          <a:cs typeface="+mn-cs"/>
                        </a:rPr>
                        <a:t>3</a:t>
                      </a:r>
                      <a:endParaRPr lang="en-IL" sz="1800" b="1" u="none" strike="noStrike" kern="1200" dirty="0">
                        <a:solidFill>
                          <a:srgbClr val="FFC000"/>
                        </a:solidFill>
                        <a:effectLst/>
                        <a:latin typeface="+mn-lt"/>
                        <a:ea typeface="+mn-ea"/>
                        <a:cs typeface="+mn-cs"/>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IL" sz="1800" b="1" i="0" u="none" strike="noStrike" kern="1200" cap="none" spc="0" normalizeH="0" baseline="0" noProof="0" dirty="0">
                          <a:ln>
                            <a:noFill/>
                          </a:ln>
                          <a:solidFill>
                            <a:srgbClr val="AAE2CA">
                              <a:lumMod val="50000"/>
                            </a:srgbClr>
                          </a:solidFill>
                          <a:effectLst/>
                          <a:uLnTx/>
                          <a:uFillTx/>
                          <a:latin typeface="Times New Roman"/>
                          <a:ea typeface="MS Gothic"/>
                          <a:cs typeface="+mn-cs"/>
                        </a:rPr>
                        <a:t>-</a:t>
                      </a:r>
                      <a:r>
                        <a:rPr kumimoji="0" lang="en-US" sz="1800" b="1" i="0" u="none" strike="noStrike" kern="1200" cap="none" spc="0" normalizeH="0" baseline="0" noProof="0" dirty="0">
                          <a:ln>
                            <a:noFill/>
                          </a:ln>
                          <a:solidFill>
                            <a:srgbClr val="AAE2CA">
                              <a:lumMod val="50000"/>
                            </a:srgbClr>
                          </a:solidFill>
                          <a:effectLst/>
                          <a:uLnTx/>
                          <a:uFillTx/>
                          <a:latin typeface="Times New Roman"/>
                          <a:ea typeface="MS Gothic"/>
                          <a:cs typeface="+mn-cs"/>
                        </a:rPr>
                        <a:t>22</a:t>
                      </a:r>
                      <a:endParaRPr kumimoji="0" lang="en-IL" sz="1800" b="1" i="0" u="none" strike="noStrike" kern="1200" cap="none" spc="0" normalizeH="0" baseline="0" noProof="0" dirty="0">
                        <a:ln>
                          <a:noFill/>
                        </a:ln>
                        <a:solidFill>
                          <a:srgbClr val="AAE2CA">
                            <a:lumMod val="50000"/>
                          </a:srgbClr>
                        </a:solidFill>
                        <a:effectLst/>
                        <a:uLnTx/>
                        <a:uFillTx/>
                        <a:latin typeface="Times New Roman"/>
                        <a:ea typeface="MS Gothic"/>
                        <a:cs typeface="+mn-cs"/>
                      </a:endParaRPr>
                    </a:p>
                  </a:txBody>
                  <a:tcPr marL="9525" marR="9525" marT="9525" marB="0" anchor="b">
                    <a:solidFill>
                      <a:srgbClr val="00B0F0">
                        <a:alpha val="20000"/>
                      </a:srgbClr>
                    </a:solidFill>
                  </a:tcPr>
                </a:tc>
                <a:extLst>
                  <a:ext uri="{0D108BD9-81ED-4DB2-BD59-A6C34878D82A}">
                    <a16:rowId xmlns:a16="http://schemas.microsoft.com/office/drawing/2014/main" val="2258650577"/>
                  </a:ext>
                </a:extLst>
              </a:tr>
            </a:tbl>
          </a:graphicData>
        </a:graphic>
      </p:graphicFrame>
      <p:sp>
        <p:nvSpPr>
          <p:cNvPr id="47" name="TextBox 46">
            <a:extLst>
              <a:ext uri="{FF2B5EF4-FFF2-40B4-BE49-F238E27FC236}">
                <a16:creationId xmlns:a16="http://schemas.microsoft.com/office/drawing/2014/main" id="{14334A5F-7BB3-4CD2-9346-701A96B9CF21}"/>
              </a:ext>
            </a:extLst>
          </p:cNvPr>
          <p:cNvSpPr txBox="1"/>
          <p:nvPr/>
        </p:nvSpPr>
        <p:spPr>
          <a:xfrm>
            <a:off x="785072" y="3941057"/>
            <a:ext cx="8677038" cy="461665"/>
          </a:xfrm>
          <a:prstGeom prst="rect">
            <a:avLst/>
          </a:prstGeom>
          <a:noFill/>
        </p:spPr>
        <p:txBody>
          <a:bodyPr wrap="square" rtlCol="0">
            <a:spAutoFit/>
          </a:bodyPr>
          <a:lstStyle/>
          <a:p>
            <a:r>
              <a:rPr lang="en-US" b="1" dirty="0">
                <a:solidFill>
                  <a:schemeClr val="tx1"/>
                </a:solidFill>
              </a:rPr>
              <a:t>Can we follow a similar approach to achieve an 80 cm range?</a:t>
            </a:r>
          </a:p>
        </p:txBody>
      </p:sp>
      <p:graphicFrame>
        <p:nvGraphicFramePr>
          <p:cNvPr id="48" name="Table 47">
            <a:extLst>
              <a:ext uri="{FF2B5EF4-FFF2-40B4-BE49-F238E27FC236}">
                <a16:creationId xmlns:a16="http://schemas.microsoft.com/office/drawing/2014/main" id="{03D9A570-FC14-4D35-9AE8-735E8EFAA4B5}"/>
              </a:ext>
            </a:extLst>
          </p:cNvPr>
          <p:cNvGraphicFramePr>
            <a:graphicFrameLocks noGrp="1"/>
          </p:cNvGraphicFramePr>
          <p:nvPr>
            <p:extLst>
              <p:ext uri="{D42A27DB-BD31-4B8C-83A1-F6EECF244321}">
                <p14:modId xmlns:p14="http://schemas.microsoft.com/office/powerpoint/2010/main" val="203965011"/>
              </p:ext>
            </p:extLst>
          </p:nvPr>
        </p:nvGraphicFramePr>
        <p:xfrm>
          <a:off x="697902" y="4360635"/>
          <a:ext cx="8980162" cy="1228605"/>
        </p:xfrm>
        <a:graphic>
          <a:graphicData uri="http://schemas.openxmlformats.org/drawingml/2006/table">
            <a:tbl>
              <a:tblPr>
                <a:tableStyleId>{5C22544A-7EE6-4342-B048-85BDC9FD1C3A}</a:tableStyleId>
              </a:tblPr>
              <a:tblGrid>
                <a:gridCol w="789586">
                  <a:extLst>
                    <a:ext uri="{9D8B030D-6E8A-4147-A177-3AD203B41FA5}">
                      <a16:colId xmlns:a16="http://schemas.microsoft.com/office/drawing/2014/main" val="3224357289"/>
                    </a:ext>
                  </a:extLst>
                </a:gridCol>
                <a:gridCol w="1224136">
                  <a:extLst>
                    <a:ext uri="{9D8B030D-6E8A-4147-A177-3AD203B41FA5}">
                      <a16:colId xmlns:a16="http://schemas.microsoft.com/office/drawing/2014/main" val="3770882638"/>
                    </a:ext>
                  </a:extLst>
                </a:gridCol>
                <a:gridCol w="1152128">
                  <a:extLst>
                    <a:ext uri="{9D8B030D-6E8A-4147-A177-3AD203B41FA5}">
                      <a16:colId xmlns:a16="http://schemas.microsoft.com/office/drawing/2014/main" val="3067262515"/>
                    </a:ext>
                  </a:extLst>
                </a:gridCol>
                <a:gridCol w="1080120">
                  <a:extLst>
                    <a:ext uri="{9D8B030D-6E8A-4147-A177-3AD203B41FA5}">
                      <a16:colId xmlns:a16="http://schemas.microsoft.com/office/drawing/2014/main" val="3311367101"/>
                    </a:ext>
                  </a:extLst>
                </a:gridCol>
                <a:gridCol w="1152128">
                  <a:extLst>
                    <a:ext uri="{9D8B030D-6E8A-4147-A177-3AD203B41FA5}">
                      <a16:colId xmlns:a16="http://schemas.microsoft.com/office/drawing/2014/main" val="1136512726"/>
                    </a:ext>
                  </a:extLst>
                </a:gridCol>
                <a:gridCol w="1368152">
                  <a:extLst>
                    <a:ext uri="{9D8B030D-6E8A-4147-A177-3AD203B41FA5}">
                      <a16:colId xmlns:a16="http://schemas.microsoft.com/office/drawing/2014/main" val="1035681372"/>
                    </a:ext>
                  </a:extLst>
                </a:gridCol>
                <a:gridCol w="1008112">
                  <a:extLst>
                    <a:ext uri="{9D8B030D-6E8A-4147-A177-3AD203B41FA5}">
                      <a16:colId xmlns:a16="http://schemas.microsoft.com/office/drawing/2014/main" val="738939542"/>
                    </a:ext>
                  </a:extLst>
                </a:gridCol>
                <a:gridCol w="1205800">
                  <a:extLst>
                    <a:ext uri="{9D8B030D-6E8A-4147-A177-3AD203B41FA5}">
                      <a16:colId xmlns:a16="http://schemas.microsoft.com/office/drawing/2014/main" val="4036361824"/>
                    </a:ext>
                  </a:extLst>
                </a:gridCol>
              </a:tblGrid>
              <a:tr h="377070">
                <a:tc>
                  <a:txBody>
                    <a:bodyPr/>
                    <a:lstStyle/>
                    <a:p>
                      <a:pPr algn="ctr" fontAlgn="b"/>
                      <a:r>
                        <a:rPr lang="en-US" sz="1800" u="none" strike="noStrike" dirty="0">
                          <a:effectLst/>
                        </a:rPr>
                        <a:t>D  [cm]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P</a:t>
                      </a:r>
                      <a:r>
                        <a:rPr lang="en-US" sz="1800" b="1" u="none" strike="noStrike" baseline="-25000" dirty="0">
                          <a:effectLst/>
                        </a:rPr>
                        <a:t>EX_B</a:t>
                      </a:r>
                      <a:r>
                        <a:rPr lang="en-US" sz="1800" u="none" strike="noStrike" dirty="0">
                          <a:effectLst/>
                        </a:rPr>
                        <a:t> [dBm]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BS</a:t>
                      </a:r>
                      <a:r>
                        <a:rPr lang="en-US" sz="1800" b="1" u="none" strike="noStrike" baseline="-25000" dirty="0">
                          <a:effectLst/>
                        </a:rPr>
                        <a:t>Loss</a:t>
                      </a:r>
                      <a:r>
                        <a:rPr lang="en-US" sz="1800" u="none" strike="noStrike" dirty="0">
                          <a:effectLst/>
                        </a:rPr>
                        <a:t> [dB]</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P</a:t>
                      </a:r>
                      <a:r>
                        <a:rPr lang="en-US" sz="1800" u="none" strike="noStrike" baseline="-25000" dirty="0">
                          <a:effectLst/>
                        </a:rPr>
                        <a:t>RX</a:t>
                      </a:r>
                      <a:r>
                        <a:rPr lang="en-US" sz="1800" u="none" strike="noStrike" dirty="0">
                          <a:effectLst/>
                        </a:rPr>
                        <a:t> [dBm]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P</a:t>
                      </a:r>
                      <a:r>
                        <a:rPr lang="en-US" sz="1800" u="none" strike="noStrike" baseline="-25000" dirty="0">
                          <a:effectLst/>
                        </a:rPr>
                        <a:t>Lk</a:t>
                      </a:r>
                      <a:r>
                        <a:rPr lang="en-US" sz="1800" u="none" strike="noStrike" dirty="0">
                          <a:effectLst/>
                        </a:rPr>
                        <a:t> [dBm]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P</a:t>
                      </a:r>
                      <a:r>
                        <a:rPr lang="en-US" sz="1800" u="none" strike="noStrike" baseline="-25000" dirty="0">
                          <a:effectLst/>
                        </a:rPr>
                        <a:t>Lk</a:t>
                      </a:r>
                      <a:r>
                        <a:rPr lang="en-US" sz="1800" u="none" strike="noStrike" dirty="0">
                          <a:effectLst/>
                        </a:rPr>
                        <a:t> -P</a:t>
                      </a:r>
                      <a:r>
                        <a:rPr lang="en-US" sz="1800" u="none" strike="noStrike" baseline="-25000" dirty="0">
                          <a:effectLst/>
                        </a:rPr>
                        <a:t>RX </a:t>
                      </a:r>
                      <a:r>
                        <a:rPr lang="en-US" sz="1800" u="none" strike="noStrike" dirty="0">
                          <a:effectLst/>
                        </a:rPr>
                        <a:t>[dB]</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SNR[dB]</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u="none" strike="noStrike" dirty="0">
                          <a:effectLst/>
                        </a:rPr>
                        <a:t>P</a:t>
                      </a:r>
                      <a:r>
                        <a:rPr lang="en-US" sz="1800" b="1" u="none" strike="noStrike" baseline="-25000" dirty="0">
                          <a:effectLst/>
                        </a:rPr>
                        <a:t>EH</a:t>
                      </a:r>
                      <a:r>
                        <a:rPr lang="en-US" sz="1800" u="none" strike="noStrike" dirty="0">
                          <a:effectLst/>
                        </a:rPr>
                        <a:t> [dBm]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extLst>
                  <a:ext uri="{0D108BD9-81ED-4DB2-BD59-A6C34878D82A}">
                    <a16:rowId xmlns:a16="http://schemas.microsoft.com/office/drawing/2014/main" val="3924672972"/>
                  </a:ext>
                </a:extLst>
              </a:tr>
              <a:tr h="200569">
                <a:tc>
                  <a:txBody>
                    <a:bodyPr/>
                    <a:lstStyle/>
                    <a:p>
                      <a:pPr algn="ctr" fontAlgn="b"/>
                      <a:r>
                        <a:rPr lang="en-US" sz="1800" u="none" strike="noStrike" dirty="0">
                          <a:effectLst/>
                        </a:rPr>
                        <a:t>80</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ptos Narrow" panose="020B0004020202020204" pitchFamily="34" charset="0"/>
                          <a:ea typeface="MS Gothic"/>
                          <a:cs typeface="+mn-cs"/>
                        </a:rPr>
                        <a:t>0</a:t>
                      </a:r>
                      <a:endParaRPr kumimoji="0" lang="en-IL" sz="1800" b="0" i="0" u="none" strike="noStrike" kern="1200" cap="none" spc="0" normalizeH="0" baseline="0" noProof="0" dirty="0">
                        <a:ln>
                          <a:noFill/>
                        </a:ln>
                        <a:solidFill>
                          <a:srgbClr val="000000"/>
                        </a:solidFill>
                        <a:effectLst/>
                        <a:uLnTx/>
                        <a:uFillTx/>
                        <a:latin typeface="Aptos Narrow" panose="020B0004020202020204" pitchFamily="34" charset="0"/>
                        <a:ea typeface="MS Gothic"/>
                        <a:cs typeface="+mn-cs"/>
                      </a:endParaRPr>
                    </a:p>
                  </a:txBody>
                  <a:tcPr marL="9525" marR="9525" marT="9525" marB="0" anchor="b">
                    <a:solidFill>
                      <a:srgbClr val="00B0F0">
                        <a:alpha val="20000"/>
                      </a:srgbClr>
                    </a:solidFill>
                  </a:tcPr>
                </a:tc>
                <a:tc>
                  <a:txBody>
                    <a:bodyPr/>
                    <a:lstStyle/>
                    <a:p>
                      <a:pPr algn="ctr" fontAlgn="b"/>
                      <a:r>
                        <a:rPr lang="en-US" sz="1800" u="none" strike="noStrike" dirty="0">
                          <a:solidFill>
                            <a:srgbClr val="FF0000"/>
                          </a:solidFill>
                          <a:effectLst/>
                        </a:rPr>
                        <a:t>5</a:t>
                      </a:r>
                      <a:endParaRPr lang="en-IL" sz="1800" b="0" i="0" u="none" strike="noStrike" dirty="0">
                        <a:solidFill>
                          <a:srgbClr val="FF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81</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rgbClr val="FFC000"/>
                          </a:solidFill>
                          <a:effectLst/>
                          <a:latin typeface="+mn-lt"/>
                          <a:ea typeface="+mn-ea"/>
                          <a:cs typeface="+mn-cs"/>
                        </a:rPr>
                        <a:t>-20</a:t>
                      </a:r>
                      <a:endParaRPr lang="en-IL" sz="1800" b="1" u="none" strike="noStrike" kern="1200" dirty="0">
                        <a:solidFill>
                          <a:srgbClr val="FFC000"/>
                        </a:solidFill>
                        <a:effectLst/>
                        <a:latin typeface="+mn-lt"/>
                        <a:ea typeface="+mn-ea"/>
                        <a:cs typeface="+mn-cs"/>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rgbClr val="FF0000"/>
                          </a:solidFill>
                          <a:effectLst/>
                          <a:latin typeface="+mn-lt"/>
                          <a:ea typeface="+mn-ea"/>
                          <a:cs typeface="+mn-cs"/>
                        </a:rPr>
                        <a:t>61</a:t>
                      </a:r>
                      <a:endParaRPr lang="en-IL" sz="1800" b="1" u="none" strike="noStrike" kern="1200" dirty="0">
                        <a:solidFill>
                          <a:srgbClr val="FF0000"/>
                        </a:solidFill>
                        <a:effectLst/>
                        <a:latin typeface="+mn-lt"/>
                        <a:ea typeface="+mn-ea"/>
                        <a:cs typeface="+mn-cs"/>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rgbClr val="FF0000"/>
                          </a:solidFill>
                          <a:effectLst/>
                          <a:latin typeface="+mn-lt"/>
                          <a:ea typeface="+mn-ea"/>
                          <a:cs typeface="+mn-cs"/>
                        </a:rPr>
                        <a:t>-11</a:t>
                      </a:r>
                      <a:endParaRPr lang="en-IL" sz="1800" b="1" u="none" strike="noStrike" kern="1200" dirty="0">
                        <a:solidFill>
                          <a:srgbClr val="FF0000"/>
                        </a:solidFill>
                        <a:effectLst/>
                        <a:latin typeface="+mn-lt"/>
                        <a:ea typeface="+mn-ea"/>
                        <a:cs typeface="+mn-cs"/>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IL" sz="1800" b="1" i="0" u="none" strike="noStrike" kern="1200" cap="none" spc="0" normalizeH="0" baseline="0" noProof="0" dirty="0">
                          <a:ln>
                            <a:noFill/>
                          </a:ln>
                          <a:solidFill>
                            <a:srgbClr val="92D050"/>
                          </a:solidFill>
                          <a:effectLst/>
                          <a:uLnTx/>
                          <a:uFillTx/>
                          <a:latin typeface="Times New Roman"/>
                          <a:ea typeface="MS Gothic"/>
                          <a:cs typeface="+mn-cs"/>
                        </a:rPr>
                        <a:t>-</a:t>
                      </a:r>
                      <a:r>
                        <a:rPr kumimoji="0" lang="en-US" sz="1800" b="1" i="0" u="none" strike="noStrike" kern="1200" cap="none" spc="0" normalizeH="0" baseline="0" noProof="0" dirty="0">
                          <a:ln>
                            <a:noFill/>
                          </a:ln>
                          <a:solidFill>
                            <a:srgbClr val="92D050"/>
                          </a:solidFill>
                          <a:effectLst/>
                          <a:uLnTx/>
                          <a:uFillTx/>
                          <a:latin typeface="Times New Roman"/>
                          <a:ea typeface="MS Gothic"/>
                          <a:cs typeface="+mn-cs"/>
                        </a:rPr>
                        <a:t>28</a:t>
                      </a:r>
                      <a:endParaRPr kumimoji="0" lang="en-IL" sz="1800" b="1" i="0" u="none" strike="noStrike" kern="1200" cap="none" spc="0" normalizeH="0" baseline="0" noProof="0" dirty="0">
                        <a:ln>
                          <a:noFill/>
                        </a:ln>
                        <a:solidFill>
                          <a:srgbClr val="92D050"/>
                        </a:solidFill>
                        <a:effectLst/>
                        <a:uLnTx/>
                        <a:uFillTx/>
                        <a:latin typeface="Times New Roman"/>
                        <a:ea typeface="MS Gothic"/>
                        <a:cs typeface="+mn-cs"/>
                      </a:endParaRPr>
                    </a:p>
                  </a:txBody>
                  <a:tcPr marL="9525" marR="9525" marT="9525" marB="0" anchor="b">
                    <a:solidFill>
                      <a:srgbClr val="00B0F0">
                        <a:alpha val="20000"/>
                      </a:srgbClr>
                    </a:solidFill>
                  </a:tcPr>
                </a:tc>
                <a:extLst>
                  <a:ext uri="{0D108BD9-81ED-4DB2-BD59-A6C34878D82A}">
                    <a16:rowId xmlns:a16="http://schemas.microsoft.com/office/drawing/2014/main" val="1616487325"/>
                  </a:ext>
                </a:extLst>
              </a:tr>
              <a:tr h="141923">
                <a:tc>
                  <a:txBody>
                    <a:bodyPr/>
                    <a:lstStyle/>
                    <a:p>
                      <a:pPr algn="ctr" fontAlgn="b"/>
                      <a:r>
                        <a:rPr lang="en-US" sz="1800" u="none" strike="noStrike" dirty="0">
                          <a:effectLst/>
                        </a:rPr>
                        <a:t>80</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ptos Narrow" panose="020B0004020202020204" pitchFamily="34" charset="0"/>
                          <a:ea typeface="MS Gothic"/>
                          <a:cs typeface="+mn-cs"/>
                        </a:rPr>
                        <a:t>0</a:t>
                      </a:r>
                      <a:endParaRPr kumimoji="0" lang="en-IL" sz="1800" b="0" i="0" u="none" strike="noStrike" kern="1200" cap="none" spc="0" normalizeH="0" baseline="0" noProof="0" dirty="0">
                        <a:ln>
                          <a:noFill/>
                        </a:ln>
                        <a:solidFill>
                          <a:srgbClr val="000000"/>
                        </a:solidFill>
                        <a:effectLst/>
                        <a:uLnTx/>
                        <a:uFillTx/>
                        <a:latin typeface="Aptos Narrow" panose="020B0004020202020204" pitchFamily="34" charset="0"/>
                        <a:ea typeface="MS Gothic"/>
                        <a:cs typeface="+mn-cs"/>
                      </a:endParaRPr>
                    </a:p>
                  </a:txBody>
                  <a:tcPr marL="9525" marR="9525" marT="9525" marB="0" anchor="b">
                    <a:solidFill>
                      <a:srgbClr val="00B0F0">
                        <a:alpha val="20000"/>
                      </a:srgbClr>
                    </a:solidFill>
                  </a:tcPr>
                </a:tc>
                <a:tc>
                  <a:txBody>
                    <a:bodyPr/>
                    <a:lstStyle/>
                    <a:p>
                      <a:pPr algn="ctr" fontAlgn="b"/>
                      <a:r>
                        <a:rPr lang="en-US" sz="1800" u="none" strike="noStrike" dirty="0">
                          <a:solidFill>
                            <a:srgbClr val="FFC000"/>
                          </a:solidFill>
                          <a:effectLst/>
                        </a:rPr>
                        <a:t>-9</a:t>
                      </a:r>
                      <a:endParaRPr lang="en-IL" sz="1800" b="0" i="0" u="none" strike="noStrike" dirty="0">
                        <a:solidFill>
                          <a:srgbClr val="FFC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67</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rgbClr val="FFC000"/>
                          </a:solidFill>
                          <a:effectLst/>
                          <a:latin typeface="+mn-lt"/>
                          <a:ea typeface="+mn-ea"/>
                          <a:cs typeface="+mn-cs"/>
                        </a:rPr>
                        <a:t>-20</a:t>
                      </a:r>
                      <a:endParaRPr lang="en-IL" sz="1800" b="1" u="none" strike="noStrike" kern="1200" dirty="0">
                        <a:solidFill>
                          <a:srgbClr val="FFC000"/>
                        </a:solidFill>
                        <a:effectLst/>
                        <a:latin typeface="+mn-lt"/>
                        <a:ea typeface="+mn-ea"/>
                        <a:cs typeface="+mn-cs"/>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1" u="none" strike="noStrike" kern="1200" dirty="0">
                          <a:solidFill>
                            <a:srgbClr val="FFC000"/>
                          </a:solidFill>
                          <a:effectLst/>
                          <a:latin typeface="+mn-lt"/>
                          <a:ea typeface="+mn-ea"/>
                          <a:cs typeface="+mn-cs"/>
                        </a:rPr>
                        <a:t>47</a:t>
                      </a:r>
                      <a:endParaRPr lang="en-IL" sz="1800" b="1" u="none" strike="noStrike" kern="1200" dirty="0">
                        <a:solidFill>
                          <a:srgbClr val="FFC000"/>
                        </a:solidFill>
                        <a:effectLst/>
                        <a:latin typeface="+mn-lt"/>
                        <a:ea typeface="+mn-ea"/>
                        <a:cs typeface="+mn-cs"/>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1" u="none" strike="noStrike" kern="1200" dirty="0">
                          <a:solidFill>
                            <a:srgbClr val="FFC000"/>
                          </a:solidFill>
                          <a:effectLst/>
                          <a:latin typeface="+mn-lt"/>
                          <a:ea typeface="+mn-ea"/>
                          <a:cs typeface="+mn-cs"/>
                        </a:rPr>
                        <a:t>3</a:t>
                      </a:r>
                      <a:endParaRPr lang="en-IL" sz="1800" b="1" u="none" strike="noStrike" kern="1200" dirty="0">
                        <a:solidFill>
                          <a:srgbClr val="FFC000"/>
                        </a:solidFill>
                        <a:effectLst/>
                        <a:latin typeface="+mn-lt"/>
                        <a:ea typeface="+mn-ea"/>
                        <a:cs typeface="+mn-cs"/>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IL" sz="1800" b="1" i="0" u="none" strike="noStrike" kern="1200" cap="none" spc="0" normalizeH="0" baseline="0" noProof="0" dirty="0">
                          <a:ln>
                            <a:noFill/>
                          </a:ln>
                          <a:solidFill>
                            <a:srgbClr val="92D050"/>
                          </a:solidFill>
                          <a:effectLst/>
                          <a:uLnTx/>
                          <a:uFillTx/>
                          <a:latin typeface="Times New Roman"/>
                          <a:ea typeface="MS Gothic"/>
                          <a:cs typeface="+mn-cs"/>
                        </a:rPr>
                        <a:t>-</a:t>
                      </a:r>
                      <a:r>
                        <a:rPr kumimoji="0" lang="en-US" sz="1800" b="1" i="0" u="none" strike="noStrike" kern="1200" cap="none" spc="0" normalizeH="0" baseline="0" noProof="0" dirty="0">
                          <a:ln>
                            <a:noFill/>
                          </a:ln>
                          <a:solidFill>
                            <a:srgbClr val="92D050"/>
                          </a:solidFill>
                          <a:effectLst/>
                          <a:uLnTx/>
                          <a:uFillTx/>
                          <a:latin typeface="Times New Roman"/>
                          <a:ea typeface="MS Gothic"/>
                          <a:cs typeface="+mn-cs"/>
                        </a:rPr>
                        <a:t>28</a:t>
                      </a:r>
                      <a:endParaRPr kumimoji="0" lang="en-IL" sz="1800" b="1" i="0" u="none" strike="noStrike" kern="1200" cap="none" spc="0" normalizeH="0" baseline="0" noProof="0" dirty="0">
                        <a:ln>
                          <a:noFill/>
                        </a:ln>
                        <a:solidFill>
                          <a:srgbClr val="92D050"/>
                        </a:solidFill>
                        <a:effectLst/>
                        <a:uLnTx/>
                        <a:uFillTx/>
                        <a:latin typeface="Times New Roman"/>
                        <a:ea typeface="MS Gothic"/>
                        <a:cs typeface="+mn-cs"/>
                      </a:endParaRPr>
                    </a:p>
                  </a:txBody>
                  <a:tcPr marL="9525" marR="9525" marT="9525" marB="0" anchor="b">
                    <a:solidFill>
                      <a:srgbClr val="00B0F0">
                        <a:alpha val="20000"/>
                      </a:srgbClr>
                    </a:solidFill>
                  </a:tcPr>
                </a:tc>
                <a:extLst>
                  <a:ext uri="{0D108BD9-81ED-4DB2-BD59-A6C34878D82A}">
                    <a16:rowId xmlns:a16="http://schemas.microsoft.com/office/drawing/2014/main" val="2258650577"/>
                  </a:ext>
                </a:extLst>
              </a:tr>
              <a:tr h="141923">
                <a:tc>
                  <a:txBody>
                    <a:bodyPr/>
                    <a:lstStyle/>
                    <a:p>
                      <a:pPr algn="ctr" fontAlgn="b"/>
                      <a:r>
                        <a:rPr lang="en-US" sz="1800" u="none" strike="noStrike" dirty="0">
                          <a:effectLst/>
                        </a:rPr>
                        <a:t>80</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ptos Narrow" panose="020B0004020202020204" pitchFamily="34" charset="0"/>
                          <a:ea typeface="MS Gothic"/>
                          <a:cs typeface="+mn-cs"/>
                        </a:rPr>
                        <a:t>0</a:t>
                      </a:r>
                      <a:endParaRPr kumimoji="0" lang="en-IL" sz="1800" b="0" i="0" u="none" strike="noStrike" kern="1200" cap="none" spc="0" normalizeH="0" baseline="0" noProof="0" dirty="0">
                        <a:ln>
                          <a:noFill/>
                        </a:ln>
                        <a:solidFill>
                          <a:srgbClr val="000000"/>
                        </a:solidFill>
                        <a:effectLst/>
                        <a:uLnTx/>
                        <a:uFillTx/>
                        <a:latin typeface="Aptos Narrow" panose="020B0004020202020204" pitchFamily="34" charset="0"/>
                        <a:ea typeface="MS Gothic"/>
                        <a:cs typeface="+mn-cs"/>
                      </a:endParaRPr>
                    </a:p>
                  </a:txBody>
                  <a:tcPr marL="9525" marR="9525" marT="9525" marB="0" anchor="b">
                    <a:solidFill>
                      <a:srgbClr val="00B0F0">
                        <a:alpha val="20000"/>
                      </a:srgbClr>
                    </a:solidFill>
                  </a:tcPr>
                </a:tc>
                <a:tc>
                  <a:txBody>
                    <a:bodyPr/>
                    <a:lstStyle/>
                    <a:p>
                      <a:pPr algn="ctr" fontAlgn="b"/>
                      <a:r>
                        <a:rPr lang="en-US" sz="1800" u="none" strike="noStrike" dirty="0">
                          <a:solidFill>
                            <a:srgbClr val="92D050"/>
                          </a:solidFill>
                          <a:effectLst/>
                        </a:rPr>
                        <a:t>-10</a:t>
                      </a:r>
                      <a:endParaRPr lang="en-IL" sz="1800" b="0" i="0" u="none" strike="noStrike" dirty="0">
                        <a:solidFill>
                          <a:srgbClr val="92D05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66</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rgbClr val="FFC000"/>
                          </a:solidFill>
                          <a:effectLst/>
                          <a:latin typeface="+mn-lt"/>
                          <a:ea typeface="+mn-ea"/>
                          <a:cs typeface="+mn-cs"/>
                        </a:rPr>
                        <a:t>-20</a:t>
                      </a:r>
                      <a:endParaRPr lang="en-IL" sz="1800" b="1" u="none" strike="noStrike" kern="1200" dirty="0">
                        <a:solidFill>
                          <a:srgbClr val="FFC000"/>
                        </a:solidFill>
                        <a:effectLst/>
                        <a:latin typeface="+mn-lt"/>
                        <a:ea typeface="+mn-ea"/>
                        <a:cs typeface="+mn-cs"/>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1" i="0" u="none" strike="noStrike" kern="1200" cap="none" spc="0" normalizeH="0" baseline="0" dirty="0">
                          <a:ln>
                            <a:noFill/>
                          </a:ln>
                          <a:solidFill>
                            <a:srgbClr val="92D050"/>
                          </a:solidFill>
                          <a:effectLst/>
                          <a:uLnTx/>
                          <a:uFillTx/>
                          <a:latin typeface="Times New Roman"/>
                          <a:ea typeface="MS Gothic"/>
                          <a:cs typeface="+mn-cs"/>
                        </a:rPr>
                        <a:t>46</a:t>
                      </a:r>
                      <a:endParaRPr kumimoji="0" lang="en-IL" sz="1800" b="1" i="0" u="none" strike="noStrike" kern="1200" cap="none" spc="0" normalizeH="0" baseline="0" dirty="0">
                        <a:ln>
                          <a:noFill/>
                        </a:ln>
                        <a:solidFill>
                          <a:srgbClr val="92D050"/>
                        </a:solidFill>
                        <a:effectLst/>
                        <a:uLnTx/>
                        <a:uFillTx/>
                        <a:latin typeface="Times New Roman"/>
                        <a:ea typeface="MS Gothic"/>
                        <a:cs typeface="+mn-cs"/>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1" i="0" u="none" strike="noStrike" kern="1200" cap="none" spc="0" normalizeH="0" baseline="0" dirty="0">
                          <a:ln>
                            <a:noFill/>
                          </a:ln>
                          <a:solidFill>
                            <a:srgbClr val="92D050"/>
                          </a:solidFill>
                          <a:effectLst/>
                          <a:uLnTx/>
                          <a:uFillTx/>
                          <a:latin typeface="Times New Roman"/>
                          <a:ea typeface="MS Gothic"/>
                          <a:cs typeface="+mn-cs"/>
                        </a:rPr>
                        <a:t>4</a:t>
                      </a:r>
                      <a:endParaRPr kumimoji="0" lang="en-IL" sz="1800" b="1" i="0" u="none" strike="noStrike" kern="1200" cap="none" spc="0" normalizeH="0" baseline="0" dirty="0">
                        <a:ln>
                          <a:noFill/>
                        </a:ln>
                        <a:solidFill>
                          <a:srgbClr val="92D050"/>
                        </a:solidFill>
                        <a:effectLst/>
                        <a:uLnTx/>
                        <a:uFillTx/>
                        <a:latin typeface="Times New Roman"/>
                        <a:ea typeface="MS Gothic"/>
                        <a:cs typeface="+mn-cs"/>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IL" sz="1800" b="1" i="0" u="none" strike="noStrike" kern="1200" cap="none" spc="0" normalizeH="0" baseline="0" noProof="0" dirty="0">
                          <a:ln>
                            <a:noFill/>
                          </a:ln>
                          <a:solidFill>
                            <a:srgbClr val="92D050"/>
                          </a:solidFill>
                          <a:effectLst/>
                          <a:uLnTx/>
                          <a:uFillTx/>
                          <a:latin typeface="Times New Roman"/>
                          <a:ea typeface="MS Gothic"/>
                          <a:cs typeface="+mn-cs"/>
                        </a:rPr>
                        <a:t>-</a:t>
                      </a:r>
                      <a:r>
                        <a:rPr kumimoji="0" lang="en-US" sz="1800" b="1" i="0" u="none" strike="noStrike" kern="1200" cap="none" spc="0" normalizeH="0" baseline="0" noProof="0" dirty="0">
                          <a:ln>
                            <a:noFill/>
                          </a:ln>
                          <a:solidFill>
                            <a:srgbClr val="92D050"/>
                          </a:solidFill>
                          <a:effectLst/>
                          <a:uLnTx/>
                          <a:uFillTx/>
                          <a:latin typeface="Times New Roman"/>
                          <a:ea typeface="MS Gothic"/>
                          <a:cs typeface="+mn-cs"/>
                        </a:rPr>
                        <a:t>28</a:t>
                      </a:r>
                      <a:endParaRPr kumimoji="0" lang="en-IL" sz="1800" b="1" i="0" u="none" strike="noStrike" kern="1200" cap="none" spc="0" normalizeH="0" baseline="0" noProof="0" dirty="0">
                        <a:ln>
                          <a:noFill/>
                        </a:ln>
                        <a:solidFill>
                          <a:srgbClr val="92D050"/>
                        </a:solidFill>
                        <a:effectLst/>
                        <a:uLnTx/>
                        <a:uFillTx/>
                        <a:latin typeface="Times New Roman"/>
                        <a:ea typeface="MS Gothic"/>
                        <a:cs typeface="+mn-cs"/>
                      </a:endParaRPr>
                    </a:p>
                  </a:txBody>
                  <a:tcPr marL="9525" marR="9525" marT="9525" marB="0" anchor="b">
                    <a:solidFill>
                      <a:srgbClr val="00B0F0">
                        <a:alpha val="20000"/>
                      </a:srgbClr>
                    </a:solidFill>
                  </a:tcPr>
                </a:tc>
                <a:extLst>
                  <a:ext uri="{0D108BD9-81ED-4DB2-BD59-A6C34878D82A}">
                    <a16:rowId xmlns:a16="http://schemas.microsoft.com/office/drawing/2014/main" val="1542688800"/>
                  </a:ext>
                </a:extLst>
              </a:tr>
            </a:tbl>
          </a:graphicData>
        </a:graphic>
      </p:graphicFrame>
      <p:sp>
        <p:nvSpPr>
          <p:cNvPr id="49" name="TextBox 48">
            <a:extLst>
              <a:ext uri="{FF2B5EF4-FFF2-40B4-BE49-F238E27FC236}">
                <a16:creationId xmlns:a16="http://schemas.microsoft.com/office/drawing/2014/main" id="{C776B9BB-1F94-4BD5-8396-1112162B2EF8}"/>
              </a:ext>
            </a:extLst>
          </p:cNvPr>
          <p:cNvSpPr txBox="1"/>
          <p:nvPr/>
        </p:nvSpPr>
        <p:spPr>
          <a:xfrm>
            <a:off x="785072" y="5605106"/>
            <a:ext cx="10579939" cy="738664"/>
          </a:xfrm>
          <a:prstGeom prst="rect">
            <a:avLst/>
          </a:prstGeom>
          <a:noFill/>
        </p:spPr>
        <p:txBody>
          <a:bodyPr wrap="square" rtlCol="0">
            <a:spAutoFit/>
          </a:bodyPr>
          <a:lstStyle/>
          <a:p>
            <a:r>
              <a:rPr lang="en-US" dirty="0">
                <a:solidFill>
                  <a:schemeClr val="tx1"/>
                </a:solidFill>
              </a:rPr>
              <a:t>80 cm range is </a:t>
            </a:r>
            <a:r>
              <a:rPr lang="en-US" b="1" dirty="0">
                <a:solidFill>
                  <a:schemeClr val="tx1"/>
                </a:solidFill>
              </a:rPr>
              <a:t>enabled in theory by a total BS gain of  &gt; -5+14 = 9 dB</a:t>
            </a:r>
          </a:p>
          <a:p>
            <a:endParaRPr lang="en-US" sz="1800" dirty="0">
              <a:solidFill>
                <a:srgbClr val="FF0000"/>
              </a:solidFill>
            </a:endParaRPr>
          </a:p>
        </p:txBody>
      </p:sp>
      <p:sp>
        <p:nvSpPr>
          <p:cNvPr id="26" name="内容占位符 2">
            <a:extLst>
              <a:ext uri="{FF2B5EF4-FFF2-40B4-BE49-F238E27FC236}">
                <a16:creationId xmlns:a16="http://schemas.microsoft.com/office/drawing/2014/main" id="{B8BD5824-7F1C-47D8-BC80-E5FF57E61C85}"/>
              </a:ext>
            </a:extLst>
          </p:cNvPr>
          <p:cNvSpPr txBox="1">
            <a:spLocks/>
          </p:cNvSpPr>
          <p:nvPr/>
        </p:nvSpPr>
        <p:spPr bwMode="auto">
          <a:xfrm>
            <a:off x="9425786" y="2591805"/>
            <a:ext cx="1370523" cy="576830"/>
          </a:xfrm>
          <a:prstGeom prst="rect">
            <a:avLst/>
          </a:prstGeom>
          <a:noFill/>
          <a:ln w="9525">
            <a:noFill/>
            <a:miter lim="800000"/>
            <a:headEnd/>
            <a:tailEnd/>
          </a:ln>
        </p:spPr>
        <p:txBody>
          <a:bodyPr/>
          <a:lstStyle/>
          <a:p>
            <a:pPr algn="ctr" fontAlgn="auto">
              <a:spcBef>
                <a:spcPts val="0"/>
              </a:spcBef>
              <a:spcAft>
                <a:spcPts val="0"/>
              </a:spcAft>
              <a:defRPr/>
            </a:pPr>
            <a:r>
              <a:rPr lang="en-US" sz="2000" b="1" dirty="0" err="1">
                <a:solidFill>
                  <a:schemeClr val="tx1"/>
                </a:solidFill>
              </a:rPr>
              <a:t>P</a:t>
            </a:r>
            <a:r>
              <a:rPr lang="en-US" sz="2000" b="1" baseline="-25000" dirty="0" err="1">
                <a:solidFill>
                  <a:schemeClr val="tx1"/>
                </a:solidFill>
              </a:rPr>
              <a:t>Lk</a:t>
            </a:r>
            <a:r>
              <a:rPr lang="en-US" sz="2000" b="1" dirty="0">
                <a:solidFill>
                  <a:schemeClr val="tx1"/>
                </a:solidFill>
              </a:rPr>
              <a:t> -P</a:t>
            </a:r>
            <a:r>
              <a:rPr lang="en-US" sz="2000" b="1" baseline="-25000" dirty="0">
                <a:solidFill>
                  <a:schemeClr val="tx1"/>
                </a:solidFill>
              </a:rPr>
              <a:t>RX </a:t>
            </a:r>
            <a:endParaRPr lang="en-US" altLang="zh-CN" sz="2000" b="1" dirty="0">
              <a:solidFill>
                <a:schemeClr val="tx1"/>
              </a:solidFill>
              <a:latin typeface="Calibri" panose="020F0502020204030204"/>
              <a:ea typeface="微软雅黑" panose="020B0503020204020204" pitchFamily="34" charset="-122"/>
            </a:endParaRPr>
          </a:p>
        </p:txBody>
      </p:sp>
      <p:cxnSp>
        <p:nvCxnSpPr>
          <p:cNvPr id="27" name="Straight Arrow Connector 26">
            <a:extLst>
              <a:ext uri="{FF2B5EF4-FFF2-40B4-BE49-F238E27FC236}">
                <a16:creationId xmlns:a16="http://schemas.microsoft.com/office/drawing/2014/main" id="{3F3DC1AD-D3C6-43B8-BD7F-F48B1A525A03}"/>
              </a:ext>
            </a:extLst>
          </p:cNvPr>
          <p:cNvCxnSpPr>
            <a:cxnSpLocks/>
          </p:cNvCxnSpPr>
          <p:nvPr/>
        </p:nvCxnSpPr>
        <p:spPr bwMode="auto">
          <a:xfrm>
            <a:off x="10056440" y="1893622"/>
            <a:ext cx="0" cy="1934112"/>
          </a:xfrm>
          <a:prstGeom prst="straightConnector1">
            <a:avLst/>
          </a:prstGeom>
          <a:solidFill>
            <a:srgbClr val="00B8FF"/>
          </a:solidFill>
          <a:ln w="3175" cap="flat" cmpd="sng" algn="ctr">
            <a:solidFill>
              <a:schemeClr val="tx1"/>
            </a:solidFill>
            <a:prstDash val="solid"/>
            <a:round/>
            <a:headEnd type="triangle" w="med" len="med"/>
            <a:tailEnd type="triangle" w="med" len="med"/>
          </a:ln>
          <a:effectLst/>
        </p:spPr>
      </p:cxnSp>
    </p:spTree>
    <p:extLst>
      <p:ext uri="{BB962C8B-B14F-4D97-AF65-F5344CB8AC3E}">
        <p14:creationId xmlns:p14="http://schemas.microsoft.com/office/powerpoint/2010/main" val="33086954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67408" y="615816"/>
            <a:ext cx="10361084" cy="74162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IE" dirty="0"/>
              <a:t>Revisit - 2.4 GHz </a:t>
            </a:r>
            <a:r>
              <a:rPr lang="en-US" dirty="0"/>
              <a:t>Bistatic </a:t>
            </a:r>
            <a:r>
              <a:rPr lang="en-IE" dirty="0"/>
              <a:t>Uplink [3]</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a:xfrm>
            <a:off x="7143757" y="6475414"/>
            <a:ext cx="4246027" cy="180975"/>
          </a:xfrm>
        </p:spPr>
        <p:txBody>
          <a:bodyPr/>
          <a:lstStyle/>
          <a:p>
            <a:r>
              <a:rPr lang="en-GB" dirty="0"/>
              <a:t>Dror Regev, Huawei</a:t>
            </a:r>
          </a:p>
        </p:txBody>
      </p:sp>
      <p:sp>
        <p:nvSpPr>
          <p:cNvPr id="4" name="Date Placeholder 3"/>
          <p:cNvSpPr>
            <a:spLocks noGrp="1"/>
          </p:cNvSpPr>
          <p:nvPr>
            <p:ph type="dt" idx="15"/>
          </p:nvPr>
        </p:nvSpPr>
        <p:spPr/>
        <p:txBody>
          <a:bodyPr/>
          <a:lstStyle/>
          <a:p>
            <a:r>
              <a:rPr lang="en-US"/>
              <a:t>Mar. 2025</a:t>
            </a:r>
            <a:endParaRPr lang="en-GB" dirty="0"/>
          </a:p>
        </p:txBody>
      </p:sp>
      <p:sp>
        <p:nvSpPr>
          <p:cNvPr id="7" name="TextBox 6">
            <a:extLst>
              <a:ext uri="{FF2B5EF4-FFF2-40B4-BE49-F238E27FC236}">
                <a16:creationId xmlns:a16="http://schemas.microsoft.com/office/drawing/2014/main" id="{632E012D-19B1-4C7A-B32A-66250286DB37}"/>
              </a:ext>
            </a:extLst>
          </p:cNvPr>
          <p:cNvSpPr txBox="1"/>
          <p:nvPr/>
        </p:nvSpPr>
        <p:spPr>
          <a:xfrm>
            <a:off x="541426" y="1178135"/>
            <a:ext cx="2432717" cy="461665"/>
          </a:xfrm>
          <a:prstGeom prst="rect">
            <a:avLst/>
          </a:prstGeom>
          <a:noFill/>
        </p:spPr>
        <p:txBody>
          <a:bodyPr wrap="none" rtlCol="0">
            <a:spAutoFit/>
          </a:bodyPr>
          <a:lstStyle/>
          <a:p>
            <a:r>
              <a:rPr lang="en-IL" dirty="0">
                <a:solidFill>
                  <a:schemeClr val="tx1"/>
                </a:solidFill>
              </a:rPr>
              <a:t>Lin</a:t>
            </a:r>
            <a:r>
              <a:rPr lang="en-US" dirty="0">
                <a:solidFill>
                  <a:schemeClr val="tx1"/>
                </a:solidFill>
              </a:rPr>
              <a:t>k</a:t>
            </a:r>
            <a:r>
              <a:rPr lang="en-IL" dirty="0">
                <a:solidFill>
                  <a:schemeClr val="tx1"/>
                </a:solidFill>
              </a:rPr>
              <a:t> Assumptions</a:t>
            </a:r>
          </a:p>
        </p:txBody>
      </p:sp>
      <p:sp>
        <p:nvSpPr>
          <p:cNvPr id="8" name="TextBox 7">
            <a:extLst>
              <a:ext uri="{FF2B5EF4-FFF2-40B4-BE49-F238E27FC236}">
                <a16:creationId xmlns:a16="http://schemas.microsoft.com/office/drawing/2014/main" id="{2BA91DED-C04B-428A-BB12-E6C97F7DEBE6}"/>
              </a:ext>
            </a:extLst>
          </p:cNvPr>
          <p:cNvSpPr txBox="1"/>
          <p:nvPr/>
        </p:nvSpPr>
        <p:spPr>
          <a:xfrm>
            <a:off x="442827" y="3212976"/>
            <a:ext cx="2571538" cy="461665"/>
          </a:xfrm>
          <a:prstGeom prst="rect">
            <a:avLst/>
          </a:prstGeom>
          <a:noFill/>
        </p:spPr>
        <p:txBody>
          <a:bodyPr wrap="none" rtlCol="0">
            <a:spAutoFit/>
          </a:bodyPr>
          <a:lstStyle/>
          <a:p>
            <a:r>
              <a:rPr lang="en-IL" dirty="0">
                <a:solidFill>
                  <a:schemeClr val="tx1"/>
                </a:solidFill>
              </a:rPr>
              <a:t>FRIIS</a:t>
            </a:r>
            <a:r>
              <a:rPr lang="en-US" dirty="0">
                <a:solidFill>
                  <a:schemeClr val="tx1"/>
                </a:solidFill>
              </a:rPr>
              <a:t> &amp; SNR</a:t>
            </a:r>
            <a:r>
              <a:rPr lang="en-IL" dirty="0">
                <a:solidFill>
                  <a:schemeClr val="tx1"/>
                </a:solidFill>
              </a:rPr>
              <a:t> [dB]</a:t>
            </a:r>
          </a:p>
        </p:txBody>
      </p:sp>
      <p:graphicFrame>
        <p:nvGraphicFramePr>
          <p:cNvPr id="9" name="Table 8">
            <a:extLst>
              <a:ext uri="{FF2B5EF4-FFF2-40B4-BE49-F238E27FC236}">
                <a16:creationId xmlns:a16="http://schemas.microsoft.com/office/drawing/2014/main" id="{AEB53AD6-E04F-4DD9-8735-C1165481D8A0}"/>
              </a:ext>
            </a:extLst>
          </p:cNvPr>
          <p:cNvGraphicFramePr>
            <a:graphicFrameLocks noGrp="1"/>
          </p:cNvGraphicFramePr>
          <p:nvPr>
            <p:extLst>
              <p:ext uri="{D42A27DB-BD31-4B8C-83A1-F6EECF244321}">
                <p14:modId xmlns:p14="http://schemas.microsoft.com/office/powerpoint/2010/main" val="1705832174"/>
              </p:ext>
            </p:extLst>
          </p:nvPr>
        </p:nvGraphicFramePr>
        <p:xfrm>
          <a:off x="541426" y="1677349"/>
          <a:ext cx="3424179" cy="1419225"/>
        </p:xfrm>
        <a:graphic>
          <a:graphicData uri="http://schemas.openxmlformats.org/drawingml/2006/table">
            <a:tbl>
              <a:tblPr>
                <a:tableStyleId>{5C22544A-7EE6-4342-B048-85BDC9FD1C3A}</a:tableStyleId>
              </a:tblPr>
              <a:tblGrid>
                <a:gridCol w="2340805">
                  <a:extLst>
                    <a:ext uri="{9D8B030D-6E8A-4147-A177-3AD203B41FA5}">
                      <a16:colId xmlns:a16="http://schemas.microsoft.com/office/drawing/2014/main" val="3323034262"/>
                    </a:ext>
                  </a:extLst>
                </a:gridCol>
                <a:gridCol w="1083374">
                  <a:extLst>
                    <a:ext uri="{9D8B030D-6E8A-4147-A177-3AD203B41FA5}">
                      <a16:colId xmlns:a16="http://schemas.microsoft.com/office/drawing/2014/main" val="1779250221"/>
                    </a:ext>
                  </a:extLst>
                </a:gridCol>
              </a:tblGrid>
              <a:tr h="203200">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u="none" strike="noStrike" dirty="0">
                          <a:effectLst/>
                        </a:rPr>
                        <a:t>P</a:t>
                      </a:r>
                      <a:r>
                        <a:rPr lang="en-US" sz="1800" b="1" u="none" strike="noStrike" baseline="-25000" dirty="0">
                          <a:effectLst/>
                        </a:rPr>
                        <a:t>EX_B </a:t>
                      </a:r>
                      <a:r>
                        <a:rPr lang="en-US" sz="1800" b="1" u="none" strike="noStrike" baseline="0" dirty="0">
                          <a:effectLst/>
                        </a:rPr>
                        <a:t>= </a:t>
                      </a:r>
                      <a:r>
                        <a:rPr lang="en-US" sz="1800" u="none" strike="noStrike" dirty="0">
                          <a:effectLst/>
                        </a:rPr>
                        <a:t>P</a:t>
                      </a:r>
                      <a:r>
                        <a:rPr lang="en-US" sz="1800" b="1" u="none" strike="noStrike" baseline="-25000" dirty="0">
                          <a:effectLst/>
                        </a:rPr>
                        <a:t>EX_C</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20 dBm</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extLst>
                  <a:ext uri="{0D108BD9-81ED-4DB2-BD59-A6C34878D82A}">
                    <a16:rowId xmlns:a16="http://schemas.microsoft.com/office/drawing/2014/main" val="737603929"/>
                  </a:ext>
                </a:extLst>
              </a:tr>
              <a:tr h="203200">
                <a:tc>
                  <a:txBody>
                    <a:bodyPr/>
                    <a:lstStyle/>
                    <a:p>
                      <a:pPr marL="0" algn="l" defTabSz="914400" rtl="0" eaLnBrk="1" fontAlgn="b" latinLnBrk="0" hangingPunct="1"/>
                      <a:r>
                        <a:rPr lang="en-US" sz="1800" u="none" strike="noStrike" kern="1200" dirty="0">
                          <a:solidFill>
                            <a:schemeClr val="dk1"/>
                          </a:solidFill>
                          <a:effectLst/>
                          <a:latin typeface="+mn-lt"/>
                          <a:ea typeface="+mn-ea"/>
                          <a:cs typeface="+mn-cs"/>
                        </a:rPr>
                        <a:t>Backscattering Loss</a:t>
                      </a:r>
                    </a:p>
                  </a:txBody>
                  <a:tcPr marL="9525" marR="9525" marT="9525" marB="0" anchor="b">
                    <a:solidFill>
                      <a:srgbClr val="00B0F0">
                        <a:alpha val="20000"/>
                      </a:srgbClr>
                    </a:solidFill>
                  </a:tcPr>
                </a:tc>
                <a:tc>
                  <a:txBody>
                    <a:bodyPr/>
                    <a:lstStyle/>
                    <a:p>
                      <a:pPr marL="0" algn="ctr" defTabSz="914400" rtl="0" eaLnBrk="1" fontAlgn="b" latinLnBrk="0" hangingPunct="1"/>
                      <a:r>
                        <a:rPr lang="en-US" sz="1800" u="none" strike="noStrike" kern="1200" dirty="0">
                          <a:solidFill>
                            <a:schemeClr val="dk1"/>
                          </a:solidFill>
                          <a:effectLst/>
                          <a:latin typeface="+mn-lt"/>
                          <a:ea typeface="+mn-ea"/>
                          <a:cs typeface="+mn-cs"/>
                        </a:rPr>
                        <a:t>5 dB</a:t>
                      </a:r>
                      <a:endParaRPr lang="en-IL" sz="1800" u="none" strike="noStrike" kern="1200" dirty="0">
                        <a:solidFill>
                          <a:schemeClr val="dk1"/>
                        </a:solidFill>
                        <a:effectLst/>
                        <a:latin typeface="+mn-lt"/>
                        <a:ea typeface="+mn-ea"/>
                        <a:cs typeface="+mn-cs"/>
                      </a:endParaRPr>
                    </a:p>
                  </a:txBody>
                  <a:tcPr marL="9525" marR="9525" marT="9525" marB="0" anchor="b">
                    <a:solidFill>
                      <a:srgbClr val="00B0F0">
                        <a:alpha val="20000"/>
                      </a:srgbClr>
                    </a:solidFill>
                  </a:tcPr>
                </a:tc>
                <a:extLst>
                  <a:ext uri="{0D108BD9-81ED-4DB2-BD59-A6C34878D82A}">
                    <a16:rowId xmlns:a16="http://schemas.microsoft.com/office/drawing/2014/main" val="1145282186"/>
                  </a:ext>
                </a:extLst>
              </a:tr>
              <a:tr h="141923">
                <a:tc>
                  <a:txBody>
                    <a:bodyPr/>
                    <a:lstStyle/>
                    <a:p>
                      <a:pPr algn="l" fontAlgn="b"/>
                      <a:r>
                        <a:rPr lang="en-US" sz="1800" u="none" strike="noStrike" dirty="0">
                          <a:effectLst/>
                        </a:rPr>
                        <a:t>Reader Effective DR</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50 dB</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extLst>
                  <a:ext uri="{0D108BD9-81ED-4DB2-BD59-A6C34878D82A}">
                    <a16:rowId xmlns:a16="http://schemas.microsoft.com/office/drawing/2014/main" val="994593288"/>
                  </a:ext>
                </a:extLst>
              </a:tr>
              <a:tr h="141923">
                <a:tc>
                  <a:txBody>
                    <a:bodyPr/>
                    <a:lstStyle/>
                    <a:p>
                      <a:pPr algn="l" fontAlgn="b"/>
                      <a:r>
                        <a:rPr lang="en-US" sz="1800" u="none" strike="noStrike" dirty="0">
                          <a:effectLst/>
                        </a:rPr>
                        <a:t>Reader min SNR</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3 dB</a:t>
                      </a:r>
                      <a:endParaRPr lang="en-IL" sz="1800" b="0" i="0" u="none" strike="noStrike" dirty="0">
                        <a:solidFill>
                          <a:srgbClr val="FF0000"/>
                        </a:solidFill>
                        <a:effectLst/>
                        <a:latin typeface="Aptos Narrow" panose="020B0004020202020204" pitchFamily="34" charset="0"/>
                      </a:endParaRPr>
                    </a:p>
                  </a:txBody>
                  <a:tcPr marL="9525" marR="9525" marT="9525" marB="0" anchor="b">
                    <a:solidFill>
                      <a:srgbClr val="00B0F0">
                        <a:alpha val="20000"/>
                      </a:srgbClr>
                    </a:solidFill>
                  </a:tcPr>
                </a:tc>
                <a:extLst>
                  <a:ext uri="{0D108BD9-81ED-4DB2-BD59-A6C34878D82A}">
                    <a16:rowId xmlns:a16="http://schemas.microsoft.com/office/drawing/2014/main" val="3002939527"/>
                  </a:ext>
                </a:extLst>
              </a:tr>
              <a:tr h="141923">
                <a:tc>
                  <a:txBody>
                    <a:bodyPr/>
                    <a:lstStyle/>
                    <a:p>
                      <a:pPr marL="0" algn="l" defTabSz="914400" rtl="0" eaLnBrk="1" fontAlgn="b" latinLnBrk="0" hangingPunct="1"/>
                      <a:r>
                        <a:rPr lang="en-US" sz="1800" u="none" strike="noStrike" kern="1200" dirty="0">
                          <a:solidFill>
                            <a:schemeClr val="dk1"/>
                          </a:solidFill>
                          <a:effectLst/>
                          <a:latin typeface="+mn-lt"/>
                          <a:ea typeface="+mn-ea"/>
                          <a:cs typeface="+mn-cs"/>
                        </a:rPr>
                        <a:t>Antenna Gains</a:t>
                      </a: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u="none" strike="noStrike" dirty="0">
                          <a:effectLst/>
                        </a:rPr>
                        <a:t>0 dB</a:t>
                      </a:r>
                      <a:endParaRPr lang="en-IL" sz="1800" b="0" i="0" u="none" strike="noStrike" dirty="0">
                        <a:solidFill>
                          <a:srgbClr val="FF0000"/>
                        </a:solidFill>
                        <a:effectLst/>
                        <a:latin typeface="Aptos Narrow" panose="020B0004020202020204" pitchFamily="34" charset="0"/>
                      </a:endParaRPr>
                    </a:p>
                  </a:txBody>
                  <a:tcPr marL="9525" marR="9525" marT="9525" marB="0" anchor="b">
                    <a:solidFill>
                      <a:srgbClr val="00B0F0">
                        <a:alpha val="20000"/>
                      </a:srgbClr>
                    </a:solidFill>
                  </a:tcPr>
                </a:tc>
                <a:extLst>
                  <a:ext uri="{0D108BD9-81ED-4DB2-BD59-A6C34878D82A}">
                    <a16:rowId xmlns:a16="http://schemas.microsoft.com/office/drawing/2014/main" val="3176704463"/>
                  </a:ext>
                </a:extLst>
              </a:tr>
            </a:tbl>
          </a:graphicData>
        </a:graphic>
      </p:graphicFrame>
      <p:graphicFrame>
        <p:nvGraphicFramePr>
          <p:cNvPr id="10" name="Table 9">
            <a:extLst>
              <a:ext uri="{FF2B5EF4-FFF2-40B4-BE49-F238E27FC236}">
                <a16:creationId xmlns:a16="http://schemas.microsoft.com/office/drawing/2014/main" id="{91477E83-30BB-4E07-A99D-8B4E22DAC41F}"/>
              </a:ext>
            </a:extLst>
          </p:cNvPr>
          <p:cNvGraphicFramePr>
            <a:graphicFrameLocks noGrp="1"/>
          </p:cNvGraphicFramePr>
          <p:nvPr>
            <p:extLst>
              <p:ext uri="{D42A27DB-BD31-4B8C-83A1-F6EECF244321}">
                <p14:modId xmlns:p14="http://schemas.microsoft.com/office/powerpoint/2010/main" val="7886207"/>
              </p:ext>
            </p:extLst>
          </p:nvPr>
        </p:nvGraphicFramePr>
        <p:xfrm>
          <a:off x="478725" y="3601408"/>
          <a:ext cx="11270448" cy="1877284"/>
        </p:xfrm>
        <a:graphic>
          <a:graphicData uri="http://schemas.openxmlformats.org/drawingml/2006/table">
            <a:tbl>
              <a:tblPr>
                <a:tableStyleId>{5C22544A-7EE6-4342-B048-85BDC9FD1C3A}</a:tableStyleId>
              </a:tblPr>
              <a:tblGrid>
                <a:gridCol w="1925265">
                  <a:extLst>
                    <a:ext uri="{9D8B030D-6E8A-4147-A177-3AD203B41FA5}">
                      <a16:colId xmlns:a16="http://schemas.microsoft.com/office/drawing/2014/main" val="3224357289"/>
                    </a:ext>
                  </a:extLst>
                </a:gridCol>
                <a:gridCol w="1614021">
                  <a:extLst>
                    <a:ext uri="{9D8B030D-6E8A-4147-A177-3AD203B41FA5}">
                      <a16:colId xmlns:a16="http://schemas.microsoft.com/office/drawing/2014/main" val="3067262515"/>
                    </a:ext>
                  </a:extLst>
                </a:gridCol>
                <a:gridCol w="1614021">
                  <a:extLst>
                    <a:ext uri="{9D8B030D-6E8A-4147-A177-3AD203B41FA5}">
                      <a16:colId xmlns:a16="http://schemas.microsoft.com/office/drawing/2014/main" val="3311367101"/>
                    </a:ext>
                  </a:extLst>
                </a:gridCol>
                <a:gridCol w="1622792">
                  <a:extLst>
                    <a:ext uri="{9D8B030D-6E8A-4147-A177-3AD203B41FA5}">
                      <a16:colId xmlns:a16="http://schemas.microsoft.com/office/drawing/2014/main" val="1136512726"/>
                    </a:ext>
                  </a:extLst>
                </a:gridCol>
                <a:gridCol w="1396358">
                  <a:extLst>
                    <a:ext uri="{9D8B030D-6E8A-4147-A177-3AD203B41FA5}">
                      <a16:colId xmlns:a16="http://schemas.microsoft.com/office/drawing/2014/main" val="1035681372"/>
                    </a:ext>
                  </a:extLst>
                </a:gridCol>
                <a:gridCol w="1332599">
                  <a:extLst>
                    <a:ext uri="{9D8B030D-6E8A-4147-A177-3AD203B41FA5}">
                      <a16:colId xmlns:a16="http://schemas.microsoft.com/office/drawing/2014/main" val="738939542"/>
                    </a:ext>
                  </a:extLst>
                </a:gridCol>
                <a:gridCol w="1765392">
                  <a:extLst>
                    <a:ext uri="{9D8B030D-6E8A-4147-A177-3AD203B41FA5}">
                      <a16:colId xmlns:a16="http://schemas.microsoft.com/office/drawing/2014/main" val="4036361824"/>
                    </a:ext>
                  </a:extLst>
                </a:gridCol>
              </a:tblGrid>
              <a:tr h="370215">
                <a:tc>
                  <a:txBody>
                    <a:bodyPr/>
                    <a:lstStyle/>
                    <a:p>
                      <a:pPr algn="ctr" fontAlgn="b"/>
                      <a:r>
                        <a:rPr lang="en-US" sz="1800" u="none" strike="noStrike" dirty="0">
                          <a:effectLst/>
                        </a:rPr>
                        <a:t>D</a:t>
                      </a:r>
                      <a:r>
                        <a:rPr lang="en-US" sz="1800" u="none" strike="noStrike" baseline="-25000" dirty="0">
                          <a:effectLst/>
                        </a:rPr>
                        <a:t>A</a:t>
                      </a:r>
                      <a:r>
                        <a:rPr lang="en-US" sz="1800" u="none" strike="noStrike" dirty="0">
                          <a:effectLst/>
                        </a:rPr>
                        <a:t>, D</a:t>
                      </a:r>
                      <a:r>
                        <a:rPr lang="en-US" sz="1800" u="none" strike="noStrike" baseline="-25000" dirty="0">
                          <a:effectLst/>
                        </a:rPr>
                        <a:t>B</a:t>
                      </a:r>
                      <a:r>
                        <a:rPr lang="en-US" sz="1800" u="none" strike="noStrike" dirty="0">
                          <a:effectLst/>
                        </a:rPr>
                        <a:t>, </a:t>
                      </a:r>
                      <a:r>
                        <a:rPr lang="en-US" sz="1800" u="none" strike="noStrike" dirty="0" err="1">
                          <a:effectLst/>
                        </a:rPr>
                        <a:t>D</a:t>
                      </a:r>
                      <a:r>
                        <a:rPr lang="en-US" sz="1800" u="none" strike="noStrike" baseline="-25000" dirty="0" err="1">
                          <a:effectLst/>
                        </a:rPr>
                        <a:t>Lk</a:t>
                      </a:r>
                      <a:r>
                        <a:rPr lang="en-US" sz="1800" u="none" strike="noStrike" dirty="0">
                          <a:effectLst/>
                        </a:rPr>
                        <a:t>  [m]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P</a:t>
                      </a:r>
                      <a:r>
                        <a:rPr lang="en-US" sz="1800" b="1" u="none" strike="noStrike" baseline="-25000" dirty="0">
                          <a:effectLst/>
                        </a:rPr>
                        <a:t>BS</a:t>
                      </a:r>
                      <a:r>
                        <a:rPr lang="en-US" sz="1800" u="none" strike="noStrike" dirty="0">
                          <a:effectLst/>
                        </a:rPr>
                        <a:t> [dBm]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P</a:t>
                      </a:r>
                      <a:r>
                        <a:rPr lang="en-US" sz="1800" u="none" strike="noStrike" baseline="-25000" dirty="0">
                          <a:effectLst/>
                        </a:rPr>
                        <a:t>RX</a:t>
                      </a:r>
                      <a:r>
                        <a:rPr lang="en-US" sz="1800" u="none" strike="noStrike" dirty="0">
                          <a:effectLst/>
                        </a:rPr>
                        <a:t> [dBm]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P</a:t>
                      </a:r>
                      <a:r>
                        <a:rPr lang="en-US" sz="1800" u="none" strike="noStrike" baseline="-25000" dirty="0">
                          <a:effectLst/>
                        </a:rPr>
                        <a:t>Lk</a:t>
                      </a:r>
                      <a:r>
                        <a:rPr lang="en-US" sz="1800" u="none" strike="noStrike" dirty="0">
                          <a:effectLst/>
                        </a:rPr>
                        <a:t> [dBm]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P</a:t>
                      </a:r>
                      <a:r>
                        <a:rPr lang="en-US" sz="1800" u="none" strike="noStrike" baseline="-25000" dirty="0">
                          <a:effectLst/>
                        </a:rPr>
                        <a:t>Lk</a:t>
                      </a:r>
                      <a:r>
                        <a:rPr lang="en-US" sz="1800" u="none" strike="noStrike" dirty="0">
                          <a:effectLst/>
                        </a:rPr>
                        <a:t> -P</a:t>
                      </a:r>
                      <a:r>
                        <a:rPr lang="en-US" sz="1800" u="none" strike="noStrike" baseline="-25000" dirty="0">
                          <a:effectLst/>
                        </a:rPr>
                        <a:t>RX </a:t>
                      </a:r>
                      <a:r>
                        <a:rPr lang="en-US" sz="1800" u="none" strike="noStrike" dirty="0">
                          <a:effectLst/>
                        </a:rPr>
                        <a:t>[dB]</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SNR[dB]</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u="none" strike="noStrike" dirty="0">
                          <a:effectLst/>
                        </a:rPr>
                        <a:t>P</a:t>
                      </a:r>
                      <a:r>
                        <a:rPr lang="en-US" sz="1800" b="1" u="none" strike="noStrike" baseline="-25000" dirty="0">
                          <a:effectLst/>
                        </a:rPr>
                        <a:t>EH</a:t>
                      </a:r>
                      <a:r>
                        <a:rPr lang="en-US" sz="1800" u="none" strike="noStrike" dirty="0">
                          <a:effectLst/>
                        </a:rPr>
                        <a:t> [dBm]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extLst>
                  <a:ext uri="{0D108BD9-81ED-4DB2-BD59-A6C34878D82A}">
                    <a16:rowId xmlns:a16="http://schemas.microsoft.com/office/drawing/2014/main" val="3924672972"/>
                  </a:ext>
                </a:extLst>
              </a:tr>
              <a:tr h="141923">
                <a:tc>
                  <a:txBody>
                    <a:bodyPr/>
                    <a:lstStyle/>
                    <a:p>
                      <a:pPr algn="ctr" fontAlgn="b"/>
                      <a:r>
                        <a:rPr lang="en-US" sz="1800" u="none" strike="noStrike" dirty="0">
                          <a:effectLst/>
                        </a:rPr>
                        <a:t>0.7, 0.7, 1</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22</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59</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rgbClr val="FFC000"/>
                          </a:solidFill>
                          <a:effectLst/>
                          <a:latin typeface="+mn-lt"/>
                          <a:ea typeface="+mn-ea"/>
                          <a:cs typeface="+mn-cs"/>
                        </a:rPr>
                        <a:t>-20</a:t>
                      </a:r>
                      <a:endParaRPr lang="en-IL" sz="1800" b="1" u="none" strike="noStrike" kern="1200" dirty="0">
                        <a:solidFill>
                          <a:srgbClr val="FFC000"/>
                        </a:solidFill>
                        <a:effectLst/>
                        <a:latin typeface="+mn-lt"/>
                        <a:ea typeface="+mn-ea"/>
                        <a:cs typeface="+mn-cs"/>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chemeClr val="accent5">
                              <a:lumMod val="50000"/>
                            </a:schemeClr>
                          </a:solidFill>
                          <a:effectLst/>
                          <a:latin typeface="+mn-lt"/>
                          <a:ea typeface="+mn-ea"/>
                          <a:cs typeface="+mn-cs"/>
                        </a:rPr>
                        <a:t>39</a:t>
                      </a:r>
                      <a:endParaRPr lang="en-IL" sz="1800" b="1" u="none" strike="noStrike" kern="1200" dirty="0">
                        <a:solidFill>
                          <a:schemeClr val="accent5">
                            <a:lumMod val="50000"/>
                          </a:schemeClr>
                        </a:solidFill>
                        <a:effectLst/>
                        <a:latin typeface="+mn-lt"/>
                        <a:ea typeface="+mn-ea"/>
                        <a:cs typeface="+mn-cs"/>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chemeClr val="accent5">
                              <a:lumMod val="50000"/>
                            </a:schemeClr>
                          </a:solidFill>
                          <a:effectLst/>
                          <a:latin typeface="+mn-lt"/>
                          <a:ea typeface="+mn-ea"/>
                          <a:cs typeface="+mn-cs"/>
                        </a:rPr>
                        <a:t>11</a:t>
                      </a:r>
                      <a:endParaRPr lang="en-IL" sz="1800" b="1" u="none" strike="noStrike" kern="1200" dirty="0">
                        <a:solidFill>
                          <a:schemeClr val="accent5">
                            <a:lumMod val="50000"/>
                          </a:schemeClr>
                        </a:solidFill>
                        <a:effectLst/>
                        <a:latin typeface="+mn-lt"/>
                        <a:ea typeface="+mn-ea"/>
                        <a:cs typeface="+mn-cs"/>
                      </a:endParaRPr>
                    </a:p>
                  </a:txBody>
                  <a:tcPr marL="9525" marR="9525" marT="9525" marB="0" anchor="b">
                    <a:solidFill>
                      <a:srgbClr val="00B0F0">
                        <a:alpha val="20000"/>
                      </a:srgbClr>
                    </a:solidFill>
                  </a:tcPr>
                </a:tc>
                <a:tc>
                  <a:txBody>
                    <a:bodyPr/>
                    <a:lstStyle/>
                    <a:p>
                      <a:pPr algn="ctr" fontAlgn="b"/>
                      <a:r>
                        <a:rPr lang="en-IL" sz="1800" b="1" u="none" strike="noStrike" dirty="0">
                          <a:solidFill>
                            <a:schemeClr val="accent5">
                              <a:lumMod val="50000"/>
                            </a:schemeClr>
                          </a:solidFill>
                          <a:effectLst/>
                        </a:rPr>
                        <a:t>-</a:t>
                      </a:r>
                      <a:r>
                        <a:rPr lang="en-US" sz="1800" b="1" u="none" strike="noStrike" dirty="0">
                          <a:solidFill>
                            <a:schemeClr val="accent5">
                              <a:lumMod val="50000"/>
                            </a:schemeClr>
                          </a:solidFill>
                          <a:effectLst/>
                        </a:rPr>
                        <a:t>17</a:t>
                      </a:r>
                      <a:endParaRPr lang="en-IL" sz="1800" b="1" i="0" u="none" strike="noStrike" dirty="0">
                        <a:solidFill>
                          <a:schemeClr val="accent5">
                            <a:lumMod val="50000"/>
                          </a:schemeClr>
                        </a:solidFill>
                        <a:effectLst/>
                        <a:latin typeface="Aptos Narrow" panose="020B0004020202020204" pitchFamily="34" charset="0"/>
                      </a:endParaRPr>
                    </a:p>
                  </a:txBody>
                  <a:tcPr marL="9525" marR="9525" marT="9525" marB="0" anchor="b">
                    <a:solidFill>
                      <a:srgbClr val="00B0F0">
                        <a:alpha val="20000"/>
                      </a:srgbClr>
                    </a:solidFill>
                  </a:tcPr>
                </a:tc>
                <a:extLst>
                  <a:ext uri="{0D108BD9-81ED-4DB2-BD59-A6C34878D82A}">
                    <a16:rowId xmlns:a16="http://schemas.microsoft.com/office/drawing/2014/main" val="1616487325"/>
                  </a:ext>
                </a:extLst>
              </a:tr>
              <a:tr h="183738">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u="none" strike="noStrike" dirty="0">
                          <a:effectLst/>
                        </a:rPr>
                        <a:t>1, 1, 1.4</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25</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IL" sz="1800" u="none" strike="noStrike" dirty="0">
                          <a:effectLst/>
                        </a:rPr>
                        <a:t>-</a:t>
                      </a:r>
                      <a:r>
                        <a:rPr lang="en-US" sz="1800" u="none" strike="noStrike" dirty="0">
                          <a:effectLst/>
                        </a:rPr>
                        <a:t>65</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u="none" strike="noStrike" dirty="0">
                          <a:effectLst/>
                        </a:rPr>
                        <a:t>-23</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1" u="none" strike="noStrike" kern="1200" dirty="0">
                          <a:solidFill>
                            <a:schemeClr val="accent5">
                              <a:lumMod val="50000"/>
                            </a:schemeClr>
                          </a:solidFill>
                          <a:effectLst/>
                          <a:latin typeface="+mn-lt"/>
                          <a:ea typeface="+mn-ea"/>
                          <a:cs typeface="+mn-cs"/>
                        </a:rPr>
                        <a:t>42</a:t>
                      </a:r>
                      <a:endParaRPr lang="en-IL" sz="1800" b="1" u="none" strike="noStrike" kern="1200" dirty="0">
                        <a:solidFill>
                          <a:schemeClr val="accent5">
                            <a:lumMod val="50000"/>
                          </a:schemeClr>
                        </a:solidFill>
                        <a:effectLst/>
                        <a:latin typeface="+mn-lt"/>
                        <a:ea typeface="+mn-ea"/>
                        <a:cs typeface="+mn-cs"/>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1" u="none" strike="noStrike" kern="1200" dirty="0">
                          <a:solidFill>
                            <a:schemeClr val="accent5">
                              <a:lumMod val="50000"/>
                            </a:schemeClr>
                          </a:solidFill>
                          <a:effectLst/>
                          <a:latin typeface="+mn-lt"/>
                          <a:ea typeface="+mn-ea"/>
                          <a:cs typeface="+mn-cs"/>
                        </a:rPr>
                        <a:t>8</a:t>
                      </a:r>
                      <a:endParaRPr lang="en-IL" sz="1800" b="1" u="none" strike="noStrike" kern="1200" dirty="0">
                        <a:solidFill>
                          <a:schemeClr val="accent5">
                            <a:lumMod val="50000"/>
                          </a:schemeClr>
                        </a:solidFill>
                        <a:effectLst/>
                        <a:latin typeface="+mn-lt"/>
                        <a:ea typeface="+mn-ea"/>
                        <a:cs typeface="+mn-cs"/>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IL" sz="1800" b="1" u="none" strike="noStrike" dirty="0">
                          <a:solidFill>
                            <a:schemeClr val="accent5">
                              <a:lumMod val="50000"/>
                            </a:schemeClr>
                          </a:solidFill>
                          <a:effectLst/>
                        </a:rPr>
                        <a:t>-</a:t>
                      </a:r>
                      <a:r>
                        <a:rPr lang="en-US" sz="1800" b="1" u="none" strike="noStrike" dirty="0">
                          <a:solidFill>
                            <a:schemeClr val="accent5">
                              <a:lumMod val="50000"/>
                            </a:schemeClr>
                          </a:solidFill>
                          <a:effectLst/>
                        </a:rPr>
                        <a:t>20</a:t>
                      </a:r>
                      <a:endParaRPr lang="en-IL" sz="1800" b="1" i="0" u="none" strike="noStrike" dirty="0">
                        <a:solidFill>
                          <a:schemeClr val="accent5">
                            <a:lumMod val="50000"/>
                          </a:schemeClr>
                        </a:solidFill>
                        <a:effectLst/>
                        <a:latin typeface="Aptos Narrow" panose="020B0004020202020204" pitchFamily="34" charset="0"/>
                      </a:endParaRPr>
                    </a:p>
                  </a:txBody>
                  <a:tcPr marL="9525" marR="9525" marT="9525" marB="0" anchor="b">
                    <a:solidFill>
                      <a:srgbClr val="00B0F0">
                        <a:alpha val="20000"/>
                      </a:srgbClr>
                    </a:solidFill>
                  </a:tcPr>
                </a:tc>
                <a:extLst>
                  <a:ext uri="{0D108BD9-81ED-4DB2-BD59-A6C34878D82A}">
                    <a16:rowId xmlns:a16="http://schemas.microsoft.com/office/drawing/2014/main" val="2258650577"/>
                  </a:ext>
                </a:extLst>
              </a:tr>
              <a:tr h="141923">
                <a:tc>
                  <a:txBody>
                    <a:bodyPr/>
                    <a:lstStyle/>
                    <a:p>
                      <a:pPr algn="ctr" fontAlgn="b"/>
                      <a:r>
                        <a:rPr lang="en-US" sz="1800" u="none" strike="noStrike" dirty="0">
                          <a:effectLst/>
                        </a:rPr>
                        <a:t>1, 5, 5</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25</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79</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-34</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chemeClr val="accent5">
                              <a:lumMod val="50000"/>
                            </a:schemeClr>
                          </a:solidFill>
                          <a:effectLst/>
                          <a:latin typeface="+mn-lt"/>
                          <a:ea typeface="+mn-ea"/>
                          <a:cs typeface="+mn-cs"/>
                        </a:rPr>
                        <a:t>45</a:t>
                      </a:r>
                      <a:endParaRPr lang="en-IL" sz="1800" b="1" u="none" strike="noStrike" kern="1200" dirty="0">
                        <a:solidFill>
                          <a:schemeClr val="accent5">
                            <a:lumMod val="50000"/>
                          </a:schemeClr>
                        </a:solidFill>
                        <a:effectLst/>
                        <a:latin typeface="+mn-lt"/>
                        <a:ea typeface="+mn-ea"/>
                        <a:cs typeface="+mn-cs"/>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chemeClr val="accent5">
                              <a:lumMod val="50000"/>
                            </a:schemeClr>
                          </a:solidFill>
                          <a:effectLst/>
                          <a:latin typeface="+mn-lt"/>
                          <a:ea typeface="+mn-ea"/>
                          <a:cs typeface="+mn-cs"/>
                        </a:rPr>
                        <a:t>5</a:t>
                      </a:r>
                      <a:endParaRPr lang="en-IL" sz="1800" b="1" u="none" strike="noStrike" kern="1200" dirty="0">
                        <a:solidFill>
                          <a:schemeClr val="accent5">
                            <a:lumMod val="50000"/>
                          </a:schemeClr>
                        </a:solidFill>
                        <a:effectLst/>
                        <a:latin typeface="+mn-lt"/>
                        <a:ea typeface="+mn-ea"/>
                        <a:cs typeface="+mn-cs"/>
                      </a:endParaRPr>
                    </a:p>
                  </a:txBody>
                  <a:tcPr marL="9525" marR="9525" marT="9525" marB="0" anchor="b">
                    <a:solidFill>
                      <a:srgbClr val="00B0F0">
                        <a:alpha val="20000"/>
                      </a:srgbClr>
                    </a:solidFill>
                  </a:tcPr>
                </a:tc>
                <a:tc>
                  <a:txBody>
                    <a:bodyPr/>
                    <a:lstStyle/>
                    <a:p>
                      <a:pPr algn="ctr" fontAlgn="b"/>
                      <a:r>
                        <a:rPr lang="en-IL" sz="1800" b="1" u="none" strike="noStrike" dirty="0">
                          <a:solidFill>
                            <a:schemeClr val="accent5">
                              <a:lumMod val="50000"/>
                            </a:schemeClr>
                          </a:solidFill>
                          <a:effectLst/>
                        </a:rPr>
                        <a:t>-</a:t>
                      </a:r>
                      <a:r>
                        <a:rPr lang="en-US" sz="1800" b="1" u="none" strike="noStrike" dirty="0">
                          <a:solidFill>
                            <a:schemeClr val="accent5">
                              <a:lumMod val="50000"/>
                            </a:schemeClr>
                          </a:solidFill>
                          <a:effectLst/>
                        </a:rPr>
                        <a:t>20</a:t>
                      </a:r>
                      <a:endParaRPr lang="en-IL" sz="1800" b="1" i="0" u="none" strike="noStrike" dirty="0">
                        <a:solidFill>
                          <a:schemeClr val="accent5">
                            <a:lumMod val="50000"/>
                          </a:schemeClr>
                        </a:solidFill>
                        <a:effectLst/>
                        <a:latin typeface="Aptos Narrow" panose="020B0004020202020204" pitchFamily="34" charset="0"/>
                      </a:endParaRPr>
                    </a:p>
                  </a:txBody>
                  <a:tcPr marL="9525" marR="9525" marT="9525" marB="0" anchor="b">
                    <a:solidFill>
                      <a:srgbClr val="00B0F0">
                        <a:alpha val="20000"/>
                      </a:srgbClr>
                    </a:solidFill>
                  </a:tcPr>
                </a:tc>
                <a:extLst>
                  <a:ext uri="{0D108BD9-81ED-4DB2-BD59-A6C34878D82A}">
                    <a16:rowId xmlns:a16="http://schemas.microsoft.com/office/drawing/2014/main" val="1433469666"/>
                  </a:ext>
                </a:extLst>
              </a:tr>
              <a:tr h="327767">
                <a:tc>
                  <a:txBody>
                    <a:bodyPr/>
                    <a:lstStyle/>
                    <a:p>
                      <a:pPr algn="ctr" fontAlgn="b"/>
                      <a:r>
                        <a:rPr lang="en-US" sz="1800" u="none" strike="noStrike" dirty="0">
                          <a:effectLst/>
                        </a:rPr>
                        <a:t>1.4, 1.4, 2</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28</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71</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-26</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chemeClr val="accent5">
                              <a:lumMod val="50000"/>
                            </a:schemeClr>
                          </a:solidFill>
                          <a:effectLst/>
                          <a:latin typeface="+mn-lt"/>
                          <a:ea typeface="+mn-ea"/>
                          <a:cs typeface="+mn-cs"/>
                        </a:rPr>
                        <a:t>45</a:t>
                      </a:r>
                      <a:endParaRPr lang="en-IL" sz="1800" b="1" u="none" strike="noStrike" kern="1200" dirty="0">
                        <a:solidFill>
                          <a:schemeClr val="accent5">
                            <a:lumMod val="50000"/>
                          </a:schemeClr>
                        </a:solidFill>
                        <a:effectLst/>
                        <a:latin typeface="+mn-lt"/>
                        <a:ea typeface="+mn-ea"/>
                        <a:cs typeface="+mn-cs"/>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chemeClr val="accent5">
                              <a:lumMod val="50000"/>
                            </a:schemeClr>
                          </a:solidFill>
                          <a:effectLst/>
                          <a:latin typeface="+mn-lt"/>
                          <a:ea typeface="+mn-ea"/>
                          <a:cs typeface="+mn-cs"/>
                        </a:rPr>
                        <a:t>5</a:t>
                      </a:r>
                      <a:endParaRPr lang="en-IL" sz="1800" b="1" u="none" strike="noStrike" kern="1200" dirty="0">
                        <a:solidFill>
                          <a:schemeClr val="accent5">
                            <a:lumMod val="50000"/>
                          </a:schemeClr>
                        </a:solidFill>
                        <a:effectLst/>
                        <a:latin typeface="+mn-lt"/>
                        <a:ea typeface="+mn-ea"/>
                        <a:cs typeface="+mn-cs"/>
                      </a:endParaRPr>
                    </a:p>
                  </a:txBody>
                  <a:tcPr marL="9525" marR="9525" marT="9525" marB="0" anchor="b">
                    <a:solidFill>
                      <a:srgbClr val="00B0F0">
                        <a:alpha val="20000"/>
                      </a:srgbClr>
                    </a:solidFill>
                  </a:tcPr>
                </a:tc>
                <a:tc>
                  <a:txBody>
                    <a:bodyPr/>
                    <a:lstStyle/>
                    <a:p>
                      <a:pPr algn="ctr" fontAlgn="b"/>
                      <a:r>
                        <a:rPr lang="en-IL" sz="1800" b="1" u="none" strike="noStrike" dirty="0">
                          <a:solidFill>
                            <a:srgbClr val="00B050"/>
                          </a:solidFill>
                          <a:effectLst/>
                        </a:rPr>
                        <a:t>-</a:t>
                      </a:r>
                      <a:r>
                        <a:rPr lang="en-US" sz="1800" b="1" u="none" strike="noStrike" dirty="0">
                          <a:solidFill>
                            <a:srgbClr val="00B050"/>
                          </a:solidFill>
                          <a:effectLst/>
                        </a:rPr>
                        <a:t>23</a:t>
                      </a:r>
                      <a:endParaRPr lang="en-IL" sz="1800" b="1" i="0" u="none" strike="noStrike" dirty="0">
                        <a:solidFill>
                          <a:srgbClr val="00B050"/>
                        </a:solidFill>
                        <a:effectLst/>
                        <a:latin typeface="Aptos Narrow" panose="020B0004020202020204" pitchFamily="34" charset="0"/>
                      </a:endParaRPr>
                    </a:p>
                  </a:txBody>
                  <a:tcPr marL="9525" marR="9525" marT="9525" marB="0" anchor="b">
                    <a:solidFill>
                      <a:srgbClr val="00B0F0">
                        <a:alpha val="20000"/>
                      </a:srgbClr>
                    </a:solidFill>
                  </a:tcPr>
                </a:tc>
                <a:extLst>
                  <a:ext uri="{0D108BD9-81ED-4DB2-BD59-A6C34878D82A}">
                    <a16:rowId xmlns:a16="http://schemas.microsoft.com/office/drawing/2014/main" val="1512186541"/>
                  </a:ext>
                </a:extLst>
              </a:tr>
              <a:tr h="327767">
                <a:tc>
                  <a:txBody>
                    <a:bodyPr/>
                    <a:lstStyle/>
                    <a:p>
                      <a:pPr algn="ctr" fontAlgn="b"/>
                      <a:r>
                        <a:rPr lang="en-US" sz="1800" u="none" strike="noStrike" dirty="0">
                          <a:effectLst/>
                        </a:rPr>
                        <a:t>2, 2, 3.1</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31</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77</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u="none" strike="noStrike" kern="1200" dirty="0">
                          <a:solidFill>
                            <a:schemeClr val="dk1"/>
                          </a:solidFill>
                          <a:effectLst/>
                          <a:latin typeface="+mn-lt"/>
                          <a:ea typeface="+mn-ea"/>
                          <a:cs typeface="+mn-cs"/>
                        </a:rPr>
                        <a:t>-30</a:t>
                      </a:r>
                      <a:endParaRPr lang="en-IL" sz="1800" u="none" strike="noStrike" kern="1200" dirty="0">
                        <a:solidFill>
                          <a:schemeClr val="dk1"/>
                        </a:solidFill>
                        <a:effectLst/>
                        <a:latin typeface="+mn-lt"/>
                        <a:ea typeface="+mn-ea"/>
                        <a:cs typeface="+mn-cs"/>
                      </a:endParaRPr>
                    </a:p>
                  </a:txBody>
                  <a:tcPr marL="9525" marR="9525" marT="9525" marB="0" anchor="b">
                    <a:solidFill>
                      <a:srgbClr val="00B0F0">
                        <a:alpha val="20000"/>
                      </a:srgbClr>
                    </a:solidFill>
                  </a:tcPr>
                </a:tc>
                <a:tc>
                  <a:txBody>
                    <a:bodyPr/>
                    <a:lstStyle/>
                    <a:p>
                      <a:pPr algn="ctr" fontAlgn="b"/>
                      <a:r>
                        <a:rPr lang="en-US" sz="1800" b="1" u="none" strike="noStrike" dirty="0">
                          <a:solidFill>
                            <a:srgbClr val="FFC000"/>
                          </a:solidFill>
                          <a:effectLst/>
                        </a:rPr>
                        <a:t>47</a:t>
                      </a:r>
                      <a:endParaRPr lang="en-IL" sz="1800" b="1" i="0" u="none" strike="noStrike" dirty="0">
                        <a:solidFill>
                          <a:srgbClr val="FFC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b="1" u="none" strike="noStrike" dirty="0">
                          <a:solidFill>
                            <a:srgbClr val="FFC000"/>
                          </a:solidFill>
                          <a:effectLst/>
                        </a:rPr>
                        <a:t>3</a:t>
                      </a:r>
                      <a:endParaRPr lang="en-IL" sz="1800" b="1" i="0" u="none" strike="noStrike" dirty="0">
                        <a:solidFill>
                          <a:srgbClr val="FFC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b="1" u="none" strike="noStrike" dirty="0">
                          <a:solidFill>
                            <a:srgbClr val="00B050"/>
                          </a:solidFill>
                          <a:effectLst/>
                        </a:rPr>
                        <a:t>-</a:t>
                      </a:r>
                      <a:r>
                        <a:rPr lang="en-US" sz="1800" b="1" u="none" strike="noStrike" dirty="0">
                          <a:solidFill>
                            <a:srgbClr val="00B050"/>
                          </a:solidFill>
                          <a:effectLst/>
                        </a:rPr>
                        <a:t>26</a:t>
                      </a:r>
                      <a:endParaRPr lang="en-IL" sz="1800" b="1" i="0" u="none" strike="noStrike" dirty="0">
                        <a:solidFill>
                          <a:srgbClr val="00B050"/>
                        </a:solidFill>
                        <a:effectLst/>
                        <a:latin typeface="Aptos Narrow" panose="020B0004020202020204" pitchFamily="34" charset="0"/>
                      </a:endParaRPr>
                    </a:p>
                  </a:txBody>
                  <a:tcPr marL="9525" marR="9525" marT="9525" marB="0" anchor="b">
                    <a:solidFill>
                      <a:srgbClr val="00B0F0">
                        <a:alpha val="20000"/>
                      </a:srgbClr>
                    </a:solidFill>
                  </a:tcPr>
                </a:tc>
                <a:extLst>
                  <a:ext uri="{0D108BD9-81ED-4DB2-BD59-A6C34878D82A}">
                    <a16:rowId xmlns:a16="http://schemas.microsoft.com/office/drawing/2014/main" val="1099561593"/>
                  </a:ext>
                </a:extLst>
              </a:tr>
            </a:tbl>
          </a:graphicData>
        </a:graphic>
      </p:graphicFrame>
      <p:sp>
        <p:nvSpPr>
          <p:cNvPr id="60" name="TextBox 59">
            <a:extLst>
              <a:ext uri="{FF2B5EF4-FFF2-40B4-BE49-F238E27FC236}">
                <a16:creationId xmlns:a16="http://schemas.microsoft.com/office/drawing/2014/main" id="{284A6348-B3E2-4847-8597-B7EBB59D0B48}"/>
              </a:ext>
            </a:extLst>
          </p:cNvPr>
          <p:cNvSpPr txBox="1"/>
          <p:nvPr/>
        </p:nvSpPr>
        <p:spPr>
          <a:xfrm>
            <a:off x="1127448" y="5761048"/>
            <a:ext cx="10369152" cy="461665"/>
          </a:xfrm>
          <a:prstGeom prst="rect">
            <a:avLst/>
          </a:prstGeom>
          <a:noFill/>
        </p:spPr>
        <p:txBody>
          <a:bodyPr wrap="square" rtlCol="0">
            <a:spAutoFit/>
          </a:bodyPr>
          <a:lstStyle/>
          <a:p>
            <a:r>
              <a:rPr lang="en-US" b="1" dirty="0">
                <a:solidFill>
                  <a:schemeClr val="tx1"/>
                </a:solidFill>
              </a:rPr>
              <a:t>We can improve SNR and extend UL range, utilizing backscattering gain.</a:t>
            </a:r>
          </a:p>
        </p:txBody>
      </p:sp>
      <p:pic>
        <p:nvPicPr>
          <p:cNvPr id="52" name="Picture 51">
            <a:extLst>
              <a:ext uri="{FF2B5EF4-FFF2-40B4-BE49-F238E27FC236}">
                <a16:creationId xmlns:a16="http://schemas.microsoft.com/office/drawing/2014/main" id="{E29A8F65-9904-4D1E-B08C-F83375E64E18}"/>
              </a:ext>
            </a:extLst>
          </p:cNvPr>
          <p:cNvPicPr>
            <a:picLocks noChangeAspect="1"/>
          </p:cNvPicPr>
          <p:nvPr/>
        </p:nvPicPr>
        <p:blipFill>
          <a:blip r:embed="rId3"/>
          <a:stretch>
            <a:fillRect/>
          </a:stretch>
        </p:blipFill>
        <p:spPr>
          <a:xfrm>
            <a:off x="8400256" y="1340768"/>
            <a:ext cx="2258750" cy="2027837"/>
          </a:xfrm>
          <a:prstGeom prst="rect">
            <a:avLst/>
          </a:prstGeom>
        </p:spPr>
      </p:pic>
    </p:spTree>
    <p:extLst>
      <p:ext uri="{BB962C8B-B14F-4D97-AF65-F5344CB8AC3E}">
        <p14:creationId xmlns:p14="http://schemas.microsoft.com/office/powerpoint/2010/main" val="6411449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67408" y="615816"/>
            <a:ext cx="10361084" cy="74162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IE" dirty="0"/>
              <a:t>Extended Range 2.4 GHz </a:t>
            </a:r>
            <a:r>
              <a:rPr lang="en-US" dirty="0"/>
              <a:t>Bistatic </a:t>
            </a:r>
            <a:r>
              <a:rPr lang="en-IE" dirty="0"/>
              <a:t>Uplink [2]</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a:xfrm>
            <a:off x="7143757" y="6475414"/>
            <a:ext cx="4246027" cy="180975"/>
          </a:xfrm>
        </p:spPr>
        <p:txBody>
          <a:bodyPr/>
          <a:lstStyle/>
          <a:p>
            <a:r>
              <a:rPr lang="en-GB" dirty="0"/>
              <a:t>Dror Regev, Huawei</a:t>
            </a:r>
          </a:p>
        </p:txBody>
      </p:sp>
      <p:sp>
        <p:nvSpPr>
          <p:cNvPr id="4" name="Date Placeholder 3"/>
          <p:cNvSpPr>
            <a:spLocks noGrp="1"/>
          </p:cNvSpPr>
          <p:nvPr>
            <p:ph type="dt" idx="15"/>
          </p:nvPr>
        </p:nvSpPr>
        <p:spPr/>
        <p:txBody>
          <a:bodyPr/>
          <a:lstStyle/>
          <a:p>
            <a:r>
              <a:rPr lang="en-US"/>
              <a:t>Mar. 2025</a:t>
            </a:r>
            <a:endParaRPr lang="en-GB" dirty="0"/>
          </a:p>
        </p:txBody>
      </p:sp>
      <p:sp>
        <p:nvSpPr>
          <p:cNvPr id="7" name="TextBox 6">
            <a:extLst>
              <a:ext uri="{FF2B5EF4-FFF2-40B4-BE49-F238E27FC236}">
                <a16:creationId xmlns:a16="http://schemas.microsoft.com/office/drawing/2014/main" id="{632E012D-19B1-4C7A-B32A-66250286DB37}"/>
              </a:ext>
            </a:extLst>
          </p:cNvPr>
          <p:cNvSpPr txBox="1"/>
          <p:nvPr/>
        </p:nvSpPr>
        <p:spPr>
          <a:xfrm>
            <a:off x="779500" y="1121610"/>
            <a:ext cx="2432717" cy="461665"/>
          </a:xfrm>
          <a:prstGeom prst="rect">
            <a:avLst/>
          </a:prstGeom>
          <a:noFill/>
        </p:spPr>
        <p:txBody>
          <a:bodyPr wrap="none" rtlCol="0">
            <a:spAutoFit/>
          </a:bodyPr>
          <a:lstStyle/>
          <a:p>
            <a:r>
              <a:rPr lang="en-IL" dirty="0">
                <a:solidFill>
                  <a:schemeClr val="tx1"/>
                </a:solidFill>
              </a:rPr>
              <a:t>Lin</a:t>
            </a:r>
            <a:r>
              <a:rPr lang="en-US" dirty="0">
                <a:solidFill>
                  <a:schemeClr val="tx1"/>
                </a:solidFill>
              </a:rPr>
              <a:t>k</a:t>
            </a:r>
            <a:r>
              <a:rPr lang="en-IL" dirty="0">
                <a:solidFill>
                  <a:schemeClr val="tx1"/>
                </a:solidFill>
              </a:rPr>
              <a:t> Assumptions</a:t>
            </a:r>
          </a:p>
        </p:txBody>
      </p:sp>
      <p:sp>
        <p:nvSpPr>
          <p:cNvPr id="8" name="TextBox 7">
            <a:extLst>
              <a:ext uri="{FF2B5EF4-FFF2-40B4-BE49-F238E27FC236}">
                <a16:creationId xmlns:a16="http://schemas.microsoft.com/office/drawing/2014/main" id="{2BA91DED-C04B-428A-BB12-E6C97F7DEBE6}"/>
              </a:ext>
            </a:extLst>
          </p:cNvPr>
          <p:cNvSpPr txBox="1"/>
          <p:nvPr/>
        </p:nvSpPr>
        <p:spPr>
          <a:xfrm>
            <a:off x="551384" y="2368250"/>
            <a:ext cx="10265952" cy="830997"/>
          </a:xfrm>
          <a:prstGeom prst="rect">
            <a:avLst/>
          </a:prstGeom>
          <a:noFill/>
        </p:spPr>
        <p:txBody>
          <a:bodyPr wrap="none" rtlCol="0">
            <a:spAutoFit/>
          </a:bodyPr>
          <a:lstStyle/>
          <a:p>
            <a:r>
              <a:rPr lang="en-IL" dirty="0">
                <a:solidFill>
                  <a:schemeClr val="tx1"/>
                </a:solidFill>
              </a:rPr>
              <a:t>FRIIS</a:t>
            </a:r>
            <a:r>
              <a:rPr lang="en-US" dirty="0">
                <a:solidFill>
                  <a:schemeClr val="tx1"/>
                </a:solidFill>
              </a:rPr>
              <a:t> &amp; SNR</a:t>
            </a:r>
            <a:r>
              <a:rPr lang="en-IL" dirty="0">
                <a:solidFill>
                  <a:schemeClr val="tx1"/>
                </a:solidFill>
              </a:rPr>
              <a:t> [dB]</a:t>
            </a:r>
            <a:r>
              <a:rPr lang="en-US" dirty="0">
                <a:solidFill>
                  <a:schemeClr val="tx1"/>
                </a:solidFill>
              </a:rPr>
              <a:t> for </a:t>
            </a:r>
            <a:r>
              <a:rPr lang="en-US" dirty="0">
                <a:solidFill>
                  <a:schemeClr val="dk1"/>
                </a:solidFill>
              </a:rPr>
              <a:t>backscattering gain of </a:t>
            </a:r>
            <a:r>
              <a:rPr lang="en-US" b="1" dirty="0">
                <a:solidFill>
                  <a:schemeClr val="dk1"/>
                </a:solidFill>
              </a:rPr>
              <a:t>1 dB </a:t>
            </a:r>
            <a:r>
              <a:rPr lang="en-US" dirty="0">
                <a:solidFill>
                  <a:schemeClr val="dk1"/>
                </a:solidFill>
              </a:rPr>
              <a:t>(e.g. 5 dB loss + 6 dB gain):</a:t>
            </a:r>
          </a:p>
          <a:p>
            <a:r>
              <a:rPr lang="en-US" dirty="0">
                <a:solidFill>
                  <a:schemeClr val="tx1"/>
                </a:solidFill>
              </a:rPr>
              <a:t> </a:t>
            </a:r>
            <a:endParaRPr lang="en-IL" dirty="0">
              <a:solidFill>
                <a:schemeClr val="tx1"/>
              </a:solidFill>
            </a:endParaRPr>
          </a:p>
        </p:txBody>
      </p:sp>
      <p:graphicFrame>
        <p:nvGraphicFramePr>
          <p:cNvPr id="9" name="Table 8">
            <a:extLst>
              <a:ext uri="{FF2B5EF4-FFF2-40B4-BE49-F238E27FC236}">
                <a16:creationId xmlns:a16="http://schemas.microsoft.com/office/drawing/2014/main" id="{AEB53AD6-E04F-4DD9-8735-C1165481D8A0}"/>
              </a:ext>
            </a:extLst>
          </p:cNvPr>
          <p:cNvGraphicFramePr>
            <a:graphicFrameLocks noGrp="1"/>
          </p:cNvGraphicFramePr>
          <p:nvPr>
            <p:extLst>
              <p:ext uri="{D42A27DB-BD31-4B8C-83A1-F6EECF244321}">
                <p14:modId xmlns:p14="http://schemas.microsoft.com/office/powerpoint/2010/main" val="2650790077"/>
              </p:ext>
            </p:extLst>
          </p:nvPr>
        </p:nvGraphicFramePr>
        <p:xfrm>
          <a:off x="767408" y="1518883"/>
          <a:ext cx="3418664" cy="891540"/>
        </p:xfrm>
        <a:graphic>
          <a:graphicData uri="http://schemas.openxmlformats.org/drawingml/2006/table">
            <a:tbl>
              <a:tblPr>
                <a:tableStyleId>{5C22544A-7EE6-4342-B048-85BDC9FD1C3A}</a:tableStyleId>
              </a:tblPr>
              <a:tblGrid>
                <a:gridCol w="1584176">
                  <a:extLst>
                    <a:ext uri="{9D8B030D-6E8A-4147-A177-3AD203B41FA5}">
                      <a16:colId xmlns:a16="http://schemas.microsoft.com/office/drawing/2014/main" val="3323034262"/>
                    </a:ext>
                  </a:extLst>
                </a:gridCol>
                <a:gridCol w="1834488">
                  <a:extLst>
                    <a:ext uri="{9D8B030D-6E8A-4147-A177-3AD203B41FA5}">
                      <a16:colId xmlns:a16="http://schemas.microsoft.com/office/drawing/2014/main" val="1779250221"/>
                    </a:ext>
                  </a:extLst>
                </a:gridCol>
              </a:tblGrid>
              <a:tr h="203200">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u="none" strike="noStrike" dirty="0">
                          <a:effectLst/>
                        </a:rPr>
                        <a:t>P</a:t>
                      </a:r>
                      <a:r>
                        <a:rPr lang="en-US" sz="1400" b="1" u="none" strike="noStrike" baseline="-25000" dirty="0">
                          <a:effectLst/>
                        </a:rPr>
                        <a:t>EX_B </a:t>
                      </a:r>
                      <a:r>
                        <a:rPr lang="en-US" sz="1400" b="1" u="none" strike="noStrike" baseline="0" dirty="0">
                          <a:effectLst/>
                        </a:rPr>
                        <a:t>= </a:t>
                      </a:r>
                      <a:r>
                        <a:rPr lang="en-US" sz="1400" u="none" strike="noStrike" dirty="0">
                          <a:effectLst/>
                        </a:rPr>
                        <a:t>P</a:t>
                      </a:r>
                      <a:r>
                        <a:rPr lang="en-US" sz="1400" b="1" u="none" strike="noStrike" baseline="-25000" dirty="0">
                          <a:effectLst/>
                        </a:rPr>
                        <a:t>EX_C</a:t>
                      </a:r>
                      <a:endParaRPr lang="en-US" sz="14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400" u="none" strike="noStrike" dirty="0">
                          <a:effectLst/>
                        </a:rPr>
                        <a:t>20 dBm</a:t>
                      </a:r>
                      <a:endParaRPr lang="en-IL" sz="14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extLst>
                  <a:ext uri="{0D108BD9-81ED-4DB2-BD59-A6C34878D82A}">
                    <a16:rowId xmlns:a16="http://schemas.microsoft.com/office/drawing/2014/main" val="737603929"/>
                  </a:ext>
                </a:extLst>
              </a:tr>
              <a:tr h="141923">
                <a:tc>
                  <a:txBody>
                    <a:bodyPr/>
                    <a:lstStyle/>
                    <a:p>
                      <a:pPr algn="ctr" fontAlgn="b"/>
                      <a:r>
                        <a:rPr lang="en-US" sz="1400" u="none" strike="noStrike" dirty="0">
                          <a:effectLst/>
                        </a:rPr>
                        <a:t>Reader Effective DR</a:t>
                      </a:r>
                      <a:endParaRPr lang="en-US" sz="14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400" u="none" strike="noStrike" dirty="0">
                          <a:effectLst/>
                        </a:rPr>
                        <a:t>50 dB</a:t>
                      </a:r>
                      <a:endParaRPr lang="en-IL" sz="14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extLst>
                  <a:ext uri="{0D108BD9-81ED-4DB2-BD59-A6C34878D82A}">
                    <a16:rowId xmlns:a16="http://schemas.microsoft.com/office/drawing/2014/main" val="994593288"/>
                  </a:ext>
                </a:extLst>
              </a:tr>
              <a:tr h="111443">
                <a:tc>
                  <a:txBody>
                    <a:bodyPr/>
                    <a:lstStyle/>
                    <a:p>
                      <a:pPr algn="ctr" fontAlgn="b"/>
                      <a:r>
                        <a:rPr lang="en-US" sz="1400" u="none" strike="noStrike" dirty="0">
                          <a:effectLst/>
                        </a:rPr>
                        <a:t>Reader min SNR</a:t>
                      </a:r>
                      <a:endParaRPr lang="en-US" sz="14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400" u="none" strike="noStrike" dirty="0">
                          <a:effectLst/>
                        </a:rPr>
                        <a:t>3 dB</a:t>
                      </a:r>
                      <a:endParaRPr lang="en-IL" sz="1400" b="0" i="0" u="none" strike="noStrike" dirty="0">
                        <a:solidFill>
                          <a:srgbClr val="FF0000"/>
                        </a:solidFill>
                        <a:effectLst/>
                        <a:latin typeface="Aptos Narrow" panose="020B0004020202020204" pitchFamily="34" charset="0"/>
                      </a:endParaRPr>
                    </a:p>
                  </a:txBody>
                  <a:tcPr marL="9525" marR="9525" marT="9525" marB="0" anchor="b">
                    <a:solidFill>
                      <a:srgbClr val="00B0F0">
                        <a:alpha val="20000"/>
                      </a:srgbClr>
                    </a:solidFill>
                  </a:tcPr>
                </a:tc>
                <a:extLst>
                  <a:ext uri="{0D108BD9-81ED-4DB2-BD59-A6C34878D82A}">
                    <a16:rowId xmlns:a16="http://schemas.microsoft.com/office/drawing/2014/main" val="3002939527"/>
                  </a:ext>
                </a:extLst>
              </a:tr>
              <a:tr h="0">
                <a:tc>
                  <a:txBody>
                    <a:bodyPr/>
                    <a:lstStyle/>
                    <a:p>
                      <a:pPr algn="ctr" fontAlgn="b"/>
                      <a:r>
                        <a:rPr lang="en-US" sz="1400" u="none" strike="noStrike" dirty="0">
                          <a:effectLst/>
                        </a:rPr>
                        <a:t>Antennas Gain</a:t>
                      </a:r>
                      <a:endParaRPr lang="en-US" sz="14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400" u="none" strike="noStrike" dirty="0">
                          <a:effectLst/>
                        </a:rPr>
                        <a:t>0 dB</a:t>
                      </a:r>
                      <a:endParaRPr lang="en-IL" sz="1400" b="0" i="0" u="none" strike="noStrike" dirty="0">
                        <a:solidFill>
                          <a:srgbClr val="FF0000"/>
                        </a:solidFill>
                        <a:effectLst/>
                        <a:latin typeface="Aptos Narrow" panose="020B0004020202020204" pitchFamily="34" charset="0"/>
                      </a:endParaRPr>
                    </a:p>
                  </a:txBody>
                  <a:tcPr marL="9525" marR="9525" marT="9525" marB="0" anchor="b">
                    <a:solidFill>
                      <a:srgbClr val="00B0F0">
                        <a:alpha val="20000"/>
                      </a:srgbClr>
                    </a:solidFill>
                  </a:tcPr>
                </a:tc>
                <a:extLst>
                  <a:ext uri="{0D108BD9-81ED-4DB2-BD59-A6C34878D82A}">
                    <a16:rowId xmlns:a16="http://schemas.microsoft.com/office/drawing/2014/main" val="711827411"/>
                  </a:ext>
                </a:extLst>
              </a:tr>
            </a:tbl>
          </a:graphicData>
        </a:graphic>
      </p:graphicFrame>
      <p:graphicFrame>
        <p:nvGraphicFramePr>
          <p:cNvPr id="10" name="Table 9">
            <a:extLst>
              <a:ext uri="{FF2B5EF4-FFF2-40B4-BE49-F238E27FC236}">
                <a16:creationId xmlns:a16="http://schemas.microsoft.com/office/drawing/2014/main" id="{91477E83-30BB-4E07-A99D-8B4E22DAC41F}"/>
              </a:ext>
            </a:extLst>
          </p:cNvPr>
          <p:cNvGraphicFramePr>
            <a:graphicFrameLocks noGrp="1"/>
          </p:cNvGraphicFramePr>
          <p:nvPr>
            <p:extLst>
              <p:ext uri="{D42A27DB-BD31-4B8C-83A1-F6EECF244321}">
                <p14:modId xmlns:p14="http://schemas.microsoft.com/office/powerpoint/2010/main" val="283013418"/>
              </p:ext>
            </p:extLst>
          </p:nvPr>
        </p:nvGraphicFramePr>
        <p:xfrm>
          <a:off x="551384" y="2785201"/>
          <a:ext cx="11270448" cy="1025749"/>
        </p:xfrm>
        <a:graphic>
          <a:graphicData uri="http://schemas.openxmlformats.org/drawingml/2006/table">
            <a:tbl>
              <a:tblPr>
                <a:tableStyleId>{5C22544A-7EE6-4342-B048-85BDC9FD1C3A}</a:tableStyleId>
              </a:tblPr>
              <a:tblGrid>
                <a:gridCol w="1925265">
                  <a:extLst>
                    <a:ext uri="{9D8B030D-6E8A-4147-A177-3AD203B41FA5}">
                      <a16:colId xmlns:a16="http://schemas.microsoft.com/office/drawing/2014/main" val="3224357289"/>
                    </a:ext>
                  </a:extLst>
                </a:gridCol>
                <a:gridCol w="1614021">
                  <a:extLst>
                    <a:ext uri="{9D8B030D-6E8A-4147-A177-3AD203B41FA5}">
                      <a16:colId xmlns:a16="http://schemas.microsoft.com/office/drawing/2014/main" val="3067262515"/>
                    </a:ext>
                  </a:extLst>
                </a:gridCol>
                <a:gridCol w="1614021">
                  <a:extLst>
                    <a:ext uri="{9D8B030D-6E8A-4147-A177-3AD203B41FA5}">
                      <a16:colId xmlns:a16="http://schemas.microsoft.com/office/drawing/2014/main" val="3311367101"/>
                    </a:ext>
                  </a:extLst>
                </a:gridCol>
                <a:gridCol w="1622792">
                  <a:extLst>
                    <a:ext uri="{9D8B030D-6E8A-4147-A177-3AD203B41FA5}">
                      <a16:colId xmlns:a16="http://schemas.microsoft.com/office/drawing/2014/main" val="1136512726"/>
                    </a:ext>
                  </a:extLst>
                </a:gridCol>
                <a:gridCol w="1396358">
                  <a:extLst>
                    <a:ext uri="{9D8B030D-6E8A-4147-A177-3AD203B41FA5}">
                      <a16:colId xmlns:a16="http://schemas.microsoft.com/office/drawing/2014/main" val="1035681372"/>
                    </a:ext>
                  </a:extLst>
                </a:gridCol>
                <a:gridCol w="1332599">
                  <a:extLst>
                    <a:ext uri="{9D8B030D-6E8A-4147-A177-3AD203B41FA5}">
                      <a16:colId xmlns:a16="http://schemas.microsoft.com/office/drawing/2014/main" val="738939542"/>
                    </a:ext>
                  </a:extLst>
                </a:gridCol>
                <a:gridCol w="1765392">
                  <a:extLst>
                    <a:ext uri="{9D8B030D-6E8A-4147-A177-3AD203B41FA5}">
                      <a16:colId xmlns:a16="http://schemas.microsoft.com/office/drawing/2014/main" val="4036361824"/>
                    </a:ext>
                  </a:extLst>
                </a:gridCol>
              </a:tblGrid>
              <a:tr h="370215">
                <a:tc>
                  <a:txBody>
                    <a:bodyPr/>
                    <a:lstStyle/>
                    <a:p>
                      <a:pPr algn="ctr" fontAlgn="b"/>
                      <a:r>
                        <a:rPr lang="en-US" sz="1800" u="none" strike="noStrike" dirty="0">
                          <a:effectLst/>
                        </a:rPr>
                        <a:t>D</a:t>
                      </a:r>
                      <a:r>
                        <a:rPr lang="en-US" sz="1800" u="none" strike="noStrike" baseline="-25000" dirty="0">
                          <a:effectLst/>
                        </a:rPr>
                        <a:t>A</a:t>
                      </a:r>
                      <a:r>
                        <a:rPr lang="en-US" sz="1800" u="none" strike="noStrike" dirty="0">
                          <a:effectLst/>
                        </a:rPr>
                        <a:t>, D</a:t>
                      </a:r>
                      <a:r>
                        <a:rPr lang="en-US" sz="1800" u="none" strike="noStrike" baseline="-25000" dirty="0">
                          <a:effectLst/>
                        </a:rPr>
                        <a:t>B</a:t>
                      </a:r>
                      <a:r>
                        <a:rPr lang="en-US" sz="1800" u="none" strike="noStrike" dirty="0">
                          <a:effectLst/>
                        </a:rPr>
                        <a:t>, </a:t>
                      </a:r>
                      <a:r>
                        <a:rPr lang="en-US" sz="1800" u="none" strike="noStrike" dirty="0" err="1">
                          <a:effectLst/>
                        </a:rPr>
                        <a:t>D</a:t>
                      </a:r>
                      <a:r>
                        <a:rPr lang="en-US" sz="1800" u="none" strike="noStrike" baseline="-25000" dirty="0" err="1">
                          <a:effectLst/>
                        </a:rPr>
                        <a:t>Lk</a:t>
                      </a:r>
                      <a:r>
                        <a:rPr lang="en-US" sz="1800" u="none" strike="noStrike" dirty="0">
                          <a:effectLst/>
                        </a:rPr>
                        <a:t>  [m]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P</a:t>
                      </a:r>
                      <a:r>
                        <a:rPr lang="en-US" sz="1800" b="1" u="none" strike="noStrike" baseline="-25000" dirty="0">
                          <a:effectLst/>
                        </a:rPr>
                        <a:t>BS</a:t>
                      </a:r>
                      <a:r>
                        <a:rPr lang="en-US" sz="1800" u="none" strike="noStrike" dirty="0">
                          <a:effectLst/>
                        </a:rPr>
                        <a:t> [dBm]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P</a:t>
                      </a:r>
                      <a:r>
                        <a:rPr lang="en-US" sz="1800" u="none" strike="noStrike" baseline="-25000" dirty="0">
                          <a:effectLst/>
                        </a:rPr>
                        <a:t>RX</a:t>
                      </a:r>
                      <a:r>
                        <a:rPr lang="en-US" sz="1800" u="none" strike="noStrike" dirty="0">
                          <a:effectLst/>
                        </a:rPr>
                        <a:t> [dBm]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P</a:t>
                      </a:r>
                      <a:r>
                        <a:rPr lang="en-US" sz="1800" u="none" strike="noStrike" baseline="-25000" dirty="0">
                          <a:effectLst/>
                        </a:rPr>
                        <a:t>Lk</a:t>
                      </a:r>
                      <a:r>
                        <a:rPr lang="en-US" sz="1800" u="none" strike="noStrike" dirty="0">
                          <a:effectLst/>
                        </a:rPr>
                        <a:t> [dBm]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P</a:t>
                      </a:r>
                      <a:r>
                        <a:rPr lang="en-US" sz="1800" u="none" strike="noStrike" baseline="-25000" dirty="0">
                          <a:effectLst/>
                        </a:rPr>
                        <a:t>Lk</a:t>
                      </a:r>
                      <a:r>
                        <a:rPr lang="en-US" sz="1800" u="none" strike="noStrike" dirty="0">
                          <a:effectLst/>
                        </a:rPr>
                        <a:t> -P</a:t>
                      </a:r>
                      <a:r>
                        <a:rPr lang="en-US" sz="1800" u="none" strike="noStrike" baseline="-25000" dirty="0">
                          <a:effectLst/>
                        </a:rPr>
                        <a:t>RX </a:t>
                      </a:r>
                      <a:r>
                        <a:rPr lang="en-US" sz="1800" u="none" strike="noStrike" dirty="0">
                          <a:effectLst/>
                        </a:rPr>
                        <a:t>[dB]</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SNR[dB]</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u="none" strike="noStrike" dirty="0">
                          <a:effectLst/>
                        </a:rPr>
                        <a:t>P</a:t>
                      </a:r>
                      <a:r>
                        <a:rPr lang="en-US" sz="1800" b="1" u="none" strike="noStrike" baseline="-25000" dirty="0">
                          <a:effectLst/>
                        </a:rPr>
                        <a:t>EH</a:t>
                      </a:r>
                      <a:r>
                        <a:rPr lang="en-US" sz="1800" u="none" strike="noStrike" dirty="0">
                          <a:effectLst/>
                        </a:rPr>
                        <a:t> [dBm]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extLst>
                  <a:ext uri="{0D108BD9-81ED-4DB2-BD59-A6C34878D82A}">
                    <a16:rowId xmlns:a16="http://schemas.microsoft.com/office/drawing/2014/main" val="3924672972"/>
                  </a:ext>
                </a:extLst>
              </a:tr>
              <a:tr h="327767">
                <a:tc>
                  <a:txBody>
                    <a:bodyPr/>
                    <a:lstStyle/>
                    <a:p>
                      <a:pPr algn="ctr" fontAlgn="b"/>
                      <a:r>
                        <a:rPr lang="en-US" sz="1800" u="none" strike="noStrike" dirty="0">
                          <a:effectLst/>
                        </a:rPr>
                        <a:t>2, 2, 3.1</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25</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71</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u="none" strike="noStrike" kern="1200" dirty="0">
                          <a:solidFill>
                            <a:schemeClr val="dk1"/>
                          </a:solidFill>
                          <a:effectLst/>
                          <a:latin typeface="+mn-lt"/>
                          <a:ea typeface="+mn-ea"/>
                          <a:cs typeface="+mn-cs"/>
                        </a:rPr>
                        <a:t>-30</a:t>
                      </a:r>
                      <a:endParaRPr lang="en-IL" sz="1800" u="none" strike="noStrike" kern="1200" dirty="0">
                        <a:solidFill>
                          <a:schemeClr val="dk1"/>
                        </a:solidFill>
                        <a:effectLst/>
                        <a:latin typeface="+mn-lt"/>
                        <a:ea typeface="+mn-ea"/>
                        <a:cs typeface="+mn-cs"/>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rgbClr val="00B050"/>
                          </a:solidFill>
                          <a:effectLst/>
                          <a:latin typeface="+mn-lt"/>
                          <a:ea typeface="+mn-ea"/>
                          <a:cs typeface="+mn-cs"/>
                        </a:rPr>
                        <a:t>41</a:t>
                      </a:r>
                      <a:endParaRPr lang="en-IL" sz="1800" b="1" u="none" strike="noStrike" kern="1200" dirty="0">
                        <a:solidFill>
                          <a:srgbClr val="00B050"/>
                        </a:solidFill>
                        <a:effectLst/>
                        <a:latin typeface="+mn-lt"/>
                        <a:ea typeface="+mn-ea"/>
                        <a:cs typeface="+mn-cs"/>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rgbClr val="00B050"/>
                          </a:solidFill>
                          <a:effectLst/>
                          <a:latin typeface="+mn-lt"/>
                          <a:ea typeface="+mn-ea"/>
                          <a:cs typeface="+mn-cs"/>
                        </a:rPr>
                        <a:t>9</a:t>
                      </a:r>
                      <a:endParaRPr lang="en-IL" sz="1800" b="1" u="none" strike="noStrike" kern="1200" dirty="0">
                        <a:solidFill>
                          <a:srgbClr val="00B050"/>
                        </a:solidFill>
                        <a:effectLst/>
                        <a:latin typeface="+mn-lt"/>
                        <a:ea typeface="+mn-ea"/>
                        <a:cs typeface="+mn-cs"/>
                      </a:endParaRPr>
                    </a:p>
                  </a:txBody>
                  <a:tcPr marL="9525" marR="9525" marT="9525" marB="0" anchor="b">
                    <a:solidFill>
                      <a:srgbClr val="00B0F0">
                        <a:alpha val="20000"/>
                      </a:srgbClr>
                    </a:solidFill>
                  </a:tcPr>
                </a:tc>
                <a:tc>
                  <a:txBody>
                    <a:bodyPr/>
                    <a:lstStyle/>
                    <a:p>
                      <a:pPr algn="ctr" fontAlgn="b"/>
                      <a:r>
                        <a:rPr lang="en-IL" sz="1800" b="1" u="none" strike="noStrike" dirty="0">
                          <a:solidFill>
                            <a:srgbClr val="00B050"/>
                          </a:solidFill>
                          <a:effectLst/>
                        </a:rPr>
                        <a:t>-</a:t>
                      </a:r>
                      <a:r>
                        <a:rPr lang="en-US" sz="1800" b="1" u="none" strike="noStrike" dirty="0">
                          <a:solidFill>
                            <a:srgbClr val="00B050"/>
                          </a:solidFill>
                          <a:effectLst/>
                        </a:rPr>
                        <a:t>26</a:t>
                      </a:r>
                      <a:endParaRPr lang="en-IL" sz="1800" b="1" i="0" u="none" strike="noStrike" dirty="0">
                        <a:solidFill>
                          <a:srgbClr val="00B050"/>
                        </a:solidFill>
                        <a:effectLst/>
                        <a:latin typeface="Aptos Narrow" panose="020B0004020202020204" pitchFamily="34" charset="0"/>
                      </a:endParaRPr>
                    </a:p>
                  </a:txBody>
                  <a:tcPr marL="9525" marR="9525" marT="9525" marB="0" anchor="b">
                    <a:solidFill>
                      <a:srgbClr val="00B0F0">
                        <a:alpha val="20000"/>
                      </a:srgbClr>
                    </a:solidFill>
                  </a:tcPr>
                </a:tc>
                <a:extLst>
                  <a:ext uri="{0D108BD9-81ED-4DB2-BD59-A6C34878D82A}">
                    <a16:rowId xmlns:a16="http://schemas.microsoft.com/office/drawing/2014/main" val="1512186541"/>
                  </a:ext>
                </a:extLst>
              </a:tr>
              <a:tr h="327767">
                <a:tc>
                  <a:txBody>
                    <a:bodyPr/>
                    <a:lstStyle/>
                    <a:p>
                      <a:pPr algn="ctr" fontAlgn="b"/>
                      <a:r>
                        <a:rPr lang="en-US" sz="1800" u="none" strike="noStrike" dirty="0">
                          <a:effectLst/>
                        </a:rPr>
                        <a:t>4, 4, 6.2</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31</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83</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u="none" strike="noStrike" kern="1200" dirty="0">
                          <a:solidFill>
                            <a:schemeClr val="dk1"/>
                          </a:solidFill>
                          <a:effectLst/>
                          <a:latin typeface="+mn-lt"/>
                          <a:ea typeface="+mn-ea"/>
                          <a:cs typeface="+mn-cs"/>
                        </a:rPr>
                        <a:t>-36</a:t>
                      </a:r>
                      <a:endParaRPr lang="en-IL" sz="1800" u="none" strike="noStrike" kern="1200" dirty="0">
                        <a:solidFill>
                          <a:schemeClr val="dk1"/>
                        </a:solidFill>
                        <a:effectLst/>
                        <a:latin typeface="+mn-lt"/>
                        <a:ea typeface="+mn-ea"/>
                        <a:cs typeface="+mn-cs"/>
                      </a:endParaRPr>
                    </a:p>
                  </a:txBody>
                  <a:tcPr marL="9525" marR="9525" marT="9525" marB="0" anchor="b">
                    <a:solidFill>
                      <a:srgbClr val="00B0F0">
                        <a:alpha val="20000"/>
                      </a:srgbClr>
                    </a:solidFill>
                  </a:tcPr>
                </a:tc>
                <a:tc>
                  <a:txBody>
                    <a:bodyPr/>
                    <a:lstStyle/>
                    <a:p>
                      <a:pPr algn="ctr" fontAlgn="b"/>
                      <a:r>
                        <a:rPr lang="en-US" sz="1800" b="1" u="none" strike="noStrike" dirty="0">
                          <a:solidFill>
                            <a:srgbClr val="FFC000"/>
                          </a:solidFill>
                          <a:effectLst/>
                        </a:rPr>
                        <a:t>47</a:t>
                      </a:r>
                      <a:endParaRPr lang="en-IL" sz="1800" b="1" i="0" u="none" strike="noStrike" dirty="0">
                        <a:solidFill>
                          <a:srgbClr val="FFC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b="1" u="none" strike="noStrike" dirty="0">
                          <a:solidFill>
                            <a:srgbClr val="FFC000"/>
                          </a:solidFill>
                          <a:effectLst/>
                        </a:rPr>
                        <a:t>3</a:t>
                      </a:r>
                      <a:endParaRPr lang="en-IL" sz="1800" b="1" i="0" u="none" strike="noStrike" dirty="0">
                        <a:solidFill>
                          <a:srgbClr val="FFC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algn="ctr" defTabSz="914400" rtl="0" eaLnBrk="1" fontAlgn="b" latinLnBrk="0" hangingPunct="1"/>
                      <a:r>
                        <a:rPr lang="en-IL" sz="1800" b="1" u="none" strike="noStrike" kern="1200" dirty="0">
                          <a:solidFill>
                            <a:srgbClr val="FFC000"/>
                          </a:solidFill>
                          <a:effectLst/>
                          <a:latin typeface="+mn-lt"/>
                          <a:ea typeface="+mn-ea"/>
                          <a:cs typeface="+mn-cs"/>
                        </a:rPr>
                        <a:t>-</a:t>
                      </a:r>
                      <a:r>
                        <a:rPr lang="en-US" sz="1800" b="1" u="none" strike="noStrike" kern="1200" dirty="0">
                          <a:solidFill>
                            <a:srgbClr val="FFC000"/>
                          </a:solidFill>
                          <a:effectLst/>
                          <a:latin typeface="+mn-lt"/>
                          <a:ea typeface="+mn-ea"/>
                          <a:cs typeface="+mn-cs"/>
                        </a:rPr>
                        <a:t>32</a:t>
                      </a:r>
                      <a:endParaRPr lang="en-IL" sz="1800" b="1" u="none" strike="noStrike" kern="1200" dirty="0">
                        <a:solidFill>
                          <a:srgbClr val="FFC000"/>
                        </a:solidFill>
                        <a:effectLst/>
                        <a:latin typeface="+mn-lt"/>
                        <a:ea typeface="+mn-ea"/>
                        <a:cs typeface="+mn-cs"/>
                      </a:endParaRPr>
                    </a:p>
                  </a:txBody>
                  <a:tcPr marL="9525" marR="9525" marT="9525" marB="0" anchor="b">
                    <a:solidFill>
                      <a:srgbClr val="00B0F0">
                        <a:alpha val="20000"/>
                      </a:srgbClr>
                    </a:solidFill>
                  </a:tcPr>
                </a:tc>
                <a:extLst>
                  <a:ext uri="{0D108BD9-81ED-4DB2-BD59-A6C34878D82A}">
                    <a16:rowId xmlns:a16="http://schemas.microsoft.com/office/drawing/2014/main" val="1099561593"/>
                  </a:ext>
                </a:extLst>
              </a:tr>
            </a:tbl>
          </a:graphicData>
        </a:graphic>
      </p:graphicFrame>
      <p:sp>
        <p:nvSpPr>
          <p:cNvPr id="60" name="TextBox 59">
            <a:extLst>
              <a:ext uri="{FF2B5EF4-FFF2-40B4-BE49-F238E27FC236}">
                <a16:creationId xmlns:a16="http://schemas.microsoft.com/office/drawing/2014/main" id="{284A6348-B3E2-4847-8597-B7EBB59D0B48}"/>
              </a:ext>
            </a:extLst>
          </p:cNvPr>
          <p:cNvSpPr txBox="1"/>
          <p:nvPr/>
        </p:nvSpPr>
        <p:spPr>
          <a:xfrm>
            <a:off x="516112" y="3706974"/>
            <a:ext cx="9270588" cy="400110"/>
          </a:xfrm>
          <a:prstGeom prst="rect">
            <a:avLst/>
          </a:prstGeom>
          <a:noFill/>
        </p:spPr>
        <p:txBody>
          <a:bodyPr wrap="square" rtlCol="0">
            <a:spAutoFit/>
          </a:bodyPr>
          <a:lstStyle/>
          <a:p>
            <a:r>
              <a:rPr lang="en-US" sz="2000" b="1" dirty="0">
                <a:solidFill>
                  <a:schemeClr val="tx1"/>
                </a:solidFill>
              </a:rPr>
              <a:t>Hence, we can improve SNR and range, utilizing backscattering gain, </a:t>
            </a:r>
          </a:p>
        </p:txBody>
      </p:sp>
      <p:sp>
        <p:nvSpPr>
          <p:cNvPr id="14" name="TextBox 13">
            <a:extLst>
              <a:ext uri="{FF2B5EF4-FFF2-40B4-BE49-F238E27FC236}">
                <a16:creationId xmlns:a16="http://schemas.microsoft.com/office/drawing/2014/main" id="{CD4D553F-282C-4236-AC33-488A86F4B540}"/>
              </a:ext>
            </a:extLst>
          </p:cNvPr>
          <p:cNvSpPr txBox="1"/>
          <p:nvPr/>
        </p:nvSpPr>
        <p:spPr>
          <a:xfrm>
            <a:off x="551384" y="4553057"/>
            <a:ext cx="10265952" cy="830997"/>
          </a:xfrm>
          <a:prstGeom prst="rect">
            <a:avLst/>
          </a:prstGeom>
          <a:noFill/>
        </p:spPr>
        <p:txBody>
          <a:bodyPr wrap="none" rtlCol="0">
            <a:spAutoFit/>
          </a:bodyPr>
          <a:lstStyle/>
          <a:p>
            <a:r>
              <a:rPr lang="en-IL" dirty="0">
                <a:solidFill>
                  <a:schemeClr val="tx1"/>
                </a:solidFill>
              </a:rPr>
              <a:t>FRIIS</a:t>
            </a:r>
            <a:r>
              <a:rPr lang="en-US" dirty="0">
                <a:solidFill>
                  <a:schemeClr val="tx1"/>
                </a:solidFill>
              </a:rPr>
              <a:t> &amp; SNR</a:t>
            </a:r>
            <a:r>
              <a:rPr lang="en-IL" dirty="0">
                <a:solidFill>
                  <a:schemeClr val="tx1"/>
                </a:solidFill>
              </a:rPr>
              <a:t> [dB]</a:t>
            </a:r>
            <a:r>
              <a:rPr lang="en-US" dirty="0">
                <a:solidFill>
                  <a:schemeClr val="tx1"/>
                </a:solidFill>
              </a:rPr>
              <a:t> for </a:t>
            </a:r>
            <a:r>
              <a:rPr lang="en-US" dirty="0">
                <a:solidFill>
                  <a:schemeClr val="dk1"/>
                </a:solidFill>
              </a:rPr>
              <a:t>backscattering gain of </a:t>
            </a:r>
            <a:r>
              <a:rPr lang="en-US" b="1" dirty="0">
                <a:solidFill>
                  <a:schemeClr val="dk1"/>
                </a:solidFill>
              </a:rPr>
              <a:t>7 dB </a:t>
            </a:r>
            <a:r>
              <a:rPr lang="en-US" dirty="0">
                <a:solidFill>
                  <a:schemeClr val="dk1"/>
                </a:solidFill>
              </a:rPr>
              <a:t>(e.g. 5 dB loss + 12 dB gain):</a:t>
            </a:r>
          </a:p>
          <a:p>
            <a:r>
              <a:rPr lang="en-US" dirty="0">
                <a:solidFill>
                  <a:schemeClr val="tx1"/>
                </a:solidFill>
              </a:rPr>
              <a:t> </a:t>
            </a:r>
            <a:endParaRPr lang="en-IL" dirty="0">
              <a:solidFill>
                <a:schemeClr val="tx1"/>
              </a:solidFill>
            </a:endParaRPr>
          </a:p>
        </p:txBody>
      </p:sp>
      <p:graphicFrame>
        <p:nvGraphicFramePr>
          <p:cNvPr id="15" name="Table 14">
            <a:extLst>
              <a:ext uri="{FF2B5EF4-FFF2-40B4-BE49-F238E27FC236}">
                <a16:creationId xmlns:a16="http://schemas.microsoft.com/office/drawing/2014/main" id="{520BE9D5-9B90-4FC9-9677-0C8C0CC14323}"/>
              </a:ext>
            </a:extLst>
          </p:cNvPr>
          <p:cNvGraphicFramePr>
            <a:graphicFrameLocks noGrp="1"/>
          </p:cNvGraphicFramePr>
          <p:nvPr>
            <p:extLst>
              <p:ext uri="{D42A27DB-BD31-4B8C-83A1-F6EECF244321}">
                <p14:modId xmlns:p14="http://schemas.microsoft.com/office/powerpoint/2010/main" val="677203141"/>
              </p:ext>
            </p:extLst>
          </p:nvPr>
        </p:nvGraphicFramePr>
        <p:xfrm>
          <a:off x="551384" y="4970008"/>
          <a:ext cx="11270448" cy="1025749"/>
        </p:xfrm>
        <a:graphic>
          <a:graphicData uri="http://schemas.openxmlformats.org/drawingml/2006/table">
            <a:tbl>
              <a:tblPr>
                <a:tableStyleId>{5C22544A-7EE6-4342-B048-85BDC9FD1C3A}</a:tableStyleId>
              </a:tblPr>
              <a:tblGrid>
                <a:gridCol w="1925265">
                  <a:extLst>
                    <a:ext uri="{9D8B030D-6E8A-4147-A177-3AD203B41FA5}">
                      <a16:colId xmlns:a16="http://schemas.microsoft.com/office/drawing/2014/main" val="3224357289"/>
                    </a:ext>
                  </a:extLst>
                </a:gridCol>
                <a:gridCol w="1614021">
                  <a:extLst>
                    <a:ext uri="{9D8B030D-6E8A-4147-A177-3AD203B41FA5}">
                      <a16:colId xmlns:a16="http://schemas.microsoft.com/office/drawing/2014/main" val="3067262515"/>
                    </a:ext>
                  </a:extLst>
                </a:gridCol>
                <a:gridCol w="1614021">
                  <a:extLst>
                    <a:ext uri="{9D8B030D-6E8A-4147-A177-3AD203B41FA5}">
                      <a16:colId xmlns:a16="http://schemas.microsoft.com/office/drawing/2014/main" val="3311367101"/>
                    </a:ext>
                  </a:extLst>
                </a:gridCol>
                <a:gridCol w="1622792">
                  <a:extLst>
                    <a:ext uri="{9D8B030D-6E8A-4147-A177-3AD203B41FA5}">
                      <a16:colId xmlns:a16="http://schemas.microsoft.com/office/drawing/2014/main" val="1136512726"/>
                    </a:ext>
                  </a:extLst>
                </a:gridCol>
                <a:gridCol w="1396358">
                  <a:extLst>
                    <a:ext uri="{9D8B030D-6E8A-4147-A177-3AD203B41FA5}">
                      <a16:colId xmlns:a16="http://schemas.microsoft.com/office/drawing/2014/main" val="1035681372"/>
                    </a:ext>
                  </a:extLst>
                </a:gridCol>
                <a:gridCol w="1332599">
                  <a:extLst>
                    <a:ext uri="{9D8B030D-6E8A-4147-A177-3AD203B41FA5}">
                      <a16:colId xmlns:a16="http://schemas.microsoft.com/office/drawing/2014/main" val="738939542"/>
                    </a:ext>
                  </a:extLst>
                </a:gridCol>
                <a:gridCol w="1765392">
                  <a:extLst>
                    <a:ext uri="{9D8B030D-6E8A-4147-A177-3AD203B41FA5}">
                      <a16:colId xmlns:a16="http://schemas.microsoft.com/office/drawing/2014/main" val="4036361824"/>
                    </a:ext>
                  </a:extLst>
                </a:gridCol>
              </a:tblGrid>
              <a:tr h="370215">
                <a:tc>
                  <a:txBody>
                    <a:bodyPr/>
                    <a:lstStyle/>
                    <a:p>
                      <a:pPr algn="ctr" fontAlgn="b"/>
                      <a:r>
                        <a:rPr lang="en-US" sz="1800" u="none" strike="noStrike" dirty="0">
                          <a:effectLst/>
                        </a:rPr>
                        <a:t>D</a:t>
                      </a:r>
                      <a:r>
                        <a:rPr lang="en-US" sz="1800" u="none" strike="noStrike" baseline="-25000" dirty="0">
                          <a:effectLst/>
                        </a:rPr>
                        <a:t>A</a:t>
                      </a:r>
                      <a:r>
                        <a:rPr lang="en-US" sz="1800" u="none" strike="noStrike" dirty="0">
                          <a:effectLst/>
                        </a:rPr>
                        <a:t>, D</a:t>
                      </a:r>
                      <a:r>
                        <a:rPr lang="en-US" sz="1800" u="none" strike="noStrike" baseline="-25000" dirty="0">
                          <a:effectLst/>
                        </a:rPr>
                        <a:t>B</a:t>
                      </a:r>
                      <a:r>
                        <a:rPr lang="en-US" sz="1800" u="none" strike="noStrike" dirty="0">
                          <a:effectLst/>
                        </a:rPr>
                        <a:t>, </a:t>
                      </a:r>
                      <a:r>
                        <a:rPr lang="en-US" sz="1800" u="none" strike="noStrike" dirty="0" err="1">
                          <a:effectLst/>
                        </a:rPr>
                        <a:t>D</a:t>
                      </a:r>
                      <a:r>
                        <a:rPr lang="en-US" sz="1800" u="none" strike="noStrike" baseline="-25000" dirty="0" err="1">
                          <a:effectLst/>
                        </a:rPr>
                        <a:t>Lk</a:t>
                      </a:r>
                      <a:r>
                        <a:rPr lang="en-US" sz="1800" u="none" strike="noStrike" dirty="0">
                          <a:effectLst/>
                        </a:rPr>
                        <a:t>  [m]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P</a:t>
                      </a:r>
                      <a:r>
                        <a:rPr lang="en-US" sz="1800" b="1" u="none" strike="noStrike" baseline="-25000" dirty="0">
                          <a:effectLst/>
                        </a:rPr>
                        <a:t>BS</a:t>
                      </a:r>
                      <a:r>
                        <a:rPr lang="en-US" sz="1800" u="none" strike="noStrike" dirty="0">
                          <a:effectLst/>
                        </a:rPr>
                        <a:t> [dBm]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P</a:t>
                      </a:r>
                      <a:r>
                        <a:rPr lang="en-US" sz="1800" u="none" strike="noStrike" baseline="-25000" dirty="0">
                          <a:effectLst/>
                        </a:rPr>
                        <a:t>RX</a:t>
                      </a:r>
                      <a:r>
                        <a:rPr lang="en-US" sz="1800" u="none" strike="noStrike" dirty="0">
                          <a:effectLst/>
                        </a:rPr>
                        <a:t> [dBm]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P</a:t>
                      </a:r>
                      <a:r>
                        <a:rPr lang="en-US" sz="1800" u="none" strike="noStrike" baseline="-25000" dirty="0">
                          <a:effectLst/>
                        </a:rPr>
                        <a:t>Lk</a:t>
                      </a:r>
                      <a:r>
                        <a:rPr lang="en-US" sz="1800" u="none" strike="noStrike" dirty="0">
                          <a:effectLst/>
                        </a:rPr>
                        <a:t> [dBm]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P</a:t>
                      </a:r>
                      <a:r>
                        <a:rPr lang="en-US" sz="1800" u="none" strike="noStrike" baseline="-25000" dirty="0">
                          <a:effectLst/>
                        </a:rPr>
                        <a:t>Lk</a:t>
                      </a:r>
                      <a:r>
                        <a:rPr lang="en-US" sz="1800" u="none" strike="noStrike" dirty="0">
                          <a:effectLst/>
                        </a:rPr>
                        <a:t> -P</a:t>
                      </a:r>
                      <a:r>
                        <a:rPr lang="en-US" sz="1800" u="none" strike="noStrike" baseline="-25000" dirty="0">
                          <a:effectLst/>
                        </a:rPr>
                        <a:t>RX </a:t>
                      </a:r>
                      <a:r>
                        <a:rPr lang="en-US" sz="1800" u="none" strike="noStrike" dirty="0">
                          <a:effectLst/>
                        </a:rPr>
                        <a:t>[dB]</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SNR[dB]</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u="none" strike="noStrike" dirty="0">
                          <a:effectLst/>
                        </a:rPr>
                        <a:t>P</a:t>
                      </a:r>
                      <a:r>
                        <a:rPr lang="en-US" sz="1800" b="1" u="none" strike="noStrike" baseline="-25000" dirty="0">
                          <a:effectLst/>
                        </a:rPr>
                        <a:t>EH</a:t>
                      </a:r>
                      <a:r>
                        <a:rPr lang="en-US" sz="1800" u="none" strike="noStrike" dirty="0">
                          <a:effectLst/>
                        </a:rPr>
                        <a:t> [dBm]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extLst>
                  <a:ext uri="{0D108BD9-81ED-4DB2-BD59-A6C34878D82A}">
                    <a16:rowId xmlns:a16="http://schemas.microsoft.com/office/drawing/2014/main" val="3924672972"/>
                  </a:ext>
                </a:extLst>
              </a:tr>
              <a:tr h="327767">
                <a:tc>
                  <a:txBody>
                    <a:bodyPr/>
                    <a:lstStyle/>
                    <a:p>
                      <a:pPr algn="ctr" fontAlgn="b"/>
                      <a:r>
                        <a:rPr lang="en-US" sz="1800" u="none" strike="noStrike" dirty="0">
                          <a:effectLst/>
                        </a:rPr>
                        <a:t>4, 4, 6.2</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25</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77</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u="none" strike="noStrike" kern="1200" dirty="0">
                          <a:solidFill>
                            <a:schemeClr val="dk1"/>
                          </a:solidFill>
                          <a:effectLst/>
                          <a:latin typeface="+mn-lt"/>
                          <a:ea typeface="+mn-ea"/>
                          <a:cs typeface="+mn-cs"/>
                        </a:rPr>
                        <a:t>-36</a:t>
                      </a:r>
                      <a:endParaRPr lang="en-IL" sz="1800" u="none" strike="noStrike" kern="1200" dirty="0">
                        <a:solidFill>
                          <a:schemeClr val="dk1"/>
                        </a:solidFill>
                        <a:effectLst/>
                        <a:latin typeface="+mn-lt"/>
                        <a:ea typeface="+mn-ea"/>
                        <a:cs typeface="+mn-cs"/>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rgbClr val="00B050"/>
                          </a:solidFill>
                          <a:effectLst/>
                          <a:latin typeface="+mn-lt"/>
                          <a:ea typeface="+mn-ea"/>
                          <a:cs typeface="+mn-cs"/>
                        </a:rPr>
                        <a:t>41</a:t>
                      </a:r>
                      <a:endParaRPr lang="en-IL" sz="1800" b="1" u="none" strike="noStrike" kern="1200" dirty="0">
                        <a:solidFill>
                          <a:srgbClr val="00B050"/>
                        </a:solidFill>
                        <a:effectLst/>
                        <a:latin typeface="+mn-lt"/>
                        <a:ea typeface="+mn-ea"/>
                        <a:cs typeface="+mn-cs"/>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rgbClr val="00B050"/>
                          </a:solidFill>
                          <a:effectLst/>
                          <a:latin typeface="+mn-lt"/>
                          <a:ea typeface="+mn-ea"/>
                          <a:cs typeface="+mn-cs"/>
                        </a:rPr>
                        <a:t>9</a:t>
                      </a:r>
                      <a:endParaRPr lang="en-IL" sz="1800" b="1" u="none" strike="noStrike" kern="1200" dirty="0">
                        <a:solidFill>
                          <a:srgbClr val="00B050"/>
                        </a:solidFill>
                        <a:effectLst/>
                        <a:latin typeface="+mn-lt"/>
                        <a:ea typeface="+mn-ea"/>
                        <a:cs typeface="+mn-cs"/>
                      </a:endParaRPr>
                    </a:p>
                  </a:txBody>
                  <a:tcPr marL="9525" marR="9525" marT="9525" marB="0" anchor="b">
                    <a:solidFill>
                      <a:srgbClr val="00B0F0">
                        <a:alpha val="20000"/>
                      </a:srgbClr>
                    </a:solidFill>
                  </a:tcPr>
                </a:tc>
                <a:tc>
                  <a:txBody>
                    <a:bodyPr/>
                    <a:lstStyle/>
                    <a:p>
                      <a:pPr marL="0" algn="ctr" defTabSz="914400" rtl="0" eaLnBrk="1" fontAlgn="b" latinLnBrk="0" hangingPunct="1"/>
                      <a:r>
                        <a:rPr lang="en-IL" sz="1800" b="1" u="none" strike="noStrike" kern="1200" dirty="0">
                          <a:solidFill>
                            <a:srgbClr val="FFC000"/>
                          </a:solidFill>
                          <a:effectLst/>
                          <a:latin typeface="+mn-lt"/>
                          <a:ea typeface="+mn-ea"/>
                          <a:cs typeface="+mn-cs"/>
                        </a:rPr>
                        <a:t>-</a:t>
                      </a:r>
                      <a:r>
                        <a:rPr lang="en-US" sz="1800" b="1" u="none" strike="noStrike" kern="1200" dirty="0">
                          <a:solidFill>
                            <a:srgbClr val="FFC000"/>
                          </a:solidFill>
                          <a:effectLst/>
                          <a:latin typeface="+mn-lt"/>
                          <a:ea typeface="+mn-ea"/>
                          <a:cs typeface="+mn-cs"/>
                        </a:rPr>
                        <a:t>32 </a:t>
                      </a:r>
                      <a:r>
                        <a:rPr lang="en-US" sz="1400" b="1" u="none" strike="noStrike" dirty="0">
                          <a:solidFill>
                            <a:schemeClr val="tx1"/>
                          </a:solidFill>
                          <a:effectLst/>
                        </a:rPr>
                        <a:t>@ 2.4GHz</a:t>
                      </a:r>
                      <a:endParaRPr lang="en-IL" sz="1400" b="1" u="none" strike="noStrike" kern="1200" dirty="0">
                        <a:solidFill>
                          <a:srgbClr val="FFC000"/>
                        </a:solidFill>
                        <a:effectLst/>
                        <a:latin typeface="+mn-lt"/>
                        <a:ea typeface="+mn-ea"/>
                        <a:cs typeface="+mn-cs"/>
                      </a:endParaRPr>
                    </a:p>
                  </a:txBody>
                  <a:tcPr marL="9525" marR="9525" marT="9525" marB="0" anchor="b">
                    <a:solidFill>
                      <a:srgbClr val="00B0F0">
                        <a:alpha val="20000"/>
                      </a:srgbClr>
                    </a:solidFill>
                  </a:tcPr>
                </a:tc>
                <a:extLst>
                  <a:ext uri="{0D108BD9-81ED-4DB2-BD59-A6C34878D82A}">
                    <a16:rowId xmlns:a16="http://schemas.microsoft.com/office/drawing/2014/main" val="1512186541"/>
                  </a:ext>
                </a:extLst>
              </a:tr>
              <a:tr h="327767">
                <a:tc>
                  <a:txBody>
                    <a:bodyPr/>
                    <a:lstStyle/>
                    <a:p>
                      <a:pPr algn="ctr" fontAlgn="b"/>
                      <a:r>
                        <a:rPr lang="en-US" sz="1800" u="none" strike="noStrike" dirty="0">
                          <a:effectLst/>
                        </a:rPr>
                        <a:t>8, 8, 12.4</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31</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89</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u="none" strike="noStrike" kern="1200" dirty="0">
                          <a:solidFill>
                            <a:schemeClr val="dk1"/>
                          </a:solidFill>
                          <a:effectLst/>
                          <a:latin typeface="+mn-lt"/>
                          <a:ea typeface="+mn-ea"/>
                          <a:cs typeface="+mn-cs"/>
                        </a:rPr>
                        <a:t>-42</a:t>
                      </a:r>
                      <a:endParaRPr lang="en-IL" sz="1800" u="none" strike="noStrike" kern="1200" dirty="0">
                        <a:solidFill>
                          <a:schemeClr val="dk1"/>
                        </a:solidFill>
                        <a:effectLst/>
                        <a:latin typeface="+mn-lt"/>
                        <a:ea typeface="+mn-ea"/>
                        <a:cs typeface="+mn-cs"/>
                      </a:endParaRPr>
                    </a:p>
                  </a:txBody>
                  <a:tcPr marL="9525" marR="9525" marT="9525" marB="0" anchor="b">
                    <a:solidFill>
                      <a:srgbClr val="00B0F0">
                        <a:alpha val="20000"/>
                      </a:srgbClr>
                    </a:solidFill>
                  </a:tcPr>
                </a:tc>
                <a:tc>
                  <a:txBody>
                    <a:bodyPr/>
                    <a:lstStyle/>
                    <a:p>
                      <a:pPr algn="ctr" fontAlgn="b"/>
                      <a:r>
                        <a:rPr lang="en-US" sz="1800" b="1" u="none" strike="noStrike" dirty="0">
                          <a:solidFill>
                            <a:srgbClr val="FFC000"/>
                          </a:solidFill>
                          <a:effectLst/>
                        </a:rPr>
                        <a:t>47</a:t>
                      </a:r>
                      <a:endParaRPr lang="en-IL" sz="1800" b="1" i="0" u="none" strike="noStrike" dirty="0">
                        <a:solidFill>
                          <a:srgbClr val="FFC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b="1" u="none" strike="noStrike" dirty="0">
                          <a:solidFill>
                            <a:srgbClr val="FFC000"/>
                          </a:solidFill>
                          <a:effectLst/>
                        </a:rPr>
                        <a:t>3</a:t>
                      </a:r>
                      <a:endParaRPr lang="en-IL" sz="1800" b="1" i="0" u="none" strike="noStrike" dirty="0">
                        <a:solidFill>
                          <a:srgbClr val="FFC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algn="ctr" defTabSz="914400" rtl="0" eaLnBrk="1" fontAlgn="b" latinLnBrk="0" hangingPunct="1"/>
                      <a:r>
                        <a:rPr lang="en-IL" sz="1800" b="1" u="none" strike="noStrike" kern="1200" dirty="0">
                          <a:solidFill>
                            <a:srgbClr val="FF0000"/>
                          </a:solidFill>
                          <a:effectLst/>
                          <a:latin typeface="+mn-lt"/>
                          <a:ea typeface="+mn-ea"/>
                          <a:cs typeface="+mn-cs"/>
                        </a:rPr>
                        <a:t>-</a:t>
                      </a:r>
                      <a:r>
                        <a:rPr lang="en-US" sz="1800" b="1" u="none" strike="noStrike" kern="1200" dirty="0">
                          <a:solidFill>
                            <a:srgbClr val="FF0000"/>
                          </a:solidFill>
                          <a:effectLst/>
                          <a:latin typeface="+mn-lt"/>
                          <a:ea typeface="+mn-ea"/>
                          <a:cs typeface="+mn-cs"/>
                        </a:rPr>
                        <a:t>38 </a:t>
                      </a:r>
                      <a:r>
                        <a:rPr kumimoji="0" lang="en-US" sz="1400" b="1" i="0" u="none" strike="noStrike" kern="1200" cap="none" spc="0" normalizeH="0" baseline="0" noProof="0" dirty="0">
                          <a:ln>
                            <a:noFill/>
                          </a:ln>
                          <a:solidFill>
                            <a:srgbClr val="000000"/>
                          </a:solidFill>
                          <a:effectLst/>
                          <a:uLnTx/>
                          <a:uFillTx/>
                          <a:latin typeface="+mn-lt"/>
                          <a:ea typeface="+mn-ea"/>
                          <a:cs typeface="+mn-cs"/>
                        </a:rPr>
                        <a:t>@ 2.4GHz</a:t>
                      </a:r>
                      <a:endParaRPr lang="en-IL" sz="1800" b="1" u="none" strike="noStrike" kern="1200" dirty="0">
                        <a:solidFill>
                          <a:srgbClr val="FF0000"/>
                        </a:solidFill>
                        <a:effectLst/>
                        <a:latin typeface="+mn-lt"/>
                        <a:ea typeface="+mn-ea"/>
                        <a:cs typeface="+mn-cs"/>
                      </a:endParaRPr>
                    </a:p>
                  </a:txBody>
                  <a:tcPr marL="9525" marR="9525" marT="9525" marB="0" anchor="b">
                    <a:solidFill>
                      <a:srgbClr val="00B0F0">
                        <a:alpha val="20000"/>
                      </a:srgbClr>
                    </a:solidFill>
                  </a:tcPr>
                </a:tc>
                <a:extLst>
                  <a:ext uri="{0D108BD9-81ED-4DB2-BD59-A6C34878D82A}">
                    <a16:rowId xmlns:a16="http://schemas.microsoft.com/office/drawing/2014/main" val="1099561593"/>
                  </a:ext>
                </a:extLst>
              </a:tr>
            </a:tbl>
          </a:graphicData>
        </a:graphic>
      </p:graphicFrame>
      <p:sp>
        <p:nvSpPr>
          <p:cNvPr id="2" name="Rectangle 1">
            <a:extLst>
              <a:ext uri="{FF2B5EF4-FFF2-40B4-BE49-F238E27FC236}">
                <a16:creationId xmlns:a16="http://schemas.microsoft.com/office/drawing/2014/main" id="{B9508A2C-0B00-4279-BD55-DD39A2C8D47A}"/>
              </a:ext>
            </a:extLst>
          </p:cNvPr>
          <p:cNvSpPr/>
          <p:nvPr/>
        </p:nvSpPr>
        <p:spPr>
          <a:xfrm>
            <a:off x="779500" y="5995757"/>
            <a:ext cx="11149148" cy="400110"/>
          </a:xfrm>
          <a:prstGeom prst="rect">
            <a:avLst/>
          </a:prstGeom>
        </p:spPr>
        <p:txBody>
          <a:bodyPr wrap="square">
            <a:spAutoFit/>
          </a:bodyPr>
          <a:lstStyle/>
          <a:p>
            <a:r>
              <a:rPr lang="en-US" sz="2000" b="1" dirty="0">
                <a:solidFill>
                  <a:schemeClr val="tx1"/>
                </a:solidFill>
              </a:rPr>
              <a:t>8 meter range is achievable by implementing a total BS gain of  &gt; 7 dB, yet </a:t>
            </a:r>
            <a:r>
              <a:rPr lang="en-US" sz="2000" dirty="0">
                <a:solidFill>
                  <a:schemeClr val="tx1"/>
                </a:solidFill>
              </a:rPr>
              <a:t>P</a:t>
            </a:r>
            <a:r>
              <a:rPr lang="en-US" sz="2000" b="1" baseline="-25000" dirty="0">
                <a:solidFill>
                  <a:schemeClr val="tx1"/>
                </a:solidFill>
              </a:rPr>
              <a:t>EH</a:t>
            </a:r>
            <a:r>
              <a:rPr lang="en-US" sz="2000" b="1" dirty="0">
                <a:solidFill>
                  <a:schemeClr val="tx1"/>
                </a:solidFill>
              </a:rPr>
              <a:t> maybe too low.</a:t>
            </a:r>
          </a:p>
        </p:txBody>
      </p:sp>
    </p:spTree>
    <p:extLst>
      <p:ext uri="{BB962C8B-B14F-4D97-AF65-F5344CB8AC3E}">
        <p14:creationId xmlns:p14="http://schemas.microsoft.com/office/powerpoint/2010/main" val="6297165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67408" y="615816"/>
            <a:ext cx="10361084" cy="74162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IE" dirty="0"/>
              <a:t>Extending the UL Range in 2.4 GHz </a:t>
            </a:r>
            <a:r>
              <a:rPr lang="en-US" dirty="0"/>
              <a:t>Bistatic </a:t>
            </a:r>
            <a:r>
              <a:rPr lang="en-IE" dirty="0"/>
              <a:t>Uplink</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5" name="Footer Placeholder 4"/>
          <p:cNvSpPr>
            <a:spLocks noGrp="1"/>
          </p:cNvSpPr>
          <p:nvPr>
            <p:ph type="ftr" idx="14"/>
          </p:nvPr>
        </p:nvSpPr>
        <p:spPr>
          <a:xfrm>
            <a:off x="7143757" y="6475414"/>
            <a:ext cx="4246027" cy="180975"/>
          </a:xfrm>
        </p:spPr>
        <p:txBody>
          <a:bodyPr/>
          <a:lstStyle/>
          <a:p>
            <a:r>
              <a:rPr lang="en-GB" dirty="0"/>
              <a:t>Dror Regev, Huawei</a:t>
            </a:r>
          </a:p>
        </p:txBody>
      </p:sp>
      <p:sp>
        <p:nvSpPr>
          <p:cNvPr id="4" name="Date Placeholder 3"/>
          <p:cNvSpPr>
            <a:spLocks noGrp="1"/>
          </p:cNvSpPr>
          <p:nvPr>
            <p:ph type="dt" idx="15"/>
          </p:nvPr>
        </p:nvSpPr>
        <p:spPr/>
        <p:txBody>
          <a:bodyPr/>
          <a:lstStyle/>
          <a:p>
            <a:r>
              <a:rPr lang="en-US"/>
              <a:t>Mar. 2025</a:t>
            </a:r>
            <a:endParaRPr lang="en-GB" dirty="0"/>
          </a:p>
        </p:txBody>
      </p:sp>
      <mc:AlternateContent xmlns:mc="http://schemas.openxmlformats.org/markup-compatibility/2006">
        <mc:Choice xmlns:a14="http://schemas.microsoft.com/office/drawing/2010/main" Requires="a14">
          <p:sp>
            <p:nvSpPr>
              <p:cNvPr id="2" name="Rectangle 1">
                <a:extLst>
                  <a:ext uri="{FF2B5EF4-FFF2-40B4-BE49-F238E27FC236}">
                    <a16:creationId xmlns:a16="http://schemas.microsoft.com/office/drawing/2014/main" id="{B9508A2C-0B00-4279-BD55-DD39A2C8D47A}"/>
                  </a:ext>
                </a:extLst>
              </p:cNvPr>
              <p:cNvSpPr/>
              <p:nvPr/>
            </p:nvSpPr>
            <p:spPr>
              <a:xfrm>
                <a:off x="794607" y="5525960"/>
                <a:ext cx="10699769" cy="861070"/>
              </a:xfrm>
              <a:prstGeom prst="rect">
                <a:avLst/>
              </a:prstGeom>
            </p:spPr>
            <p:txBody>
              <a:bodyPr wrap="square">
                <a:spAutoFit/>
              </a:bodyPr>
              <a:lstStyle/>
              <a:p>
                <a:r>
                  <a:rPr lang="en-US" dirty="0">
                    <a:solidFill>
                      <a:schemeClr val="tx1"/>
                    </a:solidFill>
                  </a:rPr>
                  <a:t>While </a:t>
                </a:r>
                <a:r>
                  <a:rPr lang="en-US" b="1" dirty="0">
                    <a:solidFill>
                      <a:schemeClr val="tx1"/>
                    </a:solidFill>
                  </a:rPr>
                  <a:t>D</a:t>
                </a:r>
                <a:r>
                  <a:rPr lang="en-US" b="1" baseline="-25000" dirty="0">
                    <a:solidFill>
                      <a:schemeClr val="tx1"/>
                    </a:solidFill>
                  </a:rPr>
                  <a:t>A</a:t>
                </a:r>
                <a:r>
                  <a:rPr lang="en-US" b="1" dirty="0">
                    <a:solidFill>
                      <a:schemeClr val="tx1"/>
                    </a:solidFill>
                  </a:rPr>
                  <a:t>, D</a:t>
                </a:r>
                <a:r>
                  <a:rPr lang="en-US" b="1" baseline="-25000" dirty="0">
                    <a:solidFill>
                      <a:schemeClr val="tx1"/>
                    </a:solidFill>
                  </a:rPr>
                  <a:t>B</a:t>
                </a:r>
                <a:r>
                  <a:rPr lang="en-US" b="1" dirty="0">
                    <a:solidFill>
                      <a:schemeClr val="tx1"/>
                    </a:solidFill>
                  </a:rPr>
                  <a:t> </a:t>
                </a:r>
                <a:r>
                  <a:rPr lang="en-US" dirty="0">
                    <a:solidFill>
                      <a:schemeClr val="tx1"/>
                    </a:solidFill>
                  </a:rPr>
                  <a:t>and </a:t>
                </a:r>
                <a14:m>
                  <m:oMath xmlns:m="http://schemas.openxmlformats.org/officeDocument/2006/math">
                    <m:r>
                      <a:rPr lang="el-GR" b="1" i="1">
                        <a:solidFill>
                          <a:srgbClr val="000000"/>
                        </a:solidFill>
                        <a:latin typeface="Cambria Math" panose="02040503050406030204" pitchFamily="18" charset="0"/>
                      </a:rPr>
                      <m:t>𝜶</m:t>
                    </m:r>
                    <m:r>
                      <a:rPr lang="el-GR" b="1" i="1">
                        <a:solidFill>
                          <a:srgbClr val="000000"/>
                        </a:solidFill>
                        <a:latin typeface="Cambria Math" panose="02040503050406030204" pitchFamily="18" charset="0"/>
                      </a:rPr>
                      <m:t> </m:t>
                    </m:r>
                  </m:oMath>
                </a14:m>
                <a:r>
                  <a:rPr lang="en-US" dirty="0">
                    <a:solidFill>
                      <a:schemeClr val="tx1"/>
                    </a:solidFill>
                  </a:rPr>
                  <a:t>are dictated by the </a:t>
                </a:r>
                <a:r>
                  <a:rPr lang="en-US" b="1" dirty="0">
                    <a:solidFill>
                      <a:schemeClr val="tx1"/>
                    </a:solidFill>
                  </a:rPr>
                  <a:t>deployment scenario</a:t>
                </a:r>
                <a:r>
                  <a:rPr lang="en-US" dirty="0">
                    <a:solidFill>
                      <a:schemeClr val="tx1"/>
                    </a:solidFill>
                  </a:rPr>
                  <a:t>. Increasing the BS loss magnitude</a:t>
                </a:r>
                <a14:m>
                  <m:oMath xmlns:m="http://schemas.openxmlformats.org/officeDocument/2006/math">
                    <m:sSub>
                      <m:sSubPr>
                        <m:ctrlPr>
                          <a:rPr lang="en-US" b="1" i="1" dirty="0">
                            <a:solidFill>
                              <a:srgbClr val="000000"/>
                            </a:solidFill>
                            <a:latin typeface="Cambria Math" panose="02040503050406030204" pitchFamily="18" charset="0"/>
                          </a:rPr>
                        </m:ctrlPr>
                      </m:sSubPr>
                      <m:e>
                        <m:r>
                          <a:rPr lang="en-US" b="1" i="0" dirty="0">
                            <a:solidFill>
                              <a:srgbClr val="000000"/>
                            </a:solidFill>
                            <a:latin typeface="Cambria Math" panose="02040503050406030204" pitchFamily="18" charset="0"/>
                          </a:rPr>
                          <m:t> </m:t>
                        </m:r>
                        <m:r>
                          <a:rPr lang="en-US" b="1" i="0" dirty="0">
                            <a:solidFill>
                              <a:srgbClr val="000000"/>
                            </a:solidFill>
                            <a:latin typeface="Cambria Math" panose="02040503050406030204" pitchFamily="18" charset="0"/>
                          </a:rPr>
                          <m:t>𝐁𝐒</m:t>
                        </m:r>
                      </m:e>
                      <m:sub>
                        <m:r>
                          <a:rPr lang="en-US" b="1" i="0" dirty="0">
                            <a:solidFill>
                              <a:srgbClr val="000000"/>
                            </a:solidFill>
                            <a:latin typeface="Cambria Math" panose="02040503050406030204" pitchFamily="18" charset="0"/>
                          </a:rPr>
                          <m:t>𝐋𝐨𝐬𝐬</m:t>
                        </m:r>
                      </m:sub>
                    </m:sSub>
                    <m:r>
                      <a:rPr lang="en-US" b="1" i="1" dirty="0" smtClean="0">
                        <a:solidFill>
                          <a:srgbClr val="000000"/>
                        </a:solidFill>
                        <a:latin typeface="Cambria Math" panose="02040503050406030204" pitchFamily="18" charset="0"/>
                      </a:rPr>
                      <m:t> </m:t>
                    </m:r>
                  </m:oMath>
                </a14:m>
                <a:r>
                  <a:rPr lang="en-US" dirty="0">
                    <a:solidFill>
                      <a:schemeClr val="tx1"/>
                    </a:solidFill>
                  </a:rPr>
                  <a:t>reduces the ratio between the direct leakage and the RX signal.</a:t>
                </a:r>
                <a:endParaRPr lang="en-US" b="1" dirty="0">
                  <a:solidFill>
                    <a:schemeClr val="tx1"/>
                  </a:solidFill>
                </a:endParaRPr>
              </a:p>
            </p:txBody>
          </p:sp>
        </mc:Choice>
        <mc:Fallback>
          <p:sp>
            <p:nvSpPr>
              <p:cNvPr id="2" name="Rectangle 1">
                <a:extLst>
                  <a:ext uri="{FF2B5EF4-FFF2-40B4-BE49-F238E27FC236}">
                    <a16:creationId xmlns:a16="http://schemas.microsoft.com/office/drawing/2014/main" id="{B9508A2C-0B00-4279-BD55-DD39A2C8D47A}"/>
                  </a:ext>
                </a:extLst>
              </p:cNvPr>
              <p:cNvSpPr>
                <a:spLocks noRot="1" noChangeAspect="1" noMove="1" noResize="1" noEditPoints="1" noAdjustHandles="1" noChangeArrowheads="1" noChangeShapeType="1" noTextEdit="1"/>
              </p:cNvSpPr>
              <p:nvPr/>
            </p:nvSpPr>
            <p:spPr>
              <a:xfrm>
                <a:off x="794607" y="5525960"/>
                <a:ext cx="10699769" cy="861070"/>
              </a:xfrm>
              <a:prstGeom prst="rect">
                <a:avLst/>
              </a:prstGeom>
              <a:blipFill>
                <a:blip r:embed="rId3"/>
                <a:stretch>
                  <a:fillRect l="-854" t="-5634" r="-740" b="-11268"/>
                </a:stretch>
              </a:blipFill>
            </p:spPr>
            <p:txBody>
              <a:bodyPr/>
              <a:lstStyle/>
              <a:p>
                <a:r>
                  <a:rPr lang="en-US">
                    <a:noFill/>
                  </a:rPr>
                  <a:t> </a:t>
                </a:r>
              </a:p>
            </p:txBody>
          </p:sp>
        </mc:Fallback>
      </mc:AlternateContent>
      <p:graphicFrame>
        <p:nvGraphicFramePr>
          <p:cNvPr id="16" name="Table 15">
            <a:extLst>
              <a:ext uri="{FF2B5EF4-FFF2-40B4-BE49-F238E27FC236}">
                <a16:creationId xmlns:a16="http://schemas.microsoft.com/office/drawing/2014/main" id="{25FF0423-DE46-453F-A8AF-096BDE54BC47}"/>
              </a:ext>
            </a:extLst>
          </p:cNvPr>
          <p:cNvGraphicFramePr>
            <a:graphicFrameLocks noGrp="1"/>
          </p:cNvGraphicFramePr>
          <p:nvPr>
            <p:extLst>
              <p:ext uri="{D42A27DB-BD31-4B8C-83A1-F6EECF244321}">
                <p14:modId xmlns:p14="http://schemas.microsoft.com/office/powerpoint/2010/main" val="949530733"/>
              </p:ext>
            </p:extLst>
          </p:nvPr>
        </p:nvGraphicFramePr>
        <p:xfrm>
          <a:off x="6744072" y="1546576"/>
          <a:ext cx="3950020" cy="3556911"/>
        </p:xfrm>
        <a:graphic>
          <a:graphicData uri="http://schemas.openxmlformats.org/drawingml/2006/table">
            <a:tbl>
              <a:tblPr firstRow="1" bandRow="1">
                <a:tableStyleId>{5C22544A-7EE6-4342-B048-85BDC9FD1C3A}</a:tableStyleId>
              </a:tblPr>
              <a:tblGrid>
                <a:gridCol w="987505">
                  <a:extLst>
                    <a:ext uri="{9D8B030D-6E8A-4147-A177-3AD203B41FA5}">
                      <a16:colId xmlns:a16="http://schemas.microsoft.com/office/drawing/2014/main" val="1121005807"/>
                    </a:ext>
                  </a:extLst>
                </a:gridCol>
                <a:gridCol w="987505">
                  <a:extLst>
                    <a:ext uri="{9D8B030D-6E8A-4147-A177-3AD203B41FA5}">
                      <a16:colId xmlns:a16="http://schemas.microsoft.com/office/drawing/2014/main" val="1755140564"/>
                    </a:ext>
                  </a:extLst>
                </a:gridCol>
                <a:gridCol w="987505">
                  <a:extLst>
                    <a:ext uri="{9D8B030D-6E8A-4147-A177-3AD203B41FA5}">
                      <a16:colId xmlns:a16="http://schemas.microsoft.com/office/drawing/2014/main" val="1251490342"/>
                    </a:ext>
                  </a:extLst>
                </a:gridCol>
                <a:gridCol w="987505">
                  <a:extLst>
                    <a:ext uri="{9D8B030D-6E8A-4147-A177-3AD203B41FA5}">
                      <a16:colId xmlns:a16="http://schemas.microsoft.com/office/drawing/2014/main" val="1658541123"/>
                    </a:ext>
                  </a:extLst>
                </a:gridCol>
              </a:tblGrid>
              <a:tr h="942213">
                <a:tc>
                  <a:txBody>
                    <a:bodyPr/>
                    <a:lstStyle/>
                    <a:p>
                      <a:pPr marL="0" algn="ctr" defTabSz="914400" rtl="0" eaLnBrk="1" latinLnBrk="0" hangingPunct="1"/>
                      <a:endParaRPr lang="en-US" sz="1200" kern="1200" dirty="0">
                        <a:solidFill>
                          <a:srgbClr val="463DF5"/>
                        </a:solidFill>
                        <a:latin typeface="Times New Roman" panose="02020603050405020304" pitchFamily="18" charset="0"/>
                        <a:ea typeface="+mn-ea"/>
                        <a:cs typeface="Times New Roman" panose="02020603050405020304" pitchFamily="18" charset="0"/>
                      </a:endParaRPr>
                    </a:p>
                  </a:txBody>
                  <a:tcPr>
                    <a:solidFill>
                      <a:schemeClr val="bg1">
                        <a:lumMod val="75000"/>
                        <a:alpha val="3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kern="1200" noProof="0" dirty="0">
                        <a:solidFill>
                          <a:srgbClr val="463DF5"/>
                        </a:solidFill>
                        <a:latin typeface="Times New Roman" panose="02020603050405020304" pitchFamily="18" charset="0"/>
                        <a:ea typeface="+mn-ea"/>
                        <a:cs typeface="Times New Roman" panose="02020603050405020304" pitchFamily="18" charset="0"/>
                      </a:endParaRPr>
                    </a:p>
                  </a:txBody>
                  <a:tcPr>
                    <a:solidFill>
                      <a:schemeClr val="bg1">
                        <a:lumMod val="75000"/>
                        <a:alpha val="3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kern="1200" noProof="0" dirty="0">
                        <a:solidFill>
                          <a:srgbClr val="463DF5"/>
                        </a:solidFill>
                        <a:latin typeface="Times New Roman" panose="02020603050405020304" pitchFamily="18" charset="0"/>
                        <a:ea typeface="+mn-ea"/>
                        <a:cs typeface="Times New Roman" panose="02020603050405020304" pitchFamily="18" charset="0"/>
                      </a:endParaRPr>
                    </a:p>
                  </a:txBody>
                  <a:tcPr>
                    <a:solidFill>
                      <a:schemeClr val="bg1">
                        <a:lumMod val="75000"/>
                        <a:alpha val="3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kern="1200" noProof="0" dirty="0">
                        <a:solidFill>
                          <a:srgbClr val="463DF5"/>
                        </a:solidFill>
                        <a:latin typeface="Times New Roman" panose="02020603050405020304" pitchFamily="18" charset="0"/>
                        <a:ea typeface="+mn-ea"/>
                        <a:cs typeface="Times New Roman" panose="02020603050405020304" pitchFamily="18" charset="0"/>
                      </a:endParaRPr>
                    </a:p>
                  </a:txBody>
                  <a:tcPr>
                    <a:solidFill>
                      <a:schemeClr val="bg1">
                        <a:lumMod val="75000"/>
                        <a:alpha val="30000"/>
                      </a:schemeClr>
                    </a:solidFill>
                  </a:tcPr>
                </a:tc>
                <a:extLst>
                  <a:ext uri="{0D108BD9-81ED-4DB2-BD59-A6C34878D82A}">
                    <a16:rowId xmlns:a16="http://schemas.microsoft.com/office/drawing/2014/main" val="627717474"/>
                  </a:ext>
                </a:extLst>
              </a:tr>
              <a:tr h="871566">
                <a:tc>
                  <a:txBody>
                    <a:bodyPr/>
                    <a:lstStyle/>
                    <a:p>
                      <a:pPr algn="ctr"/>
                      <a:endParaRPr lang="en-US" sz="1200" dirty="0">
                        <a:solidFill>
                          <a:srgbClr val="463DF5"/>
                        </a:solidFill>
                        <a:latin typeface="Times New Roman" panose="02020603050405020304" pitchFamily="18" charset="0"/>
                        <a:cs typeface="Times New Roman" panose="02020603050405020304" pitchFamily="18" charset="0"/>
                      </a:endParaRPr>
                    </a:p>
                  </a:txBody>
                  <a:tcPr>
                    <a:solidFill>
                      <a:schemeClr val="bg1">
                        <a:lumMod val="75000"/>
                        <a:alpha val="3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463DF5"/>
                        </a:solidFill>
                        <a:effectLst/>
                        <a:uLnTx/>
                        <a:uFillTx/>
                        <a:latin typeface="Times New Roman" panose="02020603050405020304" pitchFamily="18" charset="0"/>
                        <a:ea typeface="华文细黑"/>
                        <a:cs typeface="Times New Roman" panose="02020603050405020304" pitchFamily="18" charset="0"/>
                      </a:endParaRPr>
                    </a:p>
                  </a:txBody>
                  <a:tcPr>
                    <a:solidFill>
                      <a:schemeClr val="bg1">
                        <a:lumMod val="75000"/>
                        <a:alpha val="3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463DF5"/>
                        </a:solidFill>
                        <a:effectLst/>
                        <a:uLnTx/>
                        <a:uFillTx/>
                        <a:latin typeface="Times New Roman" panose="02020603050405020304" pitchFamily="18" charset="0"/>
                        <a:ea typeface="华文细黑"/>
                        <a:cs typeface="Times New Roman" panose="02020603050405020304" pitchFamily="18" charset="0"/>
                      </a:endParaRPr>
                    </a:p>
                  </a:txBody>
                  <a:tcPr>
                    <a:solidFill>
                      <a:schemeClr val="bg1">
                        <a:lumMod val="75000"/>
                        <a:alpha val="3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463DF5"/>
                        </a:solidFill>
                        <a:effectLst/>
                        <a:uLnTx/>
                        <a:uFillTx/>
                        <a:latin typeface="Times New Roman" panose="02020603050405020304" pitchFamily="18" charset="0"/>
                        <a:ea typeface="华文细黑"/>
                        <a:cs typeface="Times New Roman" panose="02020603050405020304" pitchFamily="18" charset="0"/>
                      </a:endParaRPr>
                    </a:p>
                  </a:txBody>
                  <a:tcPr>
                    <a:solidFill>
                      <a:schemeClr val="bg1">
                        <a:lumMod val="75000"/>
                        <a:alpha val="30000"/>
                      </a:schemeClr>
                    </a:solidFill>
                  </a:tcPr>
                </a:tc>
                <a:extLst>
                  <a:ext uri="{0D108BD9-81ED-4DB2-BD59-A6C34878D82A}">
                    <a16:rowId xmlns:a16="http://schemas.microsoft.com/office/drawing/2014/main" val="277821394"/>
                  </a:ext>
                </a:extLst>
              </a:tr>
              <a:tr h="871566">
                <a:tc>
                  <a:txBody>
                    <a:bodyPr/>
                    <a:lstStyle/>
                    <a:p>
                      <a:pPr algn="ctr"/>
                      <a:endParaRPr lang="en-US" sz="1200" dirty="0">
                        <a:solidFill>
                          <a:srgbClr val="463DF5"/>
                        </a:solidFill>
                        <a:latin typeface="Times New Roman" panose="02020603050405020304" pitchFamily="18" charset="0"/>
                        <a:cs typeface="Times New Roman" panose="02020603050405020304" pitchFamily="18" charset="0"/>
                      </a:endParaRPr>
                    </a:p>
                  </a:txBody>
                  <a:tcPr>
                    <a:solidFill>
                      <a:schemeClr val="bg1">
                        <a:lumMod val="75000"/>
                        <a:alpha val="3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463DF5"/>
                        </a:solidFill>
                        <a:effectLst/>
                        <a:uLnTx/>
                        <a:uFillTx/>
                        <a:latin typeface="Times New Roman" panose="02020603050405020304" pitchFamily="18" charset="0"/>
                        <a:ea typeface="华文细黑"/>
                        <a:cs typeface="Times New Roman" panose="02020603050405020304" pitchFamily="18" charset="0"/>
                      </a:endParaRPr>
                    </a:p>
                  </a:txBody>
                  <a:tcPr>
                    <a:solidFill>
                      <a:schemeClr val="bg1">
                        <a:lumMod val="75000"/>
                        <a:alpha val="3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463DF5"/>
                        </a:solidFill>
                        <a:effectLst/>
                        <a:uLnTx/>
                        <a:uFillTx/>
                        <a:latin typeface="Times New Roman" panose="02020603050405020304" pitchFamily="18" charset="0"/>
                        <a:ea typeface="华文细黑"/>
                        <a:cs typeface="Times New Roman" panose="02020603050405020304" pitchFamily="18" charset="0"/>
                      </a:endParaRPr>
                    </a:p>
                  </a:txBody>
                  <a:tcPr>
                    <a:solidFill>
                      <a:schemeClr val="bg1">
                        <a:lumMod val="75000"/>
                        <a:alpha val="3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463DF5"/>
                        </a:solidFill>
                        <a:effectLst/>
                        <a:uLnTx/>
                        <a:uFillTx/>
                        <a:latin typeface="Times New Roman" panose="02020603050405020304" pitchFamily="18" charset="0"/>
                        <a:ea typeface="华文细黑"/>
                        <a:cs typeface="Times New Roman" panose="02020603050405020304" pitchFamily="18" charset="0"/>
                      </a:endParaRPr>
                    </a:p>
                  </a:txBody>
                  <a:tcPr>
                    <a:solidFill>
                      <a:schemeClr val="bg1">
                        <a:lumMod val="75000"/>
                        <a:alpha val="30000"/>
                      </a:schemeClr>
                    </a:solidFill>
                  </a:tcPr>
                </a:tc>
                <a:extLst>
                  <a:ext uri="{0D108BD9-81ED-4DB2-BD59-A6C34878D82A}">
                    <a16:rowId xmlns:a16="http://schemas.microsoft.com/office/drawing/2014/main" val="1723576622"/>
                  </a:ext>
                </a:extLst>
              </a:tr>
              <a:tr h="871566">
                <a:tc>
                  <a:txBody>
                    <a:bodyPr/>
                    <a:lstStyle/>
                    <a:p>
                      <a:pPr algn="ctr"/>
                      <a:endParaRPr lang="en-US" sz="1200" dirty="0">
                        <a:solidFill>
                          <a:srgbClr val="463DF5"/>
                        </a:solidFill>
                        <a:latin typeface="Times New Roman" panose="02020603050405020304" pitchFamily="18" charset="0"/>
                        <a:cs typeface="Times New Roman" panose="02020603050405020304" pitchFamily="18" charset="0"/>
                      </a:endParaRPr>
                    </a:p>
                  </a:txBody>
                  <a:tcPr>
                    <a:solidFill>
                      <a:schemeClr val="bg1">
                        <a:lumMod val="75000"/>
                        <a:alpha val="3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463DF5"/>
                        </a:solidFill>
                        <a:effectLst/>
                        <a:uLnTx/>
                        <a:uFillTx/>
                        <a:latin typeface="Times New Roman" panose="02020603050405020304" pitchFamily="18" charset="0"/>
                        <a:ea typeface="华文细黑"/>
                        <a:cs typeface="Times New Roman" panose="02020603050405020304" pitchFamily="18" charset="0"/>
                      </a:endParaRPr>
                    </a:p>
                  </a:txBody>
                  <a:tcPr>
                    <a:solidFill>
                      <a:schemeClr val="bg1">
                        <a:lumMod val="75000"/>
                        <a:alpha val="3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463DF5"/>
                        </a:solidFill>
                        <a:effectLst/>
                        <a:uLnTx/>
                        <a:uFillTx/>
                        <a:latin typeface="Times New Roman" panose="02020603050405020304" pitchFamily="18" charset="0"/>
                        <a:ea typeface="华文细黑"/>
                        <a:cs typeface="Times New Roman" panose="02020603050405020304" pitchFamily="18" charset="0"/>
                      </a:endParaRPr>
                    </a:p>
                  </a:txBody>
                  <a:tcPr>
                    <a:solidFill>
                      <a:schemeClr val="bg1">
                        <a:lumMod val="75000"/>
                        <a:alpha val="3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463DF5"/>
                        </a:solidFill>
                        <a:effectLst/>
                        <a:uLnTx/>
                        <a:uFillTx/>
                        <a:latin typeface="Times New Roman" panose="02020603050405020304" pitchFamily="18" charset="0"/>
                        <a:ea typeface="华文细黑"/>
                        <a:cs typeface="Times New Roman" panose="02020603050405020304" pitchFamily="18" charset="0"/>
                      </a:endParaRPr>
                    </a:p>
                  </a:txBody>
                  <a:tcPr>
                    <a:solidFill>
                      <a:schemeClr val="bg1">
                        <a:lumMod val="75000"/>
                        <a:alpha val="30000"/>
                      </a:schemeClr>
                    </a:solidFill>
                  </a:tcPr>
                </a:tc>
                <a:extLst>
                  <a:ext uri="{0D108BD9-81ED-4DB2-BD59-A6C34878D82A}">
                    <a16:rowId xmlns:a16="http://schemas.microsoft.com/office/drawing/2014/main" val="3765604220"/>
                  </a:ext>
                </a:extLst>
              </a:tr>
            </a:tbl>
          </a:graphicData>
        </a:graphic>
      </p:graphicFrame>
      <p:grpSp>
        <p:nvGrpSpPr>
          <p:cNvPr id="4102" name="Group 4101">
            <a:extLst>
              <a:ext uri="{FF2B5EF4-FFF2-40B4-BE49-F238E27FC236}">
                <a16:creationId xmlns:a16="http://schemas.microsoft.com/office/drawing/2014/main" id="{626A7F21-35B7-4ECE-A648-EC417892D065}"/>
              </a:ext>
            </a:extLst>
          </p:cNvPr>
          <p:cNvGrpSpPr/>
          <p:nvPr/>
        </p:nvGrpSpPr>
        <p:grpSpPr>
          <a:xfrm>
            <a:off x="10120104" y="1964580"/>
            <a:ext cx="126295" cy="160080"/>
            <a:chOff x="10264120" y="1964580"/>
            <a:chExt cx="126295" cy="160080"/>
          </a:xfrm>
        </p:grpSpPr>
        <p:sp>
          <p:nvSpPr>
            <p:cNvPr id="18" name="Isosceles Triangle 17">
              <a:extLst>
                <a:ext uri="{FF2B5EF4-FFF2-40B4-BE49-F238E27FC236}">
                  <a16:creationId xmlns:a16="http://schemas.microsoft.com/office/drawing/2014/main" id="{E979764F-72DA-400B-B5BE-32539E8C8F35}"/>
                </a:ext>
              </a:extLst>
            </p:cNvPr>
            <p:cNvSpPr/>
            <p:nvPr/>
          </p:nvSpPr>
          <p:spPr bwMode="auto">
            <a:xfrm flipV="1">
              <a:off x="10264120" y="1964580"/>
              <a:ext cx="126295" cy="88933"/>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16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cxnSp>
          <p:nvCxnSpPr>
            <p:cNvPr id="19" name="Straight Connector 18">
              <a:extLst>
                <a:ext uri="{FF2B5EF4-FFF2-40B4-BE49-F238E27FC236}">
                  <a16:creationId xmlns:a16="http://schemas.microsoft.com/office/drawing/2014/main" id="{9AB61296-F48D-4967-A52C-C93A8B73B8F7}"/>
                </a:ext>
              </a:extLst>
            </p:cNvPr>
            <p:cNvCxnSpPr/>
            <p:nvPr/>
          </p:nvCxnSpPr>
          <p:spPr bwMode="auto">
            <a:xfrm>
              <a:off x="10327268" y="2054379"/>
              <a:ext cx="0" cy="7028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0" name="TextBox 19">
            <a:extLst>
              <a:ext uri="{FF2B5EF4-FFF2-40B4-BE49-F238E27FC236}">
                <a16:creationId xmlns:a16="http://schemas.microsoft.com/office/drawing/2014/main" id="{375056AE-0357-4200-B957-03E537DD356E}"/>
              </a:ext>
            </a:extLst>
          </p:cNvPr>
          <p:cNvSpPr txBox="1"/>
          <p:nvPr/>
        </p:nvSpPr>
        <p:spPr>
          <a:xfrm>
            <a:off x="9856250" y="1546576"/>
            <a:ext cx="527709" cy="400110"/>
          </a:xfrm>
          <a:prstGeom prst="rect">
            <a:avLst/>
          </a:prstGeom>
          <a:noFill/>
        </p:spPr>
        <p:txBody>
          <a:bodyPr wrap="none" rtlCol="0">
            <a:spAutoFit/>
          </a:bodyPr>
          <a:lstStyle/>
          <a:p>
            <a:pPr algn="ctr"/>
            <a:r>
              <a:rPr lang="en-US" sz="2000" b="1" dirty="0">
                <a:solidFill>
                  <a:schemeClr val="tx1"/>
                </a:solidFill>
              </a:rPr>
              <a:t>AP</a:t>
            </a:r>
          </a:p>
        </p:txBody>
      </p:sp>
      <p:grpSp>
        <p:nvGrpSpPr>
          <p:cNvPr id="4101" name="Group 4100">
            <a:extLst>
              <a:ext uri="{FF2B5EF4-FFF2-40B4-BE49-F238E27FC236}">
                <a16:creationId xmlns:a16="http://schemas.microsoft.com/office/drawing/2014/main" id="{255BA484-2995-4501-86D0-226086A827D3}"/>
              </a:ext>
            </a:extLst>
          </p:cNvPr>
          <p:cNvGrpSpPr/>
          <p:nvPr/>
        </p:nvGrpSpPr>
        <p:grpSpPr>
          <a:xfrm>
            <a:off x="6984757" y="3571858"/>
            <a:ext cx="1280643" cy="1356524"/>
            <a:chOff x="7128773" y="3571858"/>
            <a:chExt cx="1280643" cy="1356524"/>
          </a:xfrm>
        </p:grpSpPr>
        <p:sp>
          <p:nvSpPr>
            <p:cNvPr id="22" name="Oval 21">
              <a:extLst>
                <a:ext uri="{FF2B5EF4-FFF2-40B4-BE49-F238E27FC236}">
                  <a16:creationId xmlns:a16="http://schemas.microsoft.com/office/drawing/2014/main" id="{7C1BCD35-2FAF-4085-9225-D708D8F0C7EA}"/>
                </a:ext>
              </a:extLst>
            </p:cNvPr>
            <p:cNvSpPr/>
            <p:nvPr/>
          </p:nvSpPr>
          <p:spPr bwMode="auto">
            <a:xfrm rot="16200000">
              <a:off x="7547858" y="4041443"/>
              <a:ext cx="410458" cy="416209"/>
            </a:xfrm>
            <a:prstGeom prst="ellipse">
              <a:avLst/>
            </a:prstGeom>
            <a:noFill/>
            <a:ln w="6350"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16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23" name="Oval 22">
              <a:extLst>
                <a:ext uri="{FF2B5EF4-FFF2-40B4-BE49-F238E27FC236}">
                  <a16:creationId xmlns:a16="http://schemas.microsoft.com/office/drawing/2014/main" id="{02045BC1-58CA-4512-B764-0C3264DEBCF9}"/>
                </a:ext>
              </a:extLst>
            </p:cNvPr>
            <p:cNvSpPr/>
            <p:nvPr/>
          </p:nvSpPr>
          <p:spPr bwMode="auto">
            <a:xfrm rot="16200000">
              <a:off x="7337684" y="3838506"/>
              <a:ext cx="852489" cy="822084"/>
            </a:xfrm>
            <a:prstGeom prst="ellipse">
              <a:avLst/>
            </a:prstGeom>
            <a:noFill/>
            <a:ln w="6350"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16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24" name="Oval 23">
              <a:extLst>
                <a:ext uri="{FF2B5EF4-FFF2-40B4-BE49-F238E27FC236}">
                  <a16:creationId xmlns:a16="http://schemas.microsoft.com/office/drawing/2014/main" id="{7853188D-DE4B-41F0-BD0F-10A39782F3FA}"/>
                </a:ext>
              </a:extLst>
            </p:cNvPr>
            <p:cNvSpPr/>
            <p:nvPr/>
          </p:nvSpPr>
          <p:spPr bwMode="auto">
            <a:xfrm rot="16200000">
              <a:off x="7090833" y="3609798"/>
              <a:ext cx="1356524" cy="1280643"/>
            </a:xfrm>
            <a:prstGeom prst="ellipse">
              <a:avLst/>
            </a:prstGeom>
            <a:noFill/>
            <a:ln w="6350"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16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grpSp>
      <p:grpSp>
        <p:nvGrpSpPr>
          <p:cNvPr id="4100" name="Group 4099">
            <a:extLst>
              <a:ext uri="{FF2B5EF4-FFF2-40B4-BE49-F238E27FC236}">
                <a16:creationId xmlns:a16="http://schemas.microsoft.com/office/drawing/2014/main" id="{C3F3EA5D-4EB1-409C-A2B5-289342F85827}"/>
              </a:ext>
            </a:extLst>
          </p:cNvPr>
          <p:cNvGrpSpPr/>
          <p:nvPr/>
        </p:nvGrpSpPr>
        <p:grpSpPr>
          <a:xfrm>
            <a:off x="9056647" y="4860286"/>
            <a:ext cx="97079" cy="135485"/>
            <a:chOff x="9200663" y="4860286"/>
            <a:chExt cx="97079" cy="135485"/>
          </a:xfrm>
        </p:grpSpPr>
        <p:sp>
          <p:nvSpPr>
            <p:cNvPr id="26" name="Isosceles Triangle 25">
              <a:extLst>
                <a:ext uri="{FF2B5EF4-FFF2-40B4-BE49-F238E27FC236}">
                  <a16:creationId xmlns:a16="http://schemas.microsoft.com/office/drawing/2014/main" id="{B470E9A8-3C93-488F-83EB-BBEA33BA959D}"/>
                </a:ext>
              </a:extLst>
            </p:cNvPr>
            <p:cNvSpPr/>
            <p:nvPr/>
          </p:nvSpPr>
          <p:spPr bwMode="auto">
            <a:xfrm rot="16200000" flipV="1">
              <a:off x="9190129" y="4885373"/>
              <a:ext cx="126294" cy="88933"/>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16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27" name="Rectangle 26">
              <a:extLst>
                <a:ext uri="{FF2B5EF4-FFF2-40B4-BE49-F238E27FC236}">
                  <a16:creationId xmlns:a16="http://schemas.microsoft.com/office/drawing/2014/main" id="{66CAC6C5-BA35-48BE-B822-1BC299916AF7}"/>
                </a:ext>
              </a:extLst>
            </p:cNvPr>
            <p:cNvSpPr/>
            <p:nvPr/>
          </p:nvSpPr>
          <p:spPr bwMode="auto">
            <a:xfrm rot="16200000">
              <a:off x="9181460" y="4879489"/>
              <a:ext cx="135485" cy="97079"/>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16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grpSp>
      <p:grpSp>
        <p:nvGrpSpPr>
          <p:cNvPr id="4099" name="Group 4098">
            <a:extLst>
              <a:ext uri="{FF2B5EF4-FFF2-40B4-BE49-F238E27FC236}">
                <a16:creationId xmlns:a16="http://schemas.microsoft.com/office/drawing/2014/main" id="{910D7E09-BDC7-44EE-AFE5-7AFD98A5DFA6}"/>
              </a:ext>
            </a:extLst>
          </p:cNvPr>
          <p:cNvGrpSpPr/>
          <p:nvPr/>
        </p:nvGrpSpPr>
        <p:grpSpPr>
          <a:xfrm>
            <a:off x="7522043" y="4220007"/>
            <a:ext cx="126295" cy="160080"/>
            <a:chOff x="7666059" y="4220007"/>
            <a:chExt cx="126295" cy="160080"/>
          </a:xfrm>
        </p:grpSpPr>
        <p:sp>
          <p:nvSpPr>
            <p:cNvPr id="29" name="Isosceles Triangle 28">
              <a:extLst>
                <a:ext uri="{FF2B5EF4-FFF2-40B4-BE49-F238E27FC236}">
                  <a16:creationId xmlns:a16="http://schemas.microsoft.com/office/drawing/2014/main" id="{872645F7-D8FA-4E44-AF39-773B337182F2}"/>
                </a:ext>
              </a:extLst>
            </p:cNvPr>
            <p:cNvSpPr/>
            <p:nvPr/>
          </p:nvSpPr>
          <p:spPr bwMode="auto">
            <a:xfrm flipV="1">
              <a:off x="7666059" y="4220007"/>
              <a:ext cx="126295" cy="88933"/>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16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cxnSp>
          <p:nvCxnSpPr>
            <p:cNvPr id="30" name="Straight Connector 29">
              <a:extLst>
                <a:ext uri="{FF2B5EF4-FFF2-40B4-BE49-F238E27FC236}">
                  <a16:creationId xmlns:a16="http://schemas.microsoft.com/office/drawing/2014/main" id="{3CEBE0A0-E5F5-46DC-8342-0FA3F148D5D6}"/>
                </a:ext>
              </a:extLst>
            </p:cNvPr>
            <p:cNvCxnSpPr/>
            <p:nvPr/>
          </p:nvCxnSpPr>
          <p:spPr bwMode="auto">
            <a:xfrm>
              <a:off x="7729207" y="4309806"/>
              <a:ext cx="0" cy="7028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31" name="TextBox 30">
            <a:extLst>
              <a:ext uri="{FF2B5EF4-FFF2-40B4-BE49-F238E27FC236}">
                <a16:creationId xmlns:a16="http://schemas.microsoft.com/office/drawing/2014/main" id="{5ABF22BA-5323-4416-AC4E-05C4FE47E6A2}"/>
              </a:ext>
            </a:extLst>
          </p:cNvPr>
          <p:cNvSpPr txBox="1"/>
          <p:nvPr/>
        </p:nvSpPr>
        <p:spPr>
          <a:xfrm>
            <a:off x="7070102" y="4308940"/>
            <a:ext cx="1030176" cy="707886"/>
          </a:xfrm>
          <a:prstGeom prst="rect">
            <a:avLst/>
          </a:prstGeom>
          <a:noFill/>
        </p:spPr>
        <p:txBody>
          <a:bodyPr wrap="square" rtlCol="0">
            <a:spAutoFit/>
          </a:bodyPr>
          <a:lstStyle/>
          <a:p>
            <a:pPr algn="ctr"/>
            <a:r>
              <a:rPr lang="en-US" sz="2000" b="1" dirty="0">
                <a:solidFill>
                  <a:schemeClr val="tx1"/>
                </a:solidFill>
              </a:rPr>
              <a:t>Carrier Source</a:t>
            </a:r>
          </a:p>
        </p:txBody>
      </p:sp>
      <p:grpSp>
        <p:nvGrpSpPr>
          <p:cNvPr id="4098" name="Group 4097">
            <a:extLst>
              <a:ext uri="{FF2B5EF4-FFF2-40B4-BE49-F238E27FC236}">
                <a16:creationId xmlns:a16="http://schemas.microsoft.com/office/drawing/2014/main" id="{4B90628E-25E0-4C97-B6E0-29DF9891D505}"/>
              </a:ext>
            </a:extLst>
          </p:cNvPr>
          <p:cNvGrpSpPr/>
          <p:nvPr/>
        </p:nvGrpSpPr>
        <p:grpSpPr>
          <a:xfrm>
            <a:off x="7598724" y="2151160"/>
            <a:ext cx="97203" cy="135485"/>
            <a:chOff x="7742740" y="2151160"/>
            <a:chExt cx="97203" cy="135485"/>
          </a:xfrm>
        </p:grpSpPr>
        <p:sp>
          <p:nvSpPr>
            <p:cNvPr id="33" name="Isosceles Triangle 32">
              <a:extLst>
                <a:ext uri="{FF2B5EF4-FFF2-40B4-BE49-F238E27FC236}">
                  <a16:creationId xmlns:a16="http://schemas.microsoft.com/office/drawing/2014/main" id="{1890B485-02B3-41F9-B6B8-88A7F74987B4}"/>
                </a:ext>
              </a:extLst>
            </p:cNvPr>
            <p:cNvSpPr/>
            <p:nvPr/>
          </p:nvSpPr>
          <p:spPr bwMode="auto">
            <a:xfrm rot="13583921" flipV="1">
              <a:off x="7732330" y="2172938"/>
              <a:ext cx="126294" cy="88933"/>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16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34" name="Rectangle 33">
              <a:extLst>
                <a:ext uri="{FF2B5EF4-FFF2-40B4-BE49-F238E27FC236}">
                  <a16:creationId xmlns:a16="http://schemas.microsoft.com/office/drawing/2014/main" id="{06775365-1F58-4BD4-B07B-B85DF595DCDF}"/>
                </a:ext>
              </a:extLst>
            </p:cNvPr>
            <p:cNvSpPr/>
            <p:nvPr/>
          </p:nvSpPr>
          <p:spPr bwMode="auto">
            <a:xfrm rot="13583921">
              <a:off x="7723537" y="2170363"/>
              <a:ext cx="135485" cy="97079"/>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16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grpSp>
      <p:cxnSp>
        <p:nvCxnSpPr>
          <p:cNvPr id="35" name="Straight Arrow Connector 34">
            <a:extLst>
              <a:ext uri="{FF2B5EF4-FFF2-40B4-BE49-F238E27FC236}">
                <a16:creationId xmlns:a16="http://schemas.microsoft.com/office/drawing/2014/main" id="{3C30ED02-B6BC-4DC0-A01D-2EBF60D78E9A}"/>
              </a:ext>
            </a:extLst>
          </p:cNvPr>
          <p:cNvCxnSpPr>
            <a:cxnSpLocks/>
          </p:cNvCxnSpPr>
          <p:nvPr/>
        </p:nvCxnSpPr>
        <p:spPr bwMode="auto">
          <a:xfrm rot="16200000">
            <a:off x="6701869" y="3249893"/>
            <a:ext cx="1828021" cy="3163"/>
          </a:xfrm>
          <a:prstGeom prst="straightConnector1">
            <a:avLst/>
          </a:prstGeom>
          <a:noFill/>
          <a:ln w="3175" cap="flat" cmpd="sng" algn="ctr">
            <a:solidFill>
              <a:schemeClr val="tx1"/>
            </a:solidFill>
            <a:prstDash val="solid"/>
            <a:round/>
            <a:headEnd type="stealth"/>
            <a:tailEnd type="stealth"/>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Arrow Connector 35">
            <a:extLst>
              <a:ext uri="{FF2B5EF4-FFF2-40B4-BE49-F238E27FC236}">
                <a16:creationId xmlns:a16="http://schemas.microsoft.com/office/drawing/2014/main" id="{DD642A26-032E-4385-9990-03D266E17630}"/>
              </a:ext>
            </a:extLst>
          </p:cNvPr>
          <p:cNvCxnSpPr>
            <a:cxnSpLocks/>
            <a:endCxn id="27" idx="0"/>
          </p:cNvCxnSpPr>
          <p:nvPr/>
        </p:nvCxnSpPr>
        <p:spPr bwMode="auto">
          <a:xfrm>
            <a:off x="7719218" y="4224944"/>
            <a:ext cx="1337429" cy="703084"/>
          </a:xfrm>
          <a:prstGeom prst="straightConnector1">
            <a:avLst/>
          </a:prstGeom>
          <a:noFill/>
          <a:ln w="3175" cap="flat" cmpd="sng" algn="ctr">
            <a:solidFill>
              <a:schemeClr val="tx1"/>
            </a:solidFill>
            <a:prstDash val="solid"/>
            <a:round/>
            <a:headEnd type="stealth"/>
            <a:tailEnd type="stealth"/>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TextBox 36">
            <a:extLst>
              <a:ext uri="{FF2B5EF4-FFF2-40B4-BE49-F238E27FC236}">
                <a16:creationId xmlns:a16="http://schemas.microsoft.com/office/drawing/2014/main" id="{8F1505F0-CF5D-4FF5-8130-D5FDD541187B}"/>
              </a:ext>
            </a:extLst>
          </p:cNvPr>
          <p:cNvSpPr txBox="1"/>
          <p:nvPr/>
        </p:nvSpPr>
        <p:spPr>
          <a:xfrm>
            <a:off x="7118392" y="3982189"/>
            <a:ext cx="455573" cy="400110"/>
          </a:xfrm>
          <a:prstGeom prst="rect">
            <a:avLst/>
          </a:prstGeom>
          <a:noFill/>
        </p:spPr>
        <p:txBody>
          <a:bodyPr wrap="none" rtlCol="0">
            <a:spAutoFit/>
          </a:bodyPr>
          <a:lstStyle/>
          <a:p>
            <a:pPr algn="ctr"/>
            <a:r>
              <a:rPr lang="en-US" sz="2000" b="1" dirty="0">
                <a:solidFill>
                  <a:srgbClr val="0070C0"/>
                </a:solidFill>
              </a:rPr>
              <a:t>P</a:t>
            </a:r>
            <a:r>
              <a:rPr lang="en-US" sz="2000" b="1" baseline="-25000" dirty="0">
                <a:solidFill>
                  <a:srgbClr val="0070C0"/>
                </a:solidFill>
              </a:rPr>
              <a:t>T</a:t>
            </a:r>
          </a:p>
        </p:txBody>
      </p:sp>
      <p:cxnSp>
        <p:nvCxnSpPr>
          <p:cNvPr id="38" name="Straight Arrow Connector 37">
            <a:extLst>
              <a:ext uri="{FF2B5EF4-FFF2-40B4-BE49-F238E27FC236}">
                <a16:creationId xmlns:a16="http://schemas.microsoft.com/office/drawing/2014/main" id="{0B4FFEE6-0D48-4CE4-A0E3-0AF2D0D2F295}"/>
              </a:ext>
            </a:extLst>
          </p:cNvPr>
          <p:cNvCxnSpPr>
            <a:cxnSpLocks/>
          </p:cNvCxnSpPr>
          <p:nvPr/>
        </p:nvCxnSpPr>
        <p:spPr bwMode="auto">
          <a:xfrm flipV="1">
            <a:off x="7682413" y="2197734"/>
            <a:ext cx="2428576" cy="1967752"/>
          </a:xfrm>
          <a:prstGeom prst="straightConnector1">
            <a:avLst/>
          </a:prstGeom>
          <a:noFill/>
          <a:ln w="3175" cap="flat" cmpd="sng" algn="ctr">
            <a:solidFill>
              <a:srgbClr val="FF0000"/>
            </a:solidFill>
            <a:prstDash val="solid"/>
            <a:round/>
            <a:headEnd type="stealth"/>
            <a:tailEnd type="stealth"/>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Rectangle 38">
            <a:extLst>
              <a:ext uri="{FF2B5EF4-FFF2-40B4-BE49-F238E27FC236}">
                <a16:creationId xmlns:a16="http://schemas.microsoft.com/office/drawing/2014/main" id="{D909B9FC-3484-48A4-ADF3-F54CD4C82A38}"/>
              </a:ext>
            </a:extLst>
          </p:cNvPr>
          <p:cNvSpPr/>
          <p:nvPr/>
        </p:nvSpPr>
        <p:spPr>
          <a:xfrm>
            <a:off x="7519820" y="1897730"/>
            <a:ext cx="1215990" cy="276999"/>
          </a:xfrm>
          <a:prstGeom prst="rect">
            <a:avLst/>
          </a:prstGeom>
        </p:spPr>
        <p:txBody>
          <a:bodyPr wrap="square">
            <a:spAutoFit/>
          </a:bodyPr>
          <a:lstStyle/>
          <a:p>
            <a:pPr algn="ctr" defTabSz="914400" eaLnBrk="1" fontAlgn="b" hangingPunct="1"/>
            <a:r>
              <a:rPr lang="en-US" sz="1200" b="1" dirty="0">
                <a:solidFill>
                  <a:srgbClr val="FF0000"/>
                </a:solidFill>
              </a:rPr>
              <a:t>BS</a:t>
            </a:r>
            <a:r>
              <a:rPr lang="en-US" sz="1200" b="1" baseline="-25000" dirty="0">
                <a:solidFill>
                  <a:srgbClr val="FF0000"/>
                </a:solidFill>
              </a:rPr>
              <a:t>Loss</a:t>
            </a:r>
            <a:r>
              <a:rPr lang="en-US" sz="1200" b="1" dirty="0">
                <a:solidFill>
                  <a:srgbClr val="FF0000"/>
                </a:solidFill>
              </a:rPr>
              <a:t> 1</a:t>
            </a:r>
          </a:p>
        </p:txBody>
      </p:sp>
      <p:sp>
        <p:nvSpPr>
          <p:cNvPr id="40" name="TextBox 39">
            <a:extLst>
              <a:ext uri="{FF2B5EF4-FFF2-40B4-BE49-F238E27FC236}">
                <a16:creationId xmlns:a16="http://schemas.microsoft.com/office/drawing/2014/main" id="{7C1906EF-59E1-4D74-AB8F-4AAF26A87F2B}"/>
              </a:ext>
            </a:extLst>
          </p:cNvPr>
          <p:cNvSpPr txBox="1"/>
          <p:nvPr/>
        </p:nvSpPr>
        <p:spPr>
          <a:xfrm>
            <a:off x="8253651" y="2995367"/>
            <a:ext cx="498855" cy="338554"/>
          </a:xfrm>
          <a:prstGeom prst="rect">
            <a:avLst/>
          </a:prstGeom>
          <a:noFill/>
        </p:spPr>
        <p:txBody>
          <a:bodyPr wrap="none" rtlCol="0">
            <a:spAutoFit/>
          </a:bodyPr>
          <a:lstStyle/>
          <a:p>
            <a:pPr algn="ctr"/>
            <a:r>
              <a:rPr lang="en-US" sz="1600" b="1" dirty="0" err="1">
                <a:solidFill>
                  <a:srgbClr val="FF0000"/>
                </a:solidFill>
              </a:rPr>
              <a:t>D</a:t>
            </a:r>
            <a:r>
              <a:rPr lang="en-US" sz="1600" b="1" baseline="-25000" dirty="0" err="1">
                <a:solidFill>
                  <a:srgbClr val="FF0000"/>
                </a:solidFill>
              </a:rPr>
              <a:t>Lk</a:t>
            </a:r>
            <a:endParaRPr lang="en-US" sz="1600" b="1" baseline="-25000" dirty="0">
              <a:solidFill>
                <a:srgbClr val="FF0000"/>
              </a:solidFill>
            </a:endParaRPr>
          </a:p>
        </p:txBody>
      </p:sp>
      <p:sp>
        <p:nvSpPr>
          <p:cNvPr id="41" name="TextBox 40">
            <a:extLst>
              <a:ext uri="{FF2B5EF4-FFF2-40B4-BE49-F238E27FC236}">
                <a16:creationId xmlns:a16="http://schemas.microsoft.com/office/drawing/2014/main" id="{C400A4CB-BDD1-401E-B278-D718AB3683FB}"/>
              </a:ext>
            </a:extLst>
          </p:cNvPr>
          <p:cNvSpPr txBox="1"/>
          <p:nvPr/>
        </p:nvSpPr>
        <p:spPr>
          <a:xfrm>
            <a:off x="7182513" y="3034174"/>
            <a:ext cx="500458" cy="338554"/>
          </a:xfrm>
          <a:prstGeom prst="rect">
            <a:avLst/>
          </a:prstGeom>
          <a:noFill/>
        </p:spPr>
        <p:txBody>
          <a:bodyPr wrap="none" rtlCol="0">
            <a:spAutoFit/>
          </a:bodyPr>
          <a:lstStyle/>
          <a:p>
            <a:pPr algn="ctr"/>
            <a:r>
              <a:rPr lang="en-US" sz="1600" b="1" dirty="0">
                <a:solidFill>
                  <a:schemeClr val="tx1"/>
                </a:solidFill>
              </a:rPr>
              <a:t>D</a:t>
            </a:r>
            <a:r>
              <a:rPr lang="en-US" sz="1600" b="1" baseline="-25000" dirty="0">
                <a:solidFill>
                  <a:schemeClr val="tx1"/>
                </a:solidFill>
              </a:rPr>
              <a:t>A1</a:t>
            </a:r>
          </a:p>
        </p:txBody>
      </p:sp>
      <p:sp>
        <p:nvSpPr>
          <p:cNvPr id="42" name="TextBox 41">
            <a:extLst>
              <a:ext uri="{FF2B5EF4-FFF2-40B4-BE49-F238E27FC236}">
                <a16:creationId xmlns:a16="http://schemas.microsoft.com/office/drawing/2014/main" id="{6844F515-E40F-4D69-A2AB-D88D572636CE}"/>
              </a:ext>
            </a:extLst>
          </p:cNvPr>
          <p:cNvSpPr txBox="1"/>
          <p:nvPr/>
        </p:nvSpPr>
        <p:spPr>
          <a:xfrm>
            <a:off x="8074468" y="4594802"/>
            <a:ext cx="500458" cy="338554"/>
          </a:xfrm>
          <a:prstGeom prst="rect">
            <a:avLst/>
          </a:prstGeom>
          <a:noFill/>
        </p:spPr>
        <p:txBody>
          <a:bodyPr wrap="none" rtlCol="0">
            <a:spAutoFit/>
          </a:bodyPr>
          <a:lstStyle/>
          <a:p>
            <a:pPr algn="ctr"/>
            <a:r>
              <a:rPr lang="en-US" sz="1600" b="1" dirty="0">
                <a:solidFill>
                  <a:schemeClr val="tx1"/>
                </a:solidFill>
              </a:rPr>
              <a:t>D</a:t>
            </a:r>
            <a:r>
              <a:rPr lang="en-US" sz="1600" b="1" baseline="-25000" dirty="0">
                <a:solidFill>
                  <a:schemeClr val="tx1"/>
                </a:solidFill>
              </a:rPr>
              <a:t>A2</a:t>
            </a:r>
          </a:p>
        </p:txBody>
      </p:sp>
      <p:sp>
        <p:nvSpPr>
          <p:cNvPr id="43" name="TextBox 42">
            <a:extLst>
              <a:ext uri="{FF2B5EF4-FFF2-40B4-BE49-F238E27FC236}">
                <a16:creationId xmlns:a16="http://schemas.microsoft.com/office/drawing/2014/main" id="{9D561FFB-009B-4324-85DA-BFAA9C79D2E2}"/>
              </a:ext>
            </a:extLst>
          </p:cNvPr>
          <p:cNvSpPr txBox="1"/>
          <p:nvPr/>
        </p:nvSpPr>
        <p:spPr>
          <a:xfrm>
            <a:off x="8638654" y="1820498"/>
            <a:ext cx="492443" cy="279796"/>
          </a:xfrm>
          <a:prstGeom prst="rect">
            <a:avLst/>
          </a:prstGeom>
          <a:noFill/>
        </p:spPr>
        <p:txBody>
          <a:bodyPr wrap="none" rtlCol="0">
            <a:spAutoFit/>
          </a:bodyPr>
          <a:lstStyle/>
          <a:p>
            <a:pPr algn="ctr"/>
            <a:r>
              <a:rPr lang="en-US" sz="1600" b="1" dirty="0">
                <a:solidFill>
                  <a:schemeClr val="tx1"/>
                </a:solidFill>
              </a:rPr>
              <a:t>D</a:t>
            </a:r>
            <a:r>
              <a:rPr lang="en-US" sz="1600" b="1" baseline="-25000" dirty="0">
                <a:solidFill>
                  <a:schemeClr val="tx1"/>
                </a:solidFill>
              </a:rPr>
              <a:t>B1</a:t>
            </a:r>
          </a:p>
        </p:txBody>
      </p:sp>
      <p:sp>
        <p:nvSpPr>
          <p:cNvPr id="44" name="TextBox 43">
            <a:extLst>
              <a:ext uri="{FF2B5EF4-FFF2-40B4-BE49-F238E27FC236}">
                <a16:creationId xmlns:a16="http://schemas.microsoft.com/office/drawing/2014/main" id="{28BEFBFA-D4DF-4AB5-B253-094190802E66}"/>
              </a:ext>
            </a:extLst>
          </p:cNvPr>
          <p:cNvSpPr txBox="1"/>
          <p:nvPr/>
        </p:nvSpPr>
        <p:spPr>
          <a:xfrm>
            <a:off x="9635550" y="3402580"/>
            <a:ext cx="492443" cy="338554"/>
          </a:xfrm>
          <a:prstGeom prst="rect">
            <a:avLst/>
          </a:prstGeom>
          <a:noFill/>
        </p:spPr>
        <p:txBody>
          <a:bodyPr wrap="none" rtlCol="0">
            <a:spAutoFit/>
          </a:bodyPr>
          <a:lstStyle/>
          <a:p>
            <a:pPr algn="ctr"/>
            <a:r>
              <a:rPr lang="en-US" sz="1600" b="1" dirty="0">
                <a:solidFill>
                  <a:schemeClr val="tx1"/>
                </a:solidFill>
              </a:rPr>
              <a:t>D</a:t>
            </a:r>
            <a:r>
              <a:rPr lang="en-US" sz="1600" b="1" baseline="-25000" dirty="0">
                <a:solidFill>
                  <a:schemeClr val="tx1"/>
                </a:solidFill>
              </a:rPr>
              <a:t>B2</a:t>
            </a:r>
          </a:p>
        </p:txBody>
      </p:sp>
      <p:cxnSp>
        <p:nvCxnSpPr>
          <p:cNvPr id="45" name="Straight Arrow Connector 44">
            <a:extLst>
              <a:ext uri="{FF2B5EF4-FFF2-40B4-BE49-F238E27FC236}">
                <a16:creationId xmlns:a16="http://schemas.microsoft.com/office/drawing/2014/main" id="{021253CE-D6B8-4C71-AA5A-B81E278F0AB4}"/>
              </a:ext>
            </a:extLst>
          </p:cNvPr>
          <p:cNvCxnSpPr>
            <a:cxnSpLocks/>
          </p:cNvCxnSpPr>
          <p:nvPr/>
        </p:nvCxnSpPr>
        <p:spPr bwMode="auto">
          <a:xfrm flipV="1">
            <a:off x="7727211" y="2145817"/>
            <a:ext cx="2392893" cy="6832"/>
          </a:xfrm>
          <a:prstGeom prst="straightConnector1">
            <a:avLst/>
          </a:prstGeom>
          <a:noFill/>
          <a:ln w="3175" cap="flat" cmpd="sng" algn="ctr">
            <a:solidFill>
              <a:schemeClr val="tx1"/>
            </a:solidFill>
            <a:prstDash val="solid"/>
            <a:round/>
            <a:headEnd type="stealth"/>
            <a:tailEnd type="stealth"/>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Arrow Connector 45">
            <a:extLst>
              <a:ext uri="{FF2B5EF4-FFF2-40B4-BE49-F238E27FC236}">
                <a16:creationId xmlns:a16="http://schemas.microsoft.com/office/drawing/2014/main" id="{F1E7DAB6-6590-47A3-81B1-D5650D96AAB5}"/>
              </a:ext>
            </a:extLst>
          </p:cNvPr>
          <p:cNvCxnSpPr>
            <a:cxnSpLocks/>
          </p:cNvCxnSpPr>
          <p:nvPr/>
        </p:nvCxnSpPr>
        <p:spPr bwMode="auto">
          <a:xfrm flipV="1">
            <a:off x="9186295" y="2145817"/>
            <a:ext cx="1007301" cy="2726699"/>
          </a:xfrm>
          <a:prstGeom prst="straightConnector1">
            <a:avLst/>
          </a:prstGeom>
          <a:noFill/>
          <a:ln w="3175" cap="flat" cmpd="sng" algn="ctr">
            <a:solidFill>
              <a:schemeClr val="tx1"/>
            </a:solidFill>
            <a:prstDash val="solid"/>
            <a:round/>
            <a:headEnd type="stealth"/>
            <a:tailEnd type="stealth"/>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TextBox 46">
            <a:extLst>
              <a:ext uri="{FF2B5EF4-FFF2-40B4-BE49-F238E27FC236}">
                <a16:creationId xmlns:a16="http://schemas.microsoft.com/office/drawing/2014/main" id="{010A4796-E2CB-4F5F-8470-B827A02442EF}"/>
              </a:ext>
            </a:extLst>
          </p:cNvPr>
          <p:cNvSpPr txBox="1"/>
          <p:nvPr/>
        </p:nvSpPr>
        <p:spPr>
          <a:xfrm>
            <a:off x="7798680" y="1556637"/>
            <a:ext cx="635110" cy="400110"/>
          </a:xfrm>
          <a:prstGeom prst="rect">
            <a:avLst/>
          </a:prstGeom>
          <a:noFill/>
        </p:spPr>
        <p:txBody>
          <a:bodyPr wrap="none" rtlCol="0">
            <a:spAutoFit/>
          </a:bodyPr>
          <a:lstStyle/>
          <a:p>
            <a:pPr algn="ctr"/>
            <a:r>
              <a:rPr lang="en-US" sz="2000" b="1" dirty="0">
                <a:solidFill>
                  <a:srgbClr val="0070C0"/>
                </a:solidFill>
              </a:rPr>
              <a:t>P</a:t>
            </a:r>
            <a:r>
              <a:rPr lang="en-US" sz="2000" b="1" baseline="-25000" dirty="0">
                <a:solidFill>
                  <a:srgbClr val="0070C0"/>
                </a:solidFill>
              </a:rPr>
              <a:t>BS1</a:t>
            </a:r>
          </a:p>
        </p:txBody>
      </p:sp>
      <p:sp>
        <p:nvSpPr>
          <p:cNvPr id="48" name="TextBox 47">
            <a:extLst>
              <a:ext uri="{FF2B5EF4-FFF2-40B4-BE49-F238E27FC236}">
                <a16:creationId xmlns:a16="http://schemas.microsoft.com/office/drawing/2014/main" id="{83DBA051-4D51-4F51-9E92-8C0BE6166108}"/>
              </a:ext>
            </a:extLst>
          </p:cNvPr>
          <p:cNvSpPr txBox="1"/>
          <p:nvPr/>
        </p:nvSpPr>
        <p:spPr>
          <a:xfrm>
            <a:off x="9446522" y="1764525"/>
            <a:ext cx="673582" cy="400110"/>
          </a:xfrm>
          <a:prstGeom prst="rect">
            <a:avLst/>
          </a:prstGeom>
          <a:noFill/>
        </p:spPr>
        <p:txBody>
          <a:bodyPr wrap="none" rtlCol="0">
            <a:spAutoFit/>
          </a:bodyPr>
          <a:lstStyle/>
          <a:p>
            <a:pPr algn="ctr"/>
            <a:r>
              <a:rPr lang="en-US" sz="2000" b="1" dirty="0">
                <a:solidFill>
                  <a:srgbClr val="0070C0"/>
                </a:solidFill>
              </a:rPr>
              <a:t>P</a:t>
            </a:r>
            <a:r>
              <a:rPr lang="en-US" sz="2000" b="1" baseline="-25000" dirty="0">
                <a:solidFill>
                  <a:srgbClr val="0070C0"/>
                </a:solidFill>
              </a:rPr>
              <a:t>RX1</a:t>
            </a:r>
          </a:p>
        </p:txBody>
      </p:sp>
      <p:sp>
        <p:nvSpPr>
          <p:cNvPr id="49" name="Rectangle 48">
            <a:extLst>
              <a:ext uri="{FF2B5EF4-FFF2-40B4-BE49-F238E27FC236}">
                <a16:creationId xmlns:a16="http://schemas.microsoft.com/office/drawing/2014/main" id="{C1168E66-F5F6-41A3-B306-7A3B0C34FAAF}"/>
              </a:ext>
            </a:extLst>
          </p:cNvPr>
          <p:cNvSpPr/>
          <p:nvPr/>
        </p:nvSpPr>
        <p:spPr>
          <a:xfrm>
            <a:off x="7194217" y="2087833"/>
            <a:ext cx="377026" cy="369332"/>
          </a:xfrm>
          <a:prstGeom prst="rect">
            <a:avLst/>
          </a:prstGeom>
        </p:spPr>
        <p:txBody>
          <a:bodyPr wrap="none">
            <a:spAutoFit/>
          </a:bodyPr>
          <a:lstStyle/>
          <a:p>
            <a:r>
              <a:rPr lang="en-US" sz="1800" b="1" kern="0" dirty="0">
                <a:solidFill>
                  <a:srgbClr val="000000"/>
                </a:solidFill>
                <a:latin typeface="Calibri" pitchFamily="34" charset="0"/>
                <a:ea typeface="宋体" charset="-122"/>
              </a:rPr>
              <a:t>T</a:t>
            </a:r>
            <a:r>
              <a:rPr lang="en-US" sz="1800" b="1" kern="0" baseline="-25000" dirty="0">
                <a:solidFill>
                  <a:srgbClr val="000000"/>
                </a:solidFill>
                <a:latin typeface="Calibri" pitchFamily="34" charset="0"/>
                <a:ea typeface="宋体" charset="-122"/>
              </a:rPr>
              <a:t>1</a:t>
            </a:r>
            <a:endParaRPr lang="en-US" sz="1800" dirty="0"/>
          </a:p>
        </p:txBody>
      </p:sp>
      <p:sp>
        <p:nvSpPr>
          <p:cNvPr id="50" name="Rectangle 49">
            <a:extLst>
              <a:ext uri="{FF2B5EF4-FFF2-40B4-BE49-F238E27FC236}">
                <a16:creationId xmlns:a16="http://schemas.microsoft.com/office/drawing/2014/main" id="{6C1A19F2-284F-43EA-9319-639ECEFB5C1F}"/>
              </a:ext>
            </a:extLst>
          </p:cNvPr>
          <p:cNvSpPr/>
          <p:nvPr/>
        </p:nvSpPr>
        <p:spPr>
          <a:xfrm>
            <a:off x="8646354" y="4787860"/>
            <a:ext cx="377026" cy="369332"/>
          </a:xfrm>
          <a:prstGeom prst="rect">
            <a:avLst/>
          </a:prstGeom>
        </p:spPr>
        <p:txBody>
          <a:bodyPr wrap="none">
            <a:spAutoFit/>
          </a:bodyPr>
          <a:lstStyle/>
          <a:p>
            <a:r>
              <a:rPr lang="en-US" sz="1800" b="1" kern="0" dirty="0">
                <a:solidFill>
                  <a:srgbClr val="000000"/>
                </a:solidFill>
                <a:latin typeface="Calibri" pitchFamily="34" charset="0"/>
                <a:ea typeface="宋体" charset="-122"/>
              </a:rPr>
              <a:t>T</a:t>
            </a:r>
            <a:r>
              <a:rPr lang="en-US" sz="1800" b="1" kern="0" baseline="-25000" dirty="0">
                <a:solidFill>
                  <a:srgbClr val="000000"/>
                </a:solidFill>
                <a:latin typeface="Calibri" pitchFamily="34" charset="0"/>
                <a:ea typeface="宋体" charset="-122"/>
              </a:rPr>
              <a:t>2</a:t>
            </a:r>
            <a:endParaRPr lang="en-US" sz="1800" dirty="0"/>
          </a:p>
        </p:txBody>
      </p:sp>
      <p:sp>
        <p:nvSpPr>
          <p:cNvPr id="53" name="TextBox 52">
            <a:extLst>
              <a:ext uri="{FF2B5EF4-FFF2-40B4-BE49-F238E27FC236}">
                <a16:creationId xmlns:a16="http://schemas.microsoft.com/office/drawing/2014/main" id="{2D2E93C3-B028-460D-9DEE-65B39F132CCC}"/>
              </a:ext>
            </a:extLst>
          </p:cNvPr>
          <p:cNvSpPr txBox="1"/>
          <p:nvPr/>
        </p:nvSpPr>
        <p:spPr>
          <a:xfrm>
            <a:off x="9975207" y="2248806"/>
            <a:ext cx="673582" cy="400110"/>
          </a:xfrm>
          <a:prstGeom prst="rect">
            <a:avLst/>
          </a:prstGeom>
          <a:noFill/>
        </p:spPr>
        <p:txBody>
          <a:bodyPr wrap="none" rtlCol="0">
            <a:spAutoFit/>
          </a:bodyPr>
          <a:lstStyle/>
          <a:p>
            <a:pPr algn="ctr"/>
            <a:r>
              <a:rPr lang="en-US" sz="2000" b="1" dirty="0">
                <a:solidFill>
                  <a:srgbClr val="0070C0"/>
                </a:solidFill>
              </a:rPr>
              <a:t>P</a:t>
            </a:r>
            <a:r>
              <a:rPr lang="en-US" sz="2000" b="1" baseline="-25000" dirty="0">
                <a:solidFill>
                  <a:srgbClr val="0070C0"/>
                </a:solidFill>
              </a:rPr>
              <a:t>RX2</a:t>
            </a:r>
          </a:p>
        </p:txBody>
      </p:sp>
      <p:sp>
        <p:nvSpPr>
          <p:cNvPr id="54" name="TextBox 53">
            <a:extLst>
              <a:ext uri="{FF2B5EF4-FFF2-40B4-BE49-F238E27FC236}">
                <a16:creationId xmlns:a16="http://schemas.microsoft.com/office/drawing/2014/main" id="{005660F1-D150-4FE3-9230-04251F7A30ED}"/>
              </a:ext>
            </a:extLst>
          </p:cNvPr>
          <p:cNvSpPr txBox="1"/>
          <p:nvPr/>
        </p:nvSpPr>
        <p:spPr>
          <a:xfrm>
            <a:off x="9246662" y="4473793"/>
            <a:ext cx="635110" cy="400110"/>
          </a:xfrm>
          <a:prstGeom prst="rect">
            <a:avLst/>
          </a:prstGeom>
          <a:noFill/>
        </p:spPr>
        <p:txBody>
          <a:bodyPr wrap="none" rtlCol="0">
            <a:spAutoFit/>
          </a:bodyPr>
          <a:lstStyle/>
          <a:p>
            <a:pPr algn="ctr"/>
            <a:r>
              <a:rPr lang="en-US" sz="2000" b="1" dirty="0">
                <a:solidFill>
                  <a:srgbClr val="0070C0"/>
                </a:solidFill>
              </a:rPr>
              <a:t>P</a:t>
            </a:r>
            <a:r>
              <a:rPr lang="en-US" sz="2000" b="1" baseline="-25000" dirty="0">
                <a:solidFill>
                  <a:srgbClr val="0070C0"/>
                </a:solidFill>
              </a:rPr>
              <a:t>BS2</a:t>
            </a:r>
          </a:p>
        </p:txBody>
      </p:sp>
      <p:sp>
        <p:nvSpPr>
          <p:cNvPr id="55" name="Rectangle 54">
            <a:extLst>
              <a:ext uri="{FF2B5EF4-FFF2-40B4-BE49-F238E27FC236}">
                <a16:creationId xmlns:a16="http://schemas.microsoft.com/office/drawing/2014/main" id="{8BEAF6C7-B1EF-40CE-BB63-C5DBB9153E0D}"/>
              </a:ext>
            </a:extLst>
          </p:cNvPr>
          <p:cNvSpPr/>
          <p:nvPr/>
        </p:nvSpPr>
        <p:spPr>
          <a:xfrm>
            <a:off x="8994728" y="4816381"/>
            <a:ext cx="1215990" cy="276999"/>
          </a:xfrm>
          <a:prstGeom prst="rect">
            <a:avLst/>
          </a:prstGeom>
        </p:spPr>
        <p:txBody>
          <a:bodyPr wrap="square">
            <a:spAutoFit/>
          </a:bodyPr>
          <a:lstStyle/>
          <a:p>
            <a:pPr algn="ctr" defTabSz="914400" eaLnBrk="1" fontAlgn="b" hangingPunct="1"/>
            <a:r>
              <a:rPr lang="en-US" sz="1200" b="1" dirty="0">
                <a:solidFill>
                  <a:srgbClr val="FF0000"/>
                </a:solidFill>
              </a:rPr>
              <a:t>BS</a:t>
            </a:r>
            <a:r>
              <a:rPr lang="en-US" sz="1200" b="1" baseline="-25000" dirty="0">
                <a:solidFill>
                  <a:srgbClr val="FF0000"/>
                </a:solidFill>
              </a:rPr>
              <a:t>Loss</a:t>
            </a:r>
            <a:r>
              <a:rPr lang="en-US" sz="1200" b="1" dirty="0">
                <a:solidFill>
                  <a:srgbClr val="FF0000"/>
                </a:solidFill>
              </a:rPr>
              <a:t> 2</a:t>
            </a:r>
          </a:p>
        </p:txBody>
      </p:sp>
      <p:sp>
        <p:nvSpPr>
          <p:cNvPr id="56" name="TextBox 55">
            <a:extLst>
              <a:ext uri="{FF2B5EF4-FFF2-40B4-BE49-F238E27FC236}">
                <a16:creationId xmlns:a16="http://schemas.microsoft.com/office/drawing/2014/main" id="{98188D74-A09D-47A8-8B0E-4667616BB7B4}"/>
              </a:ext>
            </a:extLst>
          </p:cNvPr>
          <p:cNvSpPr txBox="1"/>
          <p:nvPr/>
        </p:nvSpPr>
        <p:spPr>
          <a:xfrm>
            <a:off x="9504113" y="2103222"/>
            <a:ext cx="476412" cy="338554"/>
          </a:xfrm>
          <a:prstGeom prst="rect">
            <a:avLst/>
          </a:prstGeom>
          <a:noFill/>
        </p:spPr>
        <p:txBody>
          <a:bodyPr wrap="none" rtlCol="0">
            <a:spAutoFit/>
          </a:bodyPr>
          <a:lstStyle/>
          <a:p>
            <a:pPr algn="ctr"/>
            <a:r>
              <a:rPr lang="en-US" sz="1600" b="1" dirty="0">
                <a:solidFill>
                  <a:srgbClr val="FF0000"/>
                </a:solidFill>
              </a:rPr>
              <a:t>P</a:t>
            </a:r>
            <a:r>
              <a:rPr lang="en-US" sz="1600" b="1" baseline="-25000" dirty="0">
                <a:solidFill>
                  <a:srgbClr val="FF0000"/>
                </a:solidFill>
              </a:rPr>
              <a:t>Lk</a:t>
            </a:r>
          </a:p>
        </p:txBody>
      </p:sp>
      <p:sp>
        <p:nvSpPr>
          <p:cNvPr id="57" name="Rectangle 56">
            <a:extLst>
              <a:ext uri="{FF2B5EF4-FFF2-40B4-BE49-F238E27FC236}">
                <a16:creationId xmlns:a16="http://schemas.microsoft.com/office/drawing/2014/main" id="{975E015A-F1E5-442B-854A-BCA424CD2DE3}"/>
              </a:ext>
            </a:extLst>
          </p:cNvPr>
          <p:cNvSpPr/>
          <p:nvPr/>
        </p:nvSpPr>
        <p:spPr>
          <a:xfrm>
            <a:off x="7735545" y="2233996"/>
            <a:ext cx="399468" cy="369332"/>
          </a:xfrm>
          <a:prstGeom prst="rect">
            <a:avLst/>
          </a:prstGeom>
        </p:spPr>
        <p:txBody>
          <a:bodyPr wrap="none">
            <a:spAutoFit/>
          </a:bodyPr>
          <a:lstStyle/>
          <a:p>
            <a:r>
              <a:rPr lang="el-GR" sz="1800" b="1" kern="0" dirty="0">
                <a:solidFill>
                  <a:srgbClr val="000000"/>
                </a:solidFill>
                <a:latin typeface="Calibri" pitchFamily="34" charset="0"/>
                <a:ea typeface="宋体" charset="-122"/>
              </a:rPr>
              <a:t>α</a:t>
            </a:r>
            <a:r>
              <a:rPr lang="en-US" sz="1800" b="1" kern="0" baseline="-25000" dirty="0">
                <a:solidFill>
                  <a:srgbClr val="000000"/>
                </a:solidFill>
                <a:latin typeface="Calibri" pitchFamily="34" charset="0"/>
                <a:ea typeface="宋体" charset="-122"/>
              </a:rPr>
              <a:t>1</a:t>
            </a:r>
            <a:endParaRPr lang="en-US" sz="1800" dirty="0"/>
          </a:p>
        </p:txBody>
      </p:sp>
      <p:sp>
        <p:nvSpPr>
          <p:cNvPr id="58" name="Rectangle 57">
            <a:extLst>
              <a:ext uri="{FF2B5EF4-FFF2-40B4-BE49-F238E27FC236}">
                <a16:creationId xmlns:a16="http://schemas.microsoft.com/office/drawing/2014/main" id="{0B615F40-F68E-4946-A171-B53984083E17}"/>
              </a:ext>
            </a:extLst>
          </p:cNvPr>
          <p:cNvSpPr/>
          <p:nvPr/>
        </p:nvSpPr>
        <p:spPr>
          <a:xfrm>
            <a:off x="8749826" y="4376175"/>
            <a:ext cx="399468" cy="369332"/>
          </a:xfrm>
          <a:prstGeom prst="rect">
            <a:avLst/>
          </a:prstGeom>
        </p:spPr>
        <p:txBody>
          <a:bodyPr wrap="none">
            <a:spAutoFit/>
          </a:bodyPr>
          <a:lstStyle/>
          <a:p>
            <a:r>
              <a:rPr lang="el-GR" sz="1800" b="1" kern="0" dirty="0">
                <a:solidFill>
                  <a:srgbClr val="000000"/>
                </a:solidFill>
                <a:latin typeface="Calibri" pitchFamily="34" charset="0"/>
                <a:ea typeface="宋体" charset="-122"/>
              </a:rPr>
              <a:t>α</a:t>
            </a:r>
            <a:r>
              <a:rPr lang="en-US" sz="1800" b="1" kern="0" baseline="-25000" dirty="0">
                <a:solidFill>
                  <a:srgbClr val="000000"/>
                </a:solidFill>
                <a:latin typeface="Calibri" pitchFamily="34" charset="0"/>
                <a:ea typeface="宋体" charset="-122"/>
              </a:rPr>
              <a:t>2</a:t>
            </a:r>
            <a:endParaRPr lang="en-US" sz="1800" dirty="0"/>
          </a:p>
        </p:txBody>
      </p:sp>
      <p:sp>
        <p:nvSpPr>
          <p:cNvPr id="3" name="Arc 2">
            <a:extLst>
              <a:ext uri="{FF2B5EF4-FFF2-40B4-BE49-F238E27FC236}">
                <a16:creationId xmlns:a16="http://schemas.microsoft.com/office/drawing/2014/main" id="{89CE9469-FC39-4B57-90D6-9E99A48FFEF0}"/>
              </a:ext>
            </a:extLst>
          </p:cNvPr>
          <p:cNvSpPr/>
          <p:nvPr/>
        </p:nvSpPr>
        <p:spPr bwMode="auto">
          <a:xfrm rot="5400000">
            <a:off x="6987715" y="1456727"/>
            <a:ext cx="1290126" cy="1406902"/>
          </a:xfrm>
          <a:prstGeom prst="arc">
            <a:avLst/>
          </a:prstGeom>
          <a:noFill/>
          <a:ln w="12700" cap="flat" cmpd="sng" algn="ctr">
            <a:solidFill>
              <a:schemeClr val="tx1"/>
            </a:solidFill>
            <a:prstDash val="solid"/>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9" name="Arc 58">
            <a:extLst>
              <a:ext uri="{FF2B5EF4-FFF2-40B4-BE49-F238E27FC236}">
                <a16:creationId xmlns:a16="http://schemas.microsoft.com/office/drawing/2014/main" id="{0B41E820-4C46-4900-B661-0BF501D533F4}"/>
              </a:ext>
            </a:extLst>
          </p:cNvPr>
          <p:cNvSpPr/>
          <p:nvPr/>
        </p:nvSpPr>
        <p:spPr bwMode="auto">
          <a:xfrm rot="17284100">
            <a:off x="8536800" y="4251429"/>
            <a:ext cx="1290126" cy="1406902"/>
          </a:xfrm>
          <a:prstGeom prst="arc">
            <a:avLst>
              <a:gd name="adj1" fmla="val 16552519"/>
              <a:gd name="adj2" fmla="val 0"/>
            </a:avLst>
          </a:prstGeom>
          <a:noFill/>
          <a:ln w="12700" cap="flat" cmpd="sng" algn="ctr">
            <a:solidFill>
              <a:schemeClr val="tx1"/>
            </a:solidFill>
            <a:prstDash val="solid"/>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TextBox 60">
            <a:extLst>
              <a:ext uri="{FF2B5EF4-FFF2-40B4-BE49-F238E27FC236}">
                <a16:creationId xmlns:a16="http://schemas.microsoft.com/office/drawing/2014/main" id="{DFD73521-53F6-4419-A6E2-BF60C68586F8}"/>
              </a:ext>
            </a:extLst>
          </p:cNvPr>
          <p:cNvSpPr txBox="1"/>
          <p:nvPr/>
        </p:nvSpPr>
        <p:spPr>
          <a:xfrm>
            <a:off x="644421" y="4059104"/>
            <a:ext cx="5042881" cy="461665"/>
          </a:xfrm>
          <a:prstGeom prst="rect">
            <a:avLst/>
          </a:prstGeom>
          <a:noFill/>
        </p:spPr>
        <p:txBody>
          <a:bodyPr wrap="square" rtlCol="0">
            <a:spAutoFit/>
          </a:bodyPr>
          <a:lstStyle/>
          <a:p>
            <a:r>
              <a:rPr lang="en-US" dirty="0">
                <a:solidFill>
                  <a:schemeClr val="tx1"/>
                </a:solidFill>
              </a:rPr>
              <a:t>Direct leakage to RX signal ratio</a:t>
            </a:r>
            <a:r>
              <a:rPr lang="en-US" dirty="0">
                <a:solidFill>
                  <a:schemeClr val="dk1"/>
                </a:solidFill>
              </a:rPr>
              <a:t>:</a:t>
            </a:r>
            <a:r>
              <a:rPr lang="en-US" dirty="0">
                <a:solidFill>
                  <a:schemeClr val="tx1"/>
                </a:solidFill>
              </a:rPr>
              <a:t> </a:t>
            </a:r>
            <a:endParaRPr lang="en-IL" dirty="0">
              <a:solidFill>
                <a:schemeClr val="tx1"/>
              </a:solidFill>
            </a:endParaRPr>
          </a:p>
        </p:txBody>
      </p:sp>
      <mc:AlternateContent xmlns:mc="http://schemas.openxmlformats.org/markup-compatibility/2006">
        <mc:Choice xmlns:a14="http://schemas.microsoft.com/office/drawing/2010/main" Requires="a14">
          <p:sp>
            <p:nvSpPr>
              <p:cNvPr id="12" name="TextBox 11">
                <a:extLst>
                  <a:ext uri="{FF2B5EF4-FFF2-40B4-BE49-F238E27FC236}">
                    <a16:creationId xmlns:a16="http://schemas.microsoft.com/office/drawing/2014/main" id="{9D5CC120-176A-4920-9941-2AE3C98B510D}"/>
                  </a:ext>
                </a:extLst>
              </p:cNvPr>
              <p:cNvSpPr txBox="1"/>
              <p:nvPr/>
            </p:nvSpPr>
            <p:spPr>
              <a:xfrm>
                <a:off x="820866" y="4542170"/>
                <a:ext cx="5624515" cy="80304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i="1" smtClean="0">
                              <a:solidFill>
                                <a:schemeClr val="tx1"/>
                              </a:solidFill>
                              <a:latin typeface="Cambria Math" panose="02040503050406030204" pitchFamily="18" charset="0"/>
                            </a:rPr>
                          </m:ctrlPr>
                        </m:fPr>
                        <m:num>
                          <m:sSub>
                            <m:sSubPr>
                              <m:ctrlPr>
                                <a:rPr lang="en-US" i="1" dirty="0">
                                  <a:solidFill>
                                    <a:srgbClr val="000000"/>
                                  </a:solidFill>
                                  <a:latin typeface="Cambria Math" panose="02040503050406030204" pitchFamily="18" charset="0"/>
                                </a:rPr>
                              </m:ctrlPr>
                            </m:sSubPr>
                            <m:e>
                              <m:r>
                                <a:rPr lang="en-US" i="1" dirty="0">
                                  <a:solidFill>
                                    <a:srgbClr val="000000"/>
                                  </a:solidFill>
                                  <a:latin typeface="Cambria Math" panose="02040503050406030204" pitchFamily="18" charset="0"/>
                                </a:rPr>
                                <m:t>𝑃</m:t>
                              </m:r>
                            </m:e>
                            <m:sub>
                              <m:r>
                                <a:rPr lang="en-US" i="1" dirty="0">
                                  <a:solidFill>
                                    <a:srgbClr val="000000"/>
                                  </a:solidFill>
                                  <a:latin typeface="Cambria Math" panose="02040503050406030204" pitchFamily="18" charset="0"/>
                                </a:rPr>
                                <m:t>𝐿𝑘</m:t>
                              </m:r>
                            </m:sub>
                          </m:sSub>
                        </m:num>
                        <m:den>
                          <m:sSub>
                            <m:sSubPr>
                              <m:ctrlPr>
                                <a:rPr lang="en-US" i="1" dirty="0">
                                  <a:solidFill>
                                    <a:srgbClr val="000000"/>
                                  </a:solidFill>
                                  <a:latin typeface="Cambria Math" panose="02040503050406030204" pitchFamily="18" charset="0"/>
                                </a:rPr>
                              </m:ctrlPr>
                            </m:sSubPr>
                            <m:e>
                              <m:r>
                                <a:rPr lang="en-US" i="1" dirty="0">
                                  <a:solidFill>
                                    <a:srgbClr val="000000"/>
                                  </a:solidFill>
                                  <a:latin typeface="Cambria Math" panose="02040503050406030204" pitchFamily="18" charset="0"/>
                                </a:rPr>
                                <m:t>𝑃</m:t>
                              </m:r>
                            </m:e>
                            <m:sub>
                              <m:r>
                                <a:rPr lang="en-US" b="0" i="1" dirty="0" smtClean="0">
                                  <a:solidFill>
                                    <a:srgbClr val="000000"/>
                                  </a:solidFill>
                                  <a:latin typeface="Cambria Math" panose="02040503050406030204" pitchFamily="18" charset="0"/>
                                </a:rPr>
                                <m:t>𝑅𝑋</m:t>
                              </m:r>
                            </m:sub>
                          </m:sSub>
                        </m:den>
                      </m:f>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sSup>
                            <m:sSupPr>
                              <m:ctrlPr>
                                <a:rPr lang="en-US" i="1">
                                  <a:solidFill>
                                    <a:schemeClr val="tx1"/>
                                  </a:solidFill>
                                  <a:latin typeface="Cambria Math" panose="02040503050406030204" pitchFamily="18" charset="0"/>
                                </a:rPr>
                              </m:ctrlPr>
                            </m:sSupPr>
                            <m:e>
                              <m:r>
                                <a:rPr lang="en-US" i="1">
                                  <a:solidFill>
                                    <a:schemeClr val="tx1"/>
                                  </a:solidFill>
                                  <a:latin typeface="Cambria Math" panose="02040503050406030204" pitchFamily="18" charset="0"/>
                                </a:rPr>
                                <m:t>𝐷</m:t>
                              </m:r>
                              <m:r>
                                <a:rPr lang="en-US" i="1" baseline="-25000">
                                  <a:solidFill>
                                    <a:schemeClr val="tx1"/>
                                  </a:solidFill>
                                  <a:latin typeface="Cambria Math" panose="02040503050406030204" pitchFamily="18" charset="0"/>
                                </a:rPr>
                                <m:t>𝐴</m:t>
                              </m:r>
                            </m:e>
                            <m:sup>
                              <m:r>
                                <a:rPr lang="en-US" i="1">
                                  <a:solidFill>
                                    <a:schemeClr val="tx1"/>
                                  </a:solidFill>
                                  <a:latin typeface="Cambria Math" panose="02040503050406030204" pitchFamily="18" charset="0"/>
                                </a:rPr>
                                <m:t>2</m:t>
                              </m:r>
                            </m:sup>
                          </m:sSup>
                          <m:r>
                            <a:rPr lang="en-US" i="1">
                              <a:solidFill>
                                <a:schemeClr val="tx1"/>
                              </a:solidFill>
                              <a:latin typeface="Cambria Math" panose="02040503050406030204" pitchFamily="18" charset="0"/>
                            </a:rPr>
                            <m:t>∙</m:t>
                          </m:r>
                          <m:sSup>
                            <m:sSupPr>
                              <m:ctrlPr>
                                <a:rPr lang="en-US" i="1">
                                  <a:solidFill>
                                    <a:schemeClr val="tx1"/>
                                  </a:solidFill>
                                  <a:latin typeface="Cambria Math" panose="02040503050406030204" pitchFamily="18" charset="0"/>
                                </a:rPr>
                              </m:ctrlPr>
                            </m:sSupPr>
                            <m:e>
                              <m:r>
                                <a:rPr lang="en-US" i="1">
                                  <a:solidFill>
                                    <a:schemeClr val="tx1"/>
                                  </a:solidFill>
                                  <a:latin typeface="Cambria Math" panose="02040503050406030204" pitchFamily="18" charset="0"/>
                                </a:rPr>
                                <m:t>𝐷</m:t>
                              </m:r>
                              <m:r>
                                <a:rPr lang="en-US" i="1" baseline="-25000">
                                  <a:solidFill>
                                    <a:schemeClr val="tx1"/>
                                  </a:solidFill>
                                  <a:latin typeface="Cambria Math" panose="02040503050406030204" pitchFamily="18" charset="0"/>
                                </a:rPr>
                                <m:t>𝐵</m:t>
                              </m:r>
                            </m:e>
                            <m:sup>
                              <m:r>
                                <a:rPr lang="en-US" i="1">
                                  <a:solidFill>
                                    <a:schemeClr val="tx1"/>
                                  </a:solidFill>
                                  <a:latin typeface="Cambria Math" panose="02040503050406030204" pitchFamily="18" charset="0"/>
                                </a:rPr>
                                <m:t>2</m:t>
                              </m:r>
                            </m:sup>
                          </m:sSup>
                        </m:num>
                        <m:den>
                          <m:sSup>
                            <m:sSupPr>
                              <m:ctrlPr>
                                <a:rPr lang="en-US" i="1">
                                  <a:solidFill>
                                    <a:schemeClr val="tx1"/>
                                  </a:solidFill>
                                  <a:latin typeface="Cambria Math" panose="02040503050406030204" pitchFamily="18" charset="0"/>
                                </a:rPr>
                              </m:ctrlPr>
                            </m:sSupPr>
                            <m:e>
                              <m:r>
                                <a:rPr lang="en-US" i="1">
                                  <a:solidFill>
                                    <a:schemeClr val="tx1"/>
                                  </a:solidFill>
                                  <a:latin typeface="Cambria Math" panose="02040503050406030204" pitchFamily="18" charset="0"/>
                                </a:rPr>
                                <m:t>𝐷</m:t>
                              </m:r>
                              <m:r>
                                <a:rPr lang="en-US" i="1" baseline="-25000">
                                  <a:solidFill>
                                    <a:schemeClr val="tx1"/>
                                  </a:solidFill>
                                  <a:latin typeface="Cambria Math" panose="02040503050406030204" pitchFamily="18" charset="0"/>
                                </a:rPr>
                                <m:t>𝐴</m:t>
                              </m:r>
                            </m:e>
                            <m:sup>
                              <m:r>
                                <a:rPr lang="en-US" i="1">
                                  <a:solidFill>
                                    <a:schemeClr val="tx1"/>
                                  </a:solidFill>
                                  <a:latin typeface="Cambria Math" panose="02040503050406030204" pitchFamily="18" charset="0"/>
                                </a:rPr>
                                <m:t>2</m:t>
                              </m:r>
                            </m:sup>
                          </m:sSup>
                          <m:r>
                            <a:rPr lang="en-US" i="1">
                              <a:solidFill>
                                <a:schemeClr val="tx1"/>
                              </a:solidFill>
                              <a:latin typeface="Cambria Math" panose="02040503050406030204" pitchFamily="18" charset="0"/>
                            </a:rPr>
                            <m:t>+</m:t>
                          </m:r>
                          <m:sSup>
                            <m:sSupPr>
                              <m:ctrlPr>
                                <a:rPr lang="en-US" i="1">
                                  <a:solidFill>
                                    <a:schemeClr val="tx1"/>
                                  </a:solidFill>
                                  <a:latin typeface="Cambria Math" panose="02040503050406030204" pitchFamily="18" charset="0"/>
                                </a:rPr>
                              </m:ctrlPr>
                            </m:sSupPr>
                            <m:e>
                              <m:r>
                                <a:rPr lang="en-US" i="1">
                                  <a:solidFill>
                                    <a:schemeClr val="tx1"/>
                                  </a:solidFill>
                                  <a:latin typeface="Cambria Math" panose="02040503050406030204" pitchFamily="18" charset="0"/>
                                </a:rPr>
                                <m:t>𝐷</m:t>
                              </m:r>
                              <m:r>
                                <a:rPr lang="en-US" i="1" baseline="-25000">
                                  <a:solidFill>
                                    <a:schemeClr val="tx1"/>
                                  </a:solidFill>
                                  <a:latin typeface="Cambria Math" panose="02040503050406030204" pitchFamily="18" charset="0"/>
                                </a:rPr>
                                <m:t>𝐵</m:t>
                              </m:r>
                            </m:e>
                            <m:sup>
                              <m:r>
                                <a:rPr lang="en-US" i="1">
                                  <a:solidFill>
                                    <a:schemeClr val="tx1"/>
                                  </a:solidFill>
                                  <a:latin typeface="Cambria Math" panose="02040503050406030204" pitchFamily="18" charset="0"/>
                                </a:rPr>
                                <m:t>2</m:t>
                              </m:r>
                            </m:sup>
                          </m:sSup>
                          <m:r>
                            <a:rPr lang="en-US" i="1">
                              <a:solidFill>
                                <a:schemeClr val="tx1"/>
                              </a:solidFill>
                              <a:latin typeface="Cambria Math" panose="02040503050406030204" pitchFamily="18" charset="0"/>
                            </a:rPr>
                            <m:t>−</m:t>
                          </m:r>
                          <m:r>
                            <a:rPr lang="en-US" i="1">
                              <a:solidFill>
                                <a:schemeClr val="tx1"/>
                              </a:solidFill>
                              <a:latin typeface="Cambria Math" panose="02040503050406030204" pitchFamily="18" charset="0"/>
                            </a:rPr>
                            <m:t>2</m:t>
                          </m:r>
                          <m:r>
                            <a:rPr lang="en-US" i="1">
                              <a:solidFill>
                                <a:schemeClr val="tx1"/>
                              </a:solidFill>
                              <a:latin typeface="Cambria Math" panose="02040503050406030204" pitchFamily="18" charset="0"/>
                            </a:rPr>
                            <m:t>𝐷𝐴𝐷</m:t>
                          </m:r>
                          <m:r>
                            <a:rPr lang="en-US" i="1" baseline="-25000">
                              <a:solidFill>
                                <a:schemeClr val="tx1"/>
                              </a:solidFill>
                              <a:latin typeface="Cambria Math" panose="02040503050406030204" pitchFamily="18" charset="0"/>
                            </a:rPr>
                            <m:t>𝐵</m:t>
                          </m:r>
                          <m:r>
                            <a:rPr lang="en-US" i="1">
                              <a:solidFill>
                                <a:schemeClr val="tx1"/>
                              </a:solidFill>
                              <a:latin typeface="Cambria Math" panose="02040503050406030204" pitchFamily="18" charset="0"/>
                            </a:rPr>
                            <m:t>∙</m:t>
                          </m:r>
                          <m:func>
                            <m:funcPr>
                              <m:ctrlPr>
                                <a:rPr lang="en-US" i="1">
                                  <a:solidFill>
                                    <a:schemeClr val="tx1"/>
                                  </a:solidFill>
                                  <a:latin typeface="Cambria Math" panose="02040503050406030204" pitchFamily="18" charset="0"/>
                                </a:rPr>
                              </m:ctrlPr>
                            </m:funcPr>
                            <m:fName>
                              <m:r>
                                <m:rPr>
                                  <m:sty m:val="p"/>
                                </m:rPr>
                                <a:rPr lang="en-US">
                                  <a:solidFill>
                                    <a:schemeClr val="tx1"/>
                                  </a:solidFill>
                                  <a:latin typeface="Cambria Math" panose="02040503050406030204" pitchFamily="18" charset="0"/>
                                </a:rPr>
                                <m:t>cos</m:t>
                              </m:r>
                            </m:fName>
                            <m:e>
                              <m:r>
                                <m:rPr>
                                  <m:sty m:val="p"/>
                                </m:rPr>
                                <a:rPr lang="el-GR" i="1">
                                  <a:solidFill>
                                    <a:schemeClr val="tx1"/>
                                  </a:solidFill>
                                  <a:latin typeface="Cambria Math" panose="02040503050406030204" pitchFamily="18" charset="0"/>
                                </a:rPr>
                                <m:t>α</m:t>
                              </m:r>
                            </m:e>
                          </m:func>
                        </m:den>
                      </m:f>
                      <m:r>
                        <a:rPr lang="en-US" i="1" smtClean="0">
                          <a:solidFill>
                            <a:schemeClr val="tx1"/>
                          </a:solidFill>
                          <a:latin typeface="Cambria Math" panose="02040503050406030204" pitchFamily="18" charset="0"/>
                        </a:rPr>
                        <m:t>∙</m:t>
                      </m:r>
                      <m:f>
                        <m:fPr>
                          <m:ctrlPr>
                            <a:rPr lang="en-US" i="1" smtClean="0">
                              <a:solidFill>
                                <a:schemeClr val="tx1"/>
                              </a:solidFill>
                              <a:latin typeface="Cambria Math" panose="02040503050406030204" pitchFamily="18" charset="0"/>
                            </a:rPr>
                          </m:ctrlPr>
                        </m:fPr>
                        <m:num>
                          <m:r>
                            <a:rPr lang="en-US" i="1" smtClean="0">
                              <a:solidFill>
                                <a:schemeClr val="tx1"/>
                              </a:solidFill>
                              <a:latin typeface="Cambria Math" panose="02040503050406030204" pitchFamily="18" charset="0"/>
                            </a:rPr>
                            <m:t>1</m:t>
                          </m:r>
                        </m:num>
                        <m:den>
                          <m:sSub>
                            <m:sSubPr>
                              <m:ctrlPr>
                                <a:rPr lang="en-US" i="1" dirty="0">
                                  <a:solidFill>
                                    <a:srgbClr val="000000"/>
                                  </a:solidFill>
                                  <a:latin typeface="Cambria Math" panose="02040503050406030204" pitchFamily="18" charset="0"/>
                                </a:rPr>
                              </m:ctrlPr>
                            </m:sSubPr>
                            <m:e>
                              <m:r>
                                <a:rPr lang="en-US" i="1" dirty="0">
                                  <a:solidFill>
                                    <a:srgbClr val="000000"/>
                                  </a:solidFill>
                                  <a:latin typeface="Cambria Math" panose="02040503050406030204" pitchFamily="18" charset="0"/>
                                </a:rPr>
                                <m:t> </m:t>
                              </m:r>
                              <m:r>
                                <a:rPr lang="en-US" i="1" dirty="0">
                                  <a:solidFill>
                                    <a:srgbClr val="000000"/>
                                  </a:solidFill>
                                  <a:latin typeface="Cambria Math" panose="02040503050406030204" pitchFamily="18" charset="0"/>
                                </a:rPr>
                                <m:t>𝐵𝑆</m:t>
                              </m:r>
                            </m:e>
                            <m:sub>
                              <m:r>
                                <a:rPr lang="en-US" i="1" dirty="0">
                                  <a:solidFill>
                                    <a:srgbClr val="000000"/>
                                  </a:solidFill>
                                  <a:latin typeface="Cambria Math" panose="02040503050406030204" pitchFamily="18" charset="0"/>
                                </a:rPr>
                                <m:t>𝐿𝑜𝑠𝑠</m:t>
                              </m:r>
                            </m:sub>
                          </m:sSub>
                        </m:den>
                      </m:f>
                    </m:oMath>
                  </m:oMathPara>
                </a14:m>
                <a:endParaRPr lang="en-US" dirty="0">
                  <a:solidFill>
                    <a:schemeClr val="tx1"/>
                  </a:solidFill>
                </a:endParaRPr>
              </a:p>
            </p:txBody>
          </p:sp>
        </mc:Choice>
        <mc:Fallback>
          <p:sp>
            <p:nvSpPr>
              <p:cNvPr id="12" name="TextBox 11">
                <a:extLst>
                  <a:ext uri="{FF2B5EF4-FFF2-40B4-BE49-F238E27FC236}">
                    <a16:creationId xmlns:a16="http://schemas.microsoft.com/office/drawing/2014/main" id="{9D5CC120-176A-4920-9941-2AE3C98B510D}"/>
                  </a:ext>
                </a:extLst>
              </p:cNvPr>
              <p:cNvSpPr txBox="1">
                <a:spLocks noRot="1" noChangeAspect="1" noMove="1" noResize="1" noEditPoints="1" noAdjustHandles="1" noChangeArrowheads="1" noChangeShapeType="1" noTextEdit="1"/>
              </p:cNvSpPr>
              <p:nvPr/>
            </p:nvSpPr>
            <p:spPr>
              <a:xfrm>
                <a:off x="820866" y="4542170"/>
                <a:ext cx="5624515" cy="803040"/>
              </a:xfrm>
              <a:prstGeom prst="rect">
                <a:avLst/>
              </a:prstGeom>
              <a:blipFill>
                <a:blip r:embed="rId4"/>
                <a:stretch>
                  <a:fillRect b="-758"/>
                </a:stretch>
              </a:blipFill>
            </p:spPr>
            <p:txBody>
              <a:bodyPr/>
              <a:lstStyle/>
              <a:p>
                <a:r>
                  <a:rPr lang="en-US">
                    <a:noFill/>
                  </a:rPr>
                  <a:t> </a:t>
                </a:r>
              </a:p>
            </p:txBody>
          </p:sp>
        </mc:Fallback>
      </mc:AlternateContent>
      <p:sp>
        <p:nvSpPr>
          <p:cNvPr id="62" name="TextBox 61">
            <a:extLst>
              <a:ext uri="{FF2B5EF4-FFF2-40B4-BE49-F238E27FC236}">
                <a16:creationId xmlns:a16="http://schemas.microsoft.com/office/drawing/2014/main" id="{2AC292B2-3B22-4823-8535-9630EB11D5CE}"/>
              </a:ext>
            </a:extLst>
          </p:cNvPr>
          <p:cNvSpPr txBox="1"/>
          <p:nvPr/>
        </p:nvSpPr>
        <p:spPr>
          <a:xfrm>
            <a:off x="280074" y="1276970"/>
            <a:ext cx="4057521" cy="461665"/>
          </a:xfrm>
          <a:prstGeom prst="rect">
            <a:avLst/>
          </a:prstGeom>
          <a:noFill/>
        </p:spPr>
        <p:txBody>
          <a:bodyPr wrap="none" rtlCol="0">
            <a:spAutoFit/>
          </a:bodyPr>
          <a:lstStyle/>
          <a:p>
            <a:r>
              <a:rPr lang="en-US" dirty="0">
                <a:solidFill>
                  <a:schemeClr val="tx1"/>
                </a:solidFill>
              </a:rPr>
              <a:t>Direct leakage path derivation</a:t>
            </a:r>
            <a:r>
              <a:rPr lang="en-US" dirty="0">
                <a:solidFill>
                  <a:schemeClr val="dk1"/>
                </a:solidFill>
              </a:rPr>
              <a:t>:</a:t>
            </a:r>
            <a:r>
              <a:rPr lang="en-US" dirty="0">
                <a:solidFill>
                  <a:schemeClr val="tx1"/>
                </a:solidFill>
              </a:rPr>
              <a:t> </a:t>
            </a:r>
            <a:endParaRPr lang="en-IL" dirty="0">
              <a:solidFill>
                <a:schemeClr val="tx1"/>
              </a:solidFill>
            </a:endParaRPr>
          </a:p>
        </p:txBody>
      </p:sp>
      <mc:AlternateContent xmlns:mc="http://schemas.openxmlformats.org/markup-compatibility/2006">
        <mc:Choice xmlns:a14="http://schemas.microsoft.com/office/drawing/2010/main" Requires="a14">
          <p:sp>
            <p:nvSpPr>
              <p:cNvPr id="64" name="TextBox 63">
                <a:extLst>
                  <a:ext uri="{FF2B5EF4-FFF2-40B4-BE49-F238E27FC236}">
                    <a16:creationId xmlns:a16="http://schemas.microsoft.com/office/drawing/2014/main" id="{E8E8B73D-3CBC-4983-9CD7-65A45B5FDAA2}"/>
                  </a:ext>
                </a:extLst>
              </p:cNvPr>
              <p:cNvSpPr txBox="1"/>
              <p:nvPr/>
            </p:nvSpPr>
            <p:spPr>
              <a:xfrm>
                <a:off x="642650" y="2451021"/>
                <a:ext cx="4210833" cy="461665"/>
              </a:xfrm>
              <a:prstGeom prst="rect">
                <a:avLst/>
              </a:prstGeom>
              <a:noFill/>
            </p:spPr>
            <p:txBody>
              <a:bodyPr wrap="none" rtlCol="0">
                <a:spAutoFit/>
              </a:bodyPr>
              <a:lstStyle/>
              <a:p>
                <a:r>
                  <a:rPr lang="en-US" dirty="0">
                    <a:solidFill>
                      <a:schemeClr val="tx1"/>
                    </a:solidFill>
                  </a:rPr>
                  <a:t>Direct leakage path loss</a:t>
                </a:r>
                <a:r>
                  <a:rPr lang="en-US" dirty="0">
                    <a:solidFill>
                      <a:schemeClr val="dk1"/>
                    </a:solidFill>
                  </a:rPr>
                  <a:t> ~ 1/</a:t>
                </a:r>
                <a14:m>
                  <m:oMath xmlns:m="http://schemas.openxmlformats.org/officeDocument/2006/math">
                    <m:r>
                      <a:rPr lang="en-US" i="1">
                        <a:solidFill>
                          <a:schemeClr val="tx1"/>
                        </a:solidFill>
                        <a:latin typeface="Cambria Math" panose="02040503050406030204" pitchFamily="18" charset="0"/>
                      </a:rPr>
                      <m:t>𝐷</m:t>
                    </m:r>
                    <m:r>
                      <a:rPr lang="en-US" i="1" baseline="-25000">
                        <a:solidFill>
                          <a:schemeClr val="tx1"/>
                        </a:solidFill>
                        <a:latin typeface="Cambria Math" panose="02040503050406030204" pitchFamily="18" charset="0"/>
                      </a:rPr>
                      <m:t>𝐿𝑘</m:t>
                    </m:r>
                    <m:r>
                      <a:rPr lang="en-US" i="1" baseline="30000">
                        <a:solidFill>
                          <a:schemeClr val="tx1"/>
                        </a:solidFill>
                        <a:latin typeface="Cambria Math" panose="02040503050406030204" pitchFamily="18" charset="0"/>
                      </a:rPr>
                      <m:t>2</m:t>
                    </m:r>
                  </m:oMath>
                </a14:m>
                <a:endParaRPr lang="en-IL" dirty="0">
                  <a:solidFill>
                    <a:schemeClr val="tx1"/>
                  </a:solidFill>
                </a:endParaRPr>
              </a:p>
            </p:txBody>
          </p:sp>
        </mc:Choice>
        <mc:Fallback>
          <p:sp>
            <p:nvSpPr>
              <p:cNvPr id="64" name="TextBox 63">
                <a:extLst>
                  <a:ext uri="{FF2B5EF4-FFF2-40B4-BE49-F238E27FC236}">
                    <a16:creationId xmlns:a16="http://schemas.microsoft.com/office/drawing/2014/main" id="{E8E8B73D-3CBC-4983-9CD7-65A45B5FDAA2}"/>
                  </a:ext>
                </a:extLst>
              </p:cNvPr>
              <p:cNvSpPr txBox="1">
                <a:spLocks noRot="1" noChangeAspect="1" noMove="1" noResize="1" noEditPoints="1" noAdjustHandles="1" noChangeArrowheads="1" noChangeShapeType="1" noTextEdit="1"/>
              </p:cNvSpPr>
              <p:nvPr/>
            </p:nvSpPr>
            <p:spPr>
              <a:xfrm>
                <a:off x="642650" y="2451021"/>
                <a:ext cx="4210833" cy="461665"/>
              </a:xfrm>
              <a:prstGeom prst="rect">
                <a:avLst/>
              </a:prstGeom>
              <a:blipFill>
                <a:blip r:embed="rId5"/>
                <a:stretch>
                  <a:fillRect l="-2171" t="-10526" b="-28947"/>
                </a:stretch>
              </a:blipFill>
            </p:spPr>
            <p:txBody>
              <a:bodyPr/>
              <a:lstStyle/>
              <a:p>
                <a:r>
                  <a:rPr lang="en-US">
                    <a:noFill/>
                  </a:rPr>
                  <a:t> </a:t>
                </a:r>
              </a:p>
            </p:txBody>
          </p:sp>
        </mc:Fallback>
      </mc:AlternateContent>
      <p:grpSp>
        <p:nvGrpSpPr>
          <p:cNvPr id="13" name="Group 12">
            <a:extLst>
              <a:ext uri="{FF2B5EF4-FFF2-40B4-BE49-F238E27FC236}">
                <a16:creationId xmlns:a16="http://schemas.microsoft.com/office/drawing/2014/main" id="{0CEE5D8F-E336-4811-A650-BBB6C575B87A}"/>
              </a:ext>
            </a:extLst>
          </p:cNvPr>
          <p:cNvGrpSpPr/>
          <p:nvPr/>
        </p:nvGrpSpPr>
        <p:grpSpPr>
          <a:xfrm>
            <a:off x="280073" y="1775077"/>
            <a:ext cx="6963004" cy="688190"/>
            <a:chOff x="875842" y="1775077"/>
            <a:chExt cx="4777725" cy="688190"/>
          </a:xfrm>
        </p:grpSpPr>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EA125A05-87AA-4942-9BC5-AA0A63391B33}"/>
                    </a:ext>
                  </a:extLst>
                </p:cNvPr>
                <p:cNvSpPr txBox="1"/>
                <p:nvPr/>
              </p:nvSpPr>
              <p:spPr>
                <a:xfrm>
                  <a:off x="875842" y="1775077"/>
                  <a:ext cx="4019427" cy="36933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solidFill>
                              <a:schemeClr val="tx1"/>
                            </a:solidFill>
                            <a:latin typeface="Cambria Math" panose="02040503050406030204" pitchFamily="18" charset="0"/>
                          </a:rPr>
                          <m:t>𝐷</m:t>
                        </m:r>
                        <m:r>
                          <a:rPr lang="en-US" b="0" i="1" baseline="-25000" smtClean="0">
                            <a:solidFill>
                              <a:schemeClr val="tx1"/>
                            </a:solidFill>
                            <a:latin typeface="Cambria Math" panose="02040503050406030204" pitchFamily="18" charset="0"/>
                          </a:rPr>
                          <m:t>𝐿𝑘</m:t>
                        </m:r>
                        <m:r>
                          <a:rPr lang="en-US" b="0" i="1" baseline="30000" smtClean="0">
                            <a:solidFill>
                              <a:schemeClr val="tx1"/>
                            </a:solidFill>
                            <a:latin typeface="Cambria Math" panose="02040503050406030204" pitchFamily="18" charset="0"/>
                          </a:rPr>
                          <m:t>2</m:t>
                        </m:r>
                        <m:r>
                          <a:rPr lang="en-US" i="1" smtClean="0">
                            <a:solidFill>
                              <a:schemeClr val="tx1"/>
                            </a:solidFill>
                            <a:latin typeface="Cambria Math" panose="02040503050406030204" pitchFamily="18" charset="0"/>
                          </a:rPr>
                          <m:t>=</m:t>
                        </m:r>
                        <m:sSup>
                          <m:sSupPr>
                            <m:ctrlPr>
                              <a:rPr lang="en-US" i="1">
                                <a:solidFill>
                                  <a:schemeClr val="tx1"/>
                                </a:solidFill>
                                <a:latin typeface="Cambria Math" panose="02040503050406030204" pitchFamily="18" charset="0"/>
                              </a:rPr>
                            </m:ctrlPr>
                          </m:sSupPr>
                          <m:e>
                            <m:r>
                              <a:rPr lang="en-US" b="0" i="1" smtClean="0">
                                <a:solidFill>
                                  <a:schemeClr val="tx1"/>
                                </a:solidFill>
                                <a:latin typeface="Cambria Math" panose="02040503050406030204" pitchFamily="18" charset="0"/>
                              </a:rPr>
                              <m:t>𝐷</m:t>
                            </m:r>
                            <m:r>
                              <a:rPr lang="en-US" i="1" baseline="-25000">
                                <a:solidFill>
                                  <a:schemeClr val="tx1"/>
                                </a:solidFill>
                                <a:latin typeface="Cambria Math" panose="02040503050406030204" pitchFamily="18" charset="0"/>
                              </a:rPr>
                              <m:t>𝐴</m:t>
                            </m:r>
                          </m:e>
                          <m:sup>
                            <m:r>
                              <a:rPr lang="en-US" i="1">
                                <a:solidFill>
                                  <a:schemeClr val="tx1"/>
                                </a:solidFill>
                                <a:latin typeface="Cambria Math" panose="02040503050406030204" pitchFamily="18" charset="0"/>
                              </a:rPr>
                              <m:t>2</m:t>
                            </m:r>
                          </m:sup>
                        </m:sSup>
                        <m:r>
                          <a:rPr lang="en-US" i="1">
                            <a:solidFill>
                              <a:schemeClr val="tx1"/>
                            </a:solidFill>
                            <a:latin typeface="Cambria Math" panose="02040503050406030204" pitchFamily="18" charset="0"/>
                          </a:rPr>
                          <m:t>+</m:t>
                        </m:r>
                        <m:sSup>
                          <m:sSupPr>
                            <m:ctrlPr>
                              <a:rPr lang="en-US" i="1">
                                <a:solidFill>
                                  <a:schemeClr val="tx1"/>
                                </a:solidFill>
                                <a:latin typeface="Cambria Math" panose="02040503050406030204" pitchFamily="18" charset="0"/>
                              </a:rPr>
                            </m:ctrlPr>
                          </m:sSupPr>
                          <m:e>
                            <m:r>
                              <a:rPr lang="en-US" b="0" i="1" smtClean="0">
                                <a:solidFill>
                                  <a:schemeClr val="tx1"/>
                                </a:solidFill>
                                <a:latin typeface="Cambria Math" panose="02040503050406030204" pitchFamily="18" charset="0"/>
                              </a:rPr>
                              <m:t>𝐷</m:t>
                            </m:r>
                            <m:r>
                              <a:rPr lang="en-US" i="1" baseline="-25000">
                                <a:solidFill>
                                  <a:schemeClr val="tx1"/>
                                </a:solidFill>
                                <a:latin typeface="Cambria Math" panose="02040503050406030204" pitchFamily="18" charset="0"/>
                              </a:rPr>
                              <m:t>𝐵</m:t>
                            </m:r>
                          </m:e>
                          <m:sup>
                            <m:r>
                              <a:rPr lang="en-US" i="1">
                                <a:solidFill>
                                  <a:schemeClr val="tx1"/>
                                </a:solidFill>
                                <a:latin typeface="Cambria Math" panose="02040503050406030204" pitchFamily="18" charset="0"/>
                              </a:rPr>
                              <m:t>2</m:t>
                            </m:r>
                          </m:sup>
                        </m:sSup>
                        <m:r>
                          <a:rPr lang="en-US" i="1">
                            <a:solidFill>
                              <a:schemeClr val="tx1"/>
                            </a:solidFill>
                            <a:latin typeface="Cambria Math" panose="02040503050406030204" pitchFamily="18" charset="0"/>
                          </a:rPr>
                          <m:t>−</m:t>
                        </m:r>
                        <m:r>
                          <a:rPr lang="en-US" i="1">
                            <a:solidFill>
                              <a:schemeClr val="tx1"/>
                            </a:solidFill>
                            <a:latin typeface="Cambria Math" panose="02040503050406030204" pitchFamily="18" charset="0"/>
                          </a:rPr>
                          <m:t>2</m:t>
                        </m:r>
                        <m:r>
                          <a:rPr lang="en-US" b="0" i="1" smtClean="0">
                            <a:solidFill>
                              <a:schemeClr val="tx1"/>
                            </a:solidFill>
                            <a:latin typeface="Cambria Math" panose="02040503050406030204" pitchFamily="18" charset="0"/>
                          </a:rPr>
                          <m:t>𝐷</m:t>
                        </m:r>
                        <m:r>
                          <a:rPr lang="en-US" i="1" baseline="-25000">
                            <a:solidFill>
                              <a:schemeClr val="tx1"/>
                            </a:solidFill>
                            <a:latin typeface="Cambria Math" panose="02040503050406030204" pitchFamily="18" charset="0"/>
                          </a:rPr>
                          <m:t>𝐴</m:t>
                        </m:r>
                        <m:r>
                          <a:rPr lang="en-US" b="0" i="1" smtClean="0">
                            <a:solidFill>
                              <a:schemeClr val="tx1"/>
                            </a:solidFill>
                            <a:latin typeface="Cambria Math" panose="02040503050406030204" pitchFamily="18" charset="0"/>
                          </a:rPr>
                          <m:t>𝐷</m:t>
                        </m:r>
                        <m:r>
                          <a:rPr lang="en-US" b="0" i="1" baseline="-25000" smtClean="0">
                            <a:solidFill>
                              <a:schemeClr val="tx1"/>
                            </a:solidFill>
                            <a:latin typeface="Cambria Math" panose="02040503050406030204" pitchFamily="18" charset="0"/>
                          </a:rPr>
                          <m:t>𝐵</m:t>
                        </m:r>
                        <m:r>
                          <a:rPr lang="en-US" i="1">
                            <a:solidFill>
                              <a:schemeClr val="tx1"/>
                            </a:solidFill>
                            <a:latin typeface="Cambria Math" panose="02040503050406030204" pitchFamily="18" charset="0"/>
                          </a:rPr>
                          <m:t>∙</m:t>
                        </m:r>
                        <m:func>
                          <m:funcPr>
                            <m:ctrlPr>
                              <a:rPr lang="en-US" i="1">
                                <a:solidFill>
                                  <a:schemeClr val="tx1"/>
                                </a:solidFill>
                                <a:latin typeface="Cambria Math" panose="02040503050406030204" pitchFamily="18" charset="0"/>
                              </a:rPr>
                            </m:ctrlPr>
                          </m:funcPr>
                          <m:fName>
                            <m:r>
                              <m:rPr>
                                <m:sty m:val="p"/>
                              </m:rPr>
                              <a:rPr lang="en-US">
                                <a:solidFill>
                                  <a:schemeClr val="tx1"/>
                                </a:solidFill>
                                <a:latin typeface="Cambria Math" panose="02040503050406030204" pitchFamily="18" charset="0"/>
                              </a:rPr>
                              <m:t>cos</m:t>
                            </m:r>
                          </m:fName>
                          <m:e>
                            <m:r>
                              <m:rPr>
                                <m:sty m:val="p"/>
                              </m:rPr>
                              <a:rPr lang="el-GR" i="1">
                                <a:solidFill>
                                  <a:schemeClr val="tx1"/>
                                </a:solidFill>
                                <a:latin typeface="Cambria Math" panose="02040503050406030204" pitchFamily="18" charset="0"/>
                              </a:rPr>
                              <m:t>α</m:t>
                            </m:r>
                          </m:e>
                        </m:func>
                      </m:oMath>
                    </m:oMathPara>
                  </a14:m>
                  <a:endParaRPr lang="en-US" dirty="0"/>
                </a:p>
              </p:txBody>
            </p:sp>
          </mc:Choice>
          <mc:Fallback xmlns="">
            <p:sp>
              <p:nvSpPr>
                <p:cNvPr id="11" name="TextBox 10">
                  <a:extLst>
                    <a:ext uri="{FF2B5EF4-FFF2-40B4-BE49-F238E27FC236}">
                      <a16:creationId xmlns:a16="http://schemas.microsoft.com/office/drawing/2014/main" id="{EA125A05-87AA-4942-9BC5-AA0A63391B33}"/>
                    </a:ext>
                  </a:extLst>
                </p:cNvPr>
                <p:cNvSpPr txBox="1">
                  <a:spLocks noRot="1" noChangeAspect="1" noMove="1" noResize="1" noEditPoints="1" noAdjustHandles="1" noChangeArrowheads="1" noChangeShapeType="1" noTextEdit="1"/>
                </p:cNvSpPr>
                <p:nvPr/>
              </p:nvSpPr>
              <p:spPr>
                <a:xfrm>
                  <a:off x="875842" y="1775077"/>
                  <a:ext cx="4019427" cy="369332"/>
                </a:xfrm>
                <a:prstGeom prst="rect">
                  <a:avLst/>
                </a:prstGeom>
                <a:blipFill>
                  <a:blip r:embed="rId6"/>
                  <a:stretch>
                    <a:fillRect b="-18033"/>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65" name="TextBox 64">
                  <a:extLst>
                    <a:ext uri="{FF2B5EF4-FFF2-40B4-BE49-F238E27FC236}">
                      <a16:creationId xmlns:a16="http://schemas.microsoft.com/office/drawing/2014/main" id="{FAA18B8B-25E5-4D9E-A4BB-749F26729483}"/>
                    </a:ext>
                  </a:extLst>
                </p:cNvPr>
                <p:cNvSpPr txBox="1"/>
                <p:nvPr/>
              </p:nvSpPr>
              <p:spPr>
                <a:xfrm>
                  <a:off x="2966832" y="2186268"/>
                  <a:ext cx="2686735"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800" b="0" i="1" smtClean="0">
                            <a:solidFill>
                              <a:schemeClr val="tx1"/>
                            </a:solidFill>
                            <a:latin typeface="Cambria Math" panose="02040503050406030204" pitchFamily="18" charset="0"/>
                          </a:rPr>
                          <m:t>, </m:t>
                        </m:r>
                        <m:r>
                          <a:rPr lang="en-US" sz="1800" b="0" i="1" smtClean="0">
                            <a:solidFill>
                              <a:schemeClr val="tx1"/>
                            </a:solidFill>
                            <a:latin typeface="Cambria Math" panose="02040503050406030204" pitchFamily="18" charset="0"/>
                          </a:rPr>
                          <m:t>𝑤</m:t>
                        </m:r>
                        <m:r>
                          <a:rPr lang="en-US" sz="1800" b="0" i="1" smtClean="0">
                            <a:solidFill>
                              <a:schemeClr val="tx1"/>
                            </a:solidFill>
                            <a:latin typeface="Cambria Math" panose="02040503050406030204" pitchFamily="18" charset="0"/>
                          </a:rPr>
                          <m:t>h</m:t>
                        </m:r>
                        <m:r>
                          <a:rPr lang="en-US" sz="1800" b="0" i="1" smtClean="0">
                            <a:solidFill>
                              <a:schemeClr val="tx1"/>
                            </a:solidFill>
                            <a:latin typeface="Cambria Math" panose="02040503050406030204" pitchFamily="18" charset="0"/>
                          </a:rPr>
                          <m:t>𝑒𝑟𝑒</m:t>
                        </m:r>
                        <m:r>
                          <a:rPr lang="en-US" sz="1800" b="0" i="1" smtClean="0">
                            <a:solidFill>
                              <a:schemeClr val="tx1"/>
                            </a:solidFill>
                            <a:latin typeface="Cambria Math" panose="02040503050406030204" pitchFamily="18" charset="0"/>
                          </a:rPr>
                          <m:t> </m:t>
                        </m:r>
                        <m:r>
                          <a:rPr lang="el-GR" sz="1800" b="1" i="1">
                            <a:solidFill>
                              <a:schemeClr val="tx1"/>
                            </a:solidFill>
                            <a:latin typeface="Cambria Math" panose="02040503050406030204" pitchFamily="18" charset="0"/>
                          </a:rPr>
                          <m:t>𝜶</m:t>
                        </m:r>
                        <m:r>
                          <a:rPr lang="en-US" sz="1800" b="0" i="1" smtClean="0">
                            <a:solidFill>
                              <a:schemeClr val="tx1"/>
                            </a:solidFill>
                            <a:latin typeface="Cambria Math" panose="02040503050406030204" pitchFamily="18" charset="0"/>
                          </a:rPr>
                          <m:t> </m:t>
                        </m:r>
                        <m:r>
                          <a:rPr lang="en-US" sz="1800" b="0" i="1" smtClean="0">
                            <a:solidFill>
                              <a:schemeClr val="tx1"/>
                            </a:solidFill>
                            <a:latin typeface="Cambria Math" panose="02040503050406030204" pitchFamily="18" charset="0"/>
                          </a:rPr>
                          <m:t>𝑖𝑠</m:t>
                        </m:r>
                        <m:r>
                          <a:rPr lang="en-US" sz="1800" b="0" i="1" smtClean="0">
                            <a:solidFill>
                              <a:schemeClr val="tx1"/>
                            </a:solidFill>
                            <a:latin typeface="Cambria Math" panose="02040503050406030204" pitchFamily="18" charset="0"/>
                          </a:rPr>
                          <m:t> </m:t>
                        </m:r>
                        <m:r>
                          <a:rPr lang="en-US" sz="1800" b="0" i="1" smtClean="0">
                            <a:solidFill>
                              <a:schemeClr val="tx1"/>
                            </a:solidFill>
                            <a:latin typeface="Cambria Math" panose="02040503050406030204" pitchFamily="18" charset="0"/>
                          </a:rPr>
                          <m:t>𝑡</m:t>
                        </m:r>
                        <m:r>
                          <a:rPr lang="en-US" sz="1800" b="0" i="1" smtClean="0">
                            <a:solidFill>
                              <a:schemeClr val="tx1"/>
                            </a:solidFill>
                            <a:latin typeface="Cambria Math" panose="02040503050406030204" pitchFamily="18" charset="0"/>
                          </a:rPr>
                          <m:t>h</m:t>
                        </m:r>
                        <m:r>
                          <a:rPr lang="en-US" sz="1800" b="0" i="1" smtClean="0">
                            <a:solidFill>
                              <a:schemeClr val="tx1"/>
                            </a:solidFill>
                            <a:latin typeface="Cambria Math" panose="02040503050406030204" pitchFamily="18" charset="0"/>
                          </a:rPr>
                          <m:t>𝑒</m:t>
                        </m:r>
                        <m:r>
                          <a:rPr lang="en-US" sz="1800" b="0" i="1" smtClean="0">
                            <a:solidFill>
                              <a:schemeClr val="tx1"/>
                            </a:solidFill>
                            <a:latin typeface="Cambria Math" panose="02040503050406030204" pitchFamily="18" charset="0"/>
                          </a:rPr>
                          <m:t> </m:t>
                        </m:r>
                        <m:r>
                          <a:rPr lang="en-US" sz="1800" b="0" i="1" smtClean="0">
                            <a:solidFill>
                              <a:schemeClr val="tx1"/>
                            </a:solidFill>
                            <a:latin typeface="Cambria Math" panose="02040503050406030204" pitchFamily="18" charset="0"/>
                          </a:rPr>
                          <m:t>𝐵𝑆</m:t>
                        </m:r>
                        <m:r>
                          <a:rPr lang="en-US" sz="1800" b="0" i="1" smtClean="0">
                            <a:solidFill>
                              <a:schemeClr val="tx1"/>
                            </a:solidFill>
                            <a:latin typeface="Cambria Math" panose="02040503050406030204" pitchFamily="18" charset="0"/>
                          </a:rPr>
                          <m:t> </m:t>
                        </m:r>
                        <m:r>
                          <a:rPr lang="en-US" sz="1800" b="0" i="1" smtClean="0">
                            <a:solidFill>
                              <a:schemeClr val="tx1"/>
                            </a:solidFill>
                            <a:latin typeface="Cambria Math" panose="02040503050406030204" pitchFamily="18" charset="0"/>
                          </a:rPr>
                          <m:t>𝑎𝑛𝑔𝑙𝑒</m:t>
                        </m:r>
                      </m:oMath>
                    </m:oMathPara>
                  </a14:m>
                  <a:endParaRPr lang="en-US" sz="1800" dirty="0"/>
                </a:p>
              </p:txBody>
            </p:sp>
          </mc:Choice>
          <mc:Fallback>
            <p:sp>
              <p:nvSpPr>
                <p:cNvPr id="65" name="TextBox 64">
                  <a:extLst>
                    <a:ext uri="{FF2B5EF4-FFF2-40B4-BE49-F238E27FC236}">
                      <a16:creationId xmlns:a16="http://schemas.microsoft.com/office/drawing/2014/main" id="{FAA18B8B-25E5-4D9E-A4BB-749F26729483}"/>
                    </a:ext>
                  </a:extLst>
                </p:cNvPr>
                <p:cNvSpPr txBox="1">
                  <a:spLocks noRot="1" noChangeAspect="1" noMove="1" noResize="1" noEditPoints="1" noAdjustHandles="1" noChangeArrowheads="1" noChangeShapeType="1" noTextEdit="1"/>
                </p:cNvSpPr>
                <p:nvPr/>
              </p:nvSpPr>
              <p:spPr>
                <a:xfrm>
                  <a:off x="2966832" y="2186268"/>
                  <a:ext cx="2686735" cy="276999"/>
                </a:xfrm>
                <a:prstGeom prst="rect">
                  <a:avLst/>
                </a:prstGeom>
                <a:blipFill>
                  <a:blip r:embed="rId7"/>
                  <a:stretch>
                    <a:fillRect t="-2222" b="-37778"/>
                  </a:stretch>
                </a:blipFill>
              </p:spPr>
              <p:txBody>
                <a:bodyPr/>
                <a:lstStyle/>
                <a:p>
                  <a:r>
                    <a:rPr lang="en-US">
                      <a:noFill/>
                    </a:rPr>
                    <a:t> </a:t>
                  </a:r>
                </a:p>
              </p:txBody>
            </p:sp>
          </mc:Fallback>
        </mc:AlternateContent>
      </p:grpSp>
      <p:sp>
        <p:nvSpPr>
          <p:cNvPr id="68" name="TextBox 67">
            <a:extLst>
              <a:ext uri="{FF2B5EF4-FFF2-40B4-BE49-F238E27FC236}">
                <a16:creationId xmlns:a16="http://schemas.microsoft.com/office/drawing/2014/main" id="{4AE78108-857B-4F5A-B1CF-EC145B04F2A2}"/>
              </a:ext>
            </a:extLst>
          </p:cNvPr>
          <p:cNvSpPr txBox="1"/>
          <p:nvPr/>
        </p:nvSpPr>
        <p:spPr>
          <a:xfrm>
            <a:off x="633333" y="3078301"/>
            <a:ext cx="1859805" cy="461665"/>
          </a:xfrm>
          <a:prstGeom prst="rect">
            <a:avLst/>
          </a:prstGeom>
          <a:noFill/>
        </p:spPr>
        <p:txBody>
          <a:bodyPr wrap="none" rtlCol="0">
            <a:spAutoFit/>
          </a:bodyPr>
          <a:lstStyle/>
          <a:p>
            <a:r>
              <a:rPr lang="en-US" dirty="0">
                <a:solidFill>
                  <a:schemeClr val="tx1"/>
                </a:solidFill>
              </a:rPr>
              <a:t>RX path loss</a:t>
            </a:r>
            <a:r>
              <a:rPr lang="en-US" dirty="0">
                <a:solidFill>
                  <a:schemeClr val="dk1"/>
                </a:solidFill>
              </a:rPr>
              <a:t>:</a:t>
            </a:r>
            <a:endParaRPr lang="en-IL" dirty="0">
              <a:solidFill>
                <a:schemeClr val="tx1"/>
              </a:solidFill>
            </a:endParaRPr>
          </a:p>
        </p:txBody>
      </p:sp>
      <p:grpSp>
        <p:nvGrpSpPr>
          <p:cNvPr id="4096" name="Group 4095">
            <a:extLst>
              <a:ext uri="{FF2B5EF4-FFF2-40B4-BE49-F238E27FC236}">
                <a16:creationId xmlns:a16="http://schemas.microsoft.com/office/drawing/2014/main" id="{0E819C28-B4A7-4EEE-BF1C-CEE5EF59A315}"/>
              </a:ext>
            </a:extLst>
          </p:cNvPr>
          <p:cNvGrpSpPr/>
          <p:nvPr/>
        </p:nvGrpSpPr>
        <p:grpSpPr>
          <a:xfrm>
            <a:off x="2190504" y="2931466"/>
            <a:ext cx="3482830" cy="1305846"/>
            <a:chOff x="2662431" y="3136947"/>
            <a:chExt cx="3482830" cy="1305846"/>
          </a:xfrm>
        </p:grpSpPr>
        <mc:AlternateContent xmlns:mc="http://schemas.openxmlformats.org/markup-compatibility/2006">
          <mc:Choice xmlns:a14="http://schemas.microsoft.com/office/drawing/2010/main" Requires="a14">
            <p:sp>
              <p:nvSpPr>
                <p:cNvPr id="67" name="TextBox 66">
                  <a:extLst>
                    <a:ext uri="{FF2B5EF4-FFF2-40B4-BE49-F238E27FC236}">
                      <a16:creationId xmlns:a16="http://schemas.microsoft.com/office/drawing/2014/main" id="{375950DB-2035-4C70-ABD5-36F44E220846}"/>
                    </a:ext>
                  </a:extLst>
                </p:cNvPr>
                <p:cNvSpPr txBox="1"/>
                <p:nvPr/>
              </p:nvSpPr>
              <p:spPr>
                <a:xfrm>
                  <a:off x="2662431" y="3136947"/>
                  <a:ext cx="3482830" cy="69147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i="1" dirty="0" smtClean="0">
                                <a:solidFill>
                                  <a:srgbClr val="000000"/>
                                </a:solidFill>
                                <a:latin typeface="Cambria Math" panose="02040503050406030204" pitchFamily="18" charset="0"/>
                              </a:rPr>
                            </m:ctrlPr>
                          </m:sSubPr>
                          <m:e>
                            <m:r>
                              <a:rPr lang="en-US" i="1" dirty="0">
                                <a:solidFill>
                                  <a:srgbClr val="000000"/>
                                </a:solidFill>
                                <a:latin typeface="Cambria Math" panose="02040503050406030204" pitchFamily="18" charset="0"/>
                              </a:rPr>
                              <m:t>𝑅𝑋</m:t>
                            </m:r>
                          </m:e>
                          <m:sub>
                            <m:r>
                              <a:rPr lang="en-US" i="1" dirty="0">
                                <a:solidFill>
                                  <a:srgbClr val="000000"/>
                                </a:solidFill>
                                <a:latin typeface="Cambria Math" panose="02040503050406030204" pitchFamily="18" charset="0"/>
                              </a:rPr>
                              <m:t>𝐿𝑜𝑠𝑠</m:t>
                            </m:r>
                          </m:sub>
                        </m:sSub>
                        <m:r>
                          <a:rPr lang="en-US" b="0" i="1" smtClean="0">
                            <a:solidFill>
                              <a:srgbClr val="000000"/>
                            </a:solidFill>
                            <a:latin typeface="Cambria Math" panose="02040503050406030204" pitchFamily="18" charset="0"/>
                          </a:rPr>
                          <m:t>~</m:t>
                        </m:r>
                        <m:f>
                          <m:fPr>
                            <m:ctrlPr>
                              <a:rPr lang="en-US" i="1" smtClean="0">
                                <a:solidFill>
                                  <a:schemeClr val="tx1"/>
                                </a:solidFill>
                                <a:latin typeface="Cambria Math" panose="02040503050406030204" pitchFamily="18" charset="0"/>
                              </a:rPr>
                            </m:ctrlPr>
                          </m:fPr>
                          <m:num>
                            <m:sSub>
                              <m:sSubPr>
                                <m:ctrlPr>
                                  <a:rPr lang="en-US" i="1" dirty="0">
                                    <a:solidFill>
                                      <a:srgbClr val="000000"/>
                                    </a:solidFill>
                                    <a:latin typeface="Cambria Math" panose="02040503050406030204" pitchFamily="18" charset="0"/>
                                  </a:rPr>
                                </m:ctrlPr>
                              </m:sSubPr>
                              <m:e>
                                <m:r>
                                  <a:rPr lang="en-US" i="1" dirty="0">
                                    <a:solidFill>
                                      <a:srgbClr val="000000"/>
                                    </a:solidFill>
                                    <a:latin typeface="Cambria Math" panose="02040503050406030204" pitchFamily="18" charset="0"/>
                                  </a:rPr>
                                  <m:t> </m:t>
                                </m:r>
                                <m:r>
                                  <a:rPr lang="en-US" i="1" dirty="0">
                                    <a:solidFill>
                                      <a:srgbClr val="000000"/>
                                    </a:solidFill>
                                    <a:latin typeface="Cambria Math" panose="02040503050406030204" pitchFamily="18" charset="0"/>
                                  </a:rPr>
                                  <m:t>𝐵𝑆</m:t>
                                </m:r>
                              </m:e>
                              <m:sub>
                                <m:r>
                                  <a:rPr lang="en-US" i="1" dirty="0">
                                    <a:solidFill>
                                      <a:srgbClr val="000000"/>
                                    </a:solidFill>
                                    <a:latin typeface="Cambria Math" panose="02040503050406030204" pitchFamily="18" charset="0"/>
                                  </a:rPr>
                                  <m:t>𝐿𝑜𝑠𝑠</m:t>
                                </m:r>
                              </m:sub>
                            </m:sSub>
                          </m:num>
                          <m:den>
                            <m:sSup>
                              <m:sSupPr>
                                <m:ctrlPr>
                                  <a:rPr lang="en-US" i="1">
                                    <a:solidFill>
                                      <a:schemeClr val="tx1"/>
                                    </a:solidFill>
                                    <a:latin typeface="Cambria Math" panose="02040503050406030204" pitchFamily="18" charset="0"/>
                                  </a:rPr>
                                </m:ctrlPr>
                              </m:sSupPr>
                              <m:e>
                                <m:r>
                                  <a:rPr lang="en-US" i="1">
                                    <a:solidFill>
                                      <a:schemeClr val="tx1"/>
                                    </a:solidFill>
                                    <a:latin typeface="Cambria Math" panose="02040503050406030204" pitchFamily="18" charset="0"/>
                                  </a:rPr>
                                  <m:t>𝐷</m:t>
                                </m:r>
                                <m:r>
                                  <a:rPr lang="en-US" i="1" baseline="-25000">
                                    <a:solidFill>
                                      <a:schemeClr val="tx1"/>
                                    </a:solidFill>
                                    <a:latin typeface="Cambria Math" panose="02040503050406030204" pitchFamily="18" charset="0"/>
                                  </a:rPr>
                                  <m:t>𝐴</m:t>
                                </m:r>
                              </m:e>
                              <m:sup>
                                <m:r>
                                  <a:rPr lang="en-US" i="1">
                                    <a:solidFill>
                                      <a:schemeClr val="tx1"/>
                                    </a:solidFill>
                                    <a:latin typeface="Cambria Math" panose="02040503050406030204" pitchFamily="18" charset="0"/>
                                  </a:rPr>
                                  <m:t>2</m:t>
                                </m:r>
                              </m:sup>
                            </m:sSup>
                            <m:r>
                              <a:rPr lang="en-US" i="1">
                                <a:solidFill>
                                  <a:schemeClr val="tx1"/>
                                </a:solidFill>
                                <a:latin typeface="Cambria Math" panose="02040503050406030204" pitchFamily="18" charset="0"/>
                              </a:rPr>
                              <m:t>∙</m:t>
                            </m:r>
                            <m:sSup>
                              <m:sSupPr>
                                <m:ctrlPr>
                                  <a:rPr lang="en-US" i="1">
                                    <a:solidFill>
                                      <a:schemeClr val="tx1"/>
                                    </a:solidFill>
                                    <a:latin typeface="Cambria Math" panose="02040503050406030204" pitchFamily="18" charset="0"/>
                                  </a:rPr>
                                </m:ctrlPr>
                              </m:sSupPr>
                              <m:e>
                                <m:r>
                                  <a:rPr lang="en-US" i="1">
                                    <a:solidFill>
                                      <a:schemeClr val="tx1"/>
                                    </a:solidFill>
                                    <a:latin typeface="Cambria Math" panose="02040503050406030204" pitchFamily="18" charset="0"/>
                                  </a:rPr>
                                  <m:t>𝐷</m:t>
                                </m:r>
                                <m:r>
                                  <a:rPr lang="en-US" i="1" baseline="-25000">
                                    <a:solidFill>
                                      <a:schemeClr val="tx1"/>
                                    </a:solidFill>
                                    <a:latin typeface="Cambria Math" panose="02040503050406030204" pitchFamily="18" charset="0"/>
                                  </a:rPr>
                                  <m:t>𝐵</m:t>
                                </m:r>
                              </m:e>
                              <m:sup>
                                <m:r>
                                  <a:rPr lang="en-US" i="1">
                                    <a:solidFill>
                                      <a:schemeClr val="tx1"/>
                                    </a:solidFill>
                                    <a:latin typeface="Cambria Math" panose="02040503050406030204" pitchFamily="18" charset="0"/>
                                  </a:rPr>
                                  <m:t>2</m:t>
                                </m:r>
                              </m:sup>
                            </m:sSup>
                          </m:den>
                        </m:f>
                      </m:oMath>
                    </m:oMathPara>
                  </a14:m>
                  <a:endParaRPr lang="en-US" dirty="0">
                    <a:solidFill>
                      <a:schemeClr val="tx1"/>
                    </a:solidFill>
                  </a:endParaRPr>
                </a:p>
              </p:txBody>
            </p:sp>
          </mc:Choice>
          <mc:Fallback>
            <p:sp>
              <p:nvSpPr>
                <p:cNvPr id="67" name="TextBox 66">
                  <a:extLst>
                    <a:ext uri="{FF2B5EF4-FFF2-40B4-BE49-F238E27FC236}">
                      <a16:creationId xmlns:a16="http://schemas.microsoft.com/office/drawing/2014/main" id="{375950DB-2035-4C70-ABD5-36F44E220846}"/>
                    </a:ext>
                  </a:extLst>
                </p:cNvPr>
                <p:cNvSpPr txBox="1">
                  <a:spLocks noRot="1" noChangeAspect="1" noMove="1" noResize="1" noEditPoints="1" noAdjustHandles="1" noChangeArrowheads="1" noChangeShapeType="1" noTextEdit="1"/>
                </p:cNvSpPr>
                <p:nvPr/>
              </p:nvSpPr>
              <p:spPr>
                <a:xfrm>
                  <a:off x="2662431" y="3136947"/>
                  <a:ext cx="3482830" cy="691471"/>
                </a:xfrm>
                <a:prstGeom prst="rect">
                  <a:avLst/>
                </a:prstGeom>
                <a:blipFill>
                  <a:blip r:embed="rId8"/>
                  <a:stretch>
                    <a:fillRect b="-9735"/>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69" name="TextBox 68">
                  <a:extLst>
                    <a:ext uri="{FF2B5EF4-FFF2-40B4-BE49-F238E27FC236}">
                      <a16:creationId xmlns:a16="http://schemas.microsoft.com/office/drawing/2014/main" id="{E1E60F1A-F9D3-402D-9F66-5DB2D2F234AA}"/>
                    </a:ext>
                  </a:extLst>
                </p:cNvPr>
                <p:cNvSpPr txBox="1"/>
                <p:nvPr/>
              </p:nvSpPr>
              <p:spPr>
                <a:xfrm>
                  <a:off x="3058752" y="3895143"/>
                  <a:ext cx="2859869" cy="547650"/>
                </a:xfrm>
                <a:prstGeom prst="rect">
                  <a:avLst/>
                </a:prstGeom>
                <a:noFill/>
              </p:spPr>
              <p:txBody>
                <a:bodyPr wrap="square" lIns="0" tIns="0" rIns="0" bIns="0" rtlCol="0">
                  <a:spAutoFit/>
                </a:bodyPr>
                <a:lstStyle/>
                <a:p>
                  <a14:m>
                    <m:oMath xmlns:m="http://schemas.openxmlformats.org/officeDocument/2006/math">
                      <m:r>
                        <a:rPr lang="en-US" sz="1800" b="0" i="1" smtClean="0">
                          <a:solidFill>
                            <a:schemeClr val="tx1"/>
                          </a:solidFill>
                          <a:latin typeface="Cambria Math" panose="02040503050406030204" pitchFamily="18" charset="0"/>
                        </a:rPr>
                        <m:t>, </m:t>
                      </m:r>
                      <m:r>
                        <a:rPr lang="en-US" sz="1800" b="0" i="1" smtClean="0">
                          <a:solidFill>
                            <a:schemeClr val="tx1"/>
                          </a:solidFill>
                          <a:latin typeface="Cambria Math" panose="02040503050406030204" pitchFamily="18" charset="0"/>
                        </a:rPr>
                        <m:t>𝑤</m:t>
                      </m:r>
                      <m:r>
                        <a:rPr lang="en-US" sz="1800" b="0" i="1" smtClean="0">
                          <a:solidFill>
                            <a:schemeClr val="tx1"/>
                          </a:solidFill>
                          <a:latin typeface="Cambria Math" panose="02040503050406030204" pitchFamily="18" charset="0"/>
                        </a:rPr>
                        <m:t>h</m:t>
                      </m:r>
                      <m:r>
                        <a:rPr lang="en-US" sz="1800" b="0" i="1" smtClean="0">
                          <a:solidFill>
                            <a:schemeClr val="tx1"/>
                          </a:solidFill>
                          <a:latin typeface="Cambria Math" panose="02040503050406030204" pitchFamily="18" charset="0"/>
                        </a:rPr>
                        <m:t>𝑒𝑟𝑒</m:t>
                      </m:r>
                      <m:sSub>
                        <m:sSubPr>
                          <m:ctrlPr>
                            <a:rPr lang="en-US" sz="1800" i="1" dirty="0">
                              <a:solidFill>
                                <a:srgbClr val="000000"/>
                              </a:solidFill>
                              <a:latin typeface="Cambria Math" panose="02040503050406030204" pitchFamily="18" charset="0"/>
                            </a:rPr>
                          </m:ctrlPr>
                        </m:sSubPr>
                        <m:e>
                          <m:r>
                            <a:rPr lang="en-US" sz="1800" b="0" i="1" dirty="0" smtClean="0">
                              <a:solidFill>
                                <a:srgbClr val="000000"/>
                              </a:solidFill>
                              <a:latin typeface="Cambria Math" panose="02040503050406030204" pitchFamily="18" charset="0"/>
                            </a:rPr>
                            <m:t> </m:t>
                          </m:r>
                          <m:r>
                            <a:rPr lang="en-US" sz="1800" i="1" dirty="0">
                              <a:solidFill>
                                <a:srgbClr val="000000"/>
                              </a:solidFill>
                              <a:latin typeface="Cambria Math" panose="02040503050406030204" pitchFamily="18" charset="0"/>
                            </a:rPr>
                            <m:t>𝐵𝑆</m:t>
                          </m:r>
                        </m:e>
                        <m:sub>
                          <m:r>
                            <a:rPr lang="en-US" sz="1800" b="0" i="1" dirty="0" smtClean="0">
                              <a:solidFill>
                                <a:srgbClr val="000000"/>
                              </a:solidFill>
                              <a:latin typeface="Cambria Math" panose="02040503050406030204" pitchFamily="18" charset="0"/>
                            </a:rPr>
                            <m:t>𝐿𝑜𝑠𝑠</m:t>
                          </m:r>
                        </m:sub>
                      </m:sSub>
                      <m:r>
                        <a:rPr lang="en-US" sz="1800" b="0" i="1" smtClean="0">
                          <a:solidFill>
                            <a:srgbClr val="000000"/>
                          </a:solidFill>
                          <a:latin typeface="Cambria Math" panose="02040503050406030204" pitchFamily="18" charset="0"/>
                        </a:rPr>
                        <m:t> </m:t>
                      </m:r>
                      <m:r>
                        <a:rPr lang="en-US" sz="1800" b="0" i="1" smtClean="0">
                          <a:solidFill>
                            <a:schemeClr val="tx1"/>
                          </a:solidFill>
                          <a:latin typeface="Cambria Math" panose="02040503050406030204" pitchFamily="18" charset="0"/>
                        </a:rPr>
                        <m:t>𝑖𝑠</m:t>
                      </m:r>
                      <m:r>
                        <a:rPr lang="en-US" sz="1800" b="0" i="1" smtClean="0">
                          <a:solidFill>
                            <a:schemeClr val="tx1"/>
                          </a:solidFill>
                          <a:latin typeface="Cambria Math" panose="02040503050406030204" pitchFamily="18" charset="0"/>
                        </a:rPr>
                        <m:t> </m:t>
                      </m:r>
                      <m:r>
                        <a:rPr lang="en-US" sz="1800" b="0" i="1" smtClean="0">
                          <a:solidFill>
                            <a:schemeClr val="tx1"/>
                          </a:solidFill>
                          <a:latin typeface="Cambria Math" panose="02040503050406030204" pitchFamily="18" charset="0"/>
                        </a:rPr>
                        <m:t>𝑡</m:t>
                      </m:r>
                      <m:r>
                        <a:rPr lang="en-US" sz="1800" b="0" i="1" smtClean="0">
                          <a:solidFill>
                            <a:schemeClr val="tx1"/>
                          </a:solidFill>
                          <a:latin typeface="Cambria Math" panose="02040503050406030204" pitchFamily="18" charset="0"/>
                        </a:rPr>
                        <m:t>h</m:t>
                      </m:r>
                      <m:r>
                        <a:rPr lang="en-US" sz="1800" b="0" i="1" smtClean="0">
                          <a:solidFill>
                            <a:schemeClr val="tx1"/>
                          </a:solidFill>
                          <a:latin typeface="Cambria Math" panose="02040503050406030204" pitchFamily="18" charset="0"/>
                        </a:rPr>
                        <m:t>𝑒</m:t>
                      </m:r>
                      <m:r>
                        <a:rPr lang="en-US" sz="1800" b="0" i="1" smtClean="0">
                          <a:solidFill>
                            <a:schemeClr val="tx1"/>
                          </a:solidFill>
                          <a:latin typeface="Cambria Math" panose="02040503050406030204" pitchFamily="18" charset="0"/>
                        </a:rPr>
                        <m:t> </m:t>
                      </m:r>
                      <m:r>
                        <a:rPr lang="en-US" sz="1800" b="0" i="1" smtClean="0">
                          <a:solidFill>
                            <a:schemeClr val="tx1"/>
                          </a:solidFill>
                          <a:latin typeface="Cambria Math" panose="02040503050406030204" pitchFamily="18" charset="0"/>
                        </a:rPr>
                        <m:t>𝐵𝑆</m:t>
                      </m:r>
                      <m:r>
                        <a:rPr lang="en-US" sz="1800" b="0" i="1" smtClean="0">
                          <a:solidFill>
                            <a:schemeClr val="tx1"/>
                          </a:solidFill>
                          <a:latin typeface="Cambria Math" panose="02040503050406030204" pitchFamily="18" charset="0"/>
                        </a:rPr>
                        <m:t> </m:t>
                      </m:r>
                      <m:r>
                        <a:rPr lang="en-US" sz="1800" b="0" i="1" smtClean="0">
                          <a:solidFill>
                            <a:schemeClr val="tx1"/>
                          </a:solidFill>
                          <a:latin typeface="Cambria Math" panose="02040503050406030204" pitchFamily="18" charset="0"/>
                        </a:rPr>
                        <m:t>𝑙𝑜𝑠𝑠</m:t>
                      </m:r>
                      <m:r>
                        <a:rPr lang="en-US" sz="1800" b="0" i="1" smtClean="0">
                          <a:solidFill>
                            <a:schemeClr val="tx1"/>
                          </a:solidFill>
                          <a:latin typeface="Cambria Math" panose="02040503050406030204" pitchFamily="18" charset="0"/>
                        </a:rPr>
                        <m:t> </m:t>
                      </m:r>
                      <m:r>
                        <a:rPr lang="en-US" sz="1800" b="0" i="1" smtClean="0">
                          <a:solidFill>
                            <a:schemeClr val="tx1"/>
                          </a:solidFill>
                          <a:latin typeface="Cambria Math" panose="02040503050406030204" pitchFamily="18" charset="0"/>
                        </a:rPr>
                        <m:t>𝑚𝑎𝑔𝑛𝑖𝑡𝑢𝑑𝑒</m:t>
                      </m:r>
                    </m:oMath>
                  </a14:m>
                  <a:r>
                    <a:rPr lang="en-US" sz="1800" dirty="0"/>
                    <a:t>e</a:t>
                  </a:r>
                </a:p>
              </p:txBody>
            </p:sp>
          </mc:Choice>
          <mc:Fallback>
            <p:sp>
              <p:nvSpPr>
                <p:cNvPr id="69" name="TextBox 68">
                  <a:extLst>
                    <a:ext uri="{FF2B5EF4-FFF2-40B4-BE49-F238E27FC236}">
                      <a16:creationId xmlns:a16="http://schemas.microsoft.com/office/drawing/2014/main" id="{E1E60F1A-F9D3-402D-9F66-5DB2D2F234AA}"/>
                    </a:ext>
                  </a:extLst>
                </p:cNvPr>
                <p:cNvSpPr txBox="1">
                  <a:spLocks noRot="1" noChangeAspect="1" noMove="1" noResize="1" noEditPoints="1" noAdjustHandles="1" noChangeArrowheads="1" noChangeShapeType="1" noTextEdit="1"/>
                </p:cNvSpPr>
                <p:nvPr/>
              </p:nvSpPr>
              <p:spPr>
                <a:xfrm>
                  <a:off x="3058752" y="3895143"/>
                  <a:ext cx="2859869" cy="547650"/>
                </a:xfrm>
                <a:prstGeom prst="rect">
                  <a:avLst/>
                </a:prstGeom>
                <a:blipFill>
                  <a:blip r:embed="rId9"/>
                  <a:stretch>
                    <a:fillRect l="-4904" r="-43497" b="-25556"/>
                  </a:stretch>
                </a:blipFill>
              </p:spPr>
              <p:txBody>
                <a:bodyPr/>
                <a:lstStyle/>
                <a:p>
                  <a:r>
                    <a:rPr lang="en-US">
                      <a:noFill/>
                    </a:rPr>
                    <a:t> </a:t>
                  </a:r>
                </a:p>
              </p:txBody>
            </p:sp>
          </mc:Fallback>
        </mc:AlternateContent>
      </p:grpSp>
      <p:grpSp>
        <p:nvGrpSpPr>
          <p:cNvPr id="71" name="Group 70">
            <a:extLst>
              <a:ext uri="{FF2B5EF4-FFF2-40B4-BE49-F238E27FC236}">
                <a16:creationId xmlns:a16="http://schemas.microsoft.com/office/drawing/2014/main" id="{0EFEA678-D7B5-4711-9131-DDA4B3DED168}"/>
              </a:ext>
            </a:extLst>
          </p:cNvPr>
          <p:cNvGrpSpPr/>
          <p:nvPr/>
        </p:nvGrpSpPr>
        <p:grpSpPr>
          <a:xfrm>
            <a:off x="10793686" y="1667396"/>
            <a:ext cx="1355859" cy="3523208"/>
            <a:chOff x="9671767" y="1329286"/>
            <a:chExt cx="1355859" cy="3523208"/>
          </a:xfrm>
        </p:grpSpPr>
        <p:cxnSp>
          <p:nvCxnSpPr>
            <p:cNvPr id="72" name="Straight Arrow Connector 71">
              <a:extLst>
                <a:ext uri="{FF2B5EF4-FFF2-40B4-BE49-F238E27FC236}">
                  <a16:creationId xmlns:a16="http://schemas.microsoft.com/office/drawing/2014/main" id="{EAAB4848-F81A-4EA2-B3F1-195C5AD8D734}"/>
                </a:ext>
              </a:extLst>
            </p:cNvPr>
            <p:cNvCxnSpPr>
              <a:cxnSpLocks/>
            </p:cNvCxnSpPr>
            <p:nvPr/>
          </p:nvCxnSpPr>
          <p:spPr bwMode="auto">
            <a:xfrm>
              <a:off x="10300147" y="1969925"/>
              <a:ext cx="0" cy="259080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73" name="Content Placeholder 2">
              <a:extLst>
                <a:ext uri="{FF2B5EF4-FFF2-40B4-BE49-F238E27FC236}">
                  <a16:creationId xmlns:a16="http://schemas.microsoft.com/office/drawing/2014/main" id="{B6752AA2-7B28-4B61-8CA5-C185C9571BB2}"/>
                </a:ext>
              </a:extLst>
            </p:cNvPr>
            <p:cNvSpPr txBox="1">
              <a:spLocks/>
            </p:cNvSpPr>
            <p:nvPr/>
          </p:nvSpPr>
          <p:spPr bwMode="auto">
            <a:xfrm>
              <a:off x="9700043" y="1329286"/>
              <a:ext cx="963563" cy="60982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ctr"/>
              <a:r>
                <a:rPr lang="en-US" sz="1400" b="0" kern="0" dirty="0"/>
                <a:t>Bi-Static</a:t>
              </a:r>
            </a:p>
            <a:p>
              <a:pPr marL="0" indent="0" algn="ctr"/>
              <a:r>
                <a:rPr lang="en-US" sz="1400" b="0" kern="0" dirty="0"/>
                <a:t>Direct Lk</a:t>
              </a:r>
              <a:endParaRPr lang="en-US" sz="1200" kern="0" dirty="0"/>
            </a:p>
          </p:txBody>
        </p:sp>
        <p:sp>
          <p:nvSpPr>
            <p:cNvPr id="74" name="Content Placeholder 2">
              <a:extLst>
                <a:ext uri="{FF2B5EF4-FFF2-40B4-BE49-F238E27FC236}">
                  <a16:creationId xmlns:a16="http://schemas.microsoft.com/office/drawing/2014/main" id="{581A7D7F-4567-401B-B944-31B596DE5BB1}"/>
                </a:ext>
              </a:extLst>
            </p:cNvPr>
            <p:cNvSpPr txBox="1">
              <a:spLocks/>
            </p:cNvSpPr>
            <p:nvPr/>
          </p:nvSpPr>
          <p:spPr bwMode="auto">
            <a:xfrm>
              <a:off x="9671767" y="4532536"/>
              <a:ext cx="1355859" cy="31995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400" b="0" kern="0" dirty="0"/>
                <a:t>Rx noise floor</a:t>
              </a:r>
              <a:endParaRPr lang="en-US" sz="1200" kern="0" dirty="0"/>
            </a:p>
          </p:txBody>
        </p:sp>
        <p:cxnSp>
          <p:nvCxnSpPr>
            <p:cNvPr id="75" name="Straight Connector 74">
              <a:extLst>
                <a:ext uri="{FF2B5EF4-FFF2-40B4-BE49-F238E27FC236}">
                  <a16:creationId xmlns:a16="http://schemas.microsoft.com/office/drawing/2014/main" id="{AF8F0C4E-0A21-4FFB-B23A-068F1587DAB4}"/>
                </a:ext>
              </a:extLst>
            </p:cNvPr>
            <p:cNvCxnSpPr>
              <a:cxnSpLocks/>
            </p:cNvCxnSpPr>
            <p:nvPr/>
          </p:nvCxnSpPr>
          <p:spPr bwMode="auto">
            <a:xfrm>
              <a:off x="10048303" y="1954366"/>
              <a:ext cx="503687" cy="0"/>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76" name="Content Placeholder 2">
              <a:extLst>
                <a:ext uri="{FF2B5EF4-FFF2-40B4-BE49-F238E27FC236}">
                  <a16:creationId xmlns:a16="http://schemas.microsoft.com/office/drawing/2014/main" id="{764A54E7-CD78-420F-AD79-FE8CBDA3B6E8}"/>
                </a:ext>
              </a:extLst>
            </p:cNvPr>
            <p:cNvSpPr txBox="1">
              <a:spLocks/>
            </p:cNvSpPr>
            <p:nvPr/>
          </p:nvSpPr>
          <p:spPr bwMode="auto">
            <a:xfrm>
              <a:off x="9886629" y="3396863"/>
              <a:ext cx="1031476" cy="60982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ctr">
                <a:lnSpc>
                  <a:spcPct val="200000"/>
                </a:lnSpc>
              </a:pPr>
              <a:r>
                <a:rPr lang="en-US" sz="1400" b="0" kern="0" dirty="0"/>
                <a:t>RX signal</a:t>
              </a:r>
              <a:endParaRPr lang="en-US" sz="1200" kern="0" dirty="0"/>
            </a:p>
          </p:txBody>
        </p:sp>
        <p:cxnSp>
          <p:nvCxnSpPr>
            <p:cNvPr id="77" name="Straight Connector 76">
              <a:extLst>
                <a:ext uri="{FF2B5EF4-FFF2-40B4-BE49-F238E27FC236}">
                  <a16:creationId xmlns:a16="http://schemas.microsoft.com/office/drawing/2014/main" id="{269AB5ED-6A7A-4539-8A05-1DA752CC57D1}"/>
                </a:ext>
              </a:extLst>
            </p:cNvPr>
            <p:cNvCxnSpPr>
              <a:cxnSpLocks/>
            </p:cNvCxnSpPr>
            <p:nvPr/>
          </p:nvCxnSpPr>
          <p:spPr bwMode="auto">
            <a:xfrm>
              <a:off x="10170990" y="4563828"/>
              <a:ext cx="304800" cy="0"/>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78" name="Oval 77">
              <a:extLst>
                <a:ext uri="{FF2B5EF4-FFF2-40B4-BE49-F238E27FC236}">
                  <a16:creationId xmlns:a16="http://schemas.microsoft.com/office/drawing/2014/main" id="{BB56C150-FC5D-4D89-9AEB-9E03396BB5ED}"/>
                </a:ext>
              </a:extLst>
            </p:cNvPr>
            <p:cNvSpPr/>
            <p:nvPr/>
          </p:nvSpPr>
          <p:spPr bwMode="auto">
            <a:xfrm>
              <a:off x="10221790" y="3783166"/>
              <a:ext cx="152400" cy="152621"/>
            </a:xfrm>
            <a:prstGeom prst="ellipse">
              <a:avLst/>
            </a:prstGeom>
            <a:solidFill>
              <a:srgbClr val="FF99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sp>
        <p:nvSpPr>
          <p:cNvPr id="84" name="内容占位符 2">
            <a:extLst>
              <a:ext uri="{FF2B5EF4-FFF2-40B4-BE49-F238E27FC236}">
                <a16:creationId xmlns:a16="http://schemas.microsoft.com/office/drawing/2014/main" id="{4DBA0643-D1DC-4102-8E1E-BB596CFD0808}"/>
              </a:ext>
            </a:extLst>
          </p:cNvPr>
          <p:cNvSpPr txBox="1">
            <a:spLocks/>
          </p:cNvSpPr>
          <p:nvPr/>
        </p:nvSpPr>
        <p:spPr bwMode="auto">
          <a:xfrm>
            <a:off x="10598189" y="2187309"/>
            <a:ext cx="1152673" cy="576830"/>
          </a:xfrm>
          <a:prstGeom prst="rect">
            <a:avLst/>
          </a:prstGeom>
          <a:noFill/>
          <a:ln w="9525">
            <a:noFill/>
            <a:miter lim="800000"/>
            <a:headEnd/>
            <a:tailEnd/>
          </a:ln>
        </p:spPr>
        <p:txBody>
          <a:bodyPr/>
          <a:lstStyle/>
          <a:p>
            <a:pPr algn="ctr" fontAlgn="auto">
              <a:spcBef>
                <a:spcPts val="0"/>
              </a:spcBef>
              <a:spcAft>
                <a:spcPts val="0"/>
              </a:spcAft>
              <a:defRPr/>
            </a:pPr>
            <a:r>
              <a:rPr lang="en-US" sz="2000" b="1" dirty="0" err="1">
                <a:solidFill>
                  <a:schemeClr val="tx1"/>
                </a:solidFill>
              </a:rPr>
              <a:t>P</a:t>
            </a:r>
            <a:r>
              <a:rPr lang="en-US" sz="2000" b="1" baseline="-25000" dirty="0" err="1">
                <a:solidFill>
                  <a:schemeClr val="tx1"/>
                </a:solidFill>
              </a:rPr>
              <a:t>Lk</a:t>
            </a:r>
            <a:endParaRPr lang="en-US" altLang="zh-CN" sz="2000" b="1" dirty="0">
              <a:solidFill>
                <a:schemeClr val="tx1"/>
              </a:solidFill>
              <a:latin typeface="Calibri" panose="020F0502020204030204"/>
              <a:ea typeface="微软雅黑" panose="020B0503020204020204" pitchFamily="34" charset="-122"/>
            </a:endParaRPr>
          </a:p>
        </p:txBody>
      </p:sp>
      <p:sp>
        <p:nvSpPr>
          <p:cNvPr id="85" name="内容占位符 2">
            <a:extLst>
              <a:ext uri="{FF2B5EF4-FFF2-40B4-BE49-F238E27FC236}">
                <a16:creationId xmlns:a16="http://schemas.microsoft.com/office/drawing/2014/main" id="{1A984BFE-E2DB-47F5-BDDC-25825C1B8272}"/>
              </a:ext>
            </a:extLst>
          </p:cNvPr>
          <p:cNvSpPr txBox="1">
            <a:spLocks/>
          </p:cNvSpPr>
          <p:nvPr/>
        </p:nvSpPr>
        <p:spPr bwMode="auto">
          <a:xfrm>
            <a:off x="10575167" y="4056383"/>
            <a:ext cx="1152673" cy="576830"/>
          </a:xfrm>
          <a:prstGeom prst="rect">
            <a:avLst/>
          </a:prstGeom>
          <a:noFill/>
          <a:ln w="9525">
            <a:noFill/>
            <a:miter lim="800000"/>
            <a:headEnd/>
            <a:tailEnd/>
          </a:ln>
        </p:spPr>
        <p:txBody>
          <a:bodyPr/>
          <a:lstStyle/>
          <a:p>
            <a:pPr algn="ctr" fontAlgn="auto">
              <a:spcBef>
                <a:spcPts val="0"/>
              </a:spcBef>
              <a:spcAft>
                <a:spcPts val="0"/>
              </a:spcAft>
              <a:defRPr/>
            </a:pPr>
            <a:r>
              <a:rPr lang="en-US" sz="2000" b="1" dirty="0">
                <a:solidFill>
                  <a:schemeClr val="tx1"/>
                </a:solidFill>
              </a:rPr>
              <a:t>P</a:t>
            </a:r>
            <a:r>
              <a:rPr lang="en-US" sz="2000" b="1" baseline="-25000" dirty="0">
                <a:solidFill>
                  <a:schemeClr val="tx1"/>
                </a:solidFill>
              </a:rPr>
              <a:t>RX</a:t>
            </a:r>
            <a:endParaRPr lang="en-US" altLang="zh-CN" sz="2000" b="1" dirty="0">
              <a:solidFill>
                <a:schemeClr val="tx1"/>
              </a:solidFill>
              <a:latin typeface="Calibri" panose="020F0502020204030204"/>
              <a:ea typeface="微软雅黑" panose="020B0503020204020204" pitchFamily="34" charset="-122"/>
            </a:endParaRPr>
          </a:p>
        </p:txBody>
      </p:sp>
    </p:spTree>
    <p:extLst>
      <p:ext uri="{BB962C8B-B14F-4D97-AF65-F5344CB8AC3E}">
        <p14:creationId xmlns:p14="http://schemas.microsoft.com/office/powerpoint/2010/main" val="37389657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839416" y="481860"/>
            <a:ext cx="10151025" cy="1065213"/>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Extended Backscattering Range Discussion:</a:t>
            </a:r>
            <a:endParaRPr lang="en-GB" dirty="0"/>
          </a:p>
        </p:txBody>
      </p:sp>
      <p:sp>
        <p:nvSpPr>
          <p:cNvPr id="4" name="Date Placeholder 3"/>
          <p:cNvSpPr>
            <a:spLocks noGrp="1"/>
          </p:cNvSpPr>
          <p:nvPr>
            <p:ph type="dt" idx="15"/>
          </p:nvPr>
        </p:nvSpPr>
        <p:spPr/>
        <p:txBody>
          <a:bodyPr/>
          <a:lstStyle/>
          <a:p>
            <a:r>
              <a:rPr lang="en-US"/>
              <a:t>Mar. 2025</a:t>
            </a:r>
            <a:endParaRPr lang="en-GB" dirty="0"/>
          </a:p>
        </p:txBody>
      </p:sp>
      <p:sp>
        <p:nvSpPr>
          <p:cNvPr id="196" name="Footer Placeholder 4">
            <a:extLst>
              <a:ext uri="{FF2B5EF4-FFF2-40B4-BE49-F238E27FC236}">
                <a16:creationId xmlns:a16="http://schemas.microsoft.com/office/drawing/2014/main" id="{B22D0CAB-2981-4E78-B000-3E4DD4850A3D}"/>
              </a:ext>
            </a:extLst>
          </p:cNvPr>
          <p:cNvSpPr>
            <a:spLocks noGrp="1"/>
          </p:cNvSpPr>
          <p:nvPr>
            <p:ph type="ftr" idx="14"/>
          </p:nvPr>
        </p:nvSpPr>
        <p:spPr>
          <a:xfrm>
            <a:off x="7178565" y="6475414"/>
            <a:ext cx="4246027" cy="180975"/>
          </a:xfrm>
        </p:spPr>
        <p:txBody>
          <a:bodyPr/>
          <a:lstStyle/>
          <a:p>
            <a:r>
              <a:rPr lang="en-GB" dirty="0"/>
              <a:t>Dror Regev, Huawei</a:t>
            </a:r>
          </a:p>
        </p:txBody>
      </p:sp>
      <mc:AlternateContent xmlns:mc="http://schemas.openxmlformats.org/markup-compatibility/2006">
        <mc:Choice xmlns:a14="http://schemas.microsoft.com/office/drawing/2010/main" Requires="a14">
          <p:sp>
            <p:nvSpPr>
              <p:cNvPr id="17" name="Rectangle 16">
                <a:extLst>
                  <a:ext uri="{FF2B5EF4-FFF2-40B4-BE49-F238E27FC236}">
                    <a16:creationId xmlns:a16="http://schemas.microsoft.com/office/drawing/2014/main" id="{0060A891-62FD-4784-80D0-0AA10D410073}"/>
                  </a:ext>
                </a:extLst>
              </p:cNvPr>
              <p:cNvSpPr/>
              <p:nvPr/>
            </p:nvSpPr>
            <p:spPr>
              <a:xfrm>
                <a:off x="839416" y="1547073"/>
                <a:ext cx="10585176" cy="5160259"/>
              </a:xfrm>
              <a:prstGeom prst="rect">
                <a:avLst/>
              </a:prstGeom>
            </p:spPr>
            <p:txBody>
              <a:bodyPr wrap="square">
                <a:spAutoFit/>
              </a:bodyPr>
              <a:lstStyle/>
              <a:p>
                <a:pPr marL="342900" indent="-342900" eaLnBrk="1" hangingPunct="1">
                  <a:lnSpc>
                    <a:spcPct val="90000"/>
                  </a:lnSpc>
                  <a:spcBef>
                    <a:spcPts val="600"/>
                  </a:spcBef>
                  <a:buFont typeface="Arial" panose="020B0604020202020204" pitchFamily="34" charset="0"/>
                  <a:buChar char="•"/>
                </a:pPr>
                <a:r>
                  <a:rPr lang="en-US" sz="1800" b="1" dirty="0">
                    <a:solidFill>
                      <a:srgbClr val="000000"/>
                    </a:solidFill>
                  </a:rPr>
                  <a:t>Mono-static UL </a:t>
                </a:r>
                <a:r>
                  <a:rPr lang="en-US" sz="1800" dirty="0">
                    <a:solidFill>
                      <a:srgbClr val="000000"/>
                    </a:solidFill>
                  </a:rPr>
                  <a:t>range, assuming an effectively constant TX-RX self leakage, is inversely proportional to </a:t>
                </a:r>
                <a14:m>
                  <m:oMath xmlns:m="http://schemas.openxmlformats.org/officeDocument/2006/math">
                    <m:sSup>
                      <m:sSupPr>
                        <m:ctrlPr>
                          <a:rPr lang="en-US" sz="1800" b="1" i="1">
                            <a:solidFill>
                              <a:schemeClr val="tx1"/>
                            </a:solidFill>
                            <a:latin typeface="Cambria Math" panose="02040503050406030204" pitchFamily="18" charset="0"/>
                          </a:rPr>
                        </m:ctrlPr>
                      </m:sSupPr>
                      <m:e>
                        <m:r>
                          <a:rPr lang="en-US" sz="1800" b="1">
                            <a:solidFill>
                              <a:schemeClr val="tx1"/>
                            </a:solidFill>
                            <a:latin typeface="Cambria Math" panose="02040503050406030204" pitchFamily="18" charset="0"/>
                          </a:rPr>
                          <m:t>𝐃</m:t>
                        </m:r>
                      </m:e>
                      <m:sup>
                        <m:r>
                          <a:rPr lang="en-US" sz="1800" b="1">
                            <a:solidFill>
                              <a:schemeClr val="tx1"/>
                            </a:solidFill>
                            <a:latin typeface="Cambria Math" panose="02040503050406030204" pitchFamily="18" charset="0"/>
                          </a:rPr>
                          <m:t>𝟐</m:t>
                        </m:r>
                      </m:sup>
                    </m:sSup>
                    <m:r>
                      <a:rPr lang="en-US" sz="1800" b="1">
                        <a:solidFill>
                          <a:schemeClr val="tx1"/>
                        </a:solidFill>
                        <a:latin typeface="Cambria Math" panose="02040503050406030204" pitchFamily="18" charset="0"/>
                      </a:rPr>
                      <m:t>∙</m:t>
                    </m:r>
                    <m:sSup>
                      <m:sSupPr>
                        <m:ctrlPr>
                          <a:rPr lang="en-US" sz="1800" b="1" i="1">
                            <a:solidFill>
                              <a:schemeClr val="tx1"/>
                            </a:solidFill>
                            <a:latin typeface="Cambria Math" panose="02040503050406030204" pitchFamily="18" charset="0"/>
                          </a:rPr>
                        </m:ctrlPr>
                      </m:sSupPr>
                      <m:e>
                        <m:r>
                          <a:rPr lang="en-US" sz="1800" b="1">
                            <a:solidFill>
                              <a:schemeClr val="tx1"/>
                            </a:solidFill>
                            <a:latin typeface="Cambria Math" panose="02040503050406030204" pitchFamily="18" charset="0"/>
                          </a:rPr>
                          <m:t>𝐃</m:t>
                        </m:r>
                      </m:e>
                      <m:sup>
                        <m:r>
                          <a:rPr lang="en-US" sz="1800" b="1">
                            <a:solidFill>
                              <a:schemeClr val="tx1"/>
                            </a:solidFill>
                            <a:latin typeface="Cambria Math" panose="02040503050406030204" pitchFamily="18" charset="0"/>
                          </a:rPr>
                          <m:t>𝟐</m:t>
                        </m:r>
                      </m:sup>
                    </m:sSup>
                    <m:r>
                      <a:rPr lang="en-US" sz="1800" b="1" i="1">
                        <a:solidFill>
                          <a:schemeClr val="tx1"/>
                        </a:solidFill>
                        <a:latin typeface="Cambria Math" panose="02040503050406030204" pitchFamily="18" charset="0"/>
                      </a:rPr>
                      <m:t> </m:t>
                    </m:r>
                  </m:oMath>
                </a14:m>
                <a:r>
                  <a:rPr lang="en-US" sz="1800" b="1" dirty="0">
                    <a:solidFill>
                      <a:srgbClr val="000000"/>
                    </a:solidFill>
                  </a:rPr>
                  <a:t>= D</a:t>
                </a:r>
                <a:r>
                  <a:rPr lang="en-US" sz="1800" b="1" baseline="30000" dirty="0">
                    <a:solidFill>
                      <a:srgbClr val="000000"/>
                    </a:solidFill>
                  </a:rPr>
                  <a:t>4</a:t>
                </a:r>
                <a:r>
                  <a:rPr lang="en-US" sz="1800" dirty="0">
                    <a:solidFill>
                      <a:srgbClr val="000000"/>
                    </a:solidFill>
                  </a:rPr>
                  <a:t> and directly to the backscattering loss magnitude</a:t>
                </a:r>
                <a14:m>
                  <m:oMath xmlns:m="http://schemas.openxmlformats.org/officeDocument/2006/math">
                    <m:sSub>
                      <m:sSubPr>
                        <m:ctrlPr>
                          <a:rPr lang="en-US" sz="1800" b="1" i="1" dirty="0">
                            <a:solidFill>
                              <a:srgbClr val="000000"/>
                            </a:solidFill>
                            <a:latin typeface="Cambria Math" panose="02040503050406030204" pitchFamily="18" charset="0"/>
                          </a:rPr>
                        </m:ctrlPr>
                      </m:sSubPr>
                      <m:e>
                        <m:r>
                          <a:rPr lang="en-US" sz="1800" b="1" i="0" dirty="0">
                            <a:solidFill>
                              <a:srgbClr val="000000"/>
                            </a:solidFill>
                            <a:latin typeface="Cambria Math" panose="02040503050406030204" pitchFamily="18" charset="0"/>
                          </a:rPr>
                          <m:t> </m:t>
                        </m:r>
                        <m:r>
                          <a:rPr lang="en-US" sz="1800" b="1" i="0" dirty="0">
                            <a:solidFill>
                              <a:srgbClr val="000000"/>
                            </a:solidFill>
                            <a:latin typeface="Cambria Math" panose="02040503050406030204" pitchFamily="18" charset="0"/>
                          </a:rPr>
                          <m:t>𝐁𝐒</m:t>
                        </m:r>
                      </m:e>
                      <m:sub>
                        <m:r>
                          <a:rPr lang="en-US" sz="1800" b="1" i="0" dirty="0">
                            <a:solidFill>
                              <a:srgbClr val="000000"/>
                            </a:solidFill>
                            <a:latin typeface="Cambria Math" panose="02040503050406030204" pitchFamily="18" charset="0"/>
                          </a:rPr>
                          <m:t>𝐋𝐨𝐬𝐬</m:t>
                        </m:r>
                      </m:sub>
                    </m:sSub>
                  </m:oMath>
                </a14:m>
                <a:r>
                  <a:rPr lang="en-US" sz="1800" dirty="0">
                    <a:solidFill>
                      <a:srgbClr val="000000"/>
                    </a:solidFill>
                  </a:rPr>
                  <a:t>. UL range may be extended by introducing backscattering gain (</a:t>
                </a:r>
                <a14:m>
                  <m:oMath xmlns:m="http://schemas.openxmlformats.org/officeDocument/2006/math">
                    <m:sSub>
                      <m:sSubPr>
                        <m:ctrlPr>
                          <a:rPr lang="en-US" sz="1800" i="1" dirty="0">
                            <a:solidFill>
                              <a:srgbClr val="000000"/>
                            </a:solidFill>
                            <a:latin typeface="Cambria Math" panose="02040503050406030204" pitchFamily="18" charset="0"/>
                          </a:rPr>
                        </m:ctrlPr>
                      </m:sSubPr>
                      <m:e>
                        <m:r>
                          <a:rPr lang="en-US" sz="1800" i="1" dirty="0">
                            <a:solidFill>
                              <a:srgbClr val="000000"/>
                            </a:solidFill>
                            <a:latin typeface="Cambria Math" panose="02040503050406030204" pitchFamily="18" charset="0"/>
                          </a:rPr>
                          <m:t> </m:t>
                        </m:r>
                        <m:r>
                          <a:rPr lang="en-US" sz="1800" b="0" i="1" dirty="0" smtClean="0">
                            <a:solidFill>
                              <a:srgbClr val="000000"/>
                            </a:solidFill>
                            <a:latin typeface="Cambria Math" panose="02040503050406030204" pitchFamily="18" charset="0"/>
                          </a:rPr>
                          <m:t>|</m:t>
                        </m:r>
                        <m:r>
                          <a:rPr lang="en-US" sz="1800" i="1" dirty="0">
                            <a:solidFill>
                              <a:srgbClr val="000000"/>
                            </a:solidFill>
                            <a:latin typeface="Cambria Math" panose="02040503050406030204" pitchFamily="18" charset="0"/>
                          </a:rPr>
                          <m:t>𝐵𝑆</m:t>
                        </m:r>
                      </m:e>
                      <m:sub>
                        <m:r>
                          <a:rPr lang="en-US" sz="1800" i="1" dirty="0">
                            <a:solidFill>
                              <a:srgbClr val="000000"/>
                            </a:solidFill>
                            <a:latin typeface="Cambria Math" panose="02040503050406030204" pitchFamily="18" charset="0"/>
                          </a:rPr>
                          <m:t>𝐿𝑜𝑠𝑠</m:t>
                        </m:r>
                      </m:sub>
                    </m:sSub>
                  </m:oMath>
                </a14:m>
                <a:r>
                  <a:rPr lang="en-US" sz="1800" dirty="0">
                    <a:solidFill>
                      <a:srgbClr val="000000"/>
                    </a:solidFill>
                  </a:rPr>
                  <a:t>| &gt; 1) [4]. The </a:t>
                </a:r>
                <a:r>
                  <a:rPr lang="en-US" sz="1800" dirty="0">
                    <a:solidFill>
                      <a:schemeClr val="tx1"/>
                    </a:solidFill>
                  </a:rPr>
                  <a:t>excitation carrier source power P</a:t>
                </a:r>
                <a:r>
                  <a:rPr lang="en-US" sz="1800" baseline="-25000" dirty="0">
                    <a:solidFill>
                      <a:schemeClr val="tx1"/>
                    </a:solidFill>
                  </a:rPr>
                  <a:t>EX_B </a:t>
                </a:r>
                <a:r>
                  <a:rPr lang="en-US" sz="1800" dirty="0">
                    <a:solidFill>
                      <a:srgbClr val="000000"/>
                    </a:solidFill>
                  </a:rPr>
                  <a:t>is constrained by linearity of the reader receiver and is practically limited to ~ 0 dBm.</a:t>
                </a:r>
              </a:p>
              <a:p>
                <a:pPr marL="342900" indent="-342900" eaLnBrk="1" hangingPunct="1">
                  <a:lnSpc>
                    <a:spcPct val="90000"/>
                  </a:lnSpc>
                  <a:spcBef>
                    <a:spcPts val="600"/>
                  </a:spcBef>
                  <a:buFont typeface="Arial" panose="020B0604020202020204" pitchFamily="34" charset="0"/>
                  <a:buChar char="•"/>
                </a:pPr>
                <a:r>
                  <a:rPr lang="en-US" sz="1800" b="1" dirty="0">
                    <a:solidFill>
                      <a:srgbClr val="000000"/>
                    </a:solidFill>
                  </a:rPr>
                  <a:t>Bi-static UL </a:t>
                </a:r>
                <a:r>
                  <a:rPr lang="en-US" sz="1800" dirty="0">
                    <a:solidFill>
                      <a:srgbClr val="000000"/>
                    </a:solidFill>
                  </a:rPr>
                  <a:t>range is inversely proportional to the </a:t>
                </a:r>
                <a:r>
                  <a:rPr lang="en-US" sz="1800" dirty="0">
                    <a:solidFill>
                      <a:schemeClr val="tx1"/>
                    </a:solidFill>
                  </a:rPr>
                  <a:t>product</a:t>
                </a:r>
                <a:r>
                  <a:rPr lang="en-US" sz="1800" dirty="0">
                    <a:solidFill>
                      <a:srgbClr val="000000"/>
                    </a:solidFill>
                  </a:rPr>
                  <a:t> of the </a:t>
                </a:r>
                <a:r>
                  <a:rPr lang="en-US" sz="1800" dirty="0">
                    <a:solidFill>
                      <a:schemeClr val="tx1"/>
                    </a:solidFill>
                  </a:rPr>
                  <a:t>squared</a:t>
                </a:r>
                <a:r>
                  <a:rPr lang="en-US" sz="1800" dirty="0">
                    <a:solidFill>
                      <a:srgbClr val="000000"/>
                    </a:solidFill>
                  </a:rPr>
                  <a:t> distances </a:t>
                </a:r>
                <a14:m>
                  <m:oMath xmlns:m="http://schemas.openxmlformats.org/officeDocument/2006/math">
                    <m:sSup>
                      <m:sSupPr>
                        <m:ctrlPr>
                          <a:rPr lang="en-US" sz="1800" b="1" i="1">
                            <a:solidFill>
                              <a:schemeClr val="tx1"/>
                            </a:solidFill>
                            <a:latin typeface="Cambria Math" panose="02040503050406030204" pitchFamily="18" charset="0"/>
                          </a:rPr>
                        </m:ctrlPr>
                      </m:sSupPr>
                      <m:e>
                        <m:r>
                          <a:rPr lang="en-US" sz="1800" b="1" i="0">
                            <a:solidFill>
                              <a:schemeClr val="tx1"/>
                            </a:solidFill>
                            <a:latin typeface="Cambria Math" panose="02040503050406030204" pitchFamily="18" charset="0"/>
                          </a:rPr>
                          <m:t>𝐃</m:t>
                        </m:r>
                        <m:r>
                          <a:rPr lang="en-US" sz="1800" b="1" i="0" baseline="-25000">
                            <a:solidFill>
                              <a:schemeClr val="tx1"/>
                            </a:solidFill>
                            <a:latin typeface="Cambria Math" panose="02040503050406030204" pitchFamily="18" charset="0"/>
                          </a:rPr>
                          <m:t>𝐀</m:t>
                        </m:r>
                      </m:e>
                      <m:sup>
                        <m:r>
                          <a:rPr lang="en-US" sz="1800" b="1" i="0">
                            <a:solidFill>
                              <a:schemeClr val="tx1"/>
                            </a:solidFill>
                            <a:latin typeface="Cambria Math" panose="02040503050406030204" pitchFamily="18" charset="0"/>
                          </a:rPr>
                          <m:t>𝟐</m:t>
                        </m:r>
                      </m:sup>
                    </m:sSup>
                    <m:r>
                      <a:rPr lang="en-US" sz="1800" b="1" i="0">
                        <a:solidFill>
                          <a:schemeClr val="tx1"/>
                        </a:solidFill>
                        <a:latin typeface="Cambria Math" panose="02040503050406030204" pitchFamily="18" charset="0"/>
                      </a:rPr>
                      <m:t>∙</m:t>
                    </m:r>
                    <m:sSup>
                      <m:sSupPr>
                        <m:ctrlPr>
                          <a:rPr lang="en-US" sz="1800" b="1" i="1">
                            <a:solidFill>
                              <a:schemeClr val="tx1"/>
                            </a:solidFill>
                            <a:latin typeface="Cambria Math" panose="02040503050406030204" pitchFamily="18" charset="0"/>
                          </a:rPr>
                        </m:ctrlPr>
                      </m:sSupPr>
                      <m:e>
                        <m:r>
                          <a:rPr lang="en-US" sz="1800" b="1" i="0">
                            <a:solidFill>
                              <a:schemeClr val="tx1"/>
                            </a:solidFill>
                            <a:latin typeface="Cambria Math" panose="02040503050406030204" pitchFamily="18" charset="0"/>
                          </a:rPr>
                          <m:t>𝐃</m:t>
                        </m:r>
                        <m:r>
                          <a:rPr lang="en-US" sz="1800" b="1" i="0" baseline="-25000">
                            <a:solidFill>
                              <a:schemeClr val="tx1"/>
                            </a:solidFill>
                            <a:latin typeface="Cambria Math" panose="02040503050406030204" pitchFamily="18" charset="0"/>
                          </a:rPr>
                          <m:t>𝐁</m:t>
                        </m:r>
                      </m:e>
                      <m:sup>
                        <m:r>
                          <a:rPr lang="en-US" sz="1800" b="1" i="0">
                            <a:solidFill>
                              <a:schemeClr val="tx1"/>
                            </a:solidFill>
                            <a:latin typeface="Cambria Math" panose="02040503050406030204" pitchFamily="18" charset="0"/>
                          </a:rPr>
                          <m:t>𝟐</m:t>
                        </m:r>
                      </m:sup>
                    </m:sSup>
                    <m:r>
                      <a:rPr lang="en-US" sz="1800" i="1">
                        <a:solidFill>
                          <a:schemeClr val="tx1"/>
                        </a:solidFill>
                        <a:latin typeface="Cambria Math" panose="02040503050406030204" pitchFamily="18" charset="0"/>
                      </a:rPr>
                      <m:t> </m:t>
                    </m:r>
                  </m:oMath>
                </a14:m>
                <a:r>
                  <a:rPr lang="en-US" sz="1800" dirty="0">
                    <a:solidFill>
                      <a:srgbClr val="000000"/>
                    </a:solidFill>
                  </a:rPr>
                  <a:t>and directly to the squared direct leakage path </a:t>
                </a:r>
                <a14:m>
                  <m:oMath xmlns:m="http://schemas.openxmlformats.org/officeDocument/2006/math">
                    <m:r>
                      <a:rPr lang="en-US" sz="1800" b="1" i="0">
                        <a:solidFill>
                          <a:schemeClr val="tx1"/>
                        </a:solidFill>
                        <a:latin typeface="Cambria Math" panose="02040503050406030204" pitchFamily="18" charset="0"/>
                      </a:rPr>
                      <m:t>𝐃</m:t>
                    </m:r>
                    <m:r>
                      <a:rPr lang="en-US" sz="1800" b="1" i="0" baseline="-25000">
                        <a:solidFill>
                          <a:schemeClr val="tx1"/>
                        </a:solidFill>
                        <a:latin typeface="Cambria Math" panose="02040503050406030204" pitchFamily="18" charset="0"/>
                      </a:rPr>
                      <m:t>𝐋𝐤</m:t>
                    </m:r>
                    <m:r>
                      <a:rPr lang="en-US" sz="1800" b="1" i="0" baseline="30000">
                        <a:solidFill>
                          <a:schemeClr val="tx1"/>
                        </a:solidFill>
                        <a:latin typeface="Cambria Math" panose="02040503050406030204" pitchFamily="18" charset="0"/>
                      </a:rPr>
                      <m:t>𝟐</m:t>
                    </m:r>
                    <m:r>
                      <a:rPr lang="en-US" sz="1800" i="1" baseline="30000">
                        <a:solidFill>
                          <a:schemeClr val="tx1"/>
                        </a:solidFill>
                        <a:latin typeface="Cambria Math" panose="02040503050406030204" pitchFamily="18" charset="0"/>
                      </a:rPr>
                      <m:t> </m:t>
                    </m:r>
                  </m:oMath>
                </a14:m>
                <a:r>
                  <a:rPr lang="en-US" sz="1800" dirty="0">
                    <a:solidFill>
                      <a:srgbClr val="000000"/>
                    </a:solidFill>
                  </a:rPr>
                  <a:t> (</a:t>
                </a:r>
                <a:r>
                  <a:rPr lang="en-US" sz="1800" dirty="0">
                    <a:solidFill>
                      <a:schemeClr val="tx1"/>
                    </a:solidFill>
                  </a:rPr>
                  <a:t>D</a:t>
                </a:r>
                <a:r>
                  <a:rPr lang="en-US" sz="1800" b="1" baseline="-25000" dirty="0">
                    <a:solidFill>
                      <a:schemeClr val="tx1"/>
                    </a:solidFill>
                  </a:rPr>
                  <a:t>A</a:t>
                </a:r>
                <a:r>
                  <a:rPr lang="en-US" sz="1800" b="1" dirty="0">
                    <a:solidFill>
                      <a:schemeClr val="tx1"/>
                    </a:solidFill>
                  </a:rPr>
                  <a:t>, </a:t>
                </a:r>
                <a:r>
                  <a:rPr lang="en-US" sz="1800" dirty="0">
                    <a:solidFill>
                      <a:schemeClr val="tx1"/>
                    </a:solidFill>
                  </a:rPr>
                  <a:t>D</a:t>
                </a:r>
                <a:r>
                  <a:rPr lang="en-US" sz="1800" b="1" baseline="-25000" dirty="0">
                    <a:solidFill>
                      <a:schemeClr val="tx1"/>
                    </a:solidFill>
                  </a:rPr>
                  <a:t>B</a:t>
                </a:r>
                <a:r>
                  <a:rPr lang="en-US" sz="1800" b="1" dirty="0">
                    <a:solidFill>
                      <a:schemeClr val="tx1"/>
                    </a:solidFill>
                  </a:rPr>
                  <a:t> </a:t>
                </a:r>
                <a:r>
                  <a:rPr lang="en-US" sz="1800" dirty="0">
                    <a:solidFill>
                      <a:schemeClr val="tx1"/>
                    </a:solidFill>
                  </a:rPr>
                  <a:t>and</a:t>
                </a:r>
                <a:r>
                  <a:rPr lang="en-US" sz="1800" b="1" dirty="0">
                    <a:solidFill>
                      <a:schemeClr val="tx1"/>
                    </a:solidFill>
                  </a:rPr>
                  <a:t> </a:t>
                </a:r>
                <a14:m>
                  <m:oMath xmlns:m="http://schemas.openxmlformats.org/officeDocument/2006/math">
                    <m:r>
                      <m:rPr>
                        <m:sty m:val="p"/>
                      </m:rPr>
                      <a:rPr lang="en-US" sz="1800" b="0" i="1">
                        <a:solidFill>
                          <a:schemeClr val="tx1"/>
                        </a:solidFill>
                        <a:latin typeface="Cambria Math" panose="02040503050406030204" pitchFamily="18" charset="0"/>
                      </a:rPr>
                      <m:t>D</m:t>
                    </m:r>
                    <m:r>
                      <m:rPr>
                        <m:sty m:val="p"/>
                      </m:rPr>
                      <a:rPr lang="en-US" sz="1800" b="0" i="1" baseline="-25000">
                        <a:solidFill>
                          <a:schemeClr val="tx1"/>
                        </a:solidFill>
                        <a:latin typeface="Cambria Math" panose="02040503050406030204" pitchFamily="18" charset="0"/>
                      </a:rPr>
                      <m:t>Lk</m:t>
                    </m:r>
                  </m:oMath>
                </a14:m>
                <a:r>
                  <a:rPr lang="en-US" sz="1800" dirty="0">
                    <a:solidFill>
                      <a:srgbClr val="000000"/>
                    </a:solidFill>
                  </a:rPr>
                  <a:t> depend on the deployment) and the backscattering loss magnitude</a:t>
                </a:r>
                <a14:m>
                  <m:oMath xmlns:m="http://schemas.openxmlformats.org/officeDocument/2006/math">
                    <m:sSub>
                      <m:sSubPr>
                        <m:ctrlPr>
                          <a:rPr lang="en-US" sz="1800" b="1" i="1" dirty="0">
                            <a:solidFill>
                              <a:srgbClr val="000000"/>
                            </a:solidFill>
                            <a:latin typeface="Cambria Math" panose="02040503050406030204" pitchFamily="18" charset="0"/>
                          </a:rPr>
                        </m:ctrlPr>
                      </m:sSubPr>
                      <m:e>
                        <m:r>
                          <a:rPr lang="en-US" sz="1800" b="1" i="0" dirty="0">
                            <a:solidFill>
                              <a:srgbClr val="000000"/>
                            </a:solidFill>
                            <a:latin typeface="Cambria Math" panose="02040503050406030204" pitchFamily="18" charset="0"/>
                          </a:rPr>
                          <m:t> </m:t>
                        </m:r>
                        <m:r>
                          <a:rPr lang="en-US" sz="1800" b="1" i="0" dirty="0">
                            <a:solidFill>
                              <a:srgbClr val="000000"/>
                            </a:solidFill>
                            <a:latin typeface="Cambria Math" panose="02040503050406030204" pitchFamily="18" charset="0"/>
                          </a:rPr>
                          <m:t>𝐁𝐒</m:t>
                        </m:r>
                      </m:e>
                      <m:sub>
                        <m:r>
                          <a:rPr lang="en-US" sz="1800" b="1" i="0" dirty="0">
                            <a:solidFill>
                              <a:srgbClr val="000000"/>
                            </a:solidFill>
                            <a:latin typeface="Cambria Math" panose="02040503050406030204" pitchFamily="18" charset="0"/>
                          </a:rPr>
                          <m:t>𝐋𝐨𝐬𝐬</m:t>
                        </m:r>
                      </m:sub>
                    </m:sSub>
                  </m:oMath>
                </a14:m>
                <a:r>
                  <a:rPr lang="en-US" sz="1800" dirty="0">
                    <a:solidFill>
                      <a:srgbClr val="000000"/>
                    </a:solidFill>
                  </a:rPr>
                  <a:t>. UL range may be extended here as well by introducing backscattering gain [4]. Since the envisioned use cases require longer ranges than in mono-static, the UL range may be limited by the power available for EH when the energizer is at a distance </a:t>
                </a:r>
                <a:r>
                  <a:rPr lang="en-US" sz="1800" b="1" dirty="0">
                    <a:solidFill>
                      <a:srgbClr val="000000"/>
                    </a:solidFill>
                    <a:latin typeface="Times New Roman"/>
                    <a:ea typeface="MS Gothic"/>
                  </a:rPr>
                  <a:t>D</a:t>
                </a:r>
                <a:r>
                  <a:rPr lang="en-US" sz="1800" b="1" baseline="-25000" dirty="0">
                    <a:solidFill>
                      <a:srgbClr val="000000"/>
                    </a:solidFill>
                    <a:latin typeface="Times New Roman"/>
                    <a:ea typeface="MS Gothic"/>
                  </a:rPr>
                  <a:t>A</a:t>
                </a:r>
                <a:r>
                  <a:rPr lang="en-US" sz="1800" dirty="0">
                    <a:solidFill>
                      <a:srgbClr val="000000"/>
                    </a:solidFill>
                  </a:rPr>
                  <a:t> from the AMP tag. However, the direct leakage between the energizer/carrier source to the AP, is practically at least 20 dB lower than that of the mono-static scenario, enabling higher carrier source excitation waveform power levels (</a:t>
                </a:r>
                <a:r>
                  <a:rPr lang="en-US" sz="1400" dirty="0">
                    <a:solidFill>
                      <a:srgbClr val="000000"/>
                    </a:solidFill>
                    <a:latin typeface="Times New Roman"/>
                    <a:ea typeface="MS Gothic"/>
                  </a:rPr>
                  <a:t>P</a:t>
                </a:r>
                <a:r>
                  <a:rPr lang="en-US" sz="1400" b="1" baseline="-25000" dirty="0">
                    <a:solidFill>
                      <a:srgbClr val="000000"/>
                    </a:solidFill>
                    <a:latin typeface="Times New Roman"/>
                    <a:ea typeface="MS Gothic"/>
                  </a:rPr>
                  <a:t>EX_B </a:t>
                </a:r>
                <a:r>
                  <a:rPr lang="en-US" sz="1800" dirty="0">
                    <a:solidFill>
                      <a:srgbClr val="000000"/>
                    </a:solidFill>
                  </a:rPr>
                  <a:t>~20 dBm) and contribute as well to extended UL ranges as compared with Mono-static. Bi-static UL range however, is more limited by EH range as compared with Mono-static.</a:t>
                </a:r>
              </a:p>
              <a:p>
                <a:pPr marL="342900" indent="-342900" eaLnBrk="1" hangingPunct="1">
                  <a:lnSpc>
                    <a:spcPct val="90000"/>
                  </a:lnSpc>
                  <a:spcBef>
                    <a:spcPts val="600"/>
                  </a:spcBef>
                  <a:buFont typeface="Arial" panose="020B0604020202020204" pitchFamily="34" charset="0"/>
                  <a:buChar char="•"/>
                </a:pPr>
                <a:endParaRPr lang="en-US" sz="1800" dirty="0">
                  <a:solidFill>
                    <a:srgbClr val="000000"/>
                  </a:solidFill>
                </a:endParaRPr>
              </a:p>
              <a:p>
                <a:pPr marL="342900" indent="-342900" eaLnBrk="1" hangingPunct="1">
                  <a:lnSpc>
                    <a:spcPct val="90000"/>
                  </a:lnSpc>
                  <a:spcBef>
                    <a:spcPts val="600"/>
                  </a:spcBef>
                  <a:buFont typeface="Arial" panose="020B0604020202020204" pitchFamily="34" charset="0"/>
                  <a:buChar char="•"/>
                </a:pPr>
                <a:r>
                  <a:rPr lang="en-US" sz="1800" dirty="0">
                    <a:solidFill>
                      <a:srgbClr val="000000"/>
                    </a:solidFill>
                  </a:rPr>
                  <a:t>EH range can not be improved by implementing BS gain.</a:t>
                </a:r>
              </a:p>
              <a:p>
                <a:pPr marL="342900" indent="-342900" eaLnBrk="1" hangingPunct="1">
                  <a:lnSpc>
                    <a:spcPct val="90000"/>
                  </a:lnSpc>
                  <a:spcBef>
                    <a:spcPts val="600"/>
                  </a:spcBef>
                  <a:buFont typeface="Arial" panose="020B0604020202020204" pitchFamily="34" charset="0"/>
                  <a:buChar char="•"/>
                </a:pPr>
                <a:endParaRPr lang="en-US" sz="1800" dirty="0">
                  <a:solidFill>
                    <a:srgbClr val="000000"/>
                  </a:solidFill>
                </a:endParaRPr>
              </a:p>
              <a:p>
                <a:pPr marL="342900" indent="-342900" eaLnBrk="1" hangingPunct="1">
                  <a:lnSpc>
                    <a:spcPct val="90000"/>
                  </a:lnSpc>
                  <a:spcBef>
                    <a:spcPts val="600"/>
                  </a:spcBef>
                  <a:buFont typeface="Arial" panose="020B0604020202020204" pitchFamily="34" charset="0"/>
                  <a:buChar char="•"/>
                </a:pPr>
                <a:r>
                  <a:rPr lang="en-US" sz="1800" dirty="0">
                    <a:solidFill>
                      <a:srgbClr val="000000"/>
                    </a:solidFill>
                  </a:rPr>
                  <a:t>EH range can be improved by ~ 20 dB, if  energizing is performed @ S1G WPT. </a:t>
                </a:r>
                <a:r>
                  <a:rPr lang="en-US" sz="1800" dirty="0">
                    <a:solidFill>
                      <a:schemeClr val="tx1"/>
                    </a:solidFill>
                  </a:rPr>
                  <a:t>P</a:t>
                </a:r>
                <a:r>
                  <a:rPr lang="en-US" sz="1800" b="1" baseline="-25000" dirty="0">
                    <a:solidFill>
                      <a:schemeClr val="tx1"/>
                    </a:solidFill>
                  </a:rPr>
                  <a:t>EX_C </a:t>
                </a:r>
                <a:r>
                  <a:rPr lang="en-US" sz="1800" dirty="0">
                    <a:solidFill>
                      <a:srgbClr val="000000"/>
                    </a:solidFill>
                  </a:rPr>
                  <a:t>can be 30 dBm or more vs. 20 dBm at 2.4 GHz and the path loss is 8.5 dB lower at S1G.</a:t>
                </a:r>
              </a:p>
              <a:p>
                <a:pPr defTabSz="914400" eaLnBrk="1" hangingPunct="1">
                  <a:buClrTx/>
                  <a:buSzTx/>
                </a:pPr>
                <a:endParaRPr lang="en-US" sz="1800" i="1" baseline="-25000" dirty="0">
                  <a:solidFill>
                    <a:srgbClr val="000000"/>
                  </a:solidFill>
                  <a:latin typeface="Cambria Math" panose="02040503050406030204" pitchFamily="18" charset="0"/>
                  <a:ea typeface="宋体" charset="-122"/>
                </a:endParaRPr>
              </a:p>
            </p:txBody>
          </p:sp>
        </mc:Choice>
        <mc:Fallback>
          <p:sp>
            <p:nvSpPr>
              <p:cNvPr id="17" name="Rectangle 16">
                <a:extLst>
                  <a:ext uri="{FF2B5EF4-FFF2-40B4-BE49-F238E27FC236}">
                    <a16:creationId xmlns:a16="http://schemas.microsoft.com/office/drawing/2014/main" id="{0060A891-62FD-4784-80D0-0AA10D410073}"/>
                  </a:ext>
                </a:extLst>
              </p:cNvPr>
              <p:cNvSpPr>
                <a:spLocks noRot="1" noChangeAspect="1" noMove="1" noResize="1" noEditPoints="1" noAdjustHandles="1" noChangeArrowheads="1" noChangeShapeType="1" noTextEdit="1"/>
              </p:cNvSpPr>
              <p:nvPr/>
            </p:nvSpPr>
            <p:spPr>
              <a:xfrm>
                <a:off x="839416" y="1547073"/>
                <a:ext cx="10585176" cy="5160259"/>
              </a:xfrm>
              <a:prstGeom prst="rect">
                <a:avLst/>
              </a:prstGeom>
              <a:blipFill>
                <a:blip r:embed="rId3"/>
                <a:stretch>
                  <a:fillRect l="-403" t="-1064" r="-173"/>
                </a:stretch>
              </a:blipFill>
            </p:spPr>
            <p:txBody>
              <a:bodyPr/>
              <a:lstStyle/>
              <a:p>
                <a:r>
                  <a:rPr lang="en-US">
                    <a:noFill/>
                  </a:rPr>
                  <a:t> </a:t>
                </a:r>
              </a:p>
            </p:txBody>
          </p:sp>
        </mc:Fallback>
      </mc:AlternateContent>
      <p:sp>
        <p:nvSpPr>
          <p:cNvPr id="7" name="Slide Number Placeholder 5">
            <a:extLst>
              <a:ext uri="{FF2B5EF4-FFF2-40B4-BE49-F238E27FC236}">
                <a16:creationId xmlns:a16="http://schemas.microsoft.com/office/drawing/2014/main" id="{E678CD79-B274-4C2E-8402-41EBD0CC02EC}"/>
              </a:ext>
            </a:extLst>
          </p:cNvPr>
          <p:cNvSpPr txBox="1">
            <a:spLocks/>
          </p:cNvSpPr>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351F4386-A5E2-41A1-B4D0-BE653C929E06}" type="slidenum">
              <a:rPr lang="en-GB" smtClean="0"/>
              <a:pPr/>
              <a:t>8</a:t>
            </a:fld>
            <a:endParaRPr lang="en-GB" dirty="0"/>
          </a:p>
        </p:txBody>
      </p:sp>
      <p:sp>
        <p:nvSpPr>
          <p:cNvPr id="2" name="Slide Number Placeholder 1">
            <a:extLst>
              <a:ext uri="{FF2B5EF4-FFF2-40B4-BE49-F238E27FC236}">
                <a16:creationId xmlns:a16="http://schemas.microsoft.com/office/drawing/2014/main" id="{68BB02EA-A84B-4509-BD0B-3EDB903C193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79987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67408" y="615816"/>
            <a:ext cx="10883166" cy="74162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IE" dirty="0"/>
              <a:t>Revisit Standard </a:t>
            </a:r>
            <a:r>
              <a:rPr lang="en-US" dirty="0"/>
              <a:t>AMP BS Tag and Proposed Enhancement</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5" name="Footer Placeholder 4"/>
          <p:cNvSpPr>
            <a:spLocks noGrp="1"/>
          </p:cNvSpPr>
          <p:nvPr>
            <p:ph type="ftr" idx="14"/>
          </p:nvPr>
        </p:nvSpPr>
        <p:spPr>
          <a:xfrm>
            <a:off x="7143757" y="6475414"/>
            <a:ext cx="4246027" cy="180975"/>
          </a:xfrm>
        </p:spPr>
        <p:txBody>
          <a:bodyPr/>
          <a:lstStyle/>
          <a:p>
            <a:r>
              <a:rPr lang="en-GB" dirty="0"/>
              <a:t>Dror Regev, Huawei</a:t>
            </a:r>
          </a:p>
        </p:txBody>
      </p:sp>
      <p:sp>
        <p:nvSpPr>
          <p:cNvPr id="4" name="Date Placeholder 3"/>
          <p:cNvSpPr>
            <a:spLocks noGrp="1"/>
          </p:cNvSpPr>
          <p:nvPr>
            <p:ph type="dt" idx="15"/>
          </p:nvPr>
        </p:nvSpPr>
        <p:spPr/>
        <p:txBody>
          <a:bodyPr/>
          <a:lstStyle/>
          <a:p>
            <a:r>
              <a:rPr lang="en-US"/>
              <a:t>Mar. 2025</a:t>
            </a:r>
            <a:endParaRPr lang="en-GB" dirty="0"/>
          </a:p>
        </p:txBody>
      </p:sp>
      <p:sp>
        <p:nvSpPr>
          <p:cNvPr id="7" name="TextBox 6">
            <a:extLst>
              <a:ext uri="{FF2B5EF4-FFF2-40B4-BE49-F238E27FC236}">
                <a16:creationId xmlns:a16="http://schemas.microsoft.com/office/drawing/2014/main" id="{632E012D-19B1-4C7A-B32A-66250286DB37}"/>
              </a:ext>
            </a:extLst>
          </p:cNvPr>
          <p:cNvSpPr txBox="1"/>
          <p:nvPr/>
        </p:nvSpPr>
        <p:spPr>
          <a:xfrm>
            <a:off x="581607" y="1265116"/>
            <a:ext cx="11068967" cy="2677656"/>
          </a:xfrm>
          <a:prstGeom prst="rect">
            <a:avLst/>
          </a:prstGeom>
          <a:noFill/>
        </p:spPr>
        <p:txBody>
          <a:bodyPr wrap="square" rtlCol="0">
            <a:spAutoFit/>
          </a:bodyPr>
          <a:lstStyle/>
          <a:p>
            <a:pPr marL="342900" indent="-342900">
              <a:buFont typeface="Arial" panose="020B0604020202020204" pitchFamily="34" charset="0"/>
              <a:buChar char="•"/>
            </a:pPr>
            <a:r>
              <a:rPr lang="en-US" dirty="0">
                <a:solidFill>
                  <a:schemeClr val="tx1"/>
                </a:solidFill>
              </a:rPr>
              <a:t>We have focused on low power/short range passive backscattering AMP tags so far. </a:t>
            </a:r>
          </a:p>
          <a:p>
            <a:pPr marL="342900" indent="-342900">
              <a:buFont typeface="Arial" panose="020B0604020202020204" pitchFamily="34" charset="0"/>
              <a:buChar char="•"/>
            </a:pPr>
            <a:r>
              <a:rPr lang="en-US" dirty="0">
                <a:solidFill>
                  <a:schemeClr val="tx1"/>
                </a:solidFill>
              </a:rPr>
              <a:t>It may be beneficial to consider an enhanced extended range semi-active AMP tag </a:t>
            </a:r>
          </a:p>
          <a:p>
            <a:r>
              <a:rPr lang="en-US" dirty="0">
                <a:solidFill>
                  <a:schemeClr val="tx1"/>
                </a:solidFill>
              </a:rPr>
              <a:t>     with EH at S1G</a:t>
            </a:r>
          </a:p>
          <a:p>
            <a:pPr marL="342900" indent="-342900">
              <a:buFont typeface="Arial" panose="020B0604020202020204" pitchFamily="34" charset="0"/>
              <a:buChar char="•"/>
            </a:pPr>
            <a:r>
              <a:rPr lang="en-US" dirty="0">
                <a:solidFill>
                  <a:schemeClr val="tx1"/>
                </a:solidFill>
              </a:rPr>
              <a:t>BS tags operating in a bi-static mode that use a BS amplifier, will require more power and higher P</a:t>
            </a:r>
            <a:r>
              <a:rPr lang="en-US" baseline="-25000" dirty="0">
                <a:solidFill>
                  <a:schemeClr val="tx1"/>
                </a:solidFill>
              </a:rPr>
              <a:t>EH</a:t>
            </a:r>
            <a:r>
              <a:rPr lang="en-US" dirty="0">
                <a:solidFill>
                  <a:schemeClr val="tx1"/>
                </a:solidFill>
              </a:rPr>
              <a:t>, especially when located further from the energizer. This requirement can be met when charging at S1G.</a:t>
            </a:r>
          </a:p>
          <a:p>
            <a:pPr marL="342900" indent="-342900">
              <a:buFont typeface="Arial" panose="020B0604020202020204" pitchFamily="34" charset="0"/>
              <a:buChar char="•"/>
            </a:pPr>
            <a:r>
              <a:rPr lang="en-US" dirty="0">
                <a:solidFill>
                  <a:schemeClr val="tx1"/>
                </a:solidFill>
              </a:rPr>
              <a:t>Mono-static tags can also speed up charging times at S1G</a:t>
            </a:r>
            <a:endParaRPr lang="en-IL" dirty="0">
              <a:solidFill>
                <a:schemeClr val="tx1"/>
              </a:solidFill>
            </a:endParaRPr>
          </a:p>
        </p:txBody>
      </p:sp>
      <p:sp>
        <p:nvSpPr>
          <p:cNvPr id="8" name="TextBox 7">
            <a:extLst>
              <a:ext uri="{FF2B5EF4-FFF2-40B4-BE49-F238E27FC236}">
                <a16:creationId xmlns:a16="http://schemas.microsoft.com/office/drawing/2014/main" id="{2BA91DED-C04B-428A-BB12-E6C97F7DEBE6}"/>
              </a:ext>
            </a:extLst>
          </p:cNvPr>
          <p:cNvSpPr txBox="1"/>
          <p:nvPr/>
        </p:nvSpPr>
        <p:spPr>
          <a:xfrm>
            <a:off x="701058" y="5593360"/>
            <a:ext cx="10358926" cy="830997"/>
          </a:xfrm>
          <a:prstGeom prst="rect">
            <a:avLst/>
          </a:prstGeom>
          <a:noFill/>
        </p:spPr>
        <p:txBody>
          <a:bodyPr wrap="none" rtlCol="0">
            <a:spAutoFit/>
          </a:bodyPr>
          <a:lstStyle/>
          <a:p>
            <a:r>
              <a:rPr lang="en-US" dirty="0">
                <a:solidFill>
                  <a:schemeClr val="tx1"/>
                </a:solidFill>
              </a:rPr>
              <a:t>* S1G is preferred for extended range/shorter duration EH. Harvesting at 2.4 GHz,</a:t>
            </a:r>
          </a:p>
          <a:p>
            <a:r>
              <a:rPr lang="en-US" dirty="0">
                <a:solidFill>
                  <a:schemeClr val="tx1"/>
                </a:solidFill>
              </a:rPr>
              <a:t> maybe used for backup  </a:t>
            </a:r>
            <a:endParaRPr lang="en-IL" dirty="0">
              <a:solidFill>
                <a:schemeClr val="tx1"/>
              </a:solidFill>
            </a:endParaRPr>
          </a:p>
        </p:txBody>
      </p:sp>
      <p:graphicFrame>
        <p:nvGraphicFramePr>
          <p:cNvPr id="10" name="Table 9">
            <a:extLst>
              <a:ext uri="{FF2B5EF4-FFF2-40B4-BE49-F238E27FC236}">
                <a16:creationId xmlns:a16="http://schemas.microsoft.com/office/drawing/2014/main" id="{91477E83-30BB-4E07-A99D-8B4E22DAC41F}"/>
              </a:ext>
            </a:extLst>
          </p:cNvPr>
          <p:cNvGraphicFramePr>
            <a:graphicFrameLocks noGrp="1"/>
          </p:cNvGraphicFramePr>
          <p:nvPr>
            <p:extLst>
              <p:ext uri="{D42A27DB-BD31-4B8C-83A1-F6EECF244321}">
                <p14:modId xmlns:p14="http://schemas.microsoft.com/office/powerpoint/2010/main" val="1776185256"/>
              </p:ext>
            </p:extLst>
          </p:nvPr>
        </p:nvGraphicFramePr>
        <p:xfrm>
          <a:off x="573767" y="3918389"/>
          <a:ext cx="11270448" cy="1674495"/>
        </p:xfrm>
        <a:graphic>
          <a:graphicData uri="http://schemas.openxmlformats.org/drawingml/2006/table">
            <a:tbl>
              <a:tblPr>
                <a:tableStyleId>{5C22544A-7EE6-4342-B048-85BDC9FD1C3A}</a:tableStyleId>
              </a:tblPr>
              <a:tblGrid>
                <a:gridCol w="1008763">
                  <a:extLst>
                    <a:ext uri="{9D8B030D-6E8A-4147-A177-3AD203B41FA5}">
                      <a16:colId xmlns:a16="http://schemas.microsoft.com/office/drawing/2014/main" val="3224357289"/>
                    </a:ext>
                  </a:extLst>
                </a:gridCol>
                <a:gridCol w="1080120">
                  <a:extLst>
                    <a:ext uri="{9D8B030D-6E8A-4147-A177-3AD203B41FA5}">
                      <a16:colId xmlns:a16="http://schemas.microsoft.com/office/drawing/2014/main" val="3067262515"/>
                    </a:ext>
                  </a:extLst>
                </a:gridCol>
                <a:gridCol w="1728192">
                  <a:extLst>
                    <a:ext uri="{9D8B030D-6E8A-4147-A177-3AD203B41FA5}">
                      <a16:colId xmlns:a16="http://schemas.microsoft.com/office/drawing/2014/main" val="3311367101"/>
                    </a:ext>
                  </a:extLst>
                </a:gridCol>
                <a:gridCol w="1512168">
                  <a:extLst>
                    <a:ext uri="{9D8B030D-6E8A-4147-A177-3AD203B41FA5}">
                      <a16:colId xmlns:a16="http://schemas.microsoft.com/office/drawing/2014/main" val="1136512726"/>
                    </a:ext>
                  </a:extLst>
                </a:gridCol>
                <a:gridCol w="1656184">
                  <a:extLst>
                    <a:ext uri="{9D8B030D-6E8A-4147-A177-3AD203B41FA5}">
                      <a16:colId xmlns:a16="http://schemas.microsoft.com/office/drawing/2014/main" val="1035681372"/>
                    </a:ext>
                  </a:extLst>
                </a:gridCol>
                <a:gridCol w="2016224">
                  <a:extLst>
                    <a:ext uri="{9D8B030D-6E8A-4147-A177-3AD203B41FA5}">
                      <a16:colId xmlns:a16="http://schemas.microsoft.com/office/drawing/2014/main" val="738939542"/>
                    </a:ext>
                  </a:extLst>
                </a:gridCol>
                <a:gridCol w="2268797">
                  <a:extLst>
                    <a:ext uri="{9D8B030D-6E8A-4147-A177-3AD203B41FA5}">
                      <a16:colId xmlns:a16="http://schemas.microsoft.com/office/drawing/2014/main" val="4036361824"/>
                    </a:ext>
                  </a:extLst>
                </a:gridCol>
              </a:tblGrid>
              <a:tr h="370215">
                <a:tc>
                  <a:txBody>
                    <a:bodyPr/>
                    <a:lstStyle/>
                    <a:p>
                      <a:pPr algn="ctr" fontAlgn="b"/>
                      <a:r>
                        <a:rPr lang="en-US" sz="1800" b="1" u="none" strike="noStrike" dirty="0">
                          <a:effectLst/>
                        </a:rPr>
                        <a:t>AMP Tag Type</a:t>
                      </a:r>
                      <a:endParaRPr lang="en-US" sz="1800" b="1"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b="1" u="none" strike="noStrike" dirty="0">
                          <a:effectLst/>
                        </a:rPr>
                        <a:t>Bi-Static Range</a:t>
                      </a:r>
                      <a:endParaRPr lang="en-US" sz="1800" b="1"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b="1" u="none" strike="noStrike" dirty="0">
                          <a:effectLst/>
                        </a:rPr>
                        <a:t>UL power Consumption</a:t>
                      </a:r>
                      <a:endParaRPr lang="en-US" sz="1800" b="1"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b="1" u="none" strike="noStrike" dirty="0">
                          <a:effectLst/>
                        </a:rPr>
                        <a:t>Power Storage / Capacitor</a:t>
                      </a:r>
                      <a:endParaRPr lang="en-US" sz="1800" b="1"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b="1" u="none" strike="noStrike" dirty="0">
                          <a:effectLst/>
                        </a:rPr>
                        <a:t>Antenna Frequency</a:t>
                      </a:r>
                      <a:endParaRPr lang="en-US" sz="1800" b="1"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b="1" u="none" strike="noStrike" dirty="0">
                          <a:effectLst/>
                        </a:rPr>
                        <a:t>Harvesting</a:t>
                      </a:r>
                      <a:endParaRPr lang="en-US" sz="1800" b="1" i="0" u="none" strike="noStrike" dirty="0">
                        <a:solidFill>
                          <a:srgbClr val="000000"/>
                        </a:solidFill>
                        <a:effectLst/>
                        <a:latin typeface="Aptos Narrow" panose="020B0004020202020204" pitchFamily="34" charset="0"/>
                      </a:endParaRPr>
                    </a:p>
                  </a:txBody>
                  <a:tcPr marL="9525" marR="9525" marT="9525" marB="0" anchor="ctr">
                    <a:solidFill>
                      <a:srgbClr val="00B0F0">
                        <a:alpha val="20000"/>
                      </a:srgbClr>
                    </a:solidFill>
                  </a:tcPr>
                </a:tc>
                <a:tc>
                  <a:txBody>
                    <a:bodyPr/>
                    <a:lstStyle/>
                    <a:p>
                      <a:pPr algn="ctr" fontAlgn="b"/>
                      <a:r>
                        <a:rPr lang="en-US" sz="1800" b="1" u="none" strike="noStrike" dirty="0">
                          <a:effectLst/>
                        </a:rPr>
                        <a:t>Backscattering</a:t>
                      </a:r>
                      <a:endParaRPr lang="en-US" sz="1800" b="1" i="0" u="none" strike="noStrike" dirty="0">
                        <a:solidFill>
                          <a:srgbClr val="000000"/>
                        </a:solidFill>
                        <a:effectLst/>
                        <a:latin typeface="Aptos Narrow" panose="020B0004020202020204" pitchFamily="34" charset="0"/>
                      </a:endParaRPr>
                    </a:p>
                  </a:txBody>
                  <a:tcPr marL="9525" marR="9525" marT="9525" marB="0" anchor="ctr">
                    <a:solidFill>
                      <a:srgbClr val="00B0F0">
                        <a:alpha val="20000"/>
                      </a:srgbClr>
                    </a:solidFill>
                  </a:tcPr>
                </a:tc>
                <a:extLst>
                  <a:ext uri="{0D108BD9-81ED-4DB2-BD59-A6C34878D82A}">
                    <a16:rowId xmlns:a16="http://schemas.microsoft.com/office/drawing/2014/main" val="3924672972"/>
                  </a:ext>
                </a:extLst>
              </a:tr>
              <a:tr h="141923">
                <a:tc>
                  <a:txBody>
                    <a:bodyPr/>
                    <a:lstStyle/>
                    <a:p>
                      <a:pPr marL="0" lvl="0" algn="ctr" defTabSz="914400" rtl="0" eaLnBrk="1" fontAlgn="b" latinLnBrk="0" hangingPunct="1"/>
                      <a:r>
                        <a:rPr lang="en-US" sz="1800" b="1" u="none" strike="noStrike" kern="1200" dirty="0">
                          <a:solidFill>
                            <a:srgbClr val="0070C0"/>
                          </a:solidFill>
                          <a:effectLst/>
                          <a:latin typeface="+mn-lt"/>
                          <a:ea typeface="+mn-ea"/>
                          <a:cs typeface="+mn-cs"/>
                        </a:rPr>
                        <a:t>Standard </a:t>
                      </a:r>
                      <a:endParaRPr lang="en-IL" sz="1800" b="1" u="none" strike="noStrike" kern="1200" dirty="0">
                        <a:solidFill>
                          <a:srgbClr val="0070C0"/>
                        </a:solidFill>
                        <a:effectLst/>
                        <a:latin typeface="+mn-lt"/>
                        <a:ea typeface="+mn-ea"/>
                        <a:cs typeface="+mn-cs"/>
                      </a:endParaRPr>
                    </a:p>
                  </a:txBody>
                  <a:tcPr marL="9525" marR="9525" marT="9525" marB="0" anchor="ctr">
                    <a:solidFill>
                      <a:srgbClr val="00B0F0">
                        <a:alpha val="20000"/>
                      </a:srgbClr>
                    </a:solidFill>
                  </a:tcPr>
                </a:tc>
                <a:tc>
                  <a:txBody>
                    <a:bodyPr/>
                    <a:lstStyle/>
                    <a:p>
                      <a:pPr marL="0" lvl="0" algn="ctr" defTabSz="914400" rtl="0" eaLnBrk="1" fontAlgn="b" latinLnBrk="0" hangingPunct="1"/>
                      <a:r>
                        <a:rPr lang="en-US" sz="1800" u="none" strike="noStrike" kern="1200" dirty="0">
                          <a:solidFill>
                            <a:schemeClr val="dk1"/>
                          </a:solidFill>
                          <a:effectLst/>
                          <a:latin typeface="+mn-lt"/>
                          <a:ea typeface="+mn-ea"/>
                          <a:cs typeface="+mn-cs"/>
                        </a:rPr>
                        <a:t>~ 2 M</a:t>
                      </a:r>
                      <a:endParaRPr lang="en-IL" sz="1800" u="none" strike="noStrike" kern="1200" dirty="0">
                        <a:solidFill>
                          <a:schemeClr val="dk1"/>
                        </a:solidFill>
                        <a:effectLst/>
                        <a:latin typeface="+mn-lt"/>
                        <a:ea typeface="+mn-ea"/>
                        <a:cs typeface="+mn-cs"/>
                      </a:endParaRPr>
                    </a:p>
                  </a:txBody>
                  <a:tcPr marL="9525" marR="9525" marT="9525" marB="0" anchor="ctr">
                    <a:solidFill>
                      <a:srgbClr val="00B0F0">
                        <a:alpha val="20000"/>
                      </a:srgbClr>
                    </a:solidFill>
                  </a:tcPr>
                </a:tc>
                <a:tc>
                  <a:txBody>
                    <a:bodyPr/>
                    <a:lstStyle/>
                    <a:p>
                      <a:pPr marL="0" lvl="0" algn="ctr" defTabSz="914400" rtl="0" eaLnBrk="1" fontAlgn="b" latinLnBrk="0" hangingPunct="1"/>
                      <a:r>
                        <a:rPr lang="en-US" sz="1800" u="none" strike="noStrike" kern="1200" dirty="0">
                          <a:solidFill>
                            <a:schemeClr val="dk1"/>
                          </a:solidFill>
                          <a:effectLst/>
                          <a:latin typeface="+mn-lt"/>
                          <a:ea typeface="+mn-ea"/>
                          <a:cs typeface="+mn-cs"/>
                        </a:rPr>
                        <a:t>&lt; 10 </a:t>
                      </a:r>
                      <a:r>
                        <a:rPr lang="en-US" sz="1800" b="0" u="none" strike="noStrike" dirty="0">
                          <a:effectLst/>
                        </a:rPr>
                        <a:t>uW</a:t>
                      </a:r>
                      <a:endParaRPr lang="en-IL" sz="1800" b="0" u="none" strike="noStrike" kern="1200" dirty="0">
                        <a:solidFill>
                          <a:schemeClr val="dk1"/>
                        </a:solidFill>
                        <a:effectLst/>
                        <a:latin typeface="+mn-lt"/>
                        <a:ea typeface="+mn-ea"/>
                        <a:cs typeface="+mn-cs"/>
                      </a:endParaRPr>
                    </a:p>
                  </a:txBody>
                  <a:tcPr marL="9525" marR="9525" marT="9525" marB="0" anchor="ctr">
                    <a:solidFill>
                      <a:srgbClr val="00B0F0">
                        <a:alpha val="20000"/>
                      </a:srgbClr>
                    </a:solidFill>
                  </a:tcPr>
                </a:tc>
                <a:tc>
                  <a:txBody>
                    <a:bodyPr/>
                    <a:lstStyle/>
                    <a:p>
                      <a:pPr marL="0" lvl="0" algn="ctr" defTabSz="914400" rtl="0" eaLnBrk="1" fontAlgn="b" latinLnBrk="0" hangingPunct="1"/>
                      <a:r>
                        <a:rPr lang="en-US" sz="1800" b="0" u="none" strike="noStrike" kern="1200" dirty="0">
                          <a:solidFill>
                            <a:schemeClr val="tx1"/>
                          </a:solidFill>
                          <a:effectLst/>
                          <a:latin typeface="+mn-lt"/>
                          <a:ea typeface="+mn-ea"/>
                          <a:cs typeface="+mn-cs"/>
                        </a:rPr>
                        <a:t>C </a:t>
                      </a:r>
                      <a:r>
                        <a:rPr lang="en-US" sz="1800" b="0" u="none" strike="noStrike" dirty="0">
                          <a:effectLst/>
                        </a:rPr>
                        <a:t>pF</a:t>
                      </a:r>
                      <a:endParaRPr lang="en-IL" sz="1800" b="0" u="none" strike="noStrike" kern="1200" dirty="0">
                        <a:solidFill>
                          <a:schemeClr val="tx1"/>
                        </a:solidFill>
                        <a:effectLst/>
                        <a:latin typeface="+mn-lt"/>
                        <a:ea typeface="+mn-ea"/>
                        <a:cs typeface="+mn-cs"/>
                      </a:endParaRPr>
                    </a:p>
                  </a:txBody>
                  <a:tcPr marL="9525" marR="9525" marT="9525" marB="0" anchor="ctr">
                    <a:solidFill>
                      <a:srgbClr val="00B0F0">
                        <a:alpha val="20000"/>
                      </a:srgbClr>
                    </a:solidFill>
                  </a:tcPr>
                </a:tc>
                <a:tc>
                  <a:txBody>
                    <a:bodyPr/>
                    <a:lstStyle/>
                    <a:p>
                      <a:pPr marL="0" lvl="0" algn="ctr" defTabSz="914400" rtl="0" eaLnBrk="1" fontAlgn="b" latinLnBrk="0" hangingPunct="1"/>
                      <a:r>
                        <a:rPr lang="en-US" sz="1800" b="0" u="none" strike="noStrike" kern="1200" dirty="0">
                          <a:solidFill>
                            <a:schemeClr val="tx1"/>
                          </a:solidFill>
                          <a:effectLst/>
                          <a:latin typeface="+mn-lt"/>
                          <a:ea typeface="+mn-ea"/>
                          <a:cs typeface="+mn-cs"/>
                        </a:rPr>
                        <a:t>2.4 GHz</a:t>
                      </a:r>
                      <a:endParaRPr lang="en-IL" sz="1800" b="0" u="none" strike="noStrike" kern="1200" dirty="0">
                        <a:solidFill>
                          <a:schemeClr val="tx1"/>
                        </a:solidFill>
                        <a:effectLst/>
                        <a:latin typeface="+mn-lt"/>
                        <a:ea typeface="+mn-ea"/>
                        <a:cs typeface="+mn-cs"/>
                      </a:endParaRPr>
                    </a:p>
                  </a:txBody>
                  <a:tcPr marL="9525" marR="9525" marT="9525" marB="0" anchor="ctr">
                    <a:solidFill>
                      <a:srgbClr val="00B0F0">
                        <a:alpha val="20000"/>
                      </a:srgbClr>
                    </a:solidFill>
                  </a:tcPr>
                </a:tc>
                <a:tc>
                  <a:txBody>
                    <a:bodyPr/>
                    <a:lstStyle/>
                    <a:p>
                      <a:pPr marL="0" lvl="0" algn="ctr" defTabSz="914400" rtl="0" eaLnBrk="1" fontAlgn="b" latinLnBrk="0" hangingPunct="1"/>
                      <a:r>
                        <a:rPr lang="en-US" sz="1800" b="0" u="none" strike="noStrike" kern="1200" dirty="0">
                          <a:solidFill>
                            <a:schemeClr val="tx1"/>
                          </a:solidFill>
                          <a:effectLst/>
                          <a:latin typeface="+mn-lt"/>
                          <a:ea typeface="+mn-ea"/>
                          <a:cs typeface="+mn-cs"/>
                        </a:rPr>
                        <a:t>2.4 GHz</a:t>
                      </a:r>
                      <a:endParaRPr lang="en-IL" sz="1800" b="0" u="none" strike="noStrike" kern="1200" dirty="0">
                        <a:solidFill>
                          <a:schemeClr val="tx1"/>
                        </a:solidFill>
                        <a:effectLst/>
                        <a:latin typeface="+mn-lt"/>
                        <a:ea typeface="+mn-ea"/>
                        <a:cs typeface="+mn-cs"/>
                      </a:endParaRPr>
                    </a:p>
                  </a:txBody>
                  <a:tcPr marL="9525" marR="9525" marT="9525" marB="0" anchor="ctr">
                    <a:solidFill>
                      <a:srgbClr val="00B0F0">
                        <a:alpha val="20000"/>
                      </a:srgbClr>
                    </a:solidFill>
                  </a:tcPr>
                </a:tc>
                <a:tc>
                  <a:txBody>
                    <a:bodyPr/>
                    <a:lstStyle/>
                    <a:p>
                      <a:pPr marL="0" algn="ctr" defTabSz="914400" rtl="0" eaLnBrk="1" fontAlgn="b" latinLnBrk="0" hangingPunct="1"/>
                      <a:r>
                        <a:rPr lang="en-US" sz="1800" b="0" u="none" strike="noStrike" kern="1200" dirty="0">
                          <a:solidFill>
                            <a:schemeClr val="dk1"/>
                          </a:solidFill>
                          <a:effectLst/>
                          <a:latin typeface="+mn-lt"/>
                          <a:ea typeface="+mn-ea"/>
                          <a:cs typeface="+mn-cs"/>
                        </a:rPr>
                        <a:t>Passive / </a:t>
                      </a:r>
                    </a:p>
                    <a:p>
                      <a:pPr marL="0" algn="ctr" defTabSz="914400" rtl="0" eaLnBrk="1" fontAlgn="b" latinLnBrk="0" hangingPunct="1"/>
                      <a:r>
                        <a:rPr lang="en-US" sz="1800" b="0" u="none" strike="noStrike" kern="1200" dirty="0">
                          <a:solidFill>
                            <a:schemeClr val="dk1"/>
                          </a:solidFill>
                          <a:effectLst/>
                          <a:latin typeface="+mn-lt"/>
                          <a:ea typeface="+mn-ea"/>
                          <a:cs typeface="+mn-cs"/>
                        </a:rPr>
                        <a:t>Switching only</a:t>
                      </a:r>
                      <a:endParaRPr lang="en-IL" sz="1800" b="0" u="none" strike="noStrike" kern="1200" dirty="0">
                        <a:solidFill>
                          <a:schemeClr val="dk1"/>
                        </a:solidFill>
                        <a:effectLst/>
                        <a:latin typeface="+mn-lt"/>
                        <a:ea typeface="+mn-ea"/>
                        <a:cs typeface="+mn-cs"/>
                      </a:endParaRPr>
                    </a:p>
                  </a:txBody>
                  <a:tcPr marL="9525" marR="9525" marT="9525" marB="0" anchor="b">
                    <a:solidFill>
                      <a:srgbClr val="00B0F0">
                        <a:alpha val="20000"/>
                      </a:srgbClr>
                    </a:solidFill>
                  </a:tcPr>
                </a:tc>
                <a:extLst>
                  <a:ext uri="{0D108BD9-81ED-4DB2-BD59-A6C34878D82A}">
                    <a16:rowId xmlns:a16="http://schemas.microsoft.com/office/drawing/2014/main" val="1616487325"/>
                  </a:ext>
                </a:extLst>
              </a:tr>
              <a:tr h="183738">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1" u="none" strike="noStrike" kern="1200" dirty="0">
                          <a:solidFill>
                            <a:srgbClr val="0070C0"/>
                          </a:solidFill>
                          <a:effectLst/>
                          <a:latin typeface="+mn-lt"/>
                          <a:ea typeface="+mn-ea"/>
                          <a:cs typeface="+mn-cs"/>
                        </a:rPr>
                        <a:t>Enhanced</a:t>
                      </a:r>
                      <a:endParaRPr lang="en-IL" sz="1800" b="1" u="none" strike="noStrike" kern="1200" dirty="0">
                        <a:solidFill>
                          <a:srgbClr val="0070C0"/>
                        </a:solidFill>
                        <a:effectLst/>
                        <a:latin typeface="+mn-lt"/>
                        <a:ea typeface="+mn-ea"/>
                        <a:cs typeface="+mn-cs"/>
                      </a:endParaRPr>
                    </a:p>
                  </a:txBody>
                  <a:tcPr marL="9525" marR="9525" marT="9525" marB="0" anchor="ctr">
                    <a:solidFill>
                      <a:srgbClr val="00B0F0">
                        <a:alpha val="20000"/>
                      </a:srgbClr>
                    </a:solidFill>
                  </a:tcPr>
                </a:tc>
                <a:tc>
                  <a:txBody>
                    <a:bodyPr/>
                    <a:lstStyle/>
                    <a:p>
                      <a:pPr marL="0" lvl="0" algn="ctr" defTabSz="914400" rtl="0" eaLnBrk="1" fontAlgn="b" latinLnBrk="0" hangingPunct="1"/>
                      <a:r>
                        <a:rPr lang="en-US" sz="1800" u="none" strike="noStrike" kern="1200" dirty="0">
                          <a:solidFill>
                            <a:schemeClr val="dk1"/>
                          </a:solidFill>
                          <a:effectLst/>
                          <a:latin typeface="+mn-lt"/>
                          <a:ea typeface="+mn-ea"/>
                          <a:cs typeface="+mn-cs"/>
                        </a:rPr>
                        <a:t>~ 10 M</a:t>
                      </a:r>
                      <a:endParaRPr lang="en-IL" sz="1800" u="none" strike="noStrike" kern="1200" dirty="0">
                        <a:solidFill>
                          <a:schemeClr val="dk1"/>
                        </a:solidFill>
                        <a:effectLst/>
                        <a:latin typeface="+mn-lt"/>
                        <a:ea typeface="+mn-ea"/>
                        <a:cs typeface="+mn-cs"/>
                      </a:endParaRPr>
                    </a:p>
                  </a:txBody>
                  <a:tcPr marL="9525" marR="9525" marT="9525" marB="0" anchor="ctr">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u="none" strike="noStrike" kern="1200" dirty="0">
                          <a:solidFill>
                            <a:schemeClr val="dk1"/>
                          </a:solidFill>
                          <a:effectLst/>
                          <a:latin typeface="+mn-lt"/>
                          <a:ea typeface="+mn-ea"/>
                          <a:cs typeface="+mn-cs"/>
                        </a:rPr>
                        <a:t>&lt; 50-100 </a:t>
                      </a:r>
                      <a:r>
                        <a:rPr lang="en-US" sz="1800" b="0" u="none" strike="noStrike" dirty="0">
                          <a:effectLst/>
                        </a:rPr>
                        <a:t>uW </a:t>
                      </a:r>
                      <a:r>
                        <a:rPr lang="en-US" sz="1800" u="none" strike="noStrike" kern="1200" dirty="0">
                          <a:solidFill>
                            <a:schemeClr val="dk1"/>
                          </a:solidFill>
                          <a:effectLst/>
                          <a:latin typeface="+mn-lt"/>
                          <a:ea typeface="+mn-ea"/>
                          <a:cs typeface="+mn-cs"/>
                        </a:rPr>
                        <a:t>[4]</a:t>
                      </a:r>
                      <a:endParaRPr lang="en-IL" sz="1800" u="none" strike="noStrike" kern="1200" dirty="0">
                        <a:solidFill>
                          <a:schemeClr val="dk1"/>
                        </a:solidFill>
                        <a:effectLst/>
                        <a:latin typeface="+mn-lt"/>
                        <a:ea typeface="+mn-ea"/>
                        <a:cs typeface="+mn-cs"/>
                      </a:endParaRPr>
                    </a:p>
                  </a:txBody>
                  <a:tcPr marL="9525" marR="9525" marT="9525" marB="0" anchor="ctr">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u="none" strike="noStrike" dirty="0">
                          <a:effectLst/>
                        </a:rPr>
                        <a:t>5-10∙</a:t>
                      </a:r>
                      <a:r>
                        <a:rPr lang="en-US" sz="1800" b="0" u="none" strike="noStrike" kern="1200" dirty="0">
                          <a:solidFill>
                            <a:schemeClr val="tx1"/>
                          </a:solidFill>
                          <a:effectLst/>
                          <a:latin typeface="+mn-lt"/>
                          <a:ea typeface="+mn-ea"/>
                          <a:cs typeface="+mn-cs"/>
                        </a:rPr>
                        <a:t>C </a:t>
                      </a:r>
                      <a:r>
                        <a:rPr lang="en-US" sz="1800" b="0" u="none" strike="noStrike" dirty="0">
                          <a:effectLst/>
                        </a:rPr>
                        <a:t>pF</a:t>
                      </a:r>
                      <a:endParaRPr lang="en-IL" sz="1800" b="0" u="none" strike="noStrike" kern="1200" dirty="0">
                        <a:solidFill>
                          <a:schemeClr val="tx1"/>
                        </a:solidFill>
                        <a:effectLst/>
                        <a:latin typeface="+mn-lt"/>
                        <a:ea typeface="+mn-ea"/>
                        <a:cs typeface="+mn-cs"/>
                      </a:endParaRPr>
                    </a:p>
                  </a:txBody>
                  <a:tcPr marL="9525" marR="9525" marT="9525" marB="0" anchor="ctr">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0" u="none" strike="noStrike" kern="1200" dirty="0">
                          <a:solidFill>
                            <a:schemeClr val="tx1"/>
                          </a:solidFill>
                          <a:effectLst/>
                          <a:latin typeface="+mn-lt"/>
                          <a:ea typeface="+mn-ea"/>
                          <a:cs typeface="+mn-cs"/>
                        </a:rPr>
                        <a:t>S1G &amp; 2.4 GHz</a:t>
                      </a:r>
                      <a:endParaRPr lang="en-IL" sz="1800" b="0" u="none" strike="noStrike" kern="1200" dirty="0">
                        <a:solidFill>
                          <a:schemeClr val="tx1"/>
                        </a:solidFill>
                        <a:effectLst/>
                        <a:latin typeface="+mn-lt"/>
                        <a:ea typeface="+mn-ea"/>
                        <a:cs typeface="+mn-cs"/>
                      </a:endParaRPr>
                    </a:p>
                  </a:txBody>
                  <a:tcPr marL="9525" marR="9525" marT="9525" marB="0" anchor="ctr">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0" u="none" strike="noStrike" kern="1200" dirty="0">
                          <a:solidFill>
                            <a:schemeClr val="tx1"/>
                          </a:solidFill>
                          <a:effectLst/>
                          <a:latin typeface="+mn-lt"/>
                          <a:ea typeface="+mn-ea"/>
                          <a:cs typeface="+mn-cs"/>
                        </a:rPr>
                        <a:t>S1G (*) </a:t>
                      </a:r>
                    </a:p>
                  </a:txBody>
                  <a:tcPr marL="9525" marR="9525" marT="9525" marB="0" anchor="ctr">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0" u="none" strike="noStrike" kern="1200" dirty="0">
                          <a:solidFill>
                            <a:schemeClr val="dk1"/>
                          </a:solidFill>
                          <a:effectLst/>
                          <a:latin typeface="+mn-lt"/>
                          <a:ea typeface="+mn-ea"/>
                          <a:cs typeface="+mn-cs"/>
                        </a:rPr>
                        <a:t>Semi-Active /</a:t>
                      </a:r>
                    </a:p>
                    <a:p>
                      <a:pPr marL="0" marR="0" lvl="0" indent="0" algn="ctr" defTabSz="914400" rtl="0" eaLnBrk="1" fontAlgn="b" latinLnBrk="0" hangingPunct="1">
                        <a:lnSpc>
                          <a:spcPct val="100000"/>
                        </a:lnSpc>
                        <a:spcBef>
                          <a:spcPts val="0"/>
                        </a:spcBef>
                        <a:spcAft>
                          <a:spcPts val="0"/>
                        </a:spcAft>
                        <a:buClrTx/>
                        <a:buSzTx/>
                        <a:buFontTx/>
                        <a:buNone/>
                        <a:tabLst/>
                        <a:defRPr/>
                      </a:pPr>
                      <a:r>
                        <a:rPr lang="en-US" sz="1800" b="0" u="none" strike="noStrike" kern="1200" dirty="0">
                          <a:solidFill>
                            <a:schemeClr val="dk1"/>
                          </a:solidFill>
                          <a:effectLst/>
                          <a:latin typeface="+mn-lt"/>
                          <a:ea typeface="+mn-ea"/>
                          <a:cs typeface="+mn-cs"/>
                        </a:rPr>
                        <a:t> Switch &amp; Amplify</a:t>
                      </a:r>
                      <a:endParaRPr lang="en-IL" sz="1800" b="0" u="none" strike="noStrike" kern="1200" dirty="0">
                        <a:solidFill>
                          <a:schemeClr val="dk1"/>
                        </a:solidFill>
                        <a:effectLst/>
                        <a:latin typeface="+mn-lt"/>
                        <a:ea typeface="+mn-ea"/>
                        <a:cs typeface="+mn-cs"/>
                      </a:endParaRPr>
                    </a:p>
                  </a:txBody>
                  <a:tcPr marL="9525" marR="9525" marT="9525" marB="0" anchor="b">
                    <a:solidFill>
                      <a:srgbClr val="00B0F0">
                        <a:alpha val="20000"/>
                      </a:srgbClr>
                    </a:solidFill>
                  </a:tcPr>
                </a:tc>
                <a:extLst>
                  <a:ext uri="{0D108BD9-81ED-4DB2-BD59-A6C34878D82A}">
                    <a16:rowId xmlns:a16="http://schemas.microsoft.com/office/drawing/2014/main" val="2258650577"/>
                  </a:ext>
                </a:extLst>
              </a:tr>
            </a:tbl>
          </a:graphicData>
        </a:graphic>
      </p:graphicFrame>
    </p:spTree>
    <p:extLst>
      <p:ext uri="{BB962C8B-B14F-4D97-AF65-F5344CB8AC3E}">
        <p14:creationId xmlns:p14="http://schemas.microsoft.com/office/powerpoint/2010/main" val="15610310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(3)</Template>
  <TotalTime>172230</TotalTime>
  <Words>2124</Words>
  <Application>Microsoft Office PowerPoint</Application>
  <PresentationFormat>Widescreen</PresentationFormat>
  <Paragraphs>431</Paragraphs>
  <Slides>12</Slides>
  <Notes>12</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4" baseType="lpstr">
      <vt:lpstr>Microsoft YaHei</vt:lpstr>
      <vt:lpstr>MS Gothic</vt:lpstr>
      <vt:lpstr>SimSun</vt:lpstr>
      <vt:lpstr>STXihei</vt:lpstr>
      <vt:lpstr>Aptos Narrow</vt:lpstr>
      <vt:lpstr>Arial</vt:lpstr>
      <vt:lpstr>Arial Unicode MS</vt:lpstr>
      <vt:lpstr>Calibri</vt:lpstr>
      <vt:lpstr>Cambria Math</vt:lpstr>
      <vt:lpstr>Times New Roman</vt:lpstr>
      <vt:lpstr>Office Theme</vt:lpstr>
      <vt:lpstr>Document</vt:lpstr>
      <vt:lpstr>UL Monostatic and  Bistatic Range Extension Considerations</vt:lpstr>
      <vt:lpstr>Abstract</vt:lpstr>
      <vt:lpstr>Background: 2.4 GHz Mono-Static Backscattering [1], [3]</vt:lpstr>
      <vt:lpstr>2.4 GHz Mono-Static Backscattering Range Extension</vt:lpstr>
      <vt:lpstr>Revisit - 2.4 GHz Bistatic Uplink [3]</vt:lpstr>
      <vt:lpstr>Extended Range 2.4 GHz Bistatic Uplink [2]</vt:lpstr>
      <vt:lpstr>Extending the UL Range in 2.4 GHz Bistatic Uplink</vt:lpstr>
      <vt:lpstr>Extended Backscattering Range Discussion:</vt:lpstr>
      <vt:lpstr>Revisit Standard AMP BS Tag and Proposed Enhancement</vt:lpstr>
      <vt:lpstr>Further Energizing and Backscattering Considerations [2]</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Solomon Trainin</dc:creator>
  <cp:keywords/>
  <cp:lastModifiedBy>Dror Regev (A)</cp:lastModifiedBy>
  <cp:revision>966</cp:revision>
  <cp:lastPrinted>1601-01-01T00:00:00Z</cp:lastPrinted>
  <dcterms:created xsi:type="dcterms:W3CDTF">2024-04-23T10:05:01Z</dcterms:created>
  <dcterms:modified xsi:type="dcterms:W3CDTF">2025-03-06T12:34:00Z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(2)6Hsy3w7rQ0T/nlkfxIqdX9/ndL/bBUoQP214+sgcX3la0uNEopbTpUicZw1DopvvDI2T3Yon
tIcCS5m9pUosiRKiSSpW7J2Oc3aFoacf3ukwL7EVmThHVODYDGawSJcytI2aIOwaZUiDrcgq
EaVeYJEMShsv67NXNAfeOLeB8chgSMETKXC4NipHEWKufQcI9h4EgdoNjen3wUS2gBPdeas6
MBSHZrjWMmT3PA/G8X</vt:lpwstr>
  </property>
  <property fmtid="{D5CDD505-2E9C-101B-9397-08002B2CF9AE}" pid="3" name="_2015_ms_pID_7253431">
    <vt:lpwstr>2I5/F/05Vv2yOGgfKZStjB9fUXEyv3HQd2qhoD6M8H4tyPkcLOlHRR
/TB1P6w5j1d0ATCqY/+nXwRRSh8w4uceuXMe94lEz2s+vyjgkD2KhyHwVTVxbQtoUrq1KX6t
/ZUIxoAWkCD+FGgFaPImzeaMDqXdrsLtjHwOiO1fV2bDrYb2W+ZMeY4s03oI+krMOXLQghpU
PQgfvfNPjW6jcab0</vt:lpwstr>
  </property>
</Properties>
</file>