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475" r:id="rId3"/>
    <p:sldId id="2489" r:id="rId4"/>
    <p:sldId id="2492" r:id="rId5"/>
    <p:sldId id="2490" r:id="rId6"/>
    <p:sldId id="2491" r:id="rId7"/>
    <p:sldId id="248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FFEE54-3E3E-2857-02D9-0E3BEA99D2EB}" name="Antonio de la Oliva" initials="AdlO" userId="S::aoliva@it.uc3m.es::62d8fd50-3ea9-438a-8635-fc3c8143fbd3" providerId="AD"/>
  <p188:author id="{2DDBE16E-D2A2-5AF7-BBD4-69E2BB8FAD92}" name="Ugo Campiglio (ucampigl)" initials="U(" userId="S::ucampigl@cisco.com::95a6968b-48a6-45fa-b946-49655c5ea166" providerId="AD"/>
  <p188:author id="{EDB83DA2-F70D-8D74-8E2B-597DDDC49D7B}" name="Jerome Henry (jerhenry)" initials="J(" userId="S::jerhenry@cisco.com::976d99fe-8e8f-4075-ac47-d601c3bf01de" providerId="AD"/>
  <p188:author id="{77D06CC5-0E82-E8CE-999F-3BAB96A15141}" name="Domenico Ficara (dficara)" initials="D(" userId="S::dficara@cisco.com::d598fe88-b88c-443a-91e5-1e91599d5eed" providerId="AD"/>
  <p188:author id="{558580E1-9F43-268A-EF8B-4CC5C47A8444}" name="Joseph Levy" initials="JL" userId="S::Joseph.Levy@InterDigital.com::3766db8f-7892-44ce-ae9b-8fce39950acf" providerId="AD"/>
  <p188:author id="{BBEC27F0-9982-60B2-389A-A95F3AFBBC17}" name="Federico Lovison (flovison)" initials="F(" userId="S::flovison@cisco.com::8b0c45a4-6541-45ce-84dc-a0e3cf286e1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Levy" initials="JL" lastIdx="3" clrIdx="0">
    <p:extLst>
      <p:ext uri="{19B8F6BF-5375-455C-9EA6-DF929625EA0E}">
        <p15:presenceInfo xmlns:p15="http://schemas.microsoft.com/office/powerpoint/2012/main" userId="S::Joseph.Levy@InterDigital.com::3766db8f-7892-44ce-ae9b-8fce39950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AE6F65-30C0-205C-435B-867049C87FE5}" v="35" dt="2025-03-04T11:54:14.5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93"/>
    <p:restoredTop sz="94658"/>
  </p:normalViewPr>
  <p:slideViewPr>
    <p:cSldViewPr snapToGrid="0">
      <p:cViewPr varScale="1">
        <p:scale>
          <a:sx n="109" d="100"/>
          <a:sy n="109" d="100"/>
        </p:scale>
        <p:origin x="208" y="4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802.11-XXXXX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802.11-XXXXX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802.11-XXXXX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6207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181711-9CC1-DF86-19FF-7D8595BCD60A}"/>
              </a:ext>
            </a:extLst>
          </p:cNvPr>
          <p:cNvSpPr txBox="1"/>
          <p:nvPr userDrawn="1"/>
        </p:nvSpPr>
        <p:spPr>
          <a:xfrm>
            <a:off x="9551504" y="41744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/>
              <a:t>1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CH"/>
              <a:t>March 2025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AAFB763-0347-93F1-1F8D-62CC6F83E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March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March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84177EA-6F97-AE51-5A38-B33C45A6A4BF}"/>
              </a:ext>
            </a:extLst>
          </p:cNvPr>
          <p:cNvSpPr txBox="1"/>
          <p:nvPr userDrawn="1"/>
        </p:nvSpPr>
        <p:spPr>
          <a:xfrm>
            <a:off x="3048000" y="3198168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/>
              <a:t>March 2025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March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March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CH"/>
              <a:t>March 2025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D. </a:t>
            </a:r>
            <a:r>
              <a:rPr lang="en-GB" err="1"/>
              <a:t>Ficara</a:t>
            </a:r>
            <a:r>
              <a:rPr lang="en-GB"/>
              <a:t> et al, Cisco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802.11-25/0302r0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err="1"/>
              <a:t>TGbi</a:t>
            </a:r>
            <a:r>
              <a:rPr lang="en-US"/>
              <a:t> – AID-List distribution close to epoch end</a:t>
            </a:r>
            <a:endParaRPr 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79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2025-03-04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CH"/>
              <a:t>March 2025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97C99AF-66F8-184B-9637-385A1F2B1C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235214"/>
              </p:ext>
            </p:extLst>
          </p:nvPr>
        </p:nvGraphicFramePr>
        <p:xfrm>
          <a:off x="1191154" y="2433637"/>
          <a:ext cx="9629245" cy="2159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5849">
                  <a:extLst>
                    <a:ext uri="{9D8B030D-6E8A-4147-A177-3AD203B41FA5}">
                      <a16:colId xmlns:a16="http://schemas.microsoft.com/office/drawing/2014/main" val="183625644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607725760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1379667329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237160201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140552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3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D. Ficara</a:t>
                      </a:r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Cisco</a:t>
                      </a:r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dficara@cisco.com</a:t>
                      </a:r>
                      <a:endParaRPr lang="en-E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85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J. Contreras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r>
                        <a:rPr lang="en-US" sz="14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acontre</a:t>
                      </a:r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@cisco.com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99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U. Campiglio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ucampigl@cisco.com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192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J. Henry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jhenry@cisco.com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4157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/>
                        <a:t>F. </a:t>
                      </a:r>
                      <a:r>
                        <a:rPr lang="en-US" sz="1400" err="1"/>
                        <a:t>Lovison</a:t>
                      </a:r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Cisco</a:t>
                      </a:r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flovison@cisco.com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18034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9B7B7-E5E8-B4F6-F66F-141F3290A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8C843-966A-D56D-60F1-A56B9EB6B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H" dirty="0">
                <a:cs typeface="Times New Roman"/>
              </a:rPr>
              <a:t>11-24/1714 introduces the AID-List choreography for distributing AIDs to non-AP MLDs.</a:t>
            </a:r>
          </a:p>
          <a:p>
            <a:pPr>
              <a:buFontTx/>
              <a:buChar char="-"/>
            </a:pPr>
            <a:r>
              <a:rPr lang="en-CH" dirty="0">
                <a:cs typeface="Times New Roman"/>
              </a:rPr>
              <a:t>1st AID present in Association Response</a:t>
            </a:r>
          </a:p>
          <a:p>
            <a:pPr>
              <a:buFontTx/>
              <a:buChar char="-"/>
            </a:pPr>
            <a:r>
              <a:rPr lang="en-CH" dirty="0">
                <a:cs typeface="Times New Roman"/>
              </a:rPr>
              <a:t>AID-List provided by AP MLD via AID Assignment frame.</a:t>
            </a:r>
          </a:p>
          <a:p>
            <a:pPr>
              <a:buFontTx/>
              <a:buChar char="-"/>
            </a:pPr>
            <a:endParaRPr lang="en-CH" dirty="0">
              <a:cs typeface="Times New Roman"/>
            </a:endParaRPr>
          </a:p>
          <a:p>
            <a:r>
              <a:rPr lang="en-GB" dirty="0">
                <a:cs typeface="Times New Roman"/>
              </a:rPr>
              <a:t>W</a:t>
            </a:r>
            <a:r>
              <a:rPr lang="en-CH" dirty="0">
                <a:cs typeface="Times New Roman"/>
              </a:rPr>
              <a:t>hat if non-AP MLD associates very close to end of the current epoch? (comment #762)</a:t>
            </a:r>
          </a:p>
          <a:p>
            <a:pPr marL="0" indent="0"/>
            <a:r>
              <a:rPr lang="en-CH" dirty="0">
                <a:cs typeface="Times New Roman"/>
              </a:rPr>
              <a:t>=&gt; 1st AID exhausted right away. </a:t>
            </a:r>
          </a:p>
          <a:p>
            <a:pPr marL="0" indent="0"/>
            <a:r>
              <a:rPr lang="en-GB" dirty="0">
                <a:cs typeface="Times New Roman"/>
              </a:rPr>
              <a:t>=&gt; P</a:t>
            </a:r>
            <a:r>
              <a:rPr lang="en-CH" dirty="0" err="1">
                <a:cs typeface="Times New Roman"/>
              </a:rPr>
              <a:t>otential</a:t>
            </a:r>
            <a:r>
              <a:rPr lang="en-CH" dirty="0">
                <a:cs typeface="Times New Roman"/>
              </a:rPr>
              <a:t> ambiguity for this AID (current/next epoch?)</a:t>
            </a:r>
          </a:p>
          <a:p>
            <a:pPr marL="0" indent="0"/>
            <a:r>
              <a:rPr lang="en-CH" dirty="0">
                <a:cs typeface="Times New Roman"/>
              </a:rPr>
              <a:t>=&gt; What shall we do? Wait? Send AID assignment response asking for AID?</a:t>
            </a:r>
          </a:p>
          <a:p>
            <a:pPr marL="0" indent="0"/>
            <a:endParaRPr lang="en-CH" dirty="0">
              <a:cs typeface="Times New Roman"/>
            </a:endParaRPr>
          </a:p>
          <a:p>
            <a:endParaRPr lang="en-CH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8AC386-7086-6846-FCDD-0CD80EEFFF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61D22-DCD4-262E-797C-0172BC1993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996CF7-9BAC-B5B3-C6E5-3C2CE57402E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477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A diagram of a diagram&#10;&#10;AI-generated content may be incorrect.">
            <a:extLst>
              <a:ext uri="{FF2B5EF4-FFF2-40B4-BE49-F238E27FC236}">
                <a16:creationId xmlns:a16="http://schemas.microsoft.com/office/drawing/2014/main" id="{66A34909-4063-5A21-DBEC-96C124CE19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277" y="2452591"/>
            <a:ext cx="8917285" cy="4021265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22702C7-9363-DB53-EC78-80CD9F27C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Problem scenario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3409A6-AA93-5078-9805-D7E73F1917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D2B23-19DD-381A-E1B5-A4F7C2286D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494F09-5E50-A898-BE07-C149B135A2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March 2025</a:t>
            </a:r>
            <a:endParaRPr lang="en-GB"/>
          </a:p>
        </p:txBody>
      </p:sp>
      <p:sp>
        <p:nvSpPr>
          <p:cNvPr id="13" name="Rounded Rectangular Callout 12">
            <a:extLst>
              <a:ext uri="{FF2B5EF4-FFF2-40B4-BE49-F238E27FC236}">
                <a16:creationId xmlns:a16="http://schemas.microsoft.com/office/drawing/2014/main" id="{FA651F9F-3D64-B43F-AB7B-57F49B88FC96}"/>
              </a:ext>
            </a:extLst>
          </p:cNvPr>
          <p:cNvSpPr/>
          <p:nvPr/>
        </p:nvSpPr>
        <p:spPr bwMode="auto">
          <a:xfrm>
            <a:off x="5099416" y="1611823"/>
            <a:ext cx="1062148" cy="802070"/>
          </a:xfrm>
          <a:prstGeom prst="wedgeRoundRectCallout">
            <a:avLst>
              <a:gd name="adj1" fmla="val 93786"/>
              <a:gd name="adj2" fmla="val 154137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H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Assoc Req</a:t>
            </a:r>
          </a:p>
        </p:txBody>
      </p:sp>
      <p:sp>
        <p:nvSpPr>
          <p:cNvPr id="14" name="Rounded Rectangular Callout 13">
            <a:extLst>
              <a:ext uri="{FF2B5EF4-FFF2-40B4-BE49-F238E27FC236}">
                <a16:creationId xmlns:a16="http://schemas.microsoft.com/office/drawing/2014/main" id="{2E1A3354-C2BA-0955-2F4D-0C5CF5B22073}"/>
              </a:ext>
            </a:extLst>
          </p:cNvPr>
          <p:cNvSpPr/>
          <p:nvPr/>
        </p:nvSpPr>
        <p:spPr bwMode="auto">
          <a:xfrm>
            <a:off x="6973266" y="3877067"/>
            <a:ext cx="1062148" cy="802070"/>
          </a:xfrm>
          <a:prstGeom prst="wedgeRoundRectCallout">
            <a:avLst>
              <a:gd name="adj1" fmla="val -69884"/>
              <a:gd name="adj2" fmla="val -97072"/>
              <a:gd name="adj3" fmla="val 16667"/>
            </a:avLst>
          </a:prstGeom>
          <a:solidFill>
            <a:schemeClr val="accent2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H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Assoc Resp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55BD99F-506E-51D1-0C89-A203917F0F7E}"/>
              </a:ext>
            </a:extLst>
          </p:cNvPr>
          <p:cNvCxnSpPr/>
          <p:nvPr/>
        </p:nvCxnSpPr>
        <p:spPr bwMode="auto">
          <a:xfrm>
            <a:off x="6650168" y="3249621"/>
            <a:ext cx="0" cy="33424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B363481-083E-2AC1-A950-44A3E62EB374}"/>
              </a:ext>
            </a:extLst>
          </p:cNvPr>
          <p:cNvCxnSpPr/>
          <p:nvPr/>
        </p:nvCxnSpPr>
        <p:spPr bwMode="auto">
          <a:xfrm>
            <a:off x="6749406" y="3251935"/>
            <a:ext cx="0" cy="33424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ounded Rectangular Callout 18">
            <a:extLst>
              <a:ext uri="{FF2B5EF4-FFF2-40B4-BE49-F238E27FC236}">
                <a16:creationId xmlns:a16="http://schemas.microsoft.com/office/drawing/2014/main" id="{F912B1E4-135E-EC82-3E50-BBA90EB282A8}"/>
              </a:ext>
            </a:extLst>
          </p:cNvPr>
          <p:cNvSpPr/>
          <p:nvPr/>
        </p:nvSpPr>
        <p:spPr bwMode="auto">
          <a:xfrm>
            <a:off x="7435228" y="1599261"/>
            <a:ext cx="1062148" cy="802070"/>
          </a:xfrm>
          <a:prstGeom prst="wedgeRoundRectCallout">
            <a:avLst>
              <a:gd name="adj1" fmla="val -96412"/>
              <a:gd name="adj2" fmla="val 153474"/>
              <a:gd name="adj3" fmla="val 16667"/>
            </a:avLst>
          </a:prstGeom>
          <a:solidFill>
            <a:srgbClr val="FF000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H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No AID!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4AC4EB5-90C6-C0D0-D83B-463654475D33}"/>
              </a:ext>
            </a:extLst>
          </p:cNvPr>
          <p:cNvCxnSpPr/>
          <p:nvPr/>
        </p:nvCxnSpPr>
        <p:spPr bwMode="auto">
          <a:xfrm>
            <a:off x="7125527" y="3245931"/>
            <a:ext cx="0" cy="334240"/>
          </a:xfrm>
          <a:prstGeom prst="line">
            <a:avLst/>
          </a:prstGeom>
          <a:ln w="57150"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1" name="Rounded Rectangular Callout 20">
            <a:extLst>
              <a:ext uri="{FF2B5EF4-FFF2-40B4-BE49-F238E27FC236}">
                <a16:creationId xmlns:a16="http://schemas.microsoft.com/office/drawing/2014/main" id="{6F08AAF2-A291-5036-965B-207AC40E5F7F}"/>
              </a:ext>
            </a:extLst>
          </p:cNvPr>
          <p:cNvSpPr/>
          <p:nvPr/>
        </p:nvSpPr>
        <p:spPr bwMode="auto">
          <a:xfrm>
            <a:off x="8111749" y="3580171"/>
            <a:ext cx="1062148" cy="515547"/>
          </a:xfrm>
          <a:prstGeom prst="wedgeRoundRectCallout">
            <a:avLst>
              <a:gd name="adj1" fmla="val -138956"/>
              <a:gd name="adj2" fmla="val -8249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CH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/>
                <a:ea typeface="MS Gothic"/>
                <a:cs typeface="Times New Roman"/>
              </a:rPr>
              <a:t>AID assignment</a:t>
            </a:r>
            <a:r>
              <a:rPr lang="en-CH" sz="1200">
                <a:solidFill>
                  <a:schemeClr val="bg1"/>
                </a:solidFill>
                <a:latin typeface="Times New Roman"/>
                <a:ea typeface="MS Gothic"/>
                <a:cs typeface="Times New Roman"/>
              </a:rPr>
              <a:t> the </a:t>
            </a:r>
            <a:endParaRPr kumimoji="0" lang="en-CH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993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8AC06E-7765-4E50-B136-9CAEE89FE8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7AA6C-4624-96ED-F103-5C7C986F8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Problem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F76AE-FF87-796B-7A32-7E6F03089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16" charset="0"/>
              <a:buChar char="•"/>
            </a:pPr>
            <a:r>
              <a:rPr lang="en-CH">
                <a:cs typeface="Times New Roman"/>
              </a:rPr>
              <a:t>Association request can come at any point in time</a:t>
            </a:r>
            <a:endParaRPr lang="en-US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CH">
                <a:cs typeface="Times New Roman"/>
              </a:rPr>
              <a:t>From there to reaching state 4, it might take some time</a:t>
            </a:r>
            <a:endParaRPr lang="en-US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CH">
                <a:cs typeface="Times New Roman"/>
              </a:rPr>
              <a:t>In the meantime we can go through EDP Epoch completion and transient period</a:t>
            </a:r>
          </a:p>
          <a:p>
            <a:pPr>
              <a:buFont typeface="Arial" pitchFamily="16" charset="0"/>
              <a:buChar char="•"/>
            </a:pPr>
            <a:r>
              <a:rPr lang="en-CH">
                <a:cs typeface="Times New Roman"/>
              </a:rPr>
              <a:t>And AID Assignment frame has to reach non-AP MLD to be fully functional</a:t>
            </a:r>
          </a:p>
          <a:p>
            <a:pPr>
              <a:buFont typeface="Arial" pitchFamily="16" charset="0"/>
              <a:buChar char="•"/>
            </a:pPr>
            <a:r>
              <a:rPr lang="en-CH">
                <a:cs typeface="Times New Roman"/>
              </a:rPr>
              <a:t>=&gt; need to reduce scenarios/complexity/ambiguity</a:t>
            </a:r>
          </a:p>
          <a:p>
            <a:endParaRPr lang="en-CH">
              <a:cs typeface="Times New Roman"/>
            </a:endParaRPr>
          </a:p>
          <a:p>
            <a:endParaRPr lang="en-CH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B566F6-5C06-C319-D7AA-BB5EB4AED8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6C45A-BF2A-D8E4-F81D-C40204A7B73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5EB7A4-A499-38BD-1912-3F0FC8EC6C7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161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7" descr="A diagram of a diagram&#10;&#10;AI-generated content may be incorrect.">
            <a:extLst>
              <a:ext uri="{FF2B5EF4-FFF2-40B4-BE49-F238E27FC236}">
                <a16:creationId xmlns:a16="http://schemas.microsoft.com/office/drawing/2014/main" id="{40514CA2-8B60-D7B5-559E-42913F67E9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55184" y="2719657"/>
            <a:ext cx="7635893" cy="344341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FA9B2AF-FF1A-4A03-D74B-34D64E89D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E4E30-AA88-E217-21DB-B3444DBE1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332" y="1751014"/>
            <a:ext cx="10361084" cy="4113213"/>
          </a:xfrm>
        </p:spPr>
        <p:txBody>
          <a:bodyPr/>
          <a:lstStyle/>
          <a:p>
            <a:r>
              <a:rPr lang="en-CH" u="sng"/>
              <a:t>Introduce AID-List Element in Association Response</a:t>
            </a:r>
          </a:p>
          <a:p>
            <a:endParaRPr lang="en-CH"/>
          </a:p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8E5E53-5896-8341-0DD1-537F37BAA6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2876A-C679-B66B-06C8-2A5DF5B165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352C2A-6AE4-600F-98A9-686316745B8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March 2025</a:t>
            </a:r>
            <a:endParaRPr lang="en-GB"/>
          </a:p>
        </p:txBody>
      </p:sp>
      <p:sp>
        <p:nvSpPr>
          <p:cNvPr id="8" name="Rounded Rectangular Callout 7">
            <a:extLst>
              <a:ext uri="{FF2B5EF4-FFF2-40B4-BE49-F238E27FC236}">
                <a16:creationId xmlns:a16="http://schemas.microsoft.com/office/drawing/2014/main" id="{220C279D-4C3C-A8DE-D962-B72DEF63D703}"/>
              </a:ext>
            </a:extLst>
          </p:cNvPr>
          <p:cNvSpPr/>
          <p:nvPr/>
        </p:nvSpPr>
        <p:spPr bwMode="auto">
          <a:xfrm>
            <a:off x="6120727" y="2720795"/>
            <a:ext cx="1062148" cy="802070"/>
          </a:xfrm>
          <a:prstGeom prst="wedgeRoundRectCallout">
            <a:avLst>
              <a:gd name="adj1" fmla="val 82775"/>
              <a:gd name="adj2" fmla="val 56040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H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Assoc Req</a:t>
            </a:r>
          </a:p>
        </p:txBody>
      </p:sp>
      <p:sp>
        <p:nvSpPr>
          <p:cNvPr id="9" name="Rounded Rectangular Callout 8">
            <a:extLst>
              <a:ext uri="{FF2B5EF4-FFF2-40B4-BE49-F238E27FC236}">
                <a16:creationId xmlns:a16="http://schemas.microsoft.com/office/drawing/2014/main" id="{5E9FD301-AE3E-E650-8C66-A6ED4E327867}"/>
              </a:ext>
            </a:extLst>
          </p:cNvPr>
          <p:cNvSpPr/>
          <p:nvPr/>
        </p:nvSpPr>
        <p:spPr bwMode="auto">
          <a:xfrm>
            <a:off x="7951464" y="3892005"/>
            <a:ext cx="1062148" cy="802070"/>
          </a:xfrm>
          <a:prstGeom prst="wedgeRoundRectCallout">
            <a:avLst>
              <a:gd name="adj1" fmla="val -69884"/>
              <a:gd name="adj2" fmla="val -9707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H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Assoc Resp with AID-List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AF208D5-3976-D199-CC83-6503CA77559B}"/>
              </a:ext>
            </a:extLst>
          </p:cNvPr>
          <p:cNvCxnSpPr/>
          <p:nvPr/>
        </p:nvCxnSpPr>
        <p:spPr bwMode="auto">
          <a:xfrm>
            <a:off x="7607101" y="3355745"/>
            <a:ext cx="0" cy="33424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F828002-0196-387E-3698-81986D4C9FFC}"/>
              </a:ext>
            </a:extLst>
          </p:cNvPr>
          <p:cNvCxnSpPr/>
          <p:nvPr/>
        </p:nvCxnSpPr>
        <p:spPr bwMode="auto">
          <a:xfrm>
            <a:off x="7722288" y="3355745"/>
            <a:ext cx="0" cy="334240"/>
          </a:xfrm>
          <a:prstGeom prst="line">
            <a:avLst/>
          </a:prstGeom>
          <a:ln w="57150"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1009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79FDDE-7A43-E46B-EDF3-A806490A27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EE70F-338D-C5D0-FF5F-D1EF6D620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FD29D-81DE-6917-79F1-5F315B21B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H"/>
              <a:t>Problem Statement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H"/>
              <a:t>Proposal of AID-List in Assoc Response</a:t>
            </a:r>
          </a:p>
          <a:p>
            <a:pPr>
              <a:buFont typeface="Arial" panose="020B0604020202020204" pitchFamily="34" charset="0"/>
              <a:buChar char="•"/>
            </a:pPr>
            <a:endParaRPr lang="en-CH"/>
          </a:p>
          <a:p>
            <a:pPr>
              <a:buFont typeface="Arial" panose="020B0604020202020204" pitchFamily="34" charset="0"/>
              <a:buChar char="•"/>
            </a:pPr>
            <a:endParaRPr lang="en-CH"/>
          </a:p>
          <a:p>
            <a:pPr>
              <a:buFont typeface="Arial" panose="020B0604020202020204" pitchFamily="34" charset="0"/>
              <a:buChar char="•"/>
            </a:pPr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B108A1-CE9B-76D9-D33E-17A5C87097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0F31B-87E7-BBB2-0207-338DD46FA3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3E87E8-F815-4792-A5BC-12D6988C7C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154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EA62F-B654-91CB-0A5C-385CB1BAF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Straw Poll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BB994-0867-1CA8-F481-7FB97FCB2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Times New Roman"/>
              </a:rPr>
              <a:t>Do you agree on adding AID-List Element in the Association Response to guarantee AIDs at any moment in the EDP epoch timeline? </a:t>
            </a:r>
          </a:p>
          <a:p>
            <a:pPr>
              <a:buFont typeface="Calibri" pitchFamily="16" charset="0"/>
              <a:buChar char="-"/>
            </a:pPr>
            <a:r>
              <a:rPr lang="en-US" b="0" dirty="0">
                <a:cs typeface="Times New Roman"/>
              </a:rPr>
              <a:t>Yes</a:t>
            </a:r>
            <a:endParaRPr lang="en-US" dirty="0">
              <a:cs typeface="Times New Roman"/>
            </a:endParaRPr>
          </a:p>
          <a:p>
            <a:pPr>
              <a:buFont typeface="Calibri" pitchFamily="16" charset="0"/>
              <a:buChar char="-"/>
            </a:pPr>
            <a:r>
              <a:rPr lang="en-US" b="0" dirty="0">
                <a:ea typeface="MS Gothic"/>
                <a:cs typeface="+mn-lt"/>
              </a:rPr>
              <a:t>No</a:t>
            </a:r>
          </a:p>
          <a:p>
            <a:pPr>
              <a:buFont typeface="Calibri" pitchFamily="16" charset="0"/>
              <a:buChar char="-"/>
            </a:pPr>
            <a:r>
              <a:rPr lang="en-US" b="0" dirty="0">
                <a:ea typeface="MS Gothic"/>
                <a:cs typeface="+mn-lt"/>
              </a:rPr>
              <a:t>Abstain</a:t>
            </a:r>
          </a:p>
          <a:p>
            <a:endParaRPr lang="en-US" b="0">
              <a:cs typeface="Times New Roman"/>
            </a:endParaRPr>
          </a:p>
          <a:p>
            <a:endParaRPr lang="en-US">
              <a:cs typeface="Times New Roman"/>
            </a:endParaRPr>
          </a:p>
          <a:p>
            <a:endParaRPr lang="en-US">
              <a:cs typeface="Times New Roman"/>
            </a:endParaRPr>
          </a:p>
          <a:p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C8B631-2529-1912-E143-264B77F83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585DD6-5AF5-0BC1-BFFE-3AF8E7F7C9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2DFA38-2322-5015-6688-FF655B61182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209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1-0641-00-00bi-proposed-issues" id="{0F765D26-388A-C245-AA80-CDF3E57C5ACC}" vid="{D3DDFE51-EB1F-0247-8E73-E9C9C365420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358</Words>
  <Application>Microsoft Macintosh PowerPoint</Application>
  <PresentationFormat>Widescreen</PresentationFormat>
  <Paragraphs>83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Calibri</vt:lpstr>
      <vt:lpstr>Times New Roman</vt:lpstr>
      <vt:lpstr>Office Theme</vt:lpstr>
      <vt:lpstr>TGbi – AID-List distribution close to epoch end</vt:lpstr>
      <vt:lpstr>Problem</vt:lpstr>
      <vt:lpstr>Problem scenario</vt:lpstr>
      <vt:lpstr>Problem scenario</vt:lpstr>
      <vt:lpstr>Proposal</vt:lpstr>
      <vt:lpstr>Summary</vt:lpstr>
      <vt:lpstr>Straw Poll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subject/>
  <dc:creator/>
  <cp:keywords/>
  <dc:description/>
  <cp:lastModifiedBy>Domenico Ficara (dficara)</cp:lastModifiedBy>
  <cp:revision>20</cp:revision>
  <cp:lastPrinted>1601-01-01T00:00:00Z</cp:lastPrinted>
  <dcterms:created xsi:type="dcterms:W3CDTF">2018-05-10T16:45:22Z</dcterms:created>
  <dcterms:modified xsi:type="dcterms:W3CDTF">2025-03-04T11:57:04Z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MSIP_Label_c8f49a32-fde3-48a5-9266-b5b0972a22dc_Enabled">
    <vt:lpwstr>true</vt:lpwstr>
  </property>
  <property fmtid="{D5CDD505-2E9C-101B-9397-08002B2CF9AE}" pid="9" name="MSIP_Label_c8f49a32-fde3-48a5-9266-b5b0972a22dc_SetDate">
    <vt:lpwstr>2024-06-14T15:40:01Z</vt:lpwstr>
  </property>
  <property fmtid="{D5CDD505-2E9C-101B-9397-08002B2CF9AE}" pid="10" name="MSIP_Label_c8f49a32-fde3-48a5-9266-b5b0972a22dc_Method">
    <vt:lpwstr>Standard</vt:lpwstr>
  </property>
  <property fmtid="{D5CDD505-2E9C-101B-9397-08002B2CF9AE}" pid="11" name="MSIP_Label_c8f49a32-fde3-48a5-9266-b5b0972a22dc_Name">
    <vt:lpwstr>Cisco Confidential</vt:lpwstr>
  </property>
  <property fmtid="{D5CDD505-2E9C-101B-9397-08002B2CF9AE}" pid="12" name="MSIP_Label_c8f49a32-fde3-48a5-9266-b5b0972a22dc_SiteId">
    <vt:lpwstr>5ae1af62-9505-4097-a69a-c1553ef7840e</vt:lpwstr>
  </property>
  <property fmtid="{D5CDD505-2E9C-101B-9397-08002B2CF9AE}" pid="13" name="MSIP_Label_c8f49a32-fde3-48a5-9266-b5b0972a22dc_ActionId">
    <vt:lpwstr>0463add7-0cf0-40d9-9fc5-7b8153af89e0</vt:lpwstr>
  </property>
  <property fmtid="{D5CDD505-2E9C-101B-9397-08002B2CF9AE}" pid="14" name="MSIP_Label_c8f49a32-fde3-48a5-9266-b5b0972a22dc_ContentBits">
    <vt:lpwstr>2</vt:lpwstr>
  </property>
  <property fmtid="{D5CDD505-2E9C-101B-9397-08002B2CF9AE}" pid="15" name="ClassificationContentMarkingFooterLocations">
    <vt:lpwstr>Office Theme:3</vt:lpwstr>
  </property>
  <property fmtid="{D5CDD505-2E9C-101B-9397-08002B2CF9AE}" pid="16" name="ClassificationContentMarkingFooterText">
    <vt:lpwstr>Cisco Confidential</vt:lpwstr>
  </property>
</Properties>
</file>