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7" r:id="rId5"/>
    <p:sldId id="276" r:id="rId6"/>
    <p:sldId id="273" r:id="rId7"/>
    <p:sldId id="266" r:id="rId8"/>
    <p:sldId id="278" r:id="rId9"/>
    <p:sldId id="27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7" autoAdjust="0"/>
  </p:normalViewPr>
  <p:slideViewPr>
    <p:cSldViewPr>
      <p:cViewPr varScale="1">
        <p:scale>
          <a:sx n="73" d="100"/>
          <a:sy n="73" d="100"/>
        </p:scale>
        <p:origin x="364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47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74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Shuling (Julia) Feng et al., </a:t>
            </a:r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Dec.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Shuling (Julia) Feng et al., Mediatek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Dec.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75486" y="722335"/>
            <a:ext cx="105156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Service Period Based Integrated </a:t>
            </a:r>
            <a:r>
              <a:rPr lang="en-US" dirty="0" err="1"/>
              <a:t>mmWave</a:t>
            </a:r>
            <a:r>
              <a:rPr lang="en-US" dirty="0"/>
              <a:t> Link Operation Scheme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6086" y="195423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28700" y="23026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0B34182B-10A3-2F2F-A8CB-65B10D40C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130954"/>
              </p:ext>
            </p:extLst>
          </p:nvPr>
        </p:nvGraphicFramePr>
        <p:xfrm>
          <a:off x="973138" y="2849563"/>
          <a:ext cx="11150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5769" imgH="3096834" progId="Word.Document.8">
                  <p:embed/>
                </p:oleObj>
              </mc:Choice>
              <mc:Fallback>
                <p:oleObj name="Document" r:id="rId3" imgW="10515769" imgH="309683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2849563"/>
                        <a:ext cx="11150600" cy="327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Background</a:t>
            </a: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An </a:t>
            </a:r>
            <a:r>
              <a:rPr lang="en-US" sz="2000" dirty="0"/>
              <a:t>Example of </a:t>
            </a:r>
            <a:r>
              <a:rPr lang="en-US" sz="2000" b="1" dirty="0"/>
              <a:t>Integrated </a:t>
            </a:r>
            <a:r>
              <a:rPr lang="en-US" sz="2000" dirty="0" err="1"/>
              <a:t>mmWave</a:t>
            </a:r>
            <a:r>
              <a:rPr lang="en-US" sz="2000" dirty="0"/>
              <a:t> Link Operation in a BSS</a:t>
            </a: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Problems in </a:t>
            </a:r>
            <a:r>
              <a:rPr lang="en-US" sz="2000" b="1" dirty="0"/>
              <a:t>Integrated </a:t>
            </a:r>
            <a:r>
              <a:rPr lang="en-US" sz="2000" dirty="0" err="1"/>
              <a:t>mmWave</a:t>
            </a:r>
            <a:r>
              <a:rPr lang="en-US" sz="2000" dirty="0"/>
              <a:t> Link Operation</a:t>
            </a: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The </a:t>
            </a:r>
            <a:r>
              <a:rPr lang="en-US" sz="2000" b="1" dirty="0"/>
              <a:t>SP based Integrated </a:t>
            </a:r>
            <a:r>
              <a:rPr lang="en-US" sz="2000" dirty="0" err="1"/>
              <a:t>mmWave</a:t>
            </a:r>
            <a:r>
              <a:rPr lang="en-US" sz="2000" dirty="0"/>
              <a:t> Links Operation</a:t>
            </a: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An Example of SP Based </a:t>
            </a:r>
            <a:r>
              <a:rPr lang="en-US" sz="2000" b="1" dirty="0"/>
              <a:t>Integrated </a:t>
            </a:r>
            <a:r>
              <a:rPr lang="en-US" altLang="zh-CN" sz="2000" dirty="0" err="1"/>
              <a:t>m</a:t>
            </a:r>
            <a:r>
              <a:rPr lang="en-US" sz="2000" dirty="0" err="1"/>
              <a:t>mWave</a:t>
            </a:r>
            <a:r>
              <a:rPr lang="en-US" sz="2000" dirty="0"/>
              <a:t> Link Operation</a:t>
            </a: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Background on Integrated </a:t>
            </a:r>
            <a:r>
              <a:rPr lang="en-US" dirty="0" err="1"/>
              <a:t>mmWave</a:t>
            </a:r>
            <a:r>
              <a:rPr lang="en-US" dirty="0"/>
              <a:t> Link Operation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According the 11bq PAR, 11bq will expand the multi-link operation defined in the sub-7.25 GHz band specifications to support non-standalone operation in the unlicensed bands between 42 GHz and 71 GHz (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mmWave</a:t>
            </a:r>
            <a:r>
              <a:rPr lang="en-US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 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An AP is expected to use sub-7GHz links to assist STAs with IMMW capability (</a:t>
            </a:r>
            <a:r>
              <a:rPr lang="en-US" sz="2000" b="1" dirty="0" err="1"/>
              <a:t>mSTAs</a:t>
            </a:r>
            <a:r>
              <a:rPr lang="en-US" sz="2000" dirty="0"/>
              <a:t>)</a:t>
            </a:r>
            <a:r>
              <a:rPr lang="en-US" sz="2000" b="1" dirty="0"/>
              <a:t> to set up </a:t>
            </a:r>
            <a:r>
              <a:rPr lang="en-US" sz="2000" b="1" dirty="0" err="1"/>
              <a:t>mmWave</a:t>
            </a:r>
            <a:r>
              <a:rPr lang="en-US" sz="2000" b="1" dirty="0"/>
              <a:t> and communicate via </a:t>
            </a:r>
            <a:r>
              <a:rPr lang="en-US" sz="2000" b="1" dirty="0" err="1"/>
              <a:t>mmWave</a:t>
            </a:r>
            <a:r>
              <a:rPr lang="en-US" sz="2000" b="1" dirty="0"/>
              <a:t> links.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It is likely that </a:t>
            </a:r>
            <a:r>
              <a:rPr lang="en-US" sz="2000" b="1" dirty="0" err="1"/>
              <a:t>mSTAs</a:t>
            </a:r>
            <a:r>
              <a:rPr lang="en-US" sz="2000" b="1" dirty="0"/>
              <a:t> transmit data to each other via </a:t>
            </a:r>
            <a:r>
              <a:rPr lang="en-US" sz="2000" b="1" dirty="0" err="1"/>
              <a:t>mmWave</a:t>
            </a:r>
            <a:r>
              <a:rPr lang="en-US" sz="2000" b="1" dirty="0"/>
              <a:t> links with directional transmissions.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657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Illustration of Integrated </a:t>
            </a:r>
            <a:r>
              <a:rPr lang="en-US" dirty="0" err="1"/>
              <a:t>mmWave</a:t>
            </a:r>
            <a:r>
              <a:rPr lang="en-US" dirty="0"/>
              <a:t> Link Operation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53841" y="2030183"/>
            <a:ext cx="6666160" cy="17798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AP sets up the </a:t>
            </a:r>
            <a:r>
              <a:rPr lang="en-US" sz="2000" b="1" dirty="0" err="1"/>
              <a:t>mmWave</a:t>
            </a:r>
            <a:r>
              <a:rPr lang="en-US" sz="2000" b="1" dirty="0"/>
              <a:t> link (</a:t>
            </a:r>
            <a:r>
              <a:rPr lang="en-US" sz="2000" b="1" dirty="0" err="1"/>
              <a:t>mwLink</a:t>
            </a:r>
            <a:r>
              <a:rPr lang="en-US" sz="2000" b="1" dirty="0"/>
              <a:t>) between </a:t>
            </a:r>
            <a:r>
              <a:rPr lang="en-US" sz="2000" b="1" dirty="0" err="1"/>
              <a:t>mSTAs</a:t>
            </a:r>
            <a:r>
              <a:rPr lang="en-US" sz="2000" b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Information such as Tx ant sector/beam, Rx ant sector/beam, operated channels, etc. are needed to set up a link.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Multiple pairs of </a:t>
            </a:r>
            <a:r>
              <a:rPr lang="en-US" sz="2000" dirty="0" err="1"/>
              <a:t>mSTAs</a:t>
            </a:r>
            <a:r>
              <a:rPr lang="en-US" sz="2000" dirty="0"/>
              <a:t> can exist in a BSS.</a:t>
            </a:r>
            <a:endParaRPr lang="en-US" sz="1600" dirty="0"/>
          </a:p>
          <a:p>
            <a:pPr marL="457200" lvl="1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GB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60A8F473-61D9-7255-F658-825FC0A0011C}"/>
              </a:ext>
            </a:extLst>
          </p:cNvPr>
          <p:cNvSpPr txBox="1">
            <a:spLocks/>
          </p:cNvSpPr>
          <p:nvPr/>
        </p:nvSpPr>
        <p:spPr bwMode="auto">
          <a:xfrm>
            <a:off x="7923501" y="1897878"/>
            <a:ext cx="3276600" cy="65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800" kern="0" dirty="0"/>
              <a:t>Figure 1. Integrated </a:t>
            </a:r>
            <a:r>
              <a:rPr lang="en-US" sz="1800" kern="0" dirty="0" err="1"/>
              <a:t>mmWave</a:t>
            </a:r>
            <a:r>
              <a:rPr lang="en-US" sz="1800" kern="0" dirty="0"/>
              <a:t> Links operating in a BSS</a:t>
            </a:r>
            <a:endParaRPr lang="en-US" sz="1400" kern="0" dirty="0"/>
          </a:p>
        </p:txBody>
      </p:sp>
      <p:grpSp>
        <p:nvGrpSpPr>
          <p:cNvPr id="7" name="Canvas 89">
            <a:extLst>
              <a:ext uri="{FF2B5EF4-FFF2-40B4-BE49-F238E27FC236}">
                <a16:creationId xmlns:a16="http://schemas.microsoft.com/office/drawing/2014/main" id="{F9CDC2F3-F362-5C4B-2C6A-6F49DBFD0B1D}"/>
              </a:ext>
            </a:extLst>
          </p:cNvPr>
          <p:cNvGrpSpPr/>
          <p:nvPr/>
        </p:nvGrpSpPr>
        <p:grpSpPr>
          <a:xfrm>
            <a:off x="7621558" y="2491930"/>
            <a:ext cx="3908081" cy="3740150"/>
            <a:chOff x="-74642" y="-34101"/>
            <a:chExt cx="3908081" cy="37401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D048BAF-6ED4-62A4-FB49-F0C43F7B4573}"/>
                </a:ext>
              </a:extLst>
            </p:cNvPr>
            <p:cNvSpPr/>
            <p:nvPr/>
          </p:nvSpPr>
          <p:spPr>
            <a:xfrm>
              <a:off x="-74642" y="-34101"/>
              <a:ext cx="3880485" cy="3740150"/>
            </a:xfrm>
            <a:prstGeom prst="rect">
              <a:avLst/>
            </a:prstGeom>
            <a:solidFill>
              <a:srgbClr val="FFFFFF"/>
            </a:solidFill>
          </p:spPr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3AA7EF7-F213-1BD1-BD18-CA4DB700B8F8}"/>
                </a:ext>
              </a:extLst>
            </p:cNvPr>
            <p:cNvGrpSpPr/>
            <p:nvPr/>
          </p:nvGrpSpPr>
          <p:grpSpPr>
            <a:xfrm>
              <a:off x="123903" y="120602"/>
              <a:ext cx="3709536" cy="3530647"/>
              <a:chOff x="123903" y="120602"/>
              <a:chExt cx="3709536" cy="3530647"/>
            </a:xfrm>
          </p:grpSpPr>
          <p:sp>
            <p:nvSpPr>
              <p:cNvPr id="11" name="Flowchart: Connector 10">
                <a:extLst>
                  <a:ext uri="{FF2B5EF4-FFF2-40B4-BE49-F238E27FC236}">
                    <a16:creationId xmlns:a16="http://schemas.microsoft.com/office/drawing/2014/main" id="{B0E10F85-CDF9-27F3-9B8C-0843060A9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903" y="120602"/>
                <a:ext cx="3525077" cy="3530647"/>
              </a:xfrm>
              <a:prstGeom prst="flowChartConnector">
                <a:avLst/>
              </a:prstGeom>
              <a:noFill/>
              <a:ln w="12700">
                <a:solidFill>
                  <a:schemeClr val="accent1">
                    <a:lumMod val="15000"/>
                    <a:lumOff val="0"/>
                  </a:schemeClr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Flowchart: Connector 11">
                <a:extLst>
                  <a:ext uri="{FF2B5EF4-FFF2-40B4-BE49-F238E27FC236}">
                    <a16:creationId xmlns:a16="http://schemas.microsoft.com/office/drawing/2014/main" id="{31774C45-4BC0-5AE4-DE9C-522502610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6040" y="1816124"/>
                <a:ext cx="45701" cy="45701"/>
              </a:xfrm>
              <a:prstGeom prst="flowChartConnector">
                <a:avLst/>
              </a:prstGeom>
              <a:solidFill>
                <a:schemeClr val="accent1">
                  <a:lumMod val="100000"/>
                  <a:lumOff val="0"/>
                </a:schemeClr>
              </a:solidFill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Flowchart: Connector 12">
                <a:extLst>
                  <a:ext uri="{FF2B5EF4-FFF2-40B4-BE49-F238E27FC236}">
                    <a16:creationId xmlns:a16="http://schemas.microsoft.com/office/drawing/2014/main" id="{0814C1D1-8E03-8301-93FB-E497A451B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8850" y="2244781"/>
                <a:ext cx="45801" cy="45701"/>
              </a:xfrm>
              <a:prstGeom prst="flowChartConnector">
                <a:avLst/>
              </a:prstGeom>
              <a:solidFill>
                <a:schemeClr val="accent2">
                  <a:lumMod val="100000"/>
                  <a:lumOff val="0"/>
                </a:schemeClr>
              </a:solidFill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Flowchart: Connector 13">
                <a:extLst>
                  <a:ext uri="{FF2B5EF4-FFF2-40B4-BE49-F238E27FC236}">
                    <a16:creationId xmlns:a16="http://schemas.microsoft.com/office/drawing/2014/main" id="{0EE29D8C-EB47-7AAD-D546-E78D45E85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108" y="2767509"/>
                <a:ext cx="45101" cy="45101"/>
              </a:xfrm>
              <a:prstGeom prst="flowChartConnector">
                <a:avLst/>
              </a:prstGeom>
              <a:solidFill>
                <a:schemeClr val="accent2">
                  <a:lumMod val="100000"/>
                  <a:lumOff val="0"/>
                </a:schemeClr>
              </a:solidFill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3DF30D73-FCEE-C583-1996-76262DD2B6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799" y="2863430"/>
                <a:ext cx="723002" cy="31101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mSTA_5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31D62D98-527B-8BDD-ED42-AA34B3C00A16}"/>
                  </a:ext>
                </a:extLst>
              </p:cNvPr>
              <p:cNvCxnSpPr>
                <a:cxnSpLocks noChangeShapeType="1"/>
                <a:endCxn id="14" idx="7"/>
              </p:cNvCxnSpPr>
              <p:nvPr/>
            </p:nvCxnSpPr>
            <p:spPr bwMode="auto">
              <a:xfrm flipH="1">
                <a:off x="995604" y="2281100"/>
                <a:ext cx="138687" cy="493014"/>
              </a:xfrm>
              <a:prstGeom prst="straightConnector1">
                <a:avLst/>
              </a:prstGeom>
              <a:noFill/>
              <a:ln w="12700">
                <a:solidFill>
                  <a:schemeClr val="accent2">
                    <a:lumMod val="100000"/>
                    <a:lumOff val="0"/>
                  </a:schemeClr>
                </a:solidFill>
                <a:prstDash val="dash"/>
                <a:miter lim="800000"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" name="Text Box 6">
                <a:extLst>
                  <a:ext uri="{FF2B5EF4-FFF2-40B4-BE49-F238E27FC236}">
                    <a16:creationId xmlns:a16="http://schemas.microsoft.com/office/drawing/2014/main" id="{68B7B764-D8F7-7FE8-E1BB-593EA6CF01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5955" y="2514251"/>
                <a:ext cx="852631" cy="34917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</a:t>
                </a: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Link_</a:t>
                </a:r>
                <a:r>
                  <a:rPr lang="en-US" sz="1400" kern="1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3</a:t>
                </a:r>
                <a:endParaRPr lang="en-US" sz="1400" kern="1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6">
                <a:extLst>
                  <a:ext uri="{FF2B5EF4-FFF2-40B4-BE49-F238E27FC236}">
                    <a16:creationId xmlns:a16="http://schemas.microsoft.com/office/drawing/2014/main" id="{BAD4ED2B-EFCD-AE8D-C880-C7ED6DEC9B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5455" y="1484975"/>
                <a:ext cx="800293" cy="313239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IMMW AP</a:t>
                </a:r>
              </a:p>
            </p:txBody>
          </p:sp>
          <p:sp>
            <p:nvSpPr>
              <p:cNvPr id="25" name="Flowchart: Connector 24">
                <a:extLst>
                  <a:ext uri="{FF2B5EF4-FFF2-40B4-BE49-F238E27FC236}">
                    <a16:creationId xmlns:a16="http://schemas.microsoft.com/office/drawing/2014/main" id="{65A410B9-9B48-6891-D399-984D7DDE095B}"/>
                  </a:ext>
                </a:extLst>
              </p:cNvPr>
              <p:cNvSpPr/>
              <p:nvPr/>
            </p:nvSpPr>
            <p:spPr>
              <a:xfrm>
                <a:off x="2824508" y="1535302"/>
                <a:ext cx="44450" cy="45085"/>
              </a:xfrm>
              <a:prstGeom prst="flowChartConnector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Flowchart: Connector 25">
                <a:extLst>
                  <a:ext uri="{FF2B5EF4-FFF2-40B4-BE49-F238E27FC236}">
                    <a16:creationId xmlns:a16="http://schemas.microsoft.com/office/drawing/2014/main" id="{F33FFA36-D806-4B3A-41CF-38BA34087B5B}"/>
                  </a:ext>
                </a:extLst>
              </p:cNvPr>
              <p:cNvSpPr/>
              <p:nvPr/>
            </p:nvSpPr>
            <p:spPr>
              <a:xfrm>
                <a:off x="2893088" y="1813432"/>
                <a:ext cx="43815" cy="45085"/>
              </a:xfrm>
              <a:prstGeom prst="flowChartConnector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Text Box 6">
                <a:extLst>
                  <a:ext uri="{FF2B5EF4-FFF2-40B4-BE49-F238E27FC236}">
                    <a16:creationId xmlns:a16="http://schemas.microsoft.com/office/drawing/2014/main" id="{ACFAC27F-437D-5B60-84CE-FD0418788559}"/>
                  </a:ext>
                </a:extLst>
              </p:cNvPr>
              <p:cNvSpPr txBox="1"/>
              <p:nvPr/>
            </p:nvSpPr>
            <p:spPr>
              <a:xfrm>
                <a:off x="2562253" y="1888996"/>
                <a:ext cx="741287" cy="381988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mSTA_2</a:t>
                </a:r>
              </a:p>
            </p:txBody>
          </p: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A0FD2EAB-F503-98B4-93F0-6B7E8E29AB8B}"/>
                  </a:ext>
                </a:extLst>
              </p:cNvPr>
              <p:cNvCxnSpPr/>
              <p:nvPr/>
            </p:nvCxnSpPr>
            <p:spPr>
              <a:xfrm>
                <a:off x="2848386" y="1574672"/>
                <a:ext cx="68580" cy="244475"/>
              </a:xfrm>
              <a:prstGeom prst="straightConnector1">
                <a:avLst/>
              </a:prstGeom>
              <a:ln w="12700">
                <a:solidFill>
                  <a:schemeClr val="accent2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 Box 6">
                <a:extLst>
                  <a:ext uri="{FF2B5EF4-FFF2-40B4-BE49-F238E27FC236}">
                    <a16:creationId xmlns:a16="http://schemas.microsoft.com/office/drawing/2014/main" id="{53B00A44-7631-7FDB-AA18-F5D29AEEA85B}"/>
                  </a:ext>
                </a:extLst>
              </p:cNvPr>
              <p:cNvSpPr txBox="1"/>
              <p:nvPr/>
            </p:nvSpPr>
            <p:spPr>
              <a:xfrm>
                <a:off x="3007332" y="1526847"/>
                <a:ext cx="826107" cy="381987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</a:t>
                </a: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Link_</a:t>
                </a:r>
                <a:r>
                  <a:rPr lang="en-US" sz="1400" kern="1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1</a:t>
                </a:r>
                <a:endParaRPr lang="en-US" sz="1400" kern="1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 Box 6">
                <a:extLst>
                  <a:ext uri="{FF2B5EF4-FFF2-40B4-BE49-F238E27FC236}">
                    <a16:creationId xmlns:a16="http://schemas.microsoft.com/office/drawing/2014/main" id="{F2348229-E142-BF9E-6B2A-73A7F26AEA4A}"/>
                  </a:ext>
                </a:extLst>
              </p:cNvPr>
              <p:cNvSpPr txBox="1"/>
              <p:nvPr/>
            </p:nvSpPr>
            <p:spPr>
              <a:xfrm>
                <a:off x="2385060" y="1213608"/>
                <a:ext cx="660398" cy="313239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mSTA_1</a:t>
                </a:r>
              </a:p>
            </p:txBody>
          </p:sp>
          <p:sp>
            <p:nvSpPr>
              <p:cNvPr id="31" name="Text Box 6">
                <a:extLst>
                  <a:ext uri="{FF2B5EF4-FFF2-40B4-BE49-F238E27FC236}">
                    <a16:creationId xmlns:a16="http://schemas.microsoft.com/office/drawing/2014/main" id="{A78C37B5-5483-2053-FE67-2B277DE50B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354" y="2260268"/>
                <a:ext cx="652360" cy="27636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mSTA_4</a:t>
                </a:r>
              </a:p>
            </p:txBody>
          </p:sp>
          <p:sp>
            <p:nvSpPr>
              <p:cNvPr id="32" name="Flowchart: Connector 31">
                <a:extLst>
                  <a:ext uri="{FF2B5EF4-FFF2-40B4-BE49-F238E27FC236}">
                    <a16:creationId xmlns:a16="http://schemas.microsoft.com/office/drawing/2014/main" id="{D9A0A935-22BF-8F69-69D7-4701B8C73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0441" y="2023827"/>
                <a:ext cx="44450" cy="45085"/>
              </a:xfrm>
              <a:prstGeom prst="flowChartConnector">
                <a:avLst/>
              </a:prstGeom>
              <a:solidFill>
                <a:schemeClr val="accent2"/>
              </a:solidFill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29936393-2A7B-22A7-9003-A2BD40877851}"/>
                  </a:ext>
                </a:extLst>
              </p:cNvPr>
              <p:cNvCxnSpPr>
                <a:cxnSpLocks noChangeShapeType="1"/>
                <a:stCxn id="32" idx="5"/>
              </p:cNvCxnSpPr>
              <p:nvPr/>
            </p:nvCxnSpPr>
            <p:spPr bwMode="auto">
              <a:xfrm>
                <a:off x="838381" y="2062309"/>
                <a:ext cx="260162" cy="191834"/>
              </a:xfrm>
              <a:prstGeom prst="straightConnector1">
                <a:avLst/>
              </a:prstGeom>
              <a:noFill/>
              <a:ln w="12700">
                <a:solidFill>
                  <a:schemeClr val="accent2"/>
                </a:solidFill>
                <a:miter lim="800000"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Text Box 6">
                <a:extLst>
                  <a:ext uri="{FF2B5EF4-FFF2-40B4-BE49-F238E27FC236}">
                    <a16:creationId xmlns:a16="http://schemas.microsoft.com/office/drawing/2014/main" id="{DA6B316B-3753-7339-CB28-CE4B9053B4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7273" y="1915446"/>
                <a:ext cx="834468" cy="287793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</a:t>
                </a: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Link_2</a:t>
                </a:r>
              </a:p>
            </p:txBody>
          </p:sp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id="{19B74CC0-B909-AA24-8C24-C23ADBA059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805" y="1710464"/>
                <a:ext cx="710839" cy="32109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mSTA_3</a:t>
                </a:r>
              </a:p>
            </p:txBody>
          </p:sp>
        </p:grpSp>
      </p:grp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B1E5089C-B577-464E-3372-90DB4D19A3E1}"/>
              </a:ext>
            </a:extLst>
          </p:cNvPr>
          <p:cNvSpPr txBox="1">
            <a:spLocks/>
          </p:cNvSpPr>
          <p:nvPr/>
        </p:nvSpPr>
        <p:spPr bwMode="auto">
          <a:xfrm>
            <a:off x="1808111" y="5062667"/>
            <a:ext cx="5732343" cy="1065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800" kern="0" dirty="0"/>
              <a:t>AP sets up mwLink_2 between mSTA_4 and mSTA_3. AP may end mwLink_2 and sets up mwLink_3 between mSTA_4 and mSTA_5 at another time.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43971A-B6C8-496A-8FB2-AF5BB6432367}"/>
              </a:ext>
            </a:extLst>
          </p:cNvPr>
          <p:cNvCxnSpPr>
            <a:cxnSpLocks/>
          </p:cNvCxnSpPr>
          <p:nvPr/>
        </p:nvCxnSpPr>
        <p:spPr bwMode="auto">
          <a:xfrm flipV="1">
            <a:off x="7467600" y="5062667"/>
            <a:ext cx="762000" cy="4237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52072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B20FD-8F15-90A4-FB08-719419E4D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of Integrated </a:t>
            </a:r>
            <a:r>
              <a:rPr lang="en-US" dirty="0" err="1"/>
              <a:t>mmWave</a:t>
            </a:r>
            <a:r>
              <a:rPr lang="en-US" dirty="0"/>
              <a:t> Link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D458B-374D-3057-7596-C0138DB33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085975"/>
            <a:ext cx="10361084" cy="36893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It is not desirable that each </a:t>
            </a:r>
            <a:r>
              <a:rPr lang="en-US" sz="2000" b="1" dirty="0" err="1"/>
              <a:t>mmWave</a:t>
            </a:r>
            <a:r>
              <a:rPr lang="en-US" sz="2000" b="1" dirty="0"/>
              <a:t> transmission requires AP coordination using sub-7 </a:t>
            </a:r>
            <a:r>
              <a:rPr lang="en-US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GHz channels.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AP may not gain the sub-7 GHz channel access immediately when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mSTAs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requires coordination. This can cause delay of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mmWave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transmission and therefore reduce the spectrum efficiency.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+mj-lt"/>
              </a:rPr>
              <a:t>Frequent AP co-ordinations on IMMW transmissions introduce a lot interruptions in sub-7GHz and reduce sub-7GHz network efficiency.</a:t>
            </a:r>
            <a:r>
              <a:rPr lang="en-US" sz="1800" dirty="0">
                <a:latin typeface="+mj-lt"/>
                <a:ea typeface="SimSun" panose="02010600030101010101" pitchFamily="2" charset="-122"/>
              </a:rPr>
              <a:t>  </a:t>
            </a:r>
            <a:endParaRPr lang="en-US" sz="1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mmWave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transmissions should require least coordination in sub-7 GHz channel such that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mmWave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links truly offload the data from sub-7GHz band.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We expect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that once an </a:t>
            </a:r>
            <a:r>
              <a:rPr lang="en-US" sz="2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mmWave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link is set up between a pair of </a:t>
            </a:r>
            <a:r>
              <a:rPr lang="en-US" sz="2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mSTAs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, the </a:t>
            </a:r>
            <a:r>
              <a:rPr lang="en-US" sz="2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mmWave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 link remains until it’s assisted by AP to change.  </a:t>
            </a:r>
            <a:endParaRPr lang="en-US" sz="2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4DAE8-5FDB-8ECA-FBDA-389257502C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811F7-8A56-737D-5F18-C83DA3FE6A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B57AB-A269-0A6F-5CDC-060CEA6EC4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685801"/>
            <a:ext cx="10724521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 Service Period (SP) Based Integrated </a:t>
            </a:r>
            <a:r>
              <a:rPr lang="en-US" dirty="0" err="1"/>
              <a:t>mmWave</a:t>
            </a:r>
            <a:r>
              <a:rPr lang="en-US" dirty="0"/>
              <a:t> Link Operation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9321" y="2404684"/>
            <a:ext cx="6229356" cy="3615116"/>
          </a:xfrm>
          <a:ln>
            <a:noFill/>
          </a:ln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AP sends a sub-7GHz announcement frame to configure the SP duration and set up </a:t>
            </a:r>
            <a:r>
              <a:rPr lang="en-US" sz="2000" dirty="0" err="1"/>
              <a:t>mmWave</a:t>
            </a:r>
            <a:r>
              <a:rPr lang="en-US" sz="2000" dirty="0"/>
              <a:t> Link (</a:t>
            </a:r>
            <a:r>
              <a:rPr lang="en-US" sz="2000" dirty="0" err="1"/>
              <a:t>mwLink</a:t>
            </a:r>
            <a:r>
              <a:rPr lang="en-US" sz="2000" dirty="0"/>
              <a:t>) between each pair of </a:t>
            </a:r>
            <a:r>
              <a:rPr lang="en-US" sz="2000" dirty="0" err="1"/>
              <a:t>mSTAs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During the SP, sub-7GHz AP coordination is not needed for each </a:t>
            </a:r>
            <a:r>
              <a:rPr lang="en-US" sz="2000" dirty="0" err="1"/>
              <a:t>mmWave</a:t>
            </a:r>
            <a:r>
              <a:rPr lang="en-US" sz="2000" dirty="0"/>
              <a:t> link transmission.</a:t>
            </a:r>
          </a:p>
          <a:p>
            <a:pPr marL="457200" lvl="1" indent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2F31968-D42E-3D4A-8491-1F66925F79D5}"/>
              </a:ext>
            </a:extLst>
          </p:cNvPr>
          <p:cNvSpPr txBox="1">
            <a:spLocks/>
          </p:cNvSpPr>
          <p:nvPr/>
        </p:nvSpPr>
        <p:spPr bwMode="auto">
          <a:xfrm>
            <a:off x="7010400" y="5016010"/>
            <a:ext cx="4628521" cy="755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600" kern="0" dirty="0"/>
              <a:t>Figure 2. </a:t>
            </a:r>
            <a:r>
              <a:rPr lang="en-US" sz="1600" dirty="0"/>
              <a:t>Illustration of SP Based Integrated </a:t>
            </a:r>
            <a:r>
              <a:rPr lang="en-US" sz="1600" dirty="0" err="1"/>
              <a:t>mmWave</a:t>
            </a:r>
            <a:r>
              <a:rPr lang="en-US" sz="1600" dirty="0"/>
              <a:t> Link Operation</a:t>
            </a:r>
            <a:endParaRPr lang="en-US" sz="1600" kern="0" dirty="0"/>
          </a:p>
        </p:txBody>
      </p:sp>
      <p:grpSp>
        <p:nvGrpSpPr>
          <p:cNvPr id="3" name="Canvas 342">
            <a:extLst>
              <a:ext uri="{FF2B5EF4-FFF2-40B4-BE49-F238E27FC236}">
                <a16:creationId xmlns:a16="http://schemas.microsoft.com/office/drawing/2014/main" id="{EC71B501-DD8C-1B7D-D631-9C485E1BF9D3}"/>
              </a:ext>
            </a:extLst>
          </p:cNvPr>
          <p:cNvGrpSpPr/>
          <p:nvPr/>
        </p:nvGrpSpPr>
        <p:grpSpPr>
          <a:xfrm>
            <a:off x="7086600" y="2587215"/>
            <a:ext cx="4800130" cy="2519772"/>
            <a:chOff x="-200340" y="118874"/>
            <a:chExt cx="3031552" cy="191937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7742969-0EBC-3E75-7C54-6D89063A4E88}"/>
                </a:ext>
              </a:extLst>
            </p:cNvPr>
            <p:cNvSpPr/>
            <p:nvPr/>
          </p:nvSpPr>
          <p:spPr>
            <a:xfrm>
              <a:off x="56262" y="152295"/>
              <a:ext cx="2774950" cy="1885950"/>
            </a:xfrm>
            <a:prstGeom prst="rect">
              <a:avLst/>
            </a:prstGeom>
            <a:solidFill>
              <a:srgbClr val="FFFFFF"/>
            </a:solidFill>
          </p:spPr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D4D3FB1-A744-F535-4B0A-7660094186D0}"/>
                </a:ext>
              </a:extLst>
            </p:cNvPr>
            <p:cNvGrpSpPr/>
            <p:nvPr/>
          </p:nvGrpSpPr>
          <p:grpSpPr>
            <a:xfrm>
              <a:off x="-200340" y="118874"/>
              <a:ext cx="2827840" cy="1677036"/>
              <a:chOff x="-9840" y="118874"/>
              <a:chExt cx="2827840" cy="1677036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4DA0735-0AA5-ABA9-E88A-D1D1EA21D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9207" y="718508"/>
                <a:ext cx="1265816" cy="511749"/>
              </a:xfrm>
              <a:prstGeom prst="rect">
                <a:avLst/>
              </a:prstGeom>
              <a:noFill/>
              <a:ln w="1905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0" rIns="91440" bIns="0" anchor="ctr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mwSP1: mwLink1, mwLink2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43043E8-D0C3-5579-3FAA-830E93000BA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8500" y="1229557"/>
                <a:ext cx="2369450" cy="700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" name="Text Box 11">
                <a:extLst>
                  <a:ext uri="{FF2B5EF4-FFF2-40B4-BE49-F238E27FC236}">
                    <a16:creationId xmlns:a16="http://schemas.microsoft.com/office/drawing/2014/main" id="{AC0AE235-036D-529C-BE67-A8324E3CF9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6045" y="1288274"/>
                <a:ext cx="361305" cy="26807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45720" rIns="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time</a:t>
                </a:r>
              </a:p>
            </p:txBody>
          </p:sp>
          <p:sp>
            <p:nvSpPr>
              <p:cNvPr id="16" name="Text Box 44">
                <a:extLst>
                  <a:ext uri="{FF2B5EF4-FFF2-40B4-BE49-F238E27FC236}">
                    <a16:creationId xmlns:a16="http://schemas.microsoft.com/office/drawing/2014/main" id="{B97DB159-E109-632B-9090-2C72C542FE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02" y="709106"/>
                <a:ext cx="85901" cy="521151"/>
              </a:xfrm>
              <a:prstGeom prst="rect">
                <a:avLst/>
              </a:prstGeom>
              <a:solidFill>
                <a:schemeClr val="accent2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kern="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" name="Text Box 22">
                <a:extLst>
                  <a:ext uri="{FF2B5EF4-FFF2-40B4-BE49-F238E27FC236}">
                    <a16:creationId xmlns:a16="http://schemas.microsoft.com/office/drawing/2014/main" id="{386A749F-9A87-56CB-3144-1124680092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9840" y="300398"/>
                <a:ext cx="1087114" cy="262276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 err="1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</a:t>
                </a:r>
                <a:r>
                  <a:rPr lang="en-US" sz="1400" kern="100" dirty="0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announcement</a:t>
                </a:r>
              </a:p>
            </p:txBody>
          </p:sp>
          <p:sp>
            <p:nvSpPr>
              <p:cNvPr id="18" name="Text Box 22">
                <a:extLst>
                  <a:ext uri="{FF2B5EF4-FFF2-40B4-BE49-F238E27FC236}">
                    <a16:creationId xmlns:a16="http://schemas.microsoft.com/office/drawing/2014/main" id="{6F258390-F5E7-C963-A994-548834DBF4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4540" y="1486051"/>
                <a:ext cx="527288" cy="309859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 w="6350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mwSP1 start 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33A68762-63D3-0C33-2C53-2C29F4BFE380}"/>
                  </a:ext>
                </a:extLst>
              </p:cNvPr>
              <p:cNvCxnSpPr>
                <a:cxnSpLocks noChangeShapeType="1"/>
                <a:stCxn id="18" idx="0"/>
              </p:cNvCxnSpPr>
              <p:nvPr/>
            </p:nvCxnSpPr>
            <p:spPr bwMode="auto">
              <a:xfrm flipV="1">
                <a:off x="868185" y="1260518"/>
                <a:ext cx="4476" cy="225533"/>
              </a:xfrm>
              <a:prstGeom prst="straightConnector1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" name="Left Brace 19">
                <a:extLst>
                  <a:ext uri="{FF2B5EF4-FFF2-40B4-BE49-F238E27FC236}">
                    <a16:creationId xmlns:a16="http://schemas.microsoft.com/office/drawing/2014/main" id="{BA4F812C-6844-2E72-0D7D-471DC873F0B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1443722" y="724196"/>
                <a:ext cx="110240" cy="1261316"/>
              </a:xfrm>
              <a:prstGeom prst="leftBrace">
                <a:avLst>
                  <a:gd name="adj1" fmla="val 8351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Text Box 22">
                <a:extLst>
                  <a:ext uri="{FF2B5EF4-FFF2-40B4-BE49-F238E27FC236}">
                    <a16:creationId xmlns:a16="http://schemas.microsoft.com/office/drawing/2014/main" id="{7896DE23-FF5F-AE87-70EC-4BDB96944C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4605" y="1476457"/>
                <a:ext cx="878811" cy="203859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mwSP1 duration </a:t>
                </a:r>
              </a:p>
            </p:txBody>
          </p:sp>
          <p:sp>
            <p:nvSpPr>
              <p:cNvPr id="22" name="Text Box 22">
                <a:extLst>
                  <a:ext uri="{FF2B5EF4-FFF2-40B4-BE49-F238E27FC236}">
                    <a16:creationId xmlns:a16="http://schemas.microsoft.com/office/drawing/2014/main" id="{68D9ED68-2DC3-A45D-4A38-027F259449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12" y="118874"/>
                <a:ext cx="735549" cy="190856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accent2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Sub-7GHz</a:t>
                </a:r>
                <a:r>
                  <a:rPr lang="en-US" sz="1400" kern="100" dirty="0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pkt </a:t>
                </a: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4ACED745-BDC1-5720-C624-322C821F4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103" y="512648"/>
                <a:ext cx="1087114" cy="190855"/>
              </a:xfrm>
              <a:custGeom>
                <a:avLst/>
                <a:gdLst>
                  <a:gd name="T0" fmla="*/ 0 w 1087049"/>
                  <a:gd name="T1" fmla="*/ 190860 h 190860"/>
                  <a:gd name="T2" fmla="*/ 255776 w 1087049"/>
                  <a:gd name="T3" fmla="*/ 24605 h 190860"/>
                  <a:gd name="T4" fmla="*/ 703385 w 1087049"/>
                  <a:gd name="T5" fmla="*/ 18211 h 190860"/>
                  <a:gd name="T6" fmla="*/ 1087049 w 1087049"/>
                  <a:gd name="T7" fmla="*/ 190860 h 1908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87049" h="190860">
                    <a:moveTo>
                      <a:pt x="0" y="190860"/>
                    </a:moveTo>
                    <a:cubicBezTo>
                      <a:pt x="69272" y="122120"/>
                      <a:pt x="138545" y="53380"/>
                      <a:pt x="255776" y="24605"/>
                    </a:cubicBezTo>
                    <a:cubicBezTo>
                      <a:pt x="373007" y="-4170"/>
                      <a:pt x="564840" y="-9498"/>
                      <a:pt x="703385" y="18211"/>
                    </a:cubicBezTo>
                    <a:cubicBezTo>
                      <a:pt x="841930" y="45920"/>
                      <a:pt x="964489" y="118390"/>
                      <a:pt x="1087049" y="190860"/>
                    </a:cubicBezTo>
                  </a:path>
                </a:pathLst>
              </a:custGeom>
              <a:noFill/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 Box 6">
                <a:extLst>
                  <a:ext uri="{FF2B5EF4-FFF2-40B4-BE49-F238E27FC236}">
                    <a16:creationId xmlns:a16="http://schemas.microsoft.com/office/drawing/2014/main" id="{880261BB-A490-2D0A-FC36-1F54EA2B95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6394" y="746253"/>
                <a:ext cx="501606" cy="400116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kern="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100" kern="1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5605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Canvas 363">
            <a:extLst>
              <a:ext uri="{FF2B5EF4-FFF2-40B4-BE49-F238E27FC236}">
                <a16:creationId xmlns:a16="http://schemas.microsoft.com/office/drawing/2014/main" id="{B5FFD82B-3D36-73D0-FDA9-0CB454E762C9}"/>
              </a:ext>
            </a:extLst>
          </p:cNvPr>
          <p:cNvGrpSpPr/>
          <p:nvPr/>
        </p:nvGrpSpPr>
        <p:grpSpPr>
          <a:xfrm>
            <a:off x="3124200" y="3708399"/>
            <a:ext cx="7086600" cy="2463800"/>
            <a:chOff x="7299" y="35923"/>
            <a:chExt cx="4921250" cy="24638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AE5D139-96E8-5C2E-8EB3-4A431FC5A080}"/>
                </a:ext>
              </a:extLst>
            </p:cNvPr>
            <p:cNvSpPr/>
            <p:nvPr/>
          </p:nvSpPr>
          <p:spPr>
            <a:xfrm>
              <a:off x="7299" y="35923"/>
              <a:ext cx="4921250" cy="2463800"/>
            </a:xfrm>
            <a:prstGeom prst="rect">
              <a:avLst/>
            </a:prstGeom>
            <a:solidFill>
              <a:srgbClr val="FFFFFF"/>
            </a:solidFill>
          </p:spPr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D38705E-9D0C-2BA4-444A-8FAB45DD3756}"/>
                </a:ext>
              </a:extLst>
            </p:cNvPr>
            <p:cNvGrpSpPr/>
            <p:nvPr/>
          </p:nvGrpSpPr>
          <p:grpSpPr>
            <a:xfrm>
              <a:off x="278500" y="37736"/>
              <a:ext cx="4263200" cy="2119368"/>
              <a:chOff x="278500" y="37736"/>
              <a:chExt cx="4263200" cy="2119368"/>
            </a:xfrm>
          </p:grpSpPr>
          <p:sp>
            <p:nvSpPr>
              <p:cNvPr id="11" name="Text Box 22">
                <a:extLst>
                  <a:ext uri="{FF2B5EF4-FFF2-40B4-BE49-F238E27FC236}">
                    <a16:creationId xmlns:a16="http://schemas.microsoft.com/office/drawing/2014/main" id="{E5B6ACED-BC55-892C-F48A-DB3BE3048F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000" y="1783553"/>
                <a:ext cx="594700" cy="33200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mwSP2 start 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507958B-9CDB-8012-2A7E-662A2697B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9200" y="947101"/>
                <a:ext cx="1265800" cy="511701"/>
              </a:xfrm>
              <a:prstGeom prst="rect">
                <a:avLst/>
              </a:prstGeom>
              <a:noFill/>
              <a:ln w="1905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0" rIns="91440" bIns="0" anchor="ctr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mwSP1: mwLink_1, mwLink_2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9B42B2B-CC64-19CE-B7FC-0F0DEBEDF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2100" y="966801"/>
                <a:ext cx="1227800" cy="495901"/>
              </a:xfrm>
              <a:prstGeom prst="rect">
                <a:avLst/>
              </a:prstGeom>
              <a:noFill/>
              <a:ln w="1905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0" rIns="91440" bIns="0" anchor="ctr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mwSP2: mwLink_1, mwLink_3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CA249C74-A337-637D-8867-A36B6BDFC32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8500" y="1458103"/>
                <a:ext cx="3937900" cy="239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525449D-2115-F08B-9623-D7BBB1869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200" y="1060202"/>
                <a:ext cx="624000" cy="226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 Box 11">
                <a:extLst>
                  <a:ext uri="{FF2B5EF4-FFF2-40B4-BE49-F238E27FC236}">
                    <a16:creationId xmlns:a16="http://schemas.microsoft.com/office/drawing/2014/main" id="{3B990660-F7D5-161C-59C8-29223D5406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80400" y="1491403"/>
                <a:ext cx="361300" cy="26810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45720" rIns="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time</a:t>
                </a:r>
              </a:p>
            </p:txBody>
          </p:sp>
          <p:sp>
            <p:nvSpPr>
              <p:cNvPr id="17" name="Text Box 44">
                <a:extLst>
                  <a:ext uri="{FF2B5EF4-FFF2-40B4-BE49-F238E27FC236}">
                    <a16:creationId xmlns:a16="http://schemas.microsoft.com/office/drawing/2014/main" id="{1E1806C0-3FB2-E4E8-292F-7CB1E0A9BC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00" y="937701"/>
                <a:ext cx="85900" cy="521101"/>
              </a:xfrm>
              <a:prstGeom prst="rect">
                <a:avLst/>
              </a:prstGeom>
              <a:solidFill>
                <a:schemeClr val="accent2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kern="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8" name="Text Box 22">
                <a:extLst>
                  <a:ext uri="{FF2B5EF4-FFF2-40B4-BE49-F238E27FC236}">
                    <a16:creationId xmlns:a16="http://schemas.microsoft.com/office/drawing/2014/main" id="{A2DEAA21-4B75-3454-70D2-BFD70CB906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5405" y="254301"/>
                <a:ext cx="1344801" cy="26230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 err="1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</a:t>
                </a:r>
                <a:r>
                  <a:rPr lang="en-US" sz="1400" kern="100" dirty="0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announcement </a:t>
                </a:r>
              </a:p>
            </p:txBody>
          </p:sp>
          <p:sp>
            <p:nvSpPr>
              <p:cNvPr id="19" name="Text Box 22">
                <a:extLst>
                  <a:ext uri="{FF2B5EF4-FFF2-40B4-BE49-F238E27FC236}">
                    <a16:creationId xmlns:a16="http://schemas.microsoft.com/office/drawing/2014/main" id="{9BB14EB3-0970-A703-965C-DFBFF2BD72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350" y="1768503"/>
                <a:ext cx="421700" cy="38860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mwSP1 start </a:t>
                </a: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43246392-1E0E-A765-8CD4-B44A40FC7AE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859199" y="1482103"/>
                <a:ext cx="0" cy="245097"/>
              </a:xfrm>
              <a:prstGeom prst="straightConnector1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" name="Left Brace 20">
                <a:extLst>
                  <a:ext uri="{FF2B5EF4-FFF2-40B4-BE49-F238E27FC236}">
                    <a16:creationId xmlns:a16="http://schemas.microsoft.com/office/drawing/2014/main" id="{A3C1B4D1-C3CB-9CB8-029B-D9F4FAD5FE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1427901" y="958401"/>
                <a:ext cx="123897" cy="1261300"/>
              </a:xfrm>
              <a:prstGeom prst="leftBrace">
                <a:avLst>
                  <a:gd name="adj1" fmla="val 8351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 Box 22">
                <a:extLst>
                  <a:ext uri="{FF2B5EF4-FFF2-40B4-BE49-F238E27FC236}">
                    <a16:creationId xmlns:a16="http://schemas.microsoft.com/office/drawing/2014/main" id="{52F262D1-45CB-B206-F24D-8E083F6BD5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9200" y="1759503"/>
                <a:ext cx="878800" cy="2546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mwSP1 length </a:t>
                </a:r>
              </a:p>
            </p:txBody>
          </p:sp>
          <p:sp>
            <p:nvSpPr>
              <p:cNvPr id="23" name="Text Box 44">
                <a:extLst>
                  <a:ext uri="{FF2B5EF4-FFF2-40B4-BE49-F238E27FC236}">
                    <a16:creationId xmlns:a16="http://schemas.microsoft.com/office/drawing/2014/main" id="{F1556FB0-8096-43B4-CB96-B7C8ADBF7C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27300" y="944101"/>
                <a:ext cx="85800" cy="520901"/>
              </a:xfrm>
              <a:prstGeom prst="rect">
                <a:avLst/>
              </a:prstGeom>
              <a:solidFill>
                <a:schemeClr val="accent2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kern="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A5B03A0-8458-06A0-6DEE-2D0D945B3FD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643200" y="1484403"/>
                <a:ext cx="0" cy="242797"/>
              </a:xfrm>
              <a:prstGeom prst="straightConnector1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Left Brace 24">
                <a:extLst>
                  <a:ext uri="{FF2B5EF4-FFF2-40B4-BE49-F238E27FC236}">
                    <a16:creationId xmlns:a16="http://schemas.microsoft.com/office/drawing/2014/main" id="{A40891E1-3EC4-9047-2924-A4331EAA3A87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3182202" y="997699"/>
                <a:ext cx="135699" cy="1213700"/>
              </a:xfrm>
              <a:prstGeom prst="leftBrace">
                <a:avLst>
                  <a:gd name="adj1" fmla="val 8327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 Box 22">
                <a:extLst>
                  <a:ext uri="{FF2B5EF4-FFF2-40B4-BE49-F238E27FC236}">
                    <a16:creationId xmlns:a16="http://schemas.microsoft.com/office/drawing/2014/main" id="{74076EBA-CE46-AB8F-599F-26FE076A86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8600" y="1776103"/>
                <a:ext cx="901300" cy="235433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mwSP2 length </a:t>
                </a:r>
              </a:p>
            </p:txBody>
          </p:sp>
          <p:sp>
            <p:nvSpPr>
              <p:cNvPr id="27" name="Text Box 22">
                <a:extLst>
                  <a:ext uri="{FF2B5EF4-FFF2-40B4-BE49-F238E27FC236}">
                    <a16:creationId xmlns:a16="http://schemas.microsoft.com/office/drawing/2014/main" id="{411FD2CB-747E-1B59-6735-AE1C02F1CB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9255" y="37736"/>
                <a:ext cx="939500" cy="23545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kern="100" dirty="0">
                    <a:solidFill>
                      <a:schemeClr val="accent2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Sub-7GHz pkts </a:t>
                </a: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BCCF346-608B-44C7-2D34-8A1F00DB6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100" y="741201"/>
                <a:ext cx="1087100" cy="190900"/>
              </a:xfrm>
              <a:custGeom>
                <a:avLst/>
                <a:gdLst>
                  <a:gd name="T0" fmla="*/ 0 w 1087049"/>
                  <a:gd name="T1" fmla="*/ 190802 h 190860"/>
                  <a:gd name="T2" fmla="*/ 255806 w 1087049"/>
                  <a:gd name="T3" fmla="*/ 24597 h 190860"/>
                  <a:gd name="T4" fmla="*/ 703467 w 1087049"/>
                  <a:gd name="T5" fmla="*/ 18206 h 190860"/>
                  <a:gd name="T6" fmla="*/ 1087176 w 1087049"/>
                  <a:gd name="T7" fmla="*/ 190802 h 1908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87049" h="190860">
                    <a:moveTo>
                      <a:pt x="0" y="190860"/>
                    </a:moveTo>
                    <a:cubicBezTo>
                      <a:pt x="69272" y="122120"/>
                      <a:pt x="138545" y="53380"/>
                      <a:pt x="255776" y="24605"/>
                    </a:cubicBezTo>
                    <a:cubicBezTo>
                      <a:pt x="373007" y="-4170"/>
                      <a:pt x="564840" y="-9498"/>
                      <a:pt x="703385" y="18211"/>
                    </a:cubicBezTo>
                    <a:cubicBezTo>
                      <a:pt x="841930" y="45920"/>
                      <a:pt x="964489" y="118390"/>
                      <a:pt x="1087049" y="190860"/>
                    </a:cubicBezTo>
                  </a:path>
                </a:pathLst>
              </a:custGeom>
              <a:noFill/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Text Box 6">
                <a:extLst>
                  <a:ext uri="{FF2B5EF4-FFF2-40B4-BE49-F238E27FC236}">
                    <a16:creationId xmlns:a16="http://schemas.microsoft.com/office/drawing/2014/main" id="{9B04997E-0250-BA20-4C8D-F8562A4500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300" y="930401"/>
                <a:ext cx="501600" cy="40010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kern="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100" kern="1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46F4110-C0D1-25B3-3550-30A778EABE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600" y="842201"/>
                <a:ext cx="923700" cy="124600"/>
              </a:xfrm>
              <a:custGeom>
                <a:avLst/>
                <a:gdLst>
                  <a:gd name="T0" fmla="*/ 0 w 1087049"/>
                  <a:gd name="T1" fmla="*/ 54377 h 190860"/>
                  <a:gd name="T2" fmla="*/ 585098 w 1087049"/>
                  <a:gd name="T3" fmla="*/ 7010 h 190860"/>
                  <a:gd name="T4" fmla="*/ 1609020 w 1087049"/>
                  <a:gd name="T5" fmla="*/ 5188 h 190860"/>
                  <a:gd name="T6" fmla="*/ 2486666 w 1087049"/>
                  <a:gd name="T7" fmla="*/ 54377 h 1908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87049" h="190860">
                    <a:moveTo>
                      <a:pt x="0" y="190860"/>
                    </a:moveTo>
                    <a:cubicBezTo>
                      <a:pt x="69272" y="122120"/>
                      <a:pt x="138545" y="53380"/>
                      <a:pt x="255776" y="24605"/>
                    </a:cubicBezTo>
                    <a:cubicBezTo>
                      <a:pt x="373007" y="-4170"/>
                      <a:pt x="564840" y="-9498"/>
                      <a:pt x="703385" y="18211"/>
                    </a:cubicBezTo>
                    <a:cubicBezTo>
                      <a:pt x="841930" y="45920"/>
                      <a:pt x="964489" y="118390"/>
                      <a:pt x="1087049" y="190860"/>
                    </a:cubicBezTo>
                  </a:path>
                </a:pathLst>
              </a:custGeom>
              <a:noFill/>
              <a:ln w="12700">
                <a:solidFill>
                  <a:schemeClr val="accent1">
                    <a:lumMod val="15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03DE4836-5583-74ED-671A-DBAF061A61A5}"/>
                  </a:ext>
                </a:extLst>
              </p:cNvPr>
              <p:cNvCxnSpPr>
                <a:cxnSpLocks/>
                <a:stCxn id="18" idx="2"/>
              </p:cNvCxnSpPr>
              <p:nvPr/>
            </p:nvCxnSpPr>
            <p:spPr>
              <a:xfrm flipH="1">
                <a:off x="565340" y="516602"/>
                <a:ext cx="1472466" cy="405612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C41BEEE-32DC-9480-C029-118FE9B53C91}"/>
                  </a:ext>
                </a:extLst>
              </p:cNvPr>
              <p:cNvCxnSpPr>
                <a:cxnSpLocks/>
                <a:stCxn id="18" idx="2"/>
              </p:cNvCxnSpPr>
              <p:nvPr/>
            </p:nvCxnSpPr>
            <p:spPr>
              <a:xfrm>
                <a:off x="2037806" y="516602"/>
                <a:ext cx="289494" cy="351299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An Example of SP Based Integrated </a:t>
            </a:r>
            <a:r>
              <a:rPr lang="en-US" dirty="0" err="1"/>
              <a:t>mmWave</a:t>
            </a:r>
            <a:r>
              <a:rPr lang="en-US" dirty="0"/>
              <a:t> Link Operation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9111" y="1787455"/>
            <a:ext cx="10361084" cy="201414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For the example shown in Figure 1, AP schedules and coordinates: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Pairs of </a:t>
            </a:r>
            <a:r>
              <a:rPr lang="en-US" sz="1800" dirty="0" err="1"/>
              <a:t>mSTAs</a:t>
            </a:r>
            <a:r>
              <a:rPr lang="en-US" sz="1800" dirty="0"/>
              <a:t> on mwLink_1 and mwLink_2 to operate in mwSP1;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Pairs of </a:t>
            </a:r>
            <a:r>
              <a:rPr lang="en-US" sz="1800" dirty="0" err="1"/>
              <a:t>mSTAs</a:t>
            </a:r>
            <a:r>
              <a:rPr lang="en-US" sz="1800" dirty="0"/>
              <a:t> on mwLink_1 and mwLink_3 to operate in mwSP2;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AP sends </a:t>
            </a:r>
            <a:r>
              <a:rPr lang="en-US" sz="2000" b="1" dirty="0" err="1"/>
              <a:t>mwLink</a:t>
            </a:r>
            <a:r>
              <a:rPr lang="en-US" sz="2000" b="1" dirty="0"/>
              <a:t> info and </a:t>
            </a:r>
            <a:r>
              <a:rPr lang="en-US" sz="2000" b="1" dirty="0" err="1"/>
              <a:t>mwSP</a:t>
            </a:r>
            <a:r>
              <a:rPr lang="en-US" sz="2000" b="1" dirty="0"/>
              <a:t> schedule info in announcement frames to each pair of </a:t>
            </a:r>
            <a:r>
              <a:rPr lang="en-US" sz="2000" b="1" dirty="0" err="1"/>
              <a:t>mSTAs</a:t>
            </a:r>
            <a:r>
              <a:rPr lang="en-US" sz="2000" b="1" dirty="0"/>
              <a:t> using sub-7GHz links to assist them to set up </a:t>
            </a:r>
            <a:r>
              <a:rPr lang="en-US" sz="2000" b="1" dirty="0" err="1"/>
              <a:t>mmWave</a:t>
            </a:r>
            <a:r>
              <a:rPr lang="en-US" sz="2000" b="1" dirty="0"/>
              <a:t> Link operations in the coming </a:t>
            </a:r>
            <a:r>
              <a:rPr lang="en-US" sz="2000" b="1" dirty="0" err="1"/>
              <a:t>mwSPs</a:t>
            </a:r>
            <a:r>
              <a:rPr lang="en-US" sz="2000" b="1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GB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186193C-2360-C6CB-6E63-5BA67EE29D91}"/>
              </a:ext>
            </a:extLst>
          </p:cNvPr>
          <p:cNvSpPr txBox="1">
            <a:spLocks/>
          </p:cNvSpPr>
          <p:nvPr/>
        </p:nvSpPr>
        <p:spPr bwMode="auto">
          <a:xfrm>
            <a:off x="3879513" y="6107657"/>
            <a:ext cx="5670576" cy="488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/>
              <a:t>Figure 3. </a:t>
            </a:r>
            <a:r>
              <a:rPr lang="en-US" sz="1600" dirty="0"/>
              <a:t>An Example of SP Based </a:t>
            </a:r>
            <a:r>
              <a:rPr lang="en-US" sz="1600" dirty="0" err="1"/>
              <a:t>MmWave</a:t>
            </a:r>
            <a:r>
              <a:rPr lang="en-US" sz="1600" dirty="0"/>
              <a:t> Link Operation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142299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DB7DC-DE81-1415-D292-351E68D39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7D9F5-B492-7F26-63A7-FE3DECC18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A Service Period (SP) based integrated </a:t>
            </a:r>
            <a:r>
              <a:rPr lang="en-US" sz="2000" dirty="0" err="1"/>
              <a:t>mmWave</a:t>
            </a:r>
            <a:r>
              <a:rPr lang="en-US" sz="2000" dirty="0"/>
              <a:t> link operation scheme is proposed.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Enable AP to assist multiple </a:t>
            </a:r>
            <a:r>
              <a:rPr lang="en-US" dirty="0" err="1"/>
              <a:t>mwLinks</a:t>
            </a:r>
            <a:r>
              <a:rPr lang="en-US" dirty="0"/>
              <a:t> to operate in a BSS without causing excessive interruptions to sub-7GHz communications.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C5A4C-AFBD-3A5E-7C71-8F772B8EE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3487F-C95B-2F24-815A-78860C421E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5DCB18-FC46-D297-878C-FE519458F1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0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C5E2-FDDD-3206-0027-89B79B1C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26E5C-5710-E5AB-CA73-9DFA816A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service period (SP) based Integrated </a:t>
            </a:r>
            <a:r>
              <a:rPr lang="en-US" dirty="0" err="1"/>
              <a:t>mmWave</a:t>
            </a:r>
            <a:r>
              <a:rPr lang="en-US" dirty="0"/>
              <a:t> Link Operation?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sends a sub-7GHz announcement frame to configure the SP duration and set up </a:t>
            </a:r>
            <a:r>
              <a:rPr lang="en-US" dirty="0" err="1"/>
              <a:t>mmWave</a:t>
            </a:r>
            <a:r>
              <a:rPr lang="en-US" dirty="0"/>
              <a:t> Link (</a:t>
            </a:r>
            <a:r>
              <a:rPr lang="en-US" dirty="0" err="1"/>
              <a:t>mwLink</a:t>
            </a:r>
            <a:r>
              <a:rPr lang="en-US" dirty="0"/>
              <a:t>) between each pair of </a:t>
            </a:r>
            <a:r>
              <a:rPr lang="en-US" dirty="0" err="1"/>
              <a:t>mSTAs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mwLink</a:t>
            </a:r>
            <a:r>
              <a:rPr lang="en-US" dirty="0"/>
              <a:t> between each pair of </a:t>
            </a:r>
            <a:r>
              <a:rPr lang="en-US" dirty="0" err="1"/>
              <a:t>mSTAs</a:t>
            </a:r>
            <a:r>
              <a:rPr lang="en-US" dirty="0"/>
              <a:t> remains until AP informs change.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39BB6-A251-A96B-E1C4-9C3F2D6899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BA67D-84DF-42C8-E53A-5E8500225C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Shuling (Julia) Feng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2213E5-0205-899F-2FFF-0A8368CA79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Dec.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7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.11_submission_powerpoint_template" id="{6CE61973-702B-4C08-A5DA-1983C6DBDFB6}" vid="{E6D083FF-6129-410E-AA29-4AE1169165A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802.11_submission_powerpoint_template</Template>
  <TotalTime>899</TotalTime>
  <Words>902</Words>
  <Application>Microsoft Office PowerPoint</Application>
  <PresentationFormat>Widescreen</PresentationFormat>
  <Paragraphs>123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Document</vt:lpstr>
      <vt:lpstr>A Service Period Based Integrated mmWave Link Operation Scheme</vt:lpstr>
      <vt:lpstr>Abstract</vt:lpstr>
      <vt:lpstr>Background on Integrated mmWave Link Operation</vt:lpstr>
      <vt:lpstr>Illustration of Integrated mmWave Link Operation</vt:lpstr>
      <vt:lpstr>Problem of Integrated mmWave Link Operations</vt:lpstr>
      <vt:lpstr> Service Period (SP) Based Integrated mmWave Link Operation</vt:lpstr>
      <vt:lpstr>An Example of SP Based Integrated mmWave Link Operation</vt:lpstr>
      <vt:lpstr>Summary</vt:lpstr>
      <vt:lpstr>Straw Poll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Enhanced Sounding and Feedback for SU Follow Up</dc:title>
  <dc:creator>Julia Feng;Jianhan.Liu@mediatek.com</dc:creator>
  <cp:keywords/>
  <cp:lastModifiedBy>Julia Feng</cp:lastModifiedBy>
  <cp:revision>152</cp:revision>
  <cp:lastPrinted>1601-01-01T00:00:00Z</cp:lastPrinted>
  <dcterms:created xsi:type="dcterms:W3CDTF">2024-06-26T21:30:51Z</dcterms:created>
  <dcterms:modified xsi:type="dcterms:W3CDTF">2025-03-03T23:29:17Z</dcterms:modified>
  <cp:category>Shuling (Julia) Feng, Mediatek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2023-09-18T23:30:23Z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753f1264-aa4a-49b9-b333-f92abf8dda83</vt:lpwstr>
  </property>
  <property fmtid="{D5CDD505-2E9C-101B-9397-08002B2CF9AE}" pid="8" name="MSIP_Label_83bcef13-7cac-433f-ba1d-47a323951816_ContentBits">
    <vt:lpwstr>0</vt:lpwstr>
  </property>
</Properties>
</file>