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bookmarkIdSeed="4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898" r:id="rId3"/>
    <p:sldId id="906" r:id="rId4"/>
    <p:sldId id="908" r:id="rId5"/>
    <p:sldId id="910" r:id="rId6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olcomb, Jay" initials="HJ" lastIdx="2" clrIdx="0">
    <p:extLst>
      <p:ext uri="{19B8F6BF-5375-455C-9EA6-DF929625EA0E}">
        <p15:presenceInfo xmlns:p15="http://schemas.microsoft.com/office/powerpoint/2012/main" userId="S::jholcomb@itron.com::aee8fcb3-73df-479f-8979-0e12987586b3" providerId="AD"/>
      </p:ext>
    </p:extLst>
  </p:cmAuthor>
  <p:cmAuthor id="2" name="Al Petrick" initials="AP" lastIdx="1" clrIdx="1">
    <p:extLst>
      <p:ext uri="{19B8F6BF-5375-455C-9EA6-DF929625EA0E}">
        <p15:presenceInfo xmlns:p15="http://schemas.microsoft.com/office/powerpoint/2012/main" userId="b177fa8dd07d8d0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7C80"/>
    <a:srgbClr val="D5F4FF"/>
    <a:srgbClr val="85DFFF"/>
    <a:srgbClr val="FF9999"/>
    <a:srgbClr val="990033"/>
    <a:srgbClr val="993300"/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994" autoAdjust="0"/>
    <p:restoredTop sz="83313" autoAdjust="0"/>
  </p:normalViewPr>
  <p:slideViewPr>
    <p:cSldViewPr>
      <p:cViewPr varScale="1">
        <p:scale>
          <a:sx n="80" d="100"/>
          <a:sy n="80" d="100"/>
        </p:scale>
        <p:origin x="2112" y="300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-165486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6" d="100"/>
          <a:sy n="96" d="100"/>
        </p:scale>
        <p:origin x="2370" y="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3/7/2025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dirty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68230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41035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11676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59733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5689601" y="6475414"/>
            <a:ext cx="808567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Edward Au (Huawei)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14400" y="304800"/>
            <a:ext cx="3048000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 2025</a:t>
            </a:r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>
          <a:xfrm>
            <a:off x="912285" y="382970"/>
            <a:ext cx="2948516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March 2025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Edward Au (Huawei)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>
          <a:xfrm>
            <a:off x="5588001" y="6475414"/>
            <a:ext cx="910167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12285" y="382970"/>
            <a:ext cx="2948516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 2025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12000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Edward Au (Huawei)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588001" y="6475414"/>
            <a:ext cx="91016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861484" y="628628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4" y="6475413"/>
            <a:ext cx="870431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Liaison report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534117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802.11-25/0287r3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5" r:id="rId2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hyperlink" Target="https://mentor.ieee.org/802.18/documents?is_dcn=0001&amp;is_group=0000&amp;is_year=2024" TargetMode="External"/><Relationship Id="rId7" Type="http://schemas.openxmlformats.org/officeDocument/2006/relationships/hyperlink" Target="https://mentor.ieee.org/802.18/dcn/25/18-25-0005-03-0000-proposal-of-a-liaison-statement-to-itu-r-working-parties-5a-and-5c.pdf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mentor.ieee.org/802.18/dcn/25/18-25-0004-04-0000-proposal-of-a-liaison-statement-to-itu-r-working-party-5c.pdf" TargetMode="External"/><Relationship Id="rId5" Type="http://schemas.openxmlformats.org/officeDocument/2006/relationships/hyperlink" Target="https://mentor.ieee.org/802.18/dcn/25/18-25-0002-04-0000-draft-response-to-uk-ofcom-s-consultation-plan-of-work-2025-26.pdf" TargetMode="External"/><Relationship Id="rId4" Type="http://schemas.openxmlformats.org/officeDocument/2006/relationships/hyperlink" Target="https://mentor.ieee.org/802.18/dcn/24/18-24-0129-02-0000-proposed-response-to-france-arcep-s-consultation-on-uwb.pdf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ofcom.org.uk/spectrum/radio-equipment/consultation-updating-wireless-telegraphy-licence-exemptions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hyperlink" Target="https://www.acma.gov.au/consultations/2025-03/draft-five-year-spectrum-outlook-2025-30-consultation" TargetMode="External"/><Relationship Id="rId4" Type="http://schemas.openxmlformats.org/officeDocument/2006/relationships/hyperlink" Target="https://tdra.gov.ae/en/Participation/consultations/details?id=3814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openxmlformats.org/officeDocument/2006/relationships/hyperlink" Target="https://mentor.ieee.org/802.18/documents?is_dcn=0007&amp;is_group=0000&amp;is_year=2025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896949" y="336550"/>
            <a:ext cx="2303451" cy="273050"/>
          </a:xfrm>
        </p:spPr>
        <p:txBody>
          <a:bodyPr/>
          <a:lstStyle/>
          <a:p>
            <a:r>
              <a:rPr lang="en-US" dirty="0"/>
              <a:t>March 2025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3505200" y="1435894"/>
            <a:ext cx="7772400" cy="1066800"/>
          </a:xfrm>
          <a:ln/>
        </p:spPr>
        <p:txBody>
          <a:bodyPr/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>
                <a:latin typeface="Times New Roman" charset="0"/>
              </a:rPr>
              <a:t>802.18 Liaison Report – March 2025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505200" y="2502694"/>
            <a:ext cx="7772400" cy="771524"/>
          </a:xfrm>
          <a:ln/>
        </p:spPr>
        <p:txBody>
          <a:bodyPr/>
          <a:lstStyle/>
          <a:p>
            <a:pPr algn="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 </a:t>
            </a:r>
            <a:r>
              <a:rPr lang="en-GB" sz="2000" b="0" dirty="0"/>
              <a:t>10 March 2025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2971801" y="365760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b="1" dirty="0">
                <a:solidFill>
                  <a:srgbClr val="000000"/>
                </a:solidFill>
              </a:rPr>
              <a:t>Author: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5824140"/>
              </p:ext>
            </p:extLst>
          </p:nvPr>
        </p:nvGraphicFramePr>
        <p:xfrm>
          <a:off x="3048000" y="4191000"/>
          <a:ext cx="8305801" cy="76034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00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09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51460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89501">
                <a:tc>
                  <a:txBody>
                    <a:bodyPr/>
                    <a:lstStyle/>
                    <a:p>
                      <a:r>
                        <a:rPr lang="en-US" sz="1400" b="1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Company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Phone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Email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Edward Au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Huawei Technologies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edward.ks.au@gmail.com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March 2025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606426"/>
            <a:ext cx="10363200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RR-TAG at a glance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838200" y="1524000"/>
            <a:ext cx="10363200" cy="4113213"/>
          </a:xfrm>
        </p:spPr>
        <p:txBody>
          <a:bodyPr/>
          <a:lstStyle/>
          <a:p>
            <a:pPr algn="just"/>
            <a:r>
              <a:rPr lang="en-US" altLang="en-US" sz="2200" dirty="0"/>
              <a:t>Membership as of 24 January 2025</a:t>
            </a:r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/>
              <a:t>64 voters (including 10 on LMSC)</a:t>
            </a:r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/>
              <a:t>3 nearly voters</a:t>
            </a:r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/>
              <a:t>13 </a:t>
            </a:r>
            <a:r>
              <a:rPr lang="en-US" altLang="en-US" sz="1800" dirty="0"/>
              <a:t>aspirants </a:t>
            </a:r>
            <a:endParaRPr lang="en-US" altLang="en-US" dirty="0"/>
          </a:p>
          <a:p>
            <a:pPr algn="just"/>
            <a:r>
              <a:rPr lang="en-US" altLang="en-US" sz="2200" dirty="0"/>
              <a:t>Officers</a:t>
            </a:r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/>
              <a:t>Chair:  Edward Au (Huawei Technologies)</a:t>
            </a:r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/>
              <a:t>Co-Vice Chair:  Gaurav </a:t>
            </a:r>
            <a:r>
              <a:rPr lang="en-US" altLang="en-US" sz="1800" dirty="0" err="1"/>
              <a:t>Patwardhan</a:t>
            </a:r>
            <a:r>
              <a:rPr lang="en-US" altLang="en-US" sz="1800" dirty="0"/>
              <a:t> (Hewlett Packard Enterprise)</a:t>
            </a:r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/>
              <a:t>Co-Vice Chair:  Al </a:t>
            </a:r>
            <a:r>
              <a:rPr lang="en-US" altLang="en-US" sz="1800" dirty="0" err="1"/>
              <a:t>Petrick</a:t>
            </a:r>
            <a:r>
              <a:rPr lang="en-US" altLang="en-US" sz="1800" dirty="0"/>
              <a:t> (Jones-</a:t>
            </a:r>
            <a:r>
              <a:rPr lang="en-US" altLang="en-US" sz="1800" dirty="0" err="1"/>
              <a:t>Petrick</a:t>
            </a:r>
            <a:r>
              <a:rPr lang="en-US" altLang="en-US" sz="1800" dirty="0"/>
              <a:t> Associates)</a:t>
            </a:r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>
                <a:solidFill>
                  <a:schemeClr val="tx1"/>
                </a:solidFill>
                <a:cs typeface="Arial" panose="020B0604020202020204" pitchFamily="34" charset="0"/>
              </a:rPr>
              <a:t>IEEE SA Program Manager:  Jodi </a:t>
            </a:r>
            <a:r>
              <a:rPr lang="en-US" altLang="en-US" sz="1800" dirty="0" err="1">
                <a:solidFill>
                  <a:schemeClr val="tx1"/>
                </a:solidFill>
                <a:cs typeface="Arial" panose="020B0604020202020204" pitchFamily="34" charset="0"/>
              </a:rPr>
              <a:t>Haasz</a:t>
            </a:r>
            <a:r>
              <a:rPr lang="en-US" altLang="en-US" sz="1800" dirty="0">
                <a:solidFill>
                  <a:schemeClr val="tx1"/>
                </a:solidFill>
                <a:cs typeface="Arial" panose="020B0604020202020204" pitchFamily="34" charset="0"/>
              </a:rPr>
              <a:t> (IEEE SA)</a:t>
            </a:r>
            <a:endParaRPr lang="en-US" altLang="en-US" sz="1800" dirty="0">
              <a:solidFill>
                <a:schemeClr val="tx1"/>
              </a:solidFill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91951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March 2025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606426"/>
            <a:ext cx="10363200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Progress since the </a:t>
            </a:r>
            <a:r>
              <a:rPr lang="en-US" sz="2800">
                <a:solidFill>
                  <a:srgbClr val="0070C0"/>
                </a:solidFill>
              </a:rPr>
              <a:t>2025 January </a:t>
            </a:r>
            <a:r>
              <a:rPr lang="en-US" sz="2800" dirty="0">
                <a:solidFill>
                  <a:srgbClr val="0070C0"/>
                </a:solidFill>
              </a:rPr>
              <a:t>wireless interim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838200" y="1524000"/>
            <a:ext cx="10363200" cy="4571999"/>
          </a:xfrm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altLang="en-US" sz="2200" dirty="0"/>
              <a:t>Reviewed the </a:t>
            </a:r>
            <a:r>
              <a:rPr lang="en-US" altLang="en-US" sz="2200" dirty="0">
                <a:hlinkClick r:id="rId3"/>
              </a:rPr>
              <a:t>latest ongoing consultations</a:t>
            </a:r>
            <a:endParaRPr lang="en-US" altLang="en-US" sz="2200" dirty="0"/>
          </a:p>
          <a:p>
            <a:pPr algn="just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altLang="en-US" sz="2200" dirty="0"/>
              <a:t>Approved the following IEEE 802 LMSC submissions: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sz="1600" dirty="0">
                <a:latin typeface="+mj-lt"/>
              </a:rPr>
              <a:t>France ARCEP:  </a:t>
            </a:r>
            <a:r>
              <a:rPr lang="en-US" sz="1600" dirty="0">
                <a:latin typeface="+mj-lt"/>
                <a:hlinkClick r:id="rId4"/>
              </a:rPr>
              <a:t>Draft decision repealing decision no. 2007-0683 of 24 July 2007 as amended and setting the conditions for use of radio frequencies for equipment operating using ultra-wideband technology</a:t>
            </a:r>
            <a:endParaRPr lang="en-US" sz="1600" dirty="0">
              <a:latin typeface="+mj-lt"/>
            </a:endParaRP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sz="1600" dirty="0">
                <a:latin typeface="+mj-lt"/>
              </a:rPr>
              <a:t>UK </a:t>
            </a:r>
            <a:r>
              <a:rPr lang="en-US" sz="1600" dirty="0" err="1">
                <a:latin typeface="+mj-lt"/>
              </a:rPr>
              <a:t>Ofcom</a:t>
            </a:r>
            <a:r>
              <a:rPr lang="en-US" sz="1600" dirty="0">
                <a:latin typeface="+mj-lt"/>
              </a:rPr>
              <a:t>:  </a:t>
            </a:r>
            <a:r>
              <a:rPr lang="en-US" sz="1600" dirty="0">
                <a:latin typeface="+mj-lt"/>
                <a:hlinkClick r:id="rId5"/>
              </a:rPr>
              <a:t>Ofcom’s Plan of Work 2025/26</a:t>
            </a:r>
            <a:endParaRPr lang="en-US" sz="1600" dirty="0">
              <a:latin typeface="+mj-lt"/>
            </a:endParaRPr>
          </a:p>
          <a:p>
            <a:pPr algn="just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altLang="en-US" sz="2200" dirty="0"/>
              <a:t>Approved the following liaison statements: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sz="1600" dirty="0">
                <a:hlinkClick r:id="rId6"/>
              </a:rPr>
              <a:t>Response to ITU-R Working Party 5C on technical and operational characteristics of their systems operating in the range 450 GHz to 1000 GHz</a:t>
            </a:r>
            <a:endParaRPr lang="en-US" sz="1600" dirty="0"/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sz="1600" dirty="0">
                <a:hlinkClick r:id="rId7"/>
              </a:rPr>
              <a:t>Information to ITU-R Working Parties 5A and 5C on IEEE </a:t>
            </a:r>
            <a:r>
              <a:rPr lang="en-US" sz="1600" dirty="0" err="1">
                <a:hlinkClick r:id="rId7"/>
              </a:rPr>
              <a:t>Std</a:t>
            </a:r>
            <a:r>
              <a:rPr lang="en-US" sz="1600" dirty="0">
                <a:hlinkClick r:id="rId7"/>
              </a:rPr>
              <a:t> 802.15.3</a:t>
            </a:r>
            <a:r>
              <a:rPr lang="en-US" sz="1600" baseline="30000" dirty="0">
                <a:hlinkClick r:id="rId7"/>
              </a:rPr>
              <a:t>TM</a:t>
            </a:r>
            <a:r>
              <a:rPr lang="en-US" sz="1600" dirty="0">
                <a:hlinkClick r:id="rId7"/>
              </a:rPr>
              <a:t>-2023</a:t>
            </a:r>
            <a:endParaRPr lang="en-US" altLang="en-US" sz="2200" dirty="0"/>
          </a:p>
          <a:p>
            <a:pPr algn="just">
              <a:spcBef>
                <a:spcPts val="24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2200" dirty="0"/>
              <a:t>Discussed the latest topics related to spectrum and regulation in Europe, North America, and Asia Pacific.</a:t>
            </a:r>
          </a:p>
          <a:p>
            <a:pPr algn="just">
              <a:buFont typeface="Arial" panose="020B0604020202020204" pitchFamily="34" charset="0"/>
              <a:buChar char="•"/>
            </a:pPr>
            <a:endParaRPr lang="en-US" altLang="en-US" sz="2200" dirty="0"/>
          </a:p>
          <a:p>
            <a:pPr algn="just"/>
            <a:endParaRPr lang="en-US" altLang="en-US" sz="2200" dirty="0"/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15251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March 2025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606426"/>
            <a:ext cx="10439400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Objectives this week (1)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838200" y="1524000"/>
            <a:ext cx="10439400" cy="4648200"/>
          </a:xfrm>
        </p:spPr>
        <p:txBody>
          <a:bodyPr/>
          <a:lstStyle/>
          <a:p>
            <a:pPr algn="just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altLang="en-US" sz="2200" dirty="0">
                <a:cs typeface="Arial" panose="020B0604020202020204" pitchFamily="34" charset="0"/>
              </a:rPr>
              <a:t>Review and approve draft responses to the following consultations:</a:t>
            </a: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solidFill>
                  <a:schemeClr val="tx1"/>
                </a:solidFill>
                <a:cs typeface="Arial"/>
              </a:rPr>
              <a:t>UK Ofcom:  </a:t>
            </a:r>
            <a:r>
              <a:rPr lang="en-US" sz="1600" spc="-5" dirty="0">
                <a:solidFill>
                  <a:schemeClr val="tx1"/>
                </a:solidFill>
                <a:cs typeface="Arial"/>
                <a:hlinkClick r:id="rId3"/>
              </a:rPr>
              <a:t>Updating Wireless Telegraphy </a:t>
            </a:r>
            <a:r>
              <a:rPr lang="en-US" sz="1600" spc="-5" dirty="0" err="1">
                <a:solidFill>
                  <a:schemeClr val="tx1"/>
                </a:solidFill>
                <a:cs typeface="Arial"/>
                <a:hlinkClick r:id="rId3"/>
              </a:rPr>
              <a:t>Licence</a:t>
            </a:r>
            <a:r>
              <a:rPr lang="en-US" sz="1600" spc="-5" dirty="0">
                <a:solidFill>
                  <a:schemeClr val="tx1"/>
                </a:solidFill>
                <a:cs typeface="Arial"/>
                <a:hlinkClick r:id="rId3"/>
              </a:rPr>
              <a:t> Exemptions</a:t>
            </a:r>
            <a:endParaRPr lang="en-US" sz="1600" spc="-5" dirty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solidFill>
                  <a:schemeClr val="tx1"/>
                </a:solidFill>
                <a:cs typeface="Arial"/>
              </a:rPr>
              <a:t>UAE TDRA:  </a:t>
            </a:r>
            <a:r>
              <a:rPr lang="en-US" sz="1600" spc="-5" dirty="0">
                <a:solidFill>
                  <a:schemeClr val="tx1"/>
                </a:solidFill>
                <a:cs typeface="Arial"/>
                <a:hlinkClick r:id="rId4"/>
              </a:rPr>
              <a:t>UAE Spectrum Outlook 2026 – 2031 </a:t>
            </a:r>
            <a:endParaRPr lang="en-US" sz="1600" spc="-5" dirty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solidFill>
                  <a:schemeClr val="tx1"/>
                </a:solidFill>
                <a:cs typeface="Arial"/>
              </a:rPr>
              <a:t>Australia ACMA:  </a:t>
            </a:r>
            <a:r>
              <a:rPr lang="en-US" sz="1600" spc="-5" dirty="0">
                <a:solidFill>
                  <a:schemeClr val="tx1"/>
                </a:solidFill>
                <a:cs typeface="Arial"/>
                <a:hlinkClick r:id="rId5"/>
              </a:rPr>
              <a:t>Draft Five-year spectrum outlook 2025-30</a:t>
            </a:r>
            <a:endParaRPr lang="en-US" sz="1600" spc="-5" dirty="0">
              <a:solidFill>
                <a:schemeClr val="tx1"/>
              </a:solidFill>
              <a:cs typeface="Arial"/>
            </a:endParaRPr>
          </a:p>
          <a:p>
            <a:pPr algn="just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altLang="en-US" sz="2200" dirty="0">
                <a:cs typeface="Arial" panose="020B0604020202020204" pitchFamily="34" charset="0"/>
              </a:rPr>
              <a:t>Discuss the latest topics related to spectrum and regulation in Europe, North America, and Asia Pacific, including </a:t>
            </a:r>
          </a:p>
          <a:p>
            <a:pPr marL="625475" lvl="1" indent="-173038" algn="just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en-US" altLang="en-US" sz="1600" dirty="0">
              <a:cs typeface="Arial" panose="020B0604020202020204" pitchFamily="34" charset="0"/>
            </a:endParaRPr>
          </a:p>
          <a:p>
            <a:pPr algn="just">
              <a:spcBef>
                <a:spcPts val="1800"/>
              </a:spcBef>
              <a:buFont typeface="Arial" panose="020B0604020202020204" pitchFamily="34" charset="0"/>
              <a:buChar char="•"/>
            </a:pPr>
            <a:endParaRPr lang="en-US" altLang="en-US" sz="2200" dirty="0">
              <a:cs typeface="Arial" panose="020B0604020202020204" pitchFamily="34" charset="0"/>
            </a:endParaRPr>
          </a:p>
          <a:p>
            <a:pPr marL="0" indent="0" algn="just"/>
            <a:endParaRPr lang="en-US" altLang="en-US" sz="2000" dirty="0"/>
          </a:p>
          <a:p>
            <a:pPr algn="just"/>
            <a:endParaRPr lang="en-US" altLang="en-US" sz="2200" dirty="0"/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36665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March 2025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606426"/>
            <a:ext cx="10439400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Objectives this week (2)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8001000" cy="4495800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dirty="0"/>
              <a:t>Invited presentation on Tuesday AM2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/>
              <a:t>Title:  Canada Spectrum Outlook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/>
              <a:t>Author:  Yan Losier (A/Director, Engineering, Planning and Standards Branch, Department of Innovation, Science and Economic Development Canada / Government of Canada) 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/>
              <a:t>Document:  </a:t>
            </a:r>
            <a:r>
              <a:rPr lang="en-US" sz="1600" dirty="0">
                <a:hlinkClick r:id="rId4"/>
              </a:rPr>
              <a:t>18-25/0007</a:t>
            </a:r>
            <a:endParaRPr lang="en-US" sz="1600" dirty="0"/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400" spc="-5" dirty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chemeClr val="tx1"/>
              </a:solidFill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3" name="Picture 2" descr="A person wearing glasses and a suit&#10;&#10;Description automatically generated">
            <a:extLst>
              <a:ext uri="{FF2B5EF4-FFF2-40B4-BE49-F238E27FC236}">
                <a16:creationId xmlns:a16="http://schemas.microsoft.com/office/drawing/2014/main" id="{B2624798-0383-B089-7566-45B04EF6553D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21891" y="1760472"/>
            <a:ext cx="2230844" cy="245745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1F1FFE71-D709-1802-BB0A-2CE363443A2F}"/>
              </a:ext>
            </a:extLst>
          </p:cNvPr>
          <p:cNvSpPr/>
          <p:nvPr/>
        </p:nvSpPr>
        <p:spPr>
          <a:xfrm>
            <a:off x="9785100" y="4217922"/>
            <a:ext cx="1439561" cy="276999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sz="1200" dirty="0">
                <a:solidFill>
                  <a:schemeClr val="tx1"/>
                </a:solidFill>
              </a:rPr>
              <a:t>  Source: Yan Losier</a:t>
            </a:r>
          </a:p>
        </p:txBody>
      </p:sp>
    </p:spTree>
    <p:extLst>
      <p:ext uri="{BB962C8B-B14F-4D97-AF65-F5344CB8AC3E}">
        <p14:creationId xmlns:p14="http://schemas.microsoft.com/office/powerpoint/2010/main" val="1020091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3333CC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69391</TotalTime>
  <Words>422</Words>
  <Application>Microsoft Office PowerPoint</Application>
  <PresentationFormat>Widescreen</PresentationFormat>
  <Paragraphs>82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Arial Unicode MS</vt:lpstr>
      <vt:lpstr>Times New Roman</vt:lpstr>
      <vt:lpstr>Office Theme</vt:lpstr>
      <vt:lpstr>802.18 Liaison Report – March 2025</vt:lpstr>
      <vt:lpstr>RR-TAG at a glance</vt:lpstr>
      <vt:lpstr>Progress since the 2025 January wireless interim</vt:lpstr>
      <vt:lpstr>Objectives this week (1)</vt:lpstr>
      <vt:lpstr>Objectives this week (2)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11-25/0287r3</dc:title>
  <dc:creator>Edward Au</dc:creator>
  <cp:keywords>802.18 to 802.11 liaison</cp:keywords>
  <cp:lastModifiedBy>Edward Au</cp:lastModifiedBy>
  <cp:revision>5068</cp:revision>
  <cp:lastPrinted>1601-01-01T00:00:00Z</cp:lastPrinted>
  <dcterms:created xsi:type="dcterms:W3CDTF">2016-03-03T14:54:45Z</dcterms:created>
  <dcterms:modified xsi:type="dcterms:W3CDTF">2025-03-08T00:16:50Z</dcterms:modified>
  <cp:category>2025 March plenary</cp:category>
</cp:coreProperties>
</file>