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5"/>
  </p:notesMasterIdLst>
  <p:sldIdLst>
    <p:sldId id="363" r:id="rId2"/>
    <p:sldId id="2523" r:id="rId3"/>
    <p:sldId id="2552" r:id="rId4"/>
    <p:sldId id="2553" r:id="rId5"/>
    <p:sldId id="2554" r:id="rId6"/>
    <p:sldId id="2555" r:id="rId7"/>
    <p:sldId id="2559" r:id="rId8"/>
    <p:sldId id="2548" r:id="rId9"/>
    <p:sldId id="2513" r:id="rId10"/>
    <p:sldId id="2527" r:id="rId11"/>
    <p:sldId id="2557" r:id="rId12"/>
    <p:sldId id="2558" r:id="rId13"/>
    <p:sldId id="2469" r:id="rId14"/>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Rojan Chitrakar" initials="RC" lastIdx="4" clrIdx="1">
    <p:extLst>
      <p:ext uri="{19B8F6BF-5375-455C-9EA6-DF929625EA0E}">
        <p15:presenceInfo xmlns:p15="http://schemas.microsoft.com/office/powerpoint/2012/main" userId="S-1-5-21-147214757-305610072-1517763936-9659282" providerId="AD"/>
      </p:ext>
    </p:extLst>
  </p:cmAuthor>
  <p:cmAuthor id="3" name="Ian Bajaj" initials="IB" lastIdx="15" clrIdx="2">
    <p:extLst>
      <p:ext uri="{19B8F6BF-5375-455C-9EA6-DF929625EA0E}">
        <p15:presenceInfo xmlns:p15="http://schemas.microsoft.com/office/powerpoint/2012/main" userId="S-1-5-21-147214757-305610072-1517763936-106135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A7E6FF"/>
    <a:srgbClr val="FF8B8B"/>
    <a:srgbClr val="FAEE98"/>
    <a:srgbClr val="C3EC8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4651" autoAdjust="0"/>
  </p:normalViewPr>
  <p:slideViewPr>
    <p:cSldViewPr>
      <p:cViewPr varScale="1">
        <p:scale>
          <a:sx n="70" d="100"/>
          <a:sy n="70" d="100"/>
        </p:scale>
        <p:origin x="468"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100" d="100"/>
          <a:sy n="100" d="100"/>
        </p:scale>
        <p:origin x="4371" y="41"/>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Date Placeholder 3"/>
          <p:cNvSpPr>
            <a:spLocks noGrp="1"/>
          </p:cNvSpPr>
          <p:nvPr>
            <p:ph type="dt"/>
          </p:nvPr>
        </p:nvSpPr>
        <p:spPr/>
        <p:txBody>
          <a:bodyPr/>
          <a:lstStyle/>
          <a:p>
            <a:pPr>
              <a:defRPr/>
            </a:pPr>
            <a:r>
              <a:rPr lang="en-US"/>
              <a:t>07/12/10</a:t>
            </a:r>
            <a:endParaRPr lang="en-US" dirty="0"/>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8</a:t>
            </a:fld>
            <a:endParaRPr lang="en-US" altLang="en-US" dirty="0"/>
          </a:p>
        </p:txBody>
      </p:sp>
    </p:spTree>
    <p:extLst>
      <p:ext uri="{BB962C8B-B14F-4D97-AF65-F5344CB8AC3E}">
        <p14:creationId xmlns:p14="http://schemas.microsoft.com/office/powerpoint/2010/main" val="2937602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9">
            <a:extLst>
              <a:ext uri="{FF2B5EF4-FFF2-40B4-BE49-F238E27FC236}">
                <a16:creationId xmlns:a16="http://schemas.microsoft.com/office/drawing/2014/main" id="{A41F80D5-87FE-483F-B143-B248F0A4A38A}"/>
              </a:ext>
            </a:extLst>
          </p:cNvPr>
          <p:cNvSpPr>
            <a:spLocks noGrp="1" noChangeArrowheads="1"/>
          </p:cNvSpPr>
          <p:nvPr>
            <p:ph type="sldNum" idx="10"/>
          </p:nvPr>
        </p:nvSpPr>
        <p:spPr>
          <a:xfrm>
            <a:off x="5615518" y="6554788"/>
            <a:ext cx="874183" cy="239712"/>
          </a:xfrm>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350679"/>
            <a:ext cx="5283200" cy="246221"/>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600" b="1" dirty="0">
                <a:solidFill>
                  <a:schemeClr val="tx1"/>
                </a:solidFill>
              </a:rPr>
              <a:t>doc.: IEEE 802.11-25/0285r1</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340735"/>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600" dirty="0"/>
              <a:t>March 2025</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5" y="6478588"/>
            <a:ext cx="4951866" cy="309958"/>
          </a:xfrm>
          <a:prstGeom prst="rect">
            <a:avLst/>
          </a:prstGeom>
          <a:noFill/>
          <a:ln>
            <a:noFill/>
          </a:ln>
          <a:effectLst/>
        </p:spPr>
        <p:txBody>
          <a:bodyPr wrap="squar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400" dirty="0"/>
              <a:t>Ian Bajaj </a:t>
            </a:r>
            <a:r>
              <a:rPr lang="en-SG" sz="1400" dirty="0"/>
              <a:t>(Huaw</a:t>
            </a:r>
            <a:r>
              <a:rPr lang="en-SG" sz="1400" dirty="0">
                <a:latin typeface="Times New Roman" panose="02020603050405020304" pitchFamily="18" charset="0"/>
                <a:cs typeface="Times New Roman" panose="02020603050405020304" pitchFamily="18" charset="0"/>
              </a:rPr>
              <a:t>ei)</a:t>
            </a:r>
            <a:endParaRPr lang="en-GB" sz="1400" dirty="0">
              <a:latin typeface="Times New Roman" panose="02020603050405020304" pitchFamily="18" charset="0"/>
              <a:cs typeface="Times New Roman" panose="02020603050405020304" pitchFamily="18" charset="0"/>
            </a:endParaRP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4" r:id="rId8"/>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914400" indent="-457200" algn="l" defTabSz="449263" rtl="0" eaLnBrk="0" fontAlgn="base" hangingPunct="0">
        <a:spcBef>
          <a:spcPts val="700"/>
        </a:spcBef>
        <a:spcAft>
          <a:spcPct val="0"/>
        </a:spcAft>
        <a:buClr>
          <a:srgbClr val="000000"/>
        </a:buClr>
        <a:buSzPct val="100000"/>
        <a:buFont typeface="Wingdings" panose="05000000000000000000" pitchFamily="2" charset="2"/>
        <a:buChar char="q"/>
        <a:defRPr sz="2800">
          <a:solidFill>
            <a:srgbClr val="000000"/>
          </a:solidFill>
          <a:latin typeface="+mn-lt"/>
          <a:ea typeface="MS PGothic" panose="020B0600070205080204" pitchFamily="34" charset="-128"/>
          <a:cs typeface="+mn-cs"/>
        </a:defRPr>
      </a:lvl2pPr>
      <a:lvl3pPr marL="1257300" indent="-342900" algn="l" defTabSz="449263" rtl="0" eaLnBrk="0" fontAlgn="base" hangingPunct="0">
        <a:spcBef>
          <a:spcPts val="600"/>
        </a:spcBef>
        <a:spcAft>
          <a:spcPct val="0"/>
        </a:spcAft>
        <a:buClr>
          <a:srgbClr val="000000"/>
        </a:buClr>
        <a:buSzPct val="100000"/>
        <a:buFont typeface="Wingdings" panose="05000000000000000000" pitchFamily="2" charset="2"/>
        <a:buChar char="§"/>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4AAF1A-2CBC-4960-9362-D10130ACC9C7}"/>
              </a:ext>
            </a:extLst>
          </p:cNvPr>
          <p:cNvGraphicFramePr>
            <a:graphicFrameLocks noGrp="1"/>
          </p:cNvGraphicFramePr>
          <p:nvPr>
            <p:extLst>
              <p:ext uri="{D42A27DB-BD31-4B8C-83A1-F6EECF244321}">
                <p14:modId xmlns:p14="http://schemas.microsoft.com/office/powerpoint/2010/main" val="3578770885"/>
              </p:ext>
            </p:extLst>
          </p:nvPr>
        </p:nvGraphicFramePr>
        <p:xfrm>
          <a:off x="875420" y="2708920"/>
          <a:ext cx="10441160" cy="1341120"/>
        </p:xfrm>
        <a:graphic>
          <a:graphicData uri="http://schemas.openxmlformats.org/drawingml/2006/table">
            <a:tbl>
              <a:tblPr firstRow="1" bandRow="1"/>
              <a:tblGrid>
                <a:gridCol w="2734353">
                  <a:extLst>
                    <a:ext uri="{9D8B030D-6E8A-4147-A177-3AD203B41FA5}">
                      <a16:colId xmlns:a16="http://schemas.microsoft.com/office/drawing/2014/main" val="20000"/>
                    </a:ext>
                  </a:extLst>
                </a:gridCol>
                <a:gridCol w="1436633">
                  <a:extLst>
                    <a:ext uri="{9D8B030D-6E8A-4147-A177-3AD203B41FA5}">
                      <a16:colId xmlns:a16="http://schemas.microsoft.com/office/drawing/2014/main" val="20001"/>
                    </a:ext>
                  </a:extLst>
                </a:gridCol>
                <a:gridCol w="1599518">
                  <a:extLst>
                    <a:ext uri="{9D8B030D-6E8A-4147-A177-3AD203B41FA5}">
                      <a16:colId xmlns:a16="http://schemas.microsoft.com/office/drawing/2014/main" val="20002"/>
                    </a:ext>
                  </a:extLst>
                </a:gridCol>
                <a:gridCol w="1459409">
                  <a:extLst>
                    <a:ext uri="{9D8B030D-6E8A-4147-A177-3AD203B41FA5}">
                      <a16:colId xmlns:a16="http://schemas.microsoft.com/office/drawing/2014/main" val="20003"/>
                    </a:ext>
                  </a:extLst>
                </a:gridCol>
                <a:gridCol w="3211247">
                  <a:extLst>
                    <a:ext uri="{9D8B030D-6E8A-4147-A177-3AD203B41FA5}">
                      <a16:colId xmlns:a16="http://schemas.microsoft.com/office/drawing/2014/main" val="20004"/>
                    </a:ext>
                  </a:extLst>
                </a:gridCol>
              </a:tblGrid>
              <a:tr h="264132">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Name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Affiliation</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Address</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Phone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Email</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Ian Bajaj</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3">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sz="1600">
                          <a:solidFill>
                            <a:schemeClr val="tx1"/>
                          </a:solidFill>
                          <a:latin typeface="Times New Roman" panose="02020603050405020304" pitchFamily="18" charset="0"/>
                          <a:cs typeface="Times New Roman" panose="02020603050405020304" pitchFamily="18" charset="0"/>
                        </a:rPr>
                        <a:t>Huawei</a:t>
                      </a:r>
                      <a:endParaRPr 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3">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altLang="zh-CN" sz="1600" dirty="0">
                          <a:solidFill>
                            <a:schemeClr val="tx1"/>
                          </a:solidFill>
                        </a:rPr>
                        <a:t>Singapore</a:t>
                      </a: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r>
                        <a:rPr lang="en-US" sz="1600" dirty="0">
                          <a:solidFill>
                            <a:schemeClr val="tx1"/>
                          </a:solidFill>
                        </a:rPr>
                        <a:t>ian.bajaj@huawei.com</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val="3283848554"/>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Lei Huang</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3635697882"/>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Rojan Chitrakar</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2360516509"/>
                  </a:ext>
                </a:extLst>
              </a:tr>
            </a:tbl>
          </a:graphicData>
        </a:graphic>
      </p:graphicFrame>
      <p:sp>
        <p:nvSpPr>
          <p:cNvPr id="4" name="Title 1">
            <a:extLst>
              <a:ext uri="{FF2B5EF4-FFF2-40B4-BE49-F238E27FC236}">
                <a16:creationId xmlns:a16="http://schemas.microsoft.com/office/drawing/2014/main" id="{1F84DA3A-0E09-4ACE-B694-6777AFD069BA}"/>
              </a:ext>
            </a:extLst>
          </p:cNvPr>
          <p:cNvSpPr txBox="1">
            <a:spLocks/>
          </p:cNvSpPr>
          <p:nvPr/>
        </p:nvSpPr>
        <p:spPr bwMode="auto">
          <a:xfrm>
            <a:off x="1702396" y="615636"/>
            <a:ext cx="8494712" cy="1294216"/>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a:ln>
                  <a:noFill/>
                </a:ln>
                <a:solidFill>
                  <a:srgbClr val="000000"/>
                </a:solidFill>
                <a:effectLst/>
                <a:uLnTx/>
                <a:uFillTx/>
                <a:latin typeface="Times New Roman"/>
                <a:ea typeface="+mj-ea"/>
                <a:cs typeface="+mj-cs"/>
              </a:rPr>
              <a:t>SP Timing Synchronization with AMP Beacon</a:t>
            </a:r>
            <a:endParaRPr kumimoji="0" lang="en-US" sz="3200" i="0" u="none" strike="noStrike" kern="0" cap="none" spc="0" normalizeH="0" baseline="0" noProof="0" dirty="0">
              <a:ln>
                <a:noFill/>
              </a:ln>
              <a:solidFill>
                <a:srgbClr val="FF0000"/>
              </a:solidFill>
              <a:effectLst/>
              <a:uLnTx/>
              <a:uFillTx/>
              <a:latin typeface="Times New Roman"/>
              <a:ea typeface="+mj-ea"/>
              <a:cs typeface="+mj-cs"/>
            </a:endParaRPr>
          </a:p>
        </p:txBody>
      </p:sp>
      <p:sp>
        <p:nvSpPr>
          <p:cNvPr id="5" name="Rectangle 6">
            <a:extLst>
              <a:ext uri="{FF2B5EF4-FFF2-40B4-BE49-F238E27FC236}">
                <a16:creationId xmlns:a16="http://schemas.microsoft.com/office/drawing/2014/main" id="{CCEB2F4D-5A9A-4FB8-877B-EDFC80EDE7FF}"/>
              </a:ext>
            </a:extLst>
          </p:cNvPr>
          <p:cNvSpPr txBox="1">
            <a:spLocks noChangeArrowheads="1"/>
          </p:cNvSpPr>
          <p:nvPr/>
        </p:nvSpPr>
        <p:spPr bwMode="auto">
          <a:xfrm>
            <a:off x="2063552"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defTabSz="457200">
              <a:buFontTx/>
              <a:buNone/>
            </a:pPr>
            <a:r>
              <a:rPr lang="en-US" sz="2000" dirty="0">
                <a:solidFill>
                  <a:srgbClr val="000000"/>
                </a:solidFill>
                <a:latin typeface="Times New Roman"/>
              </a:rPr>
              <a:t>Date: 10 Mar 2025</a:t>
            </a:r>
            <a:endParaRPr lang="en-US" sz="2000" b="0" dirty="0">
              <a:solidFill>
                <a:srgbClr val="000000"/>
              </a:solidFill>
              <a:latin typeface="Times New Roman"/>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983432" y="692696"/>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SP1</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10</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451970CD-5160-40DC-946F-6212A7C744CD}"/>
              </a:ext>
            </a:extLst>
          </p:cNvPr>
          <p:cNvSpPr txBox="1"/>
          <p:nvPr/>
        </p:nvSpPr>
        <p:spPr>
          <a:xfrm>
            <a:off x="883687" y="1627059"/>
            <a:ext cx="10424625" cy="2726900"/>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mj-lt"/>
                <a:ea typeface="ＭＳ Ｐゴシック"/>
              </a:rPr>
              <a:t>Do you agree to add the following text to </a:t>
            </a:r>
            <a:r>
              <a:rPr lang="en-US" sz="2400" dirty="0" err="1">
                <a:solidFill>
                  <a:srgbClr val="000000"/>
                </a:solidFill>
                <a:latin typeface="+mj-lt"/>
                <a:ea typeface="ＭＳ Ｐゴシック"/>
              </a:rPr>
              <a:t>TGbp</a:t>
            </a:r>
            <a:r>
              <a:rPr lang="en-US" sz="2400" dirty="0">
                <a:solidFill>
                  <a:srgbClr val="000000"/>
                </a:solidFill>
                <a:latin typeface="+mj-lt"/>
                <a:ea typeface="ＭＳ Ｐゴシック"/>
              </a:rPr>
              <a:t>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chemeClr val="tx1"/>
                </a:solidFill>
                <a:latin typeface="+mj-lt"/>
                <a:ea typeface="ＭＳ Ｐゴシック"/>
                <a:cs typeface="Arial" panose="020B0604020202020204" pitchFamily="34" charset="0"/>
              </a:rPr>
              <a:t>IEEE 802.11bp defines an AMP Open Service Period, that allows an AMP non-AP STA to enter doze state after a minimum wake up time since the start of the AMP Open Service Period, if the AMP non-AP STA does not receive any AMP DL PPDU from the AMP AP. An AMP Open Service Period can be uniquely identified by an OSP ID. </a:t>
            </a:r>
          </a:p>
          <a:p>
            <a:pPr marL="355600" lvl="0" defTabSz="1187323" eaLnBrk="1" fontAlgn="auto" hangingPunct="1">
              <a:lnSpc>
                <a:spcPct val="90000"/>
              </a:lnSpc>
              <a:spcBef>
                <a:spcPts val="1200"/>
              </a:spcBef>
              <a:spcAft>
                <a:spcPts val="0"/>
              </a:spcAft>
              <a:tabLst>
                <a:tab pos="1207937" algn="ctr"/>
              </a:tabLst>
            </a:pPr>
            <a:r>
              <a:rPr lang="en-US" sz="2400" i="1" dirty="0">
                <a:solidFill>
                  <a:schemeClr val="tx1"/>
                </a:solidFill>
                <a:latin typeface="+mj-lt"/>
                <a:ea typeface="ＭＳ Ｐゴシック"/>
                <a:cs typeface="Arial" panose="020B0604020202020204" pitchFamily="34" charset="0"/>
              </a:rPr>
              <a:t>[Reference: 11-25/0039r0, 11-25/0285r1]</a:t>
            </a:r>
          </a:p>
        </p:txBody>
      </p:sp>
    </p:spTree>
    <p:extLst>
      <p:ext uri="{BB962C8B-B14F-4D97-AF65-F5344CB8AC3E}">
        <p14:creationId xmlns:p14="http://schemas.microsoft.com/office/powerpoint/2010/main" val="748026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983432" y="692696"/>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SP2</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11</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451970CD-5160-40DC-946F-6212A7C744CD}"/>
              </a:ext>
            </a:extLst>
          </p:cNvPr>
          <p:cNvSpPr txBox="1"/>
          <p:nvPr/>
        </p:nvSpPr>
        <p:spPr>
          <a:xfrm>
            <a:off x="883687" y="1627059"/>
            <a:ext cx="10424625" cy="2548390"/>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mj-lt"/>
                <a:ea typeface="ＭＳ Ｐゴシック"/>
              </a:rPr>
              <a:t>Do you agree to add the following text to </a:t>
            </a:r>
            <a:r>
              <a:rPr lang="en-US" sz="2400" dirty="0" err="1">
                <a:solidFill>
                  <a:srgbClr val="000000"/>
                </a:solidFill>
                <a:latin typeface="+mj-lt"/>
                <a:ea typeface="ＭＳ Ｐゴシック"/>
              </a:rPr>
              <a:t>TGbp</a:t>
            </a:r>
            <a:r>
              <a:rPr lang="en-US" sz="2400" dirty="0">
                <a:solidFill>
                  <a:srgbClr val="000000"/>
                </a:solidFill>
                <a:latin typeface="+mj-lt"/>
                <a:ea typeface="ＭＳ Ｐゴシック"/>
              </a:rPr>
              <a:t>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chemeClr val="tx1"/>
                </a:solidFill>
                <a:latin typeface="+mj-lt"/>
                <a:ea typeface="ＭＳ Ｐゴシック"/>
                <a:cs typeface="Arial" panose="020B0604020202020204" pitchFamily="34" charset="0"/>
              </a:rPr>
              <a:t>IEEE 802.11bp defines an AMP Beacon frame to carry in its frame body the Beacon Interval, and SP related parameters.</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chemeClr val="tx1"/>
                </a:solidFill>
                <a:latin typeface="+mj-lt"/>
                <a:ea typeface="ＭＳ Ｐゴシック"/>
                <a:cs typeface="Arial" panose="020B0604020202020204" pitchFamily="34" charset="0"/>
              </a:rPr>
              <a:t>SP Related parameters shall include the SP Start Time, SP Interval, SP Minimum Wake Duration and OSP ID.</a:t>
            </a:r>
          </a:p>
          <a:p>
            <a:pPr marL="357188" lvl="0" defTabSz="1187323" eaLnBrk="1" fontAlgn="auto" hangingPunct="1">
              <a:lnSpc>
                <a:spcPct val="90000"/>
              </a:lnSpc>
              <a:spcBef>
                <a:spcPts val="1200"/>
              </a:spcBef>
              <a:spcAft>
                <a:spcPts val="0"/>
              </a:spcAft>
              <a:tabLst>
                <a:tab pos="1207937" algn="ctr"/>
              </a:tabLst>
            </a:pPr>
            <a:r>
              <a:rPr lang="en-US" sz="2400" i="1" dirty="0">
                <a:solidFill>
                  <a:schemeClr val="tx1"/>
                </a:solidFill>
                <a:latin typeface="+mj-lt"/>
                <a:ea typeface="ＭＳ Ｐゴシック"/>
                <a:cs typeface="Arial" panose="020B0604020202020204" pitchFamily="34" charset="0"/>
              </a:rPr>
              <a:t>[Reference: 11-25/0285r1]</a:t>
            </a:r>
          </a:p>
        </p:txBody>
      </p:sp>
    </p:spTree>
    <p:extLst>
      <p:ext uri="{BB962C8B-B14F-4D97-AF65-F5344CB8AC3E}">
        <p14:creationId xmlns:p14="http://schemas.microsoft.com/office/powerpoint/2010/main" val="3921893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983432" y="692696"/>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SP3</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12</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451970CD-5160-40DC-946F-6212A7C744CD}"/>
              </a:ext>
            </a:extLst>
          </p:cNvPr>
          <p:cNvSpPr txBox="1"/>
          <p:nvPr/>
        </p:nvSpPr>
        <p:spPr>
          <a:xfrm>
            <a:off x="883687" y="1627059"/>
            <a:ext cx="10424625" cy="2394502"/>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mj-lt"/>
                <a:ea typeface="ＭＳ Ｐゴシック"/>
              </a:rPr>
              <a:t>Do you agree to add the following text to </a:t>
            </a:r>
            <a:r>
              <a:rPr lang="en-US" sz="2400" dirty="0" err="1">
                <a:solidFill>
                  <a:srgbClr val="000000"/>
                </a:solidFill>
                <a:latin typeface="+mj-lt"/>
                <a:ea typeface="ＭＳ Ｐゴシック"/>
              </a:rPr>
              <a:t>TGbp</a:t>
            </a:r>
            <a:r>
              <a:rPr lang="en-US" sz="2400" dirty="0">
                <a:solidFill>
                  <a:srgbClr val="000000"/>
                </a:solidFill>
                <a:latin typeface="+mj-lt"/>
                <a:ea typeface="ＭＳ Ｐゴシック"/>
              </a:rPr>
              <a:t>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chemeClr val="tx1"/>
                </a:solidFill>
                <a:latin typeface="+mj-lt"/>
                <a:ea typeface="ＭＳ Ｐゴシック"/>
                <a:cs typeface="Arial" panose="020B0604020202020204" pitchFamily="34" charset="0"/>
              </a:rPr>
              <a:t>IEEE 802.11bp allows the SP Advert Count (name TBD) to be carried in the AMP Beacon frame, as a decremental counter that is updated with every AMP Beacon frame preceding the start of the AMP OSP, to cover the worst clock drift for the AMP non-AP STAs.</a:t>
            </a:r>
          </a:p>
          <a:p>
            <a:pPr marL="357188" lvl="0" defTabSz="1187323" eaLnBrk="1" fontAlgn="auto" hangingPunct="1">
              <a:lnSpc>
                <a:spcPct val="90000"/>
              </a:lnSpc>
              <a:spcBef>
                <a:spcPts val="1200"/>
              </a:spcBef>
              <a:spcAft>
                <a:spcPts val="0"/>
              </a:spcAft>
              <a:tabLst>
                <a:tab pos="1207937" algn="ctr"/>
              </a:tabLst>
            </a:pPr>
            <a:r>
              <a:rPr lang="en-US" sz="2400" i="1" dirty="0">
                <a:solidFill>
                  <a:schemeClr val="tx1"/>
                </a:solidFill>
                <a:latin typeface="+mj-lt"/>
                <a:ea typeface="ＭＳ Ｐゴシック"/>
                <a:cs typeface="Arial" panose="020B0604020202020204" pitchFamily="34" charset="0"/>
              </a:rPr>
              <a:t>[Reference: 11-25/0285r1]</a:t>
            </a:r>
          </a:p>
        </p:txBody>
      </p:sp>
    </p:spTree>
    <p:extLst>
      <p:ext uri="{BB962C8B-B14F-4D97-AF65-F5344CB8AC3E}">
        <p14:creationId xmlns:p14="http://schemas.microsoft.com/office/powerpoint/2010/main" val="2815604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983432" y="692696"/>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References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13</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839416" y="1556792"/>
            <a:ext cx="10424625" cy="4062651"/>
          </a:xfrm>
          <a:prstGeom prst="rect">
            <a:avLst/>
          </a:prstGeom>
          <a:noFill/>
        </p:spPr>
        <p:txBody>
          <a:bodyPr vert="horz" wrap="square" rtlCol="0">
            <a:spAutoFit/>
          </a:bodyPr>
          <a:lstStyle/>
          <a:p>
            <a:pPr marL="447675" indent="-447675" defTabSz="1187323" eaLnBrk="1" fontAlgn="auto" hangingPunct="1">
              <a:lnSpc>
                <a:spcPct val="90000"/>
              </a:lnSpc>
              <a:spcBef>
                <a:spcPts val="1200"/>
              </a:spcBef>
              <a:spcAft>
                <a:spcPts val="0"/>
              </a:spcAft>
              <a:tabLst>
                <a:tab pos="1207937" algn="ctr"/>
              </a:tabLst>
            </a:pPr>
            <a:r>
              <a:rPr lang="en-US" sz="2200" dirty="0">
                <a:solidFill>
                  <a:schemeClr val="tx1"/>
                </a:solidFill>
                <a:latin typeface="+mj-lt"/>
                <a:ea typeface="ＭＳ Ｐゴシック"/>
                <a:cs typeface="Arial" panose="020B0604020202020204" pitchFamily="34" charset="0"/>
              </a:rPr>
              <a:t>[1] 11-24/1202r0, Scanning and discovery for AMP IoT</a:t>
            </a:r>
          </a:p>
          <a:p>
            <a:pPr marL="447675" indent="-447675" defTabSz="1187323" eaLnBrk="1" fontAlgn="auto" hangingPunct="1">
              <a:lnSpc>
                <a:spcPct val="90000"/>
              </a:lnSpc>
              <a:spcBef>
                <a:spcPts val="1200"/>
              </a:spcBef>
              <a:spcAft>
                <a:spcPts val="0"/>
              </a:spcAft>
              <a:tabLst>
                <a:tab pos="1207937" algn="ctr"/>
              </a:tabLst>
            </a:pPr>
            <a:r>
              <a:rPr lang="en-US" sz="2200" dirty="0">
                <a:solidFill>
                  <a:schemeClr val="tx1"/>
                </a:solidFill>
                <a:latin typeface="+mj-lt"/>
                <a:ea typeface="ＭＳ Ｐゴシック"/>
                <a:cs typeface="Arial" panose="020B0604020202020204" pitchFamily="34" charset="0"/>
              </a:rPr>
              <a:t>[2] 11-25/0039r0, AMP Open Service Period</a:t>
            </a:r>
          </a:p>
          <a:p>
            <a:pPr marL="447675" lvl="0" indent="-447675" defTabSz="1187323" eaLnBrk="1" fontAlgn="auto" hangingPunct="1">
              <a:lnSpc>
                <a:spcPct val="90000"/>
              </a:lnSpc>
              <a:spcBef>
                <a:spcPts val="1200"/>
              </a:spcBef>
              <a:spcAft>
                <a:spcPts val="0"/>
              </a:spcAft>
              <a:tabLst>
                <a:tab pos="1207937" algn="ctr"/>
              </a:tabLst>
            </a:pPr>
            <a:r>
              <a:rPr lang="en-US" sz="2200" dirty="0">
                <a:solidFill>
                  <a:schemeClr val="tx1"/>
                </a:solidFill>
                <a:latin typeface="+mj-lt"/>
                <a:ea typeface="ＭＳ Ｐゴシック"/>
                <a:cs typeface="Arial" panose="020B0604020202020204" pitchFamily="34" charset="0"/>
              </a:rPr>
              <a:t>[3] 11-25/0094r0, AMP Device Management</a:t>
            </a:r>
          </a:p>
          <a:p>
            <a:pPr marL="447675" lvl="0" indent="-447675" defTabSz="1187323" eaLnBrk="1" fontAlgn="auto" hangingPunct="1">
              <a:lnSpc>
                <a:spcPct val="90000"/>
              </a:lnSpc>
              <a:spcBef>
                <a:spcPts val="1200"/>
              </a:spcBef>
              <a:spcAft>
                <a:spcPts val="0"/>
              </a:spcAft>
              <a:tabLst>
                <a:tab pos="1207937" algn="ctr"/>
              </a:tabLst>
            </a:pPr>
            <a:r>
              <a:rPr lang="en-US" sz="2200" dirty="0">
                <a:solidFill>
                  <a:schemeClr val="tx1"/>
                </a:solidFill>
                <a:latin typeface="+mj-lt"/>
                <a:ea typeface="ＭＳ Ｐゴシック"/>
                <a:cs typeface="Arial" panose="020B0604020202020204" pitchFamily="34" charset="0"/>
              </a:rPr>
              <a:t>[4] 11-25/0032r1, Duty-cycle AMP Operation</a:t>
            </a:r>
          </a:p>
          <a:p>
            <a:pPr marL="447675" lvl="0" indent="-447675" defTabSz="1187323" eaLnBrk="1" fontAlgn="auto" hangingPunct="1">
              <a:lnSpc>
                <a:spcPct val="90000"/>
              </a:lnSpc>
              <a:spcBef>
                <a:spcPts val="1200"/>
              </a:spcBef>
              <a:spcAft>
                <a:spcPts val="0"/>
              </a:spcAft>
              <a:tabLst>
                <a:tab pos="1207937" algn="ctr"/>
              </a:tabLst>
            </a:pPr>
            <a:r>
              <a:rPr lang="en-US" sz="2200" dirty="0">
                <a:solidFill>
                  <a:schemeClr val="tx1"/>
                </a:solidFill>
                <a:latin typeface="+mj-lt"/>
                <a:ea typeface="ＭＳ Ｐゴシック"/>
                <a:cs typeface="Arial" panose="020B0604020202020204" pitchFamily="34" charset="0"/>
              </a:rPr>
              <a:t>[5] Y. Lin et al., "A 150pW Program-and-Hold Timer for Ultra-Low-Power Sensor Platforms", ISSCC Dig. Tech. Papers, pp. 326-327, Feb. 2009</a:t>
            </a:r>
          </a:p>
          <a:p>
            <a:pPr marL="447675" lvl="0" indent="-447675" defTabSz="1187323" eaLnBrk="1" fontAlgn="auto" hangingPunct="1">
              <a:lnSpc>
                <a:spcPct val="90000"/>
              </a:lnSpc>
              <a:spcBef>
                <a:spcPts val="1200"/>
              </a:spcBef>
              <a:spcAft>
                <a:spcPts val="0"/>
              </a:spcAft>
              <a:tabLst>
                <a:tab pos="1207937" algn="ctr"/>
              </a:tabLst>
            </a:pPr>
            <a:r>
              <a:rPr lang="en-US" sz="2200" dirty="0">
                <a:solidFill>
                  <a:schemeClr val="tx1"/>
                </a:solidFill>
                <a:latin typeface="+mj-lt"/>
                <a:ea typeface="ＭＳ Ｐゴシック"/>
                <a:cs typeface="Arial" panose="020B0604020202020204" pitchFamily="34" charset="0"/>
              </a:rPr>
              <a:t>[6] Y. Lee et al., "A 660pW multi-stage temperature-compensated timer for ultra-low-power wireless sensor node synchronization," 2011 IEEE International Solid-State Circuits Conference, 2011, pp. 46-48.</a:t>
            </a:r>
          </a:p>
          <a:p>
            <a:pPr marL="447675" lvl="0" indent="-447675" defTabSz="1187323" eaLnBrk="1" fontAlgn="auto" hangingPunct="1">
              <a:lnSpc>
                <a:spcPct val="90000"/>
              </a:lnSpc>
              <a:spcBef>
                <a:spcPts val="1200"/>
              </a:spcBef>
              <a:spcAft>
                <a:spcPts val="0"/>
              </a:spcAft>
              <a:tabLst>
                <a:tab pos="1207937" algn="ctr"/>
              </a:tabLst>
            </a:pPr>
            <a:r>
              <a:rPr lang="en-US" sz="2200" dirty="0">
                <a:solidFill>
                  <a:schemeClr val="tx1"/>
                </a:solidFill>
                <a:latin typeface="+mj-lt"/>
                <a:ea typeface="ＭＳ Ｐゴシック"/>
                <a:cs typeface="Arial" panose="020B0604020202020204" pitchFamily="34" charset="0"/>
              </a:rPr>
              <a:t>[7] 11-23/2203r1, Technical Report on support of AMP IoT devices in WLAN</a:t>
            </a:r>
          </a:p>
        </p:txBody>
      </p:sp>
    </p:spTree>
    <p:extLst>
      <p:ext uri="{BB962C8B-B14F-4D97-AF65-F5344CB8AC3E}">
        <p14:creationId xmlns:p14="http://schemas.microsoft.com/office/powerpoint/2010/main" val="1885570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C6A225D-CC72-46D4-B04F-837434E9C6E8}"/>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2</a:t>
            </a:fld>
            <a:endParaRPr lang="en-US" altLang="en-US" dirty="0"/>
          </a:p>
        </p:txBody>
      </p:sp>
      <p:sp>
        <p:nvSpPr>
          <p:cNvPr id="5" name="Title 1">
            <a:extLst>
              <a:ext uri="{FF2B5EF4-FFF2-40B4-BE49-F238E27FC236}">
                <a16:creationId xmlns:a16="http://schemas.microsoft.com/office/drawing/2014/main" id="{594BFC05-F7BA-42D0-B699-4334EE8719B5}"/>
              </a:ext>
            </a:extLst>
          </p:cNvPr>
          <p:cNvSpPr txBox="1">
            <a:spLocks/>
          </p:cNvSpPr>
          <p:nvPr/>
        </p:nvSpPr>
        <p:spPr>
          <a:xfrm>
            <a:off x="1007436" y="702557"/>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dirty="0">
                <a:solidFill>
                  <a:srgbClr val="1D1D1A"/>
                </a:solidFill>
                <a:latin typeface="Arial" panose="020B0604020202020204" pitchFamily="34" charset="0"/>
                <a:ea typeface="Microsoft YaHei" panose="020B0503020204020204" pitchFamily="34" charset="-122"/>
              </a:rPr>
              <a:t>Background</a:t>
            </a:r>
            <a:endParaRPr lang="en-US" altLang="zh-CN" sz="2800" b="1" kern="1200" dirty="0">
              <a:solidFill>
                <a:srgbClr val="1D1D1A"/>
              </a:solidFill>
              <a:latin typeface="Arial" panose="020B0604020202020204" pitchFamily="34" charset="0"/>
              <a:ea typeface="Microsoft YaHei" panose="020B0503020204020204" pitchFamily="34" charset="-122"/>
            </a:endParaRPr>
          </a:p>
        </p:txBody>
      </p:sp>
      <p:sp>
        <p:nvSpPr>
          <p:cNvPr id="6" name="TextBox 5">
            <a:extLst>
              <a:ext uri="{FF2B5EF4-FFF2-40B4-BE49-F238E27FC236}">
                <a16:creationId xmlns:a16="http://schemas.microsoft.com/office/drawing/2014/main" id="{F5BBF0EC-9E98-457D-AAF2-13BD9991D0B3}"/>
              </a:ext>
            </a:extLst>
          </p:cNvPr>
          <p:cNvSpPr txBox="1"/>
          <p:nvPr/>
        </p:nvSpPr>
        <p:spPr>
          <a:xfrm>
            <a:off x="911423" y="1413762"/>
            <a:ext cx="10448629" cy="4939814"/>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AMP Beacon was first discussed in [1]-[3] as a lighter variant of the Beacon frame used in IEEE 802.11, primarily to provide timing information to the AMP non-AP STAs.</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AMP Open Service Period (OSP) was highlighted in [2] to discuss how unassociated AMP non-AP STAs can cycle between idle and operational states based on an SP Interval (namely, duty cycle period) to save significant power from random channel sensing. [4] proposed to use AMP Trigger Frame to target specific AMP non-AP STAs for duty cycle operation.</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Motion MM-4 was passed in Jan F2F: “If an AMP device is able to support TSF, it can monitor AMP DL Frame in a duty-cycle manner.”</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In this contribution, we wish to discuss:</a:t>
            </a:r>
          </a:p>
          <a:p>
            <a:pPr marL="1085850" lvl="1"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The timing synchronization issue to maintain duty cycle operation in AMP Open Service Period</a:t>
            </a:r>
          </a:p>
          <a:p>
            <a:pPr marL="1085850" lvl="1"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The AMP Beacon signaling method and content</a:t>
            </a:r>
          </a:p>
          <a:p>
            <a:pPr marL="1085850" lvl="1"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The means for AMP non-AP STAs that do not support TSF to still maintain timing synchronization to operate in a duty cycle manner.</a:t>
            </a:r>
          </a:p>
        </p:txBody>
      </p:sp>
    </p:spTree>
    <p:extLst>
      <p:ext uri="{BB962C8B-B14F-4D97-AF65-F5344CB8AC3E}">
        <p14:creationId xmlns:p14="http://schemas.microsoft.com/office/powerpoint/2010/main" val="1088074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C6A225D-CC72-46D4-B04F-837434E9C6E8}"/>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3</a:t>
            </a:fld>
            <a:endParaRPr lang="en-US" altLang="en-US" dirty="0"/>
          </a:p>
        </p:txBody>
      </p:sp>
      <p:sp>
        <p:nvSpPr>
          <p:cNvPr id="5" name="Title 1">
            <a:extLst>
              <a:ext uri="{FF2B5EF4-FFF2-40B4-BE49-F238E27FC236}">
                <a16:creationId xmlns:a16="http://schemas.microsoft.com/office/drawing/2014/main" id="{594BFC05-F7BA-42D0-B699-4334EE8719B5}"/>
              </a:ext>
            </a:extLst>
          </p:cNvPr>
          <p:cNvSpPr txBox="1">
            <a:spLocks/>
          </p:cNvSpPr>
          <p:nvPr/>
        </p:nvSpPr>
        <p:spPr>
          <a:xfrm>
            <a:off x="1007436" y="702557"/>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dirty="0">
                <a:solidFill>
                  <a:srgbClr val="1D1D1A"/>
                </a:solidFill>
                <a:latin typeface="Arial" panose="020B0604020202020204" pitchFamily="34" charset="0"/>
                <a:ea typeface="Microsoft YaHei" panose="020B0503020204020204" pitchFamily="34" charset="-122"/>
              </a:rPr>
              <a:t>AMP Open Service Period [2] – Recap</a:t>
            </a:r>
            <a:endParaRPr lang="en-US" altLang="zh-CN" sz="2800" b="1" i="1" dirty="0">
              <a:solidFill>
                <a:srgbClr val="FF0000"/>
              </a:solidFill>
              <a:latin typeface="Arial" panose="020B0604020202020204" pitchFamily="34" charset="0"/>
              <a:ea typeface="Microsoft YaHei" panose="020B0503020204020204" pitchFamily="34" charset="-122"/>
            </a:endParaRPr>
          </a:p>
        </p:txBody>
      </p:sp>
      <p:sp>
        <p:nvSpPr>
          <p:cNvPr id="6" name="TextBox 5">
            <a:extLst>
              <a:ext uri="{FF2B5EF4-FFF2-40B4-BE49-F238E27FC236}">
                <a16:creationId xmlns:a16="http://schemas.microsoft.com/office/drawing/2014/main" id="{F5BBF0EC-9E98-457D-AAF2-13BD9991D0B3}"/>
              </a:ext>
            </a:extLst>
          </p:cNvPr>
          <p:cNvSpPr txBox="1"/>
          <p:nvPr/>
        </p:nvSpPr>
        <p:spPr>
          <a:xfrm>
            <a:off x="911424" y="1375353"/>
            <a:ext cx="10448629" cy="3065455"/>
          </a:xfrm>
          <a:prstGeom prst="rect">
            <a:avLst/>
          </a:prstGeom>
          <a:noFill/>
        </p:spPr>
        <p:txBody>
          <a:bodyPr vert="horz" wrap="square" rtlCol="0">
            <a:spAutoFit/>
          </a:bodyPr>
          <a:lstStyle/>
          <a:p>
            <a:pPr marL="342900"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In [2], AMP Open Service Period (OSP) was defined as a window that the AMP AP will gain a TXOP for any AMP non-AP STAs in its BSS, regardless of association. </a:t>
            </a:r>
          </a:p>
          <a:p>
            <a:pPr marL="342900"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At the start of the OSP, within the SP minimum wake duration, the AMP AP will send for example, an AMP Poll to enable channel access for the AMP non-AP STAs. If the AMP non-AP STAs do not receive any AMP DL PPDU from the AP, the AMP non-AP STA will return to idle mode for the SP interval duration (wake up at the start of the following OSP).</a:t>
            </a:r>
          </a:p>
          <a:p>
            <a:pPr marL="342900"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The OSP parameters, namely, SP start time, SP interval and SP minimum wake duration maybe carried in an AMP Beacon frame sent periodically by the AMP AP. The SP start time maybe expressed as an absolute TSF time or a relative time from the end of frame carrying this field.</a:t>
            </a:r>
          </a:p>
          <a:p>
            <a:pPr marL="1085850" lvl="1"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The AMP OSP window length is determined by the AMP DL PPDU (e.g. no. of slots carried in an AMP Poll), and may vary from one OSP to the next.</a:t>
            </a:r>
          </a:p>
        </p:txBody>
      </p:sp>
      <p:pic>
        <p:nvPicPr>
          <p:cNvPr id="3" name="Picture 2">
            <a:extLst>
              <a:ext uri="{FF2B5EF4-FFF2-40B4-BE49-F238E27FC236}">
                <a16:creationId xmlns:a16="http://schemas.microsoft.com/office/drawing/2014/main" id="{4475C53D-70B6-49CD-9EB2-AEC170FB1D91}"/>
              </a:ext>
            </a:extLst>
          </p:cNvPr>
          <p:cNvPicPr>
            <a:picLocks noChangeAspect="1"/>
          </p:cNvPicPr>
          <p:nvPr/>
        </p:nvPicPr>
        <p:blipFill>
          <a:blip r:embed="rId2"/>
          <a:stretch>
            <a:fillRect/>
          </a:stretch>
        </p:blipFill>
        <p:spPr>
          <a:xfrm>
            <a:off x="2056276" y="4440808"/>
            <a:ext cx="8079447" cy="1882672"/>
          </a:xfrm>
          <a:prstGeom prst="rect">
            <a:avLst/>
          </a:prstGeom>
        </p:spPr>
      </p:pic>
    </p:spTree>
    <p:extLst>
      <p:ext uri="{BB962C8B-B14F-4D97-AF65-F5344CB8AC3E}">
        <p14:creationId xmlns:p14="http://schemas.microsoft.com/office/powerpoint/2010/main" val="162791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C6A225D-CC72-46D4-B04F-837434E9C6E8}"/>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4</a:t>
            </a:fld>
            <a:endParaRPr lang="en-US" altLang="en-US" dirty="0"/>
          </a:p>
        </p:txBody>
      </p:sp>
      <p:sp>
        <p:nvSpPr>
          <p:cNvPr id="5" name="Title 1">
            <a:extLst>
              <a:ext uri="{FF2B5EF4-FFF2-40B4-BE49-F238E27FC236}">
                <a16:creationId xmlns:a16="http://schemas.microsoft.com/office/drawing/2014/main" id="{594BFC05-F7BA-42D0-B699-4334EE8719B5}"/>
              </a:ext>
            </a:extLst>
          </p:cNvPr>
          <p:cNvSpPr txBox="1">
            <a:spLocks/>
          </p:cNvSpPr>
          <p:nvPr/>
        </p:nvSpPr>
        <p:spPr>
          <a:xfrm>
            <a:off x="1007436" y="702557"/>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dirty="0">
                <a:solidFill>
                  <a:srgbClr val="1D1D1A"/>
                </a:solidFill>
                <a:latin typeface="Arial" panose="020B0604020202020204" pitchFamily="34" charset="0"/>
                <a:ea typeface="Microsoft YaHei" panose="020B0503020204020204" pitchFamily="34" charset="-122"/>
              </a:rPr>
              <a:t>Issue using AMP Trigger for Timing Synchronization</a:t>
            </a:r>
            <a:endParaRPr lang="en-US" altLang="zh-CN" sz="2800" b="1" i="1" dirty="0">
              <a:solidFill>
                <a:srgbClr val="FF0000"/>
              </a:solidFill>
              <a:latin typeface="Arial" panose="020B0604020202020204" pitchFamily="34" charset="0"/>
              <a:ea typeface="Microsoft YaHei" panose="020B0503020204020204" pitchFamily="34" charset="-122"/>
            </a:endParaRPr>
          </a:p>
        </p:txBody>
      </p:sp>
      <p:sp>
        <p:nvSpPr>
          <p:cNvPr id="6" name="TextBox 5">
            <a:extLst>
              <a:ext uri="{FF2B5EF4-FFF2-40B4-BE49-F238E27FC236}">
                <a16:creationId xmlns:a16="http://schemas.microsoft.com/office/drawing/2014/main" id="{F5BBF0EC-9E98-457D-AAF2-13BD9991D0B3}"/>
              </a:ext>
            </a:extLst>
          </p:cNvPr>
          <p:cNvSpPr txBox="1"/>
          <p:nvPr/>
        </p:nvSpPr>
        <p:spPr>
          <a:xfrm>
            <a:off x="911424" y="1368998"/>
            <a:ext cx="10448629" cy="830997"/>
          </a:xfrm>
          <a:prstGeom prst="rect">
            <a:avLst/>
          </a:prstGeom>
          <a:noFill/>
        </p:spPr>
        <p:txBody>
          <a:bodyPr vert="horz" wrap="square" rtlCol="0">
            <a:spAutoFit/>
          </a:bodyPr>
          <a:lstStyle/>
          <a:p>
            <a:pPr marL="342900" indent="-342900" defTabSz="1187323" eaLnBrk="1" fontAlgn="auto" hangingPunct="1">
              <a:spcBef>
                <a:spcPts val="600"/>
              </a:spcBef>
              <a:spcAft>
                <a:spcPts val="0"/>
              </a:spcAft>
              <a:buFont typeface="Wingdings" panose="05000000000000000000" pitchFamily="2" charset="2"/>
              <a:buChar char="q"/>
              <a:tabLst>
                <a:tab pos="1207937" algn="ctr"/>
              </a:tabLst>
            </a:pPr>
            <a:r>
              <a:rPr lang="en-US" sz="1600" dirty="0">
                <a:solidFill>
                  <a:schemeClr val="tx1"/>
                </a:solidFill>
                <a:latin typeface="+mj-lt"/>
                <a:ea typeface="+mn-ea"/>
              </a:rPr>
              <a:t>In [4], duty cycle operation was discussed for AMP, with a target trigger for each AMP non-AP STA. Each AMP non-AP STA scans for the first AMP trigger that configures the duty cycle operation, pointing the AMP non-AP STA to its target trigger or service period.</a:t>
            </a:r>
          </a:p>
        </p:txBody>
      </p:sp>
      <p:sp>
        <p:nvSpPr>
          <p:cNvPr id="7" name="Rectangle 6">
            <a:extLst>
              <a:ext uri="{FF2B5EF4-FFF2-40B4-BE49-F238E27FC236}">
                <a16:creationId xmlns:a16="http://schemas.microsoft.com/office/drawing/2014/main" id="{40D691D3-3C62-4DA3-B472-387B68F21C76}"/>
              </a:ext>
            </a:extLst>
          </p:cNvPr>
          <p:cNvSpPr/>
          <p:nvPr/>
        </p:nvSpPr>
        <p:spPr>
          <a:xfrm>
            <a:off x="927768" y="2199995"/>
            <a:ext cx="5960320" cy="1723549"/>
          </a:xfrm>
          <a:prstGeom prst="rect">
            <a:avLst/>
          </a:prstGeom>
        </p:spPr>
        <p:txBody>
          <a:bodyPr wrap="square">
            <a:spAutoFit/>
          </a:bodyPr>
          <a:lstStyle/>
          <a:p>
            <a:pPr marL="342900" indent="-342900" defTabSz="1187323" eaLnBrk="1" fontAlgn="auto" hangingPunct="1">
              <a:spcBef>
                <a:spcPts val="600"/>
              </a:spcBef>
              <a:spcAft>
                <a:spcPts val="0"/>
              </a:spcAft>
              <a:buFont typeface="Wingdings" panose="05000000000000000000" pitchFamily="2" charset="2"/>
              <a:buChar char="q"/>
              <a:tabLst>
                <a:tab pos="1207937" algn="ctr"/>
              </a:tabLst>
            </a:pPr>
            <a:r>
              <a:rPr lang="en-US" sz="1600" dirty="0">
                <a:solidFill>
                  <a:schemeClr val="tx1"/>
                </a:solidFill>
                <a:latin typeface="+mj-lt"/>
              </a:rPr>
              <a:t>To enable this, the proposed AMP Trigger Frame may carry:</a:t>
            </a:r>
          </a:p>
          <a:p>
            <a:pPr marL="1085850" lvl="1" indent="-342900" defTabSz="1187323" eaLnBrk="1" fontAlgn="auto" hangingPunct="1">
              <a:spcBef>
                <a:spcPts val="600"/>
              </a:spcBef>
              <a:spcAft>
                <a:spcPts val="0"/>
              </a:spcAft>
              <a:buFont typeface="Wingdings" panose="05000000000000000000" pitchFamily="2" charset="2"/>
              <a:buChar char="q"/>
              <a:tabLst>
                <a:tab pos="1207937" algn="ctr"/>
              </a:tabLst>
            </a:pPr>
            <a:r>
              <a:rPr lang="en-US" sz="1600" dirty="0">
                <a:solidFill>
                  <a:schemeClr val="tx1"/>
                </a:solidFill>
                <a:latin typeface="+mj-lt"/>
              </a:rPr>
              <a:t>Duty-cycle configuration (duty-cycle period/service period interval)</a:t>
            </a:r>
          </a:p>
          <a:p>
            <a:pPr marL="1085850" lvl="1" indent="-342900" defTabSz="1187323" eaLnBrk="1" fontAlgn="auto" hangingPunct="1">
              <a:spcBef>
                <a:spcPts val="600"/>
              </a:spcBef>
              <a:spcAft>
                <a:spcPts val="0"/>
              </a:spcAft>
              <a:buFont typeface="Wingdings" panose="05000000000000000000" pitchFamily="2" charset="2"/>
              <a:buChar char="q"/>
              <a:tabLst>
                <a:tab pos="1207937" algn="ctr"/>
              </a:tabLst>
            </a:pPr>
            <a:r>
              <a:rPr lang="en-US" sz="1600" dirty="0">
                <a:solidFill>
                  <a:schemeClr val="tx1"/>
                </a:solidFill>
                <a:latin typeface="+mj-lt"/>
              </a:rPr>
              <a:t>Information for AMP non-AP STA to determine its target trigger, e.g. Short timestamp (local TSF spanning one or more duty cycle periods)</a:t>
            </a:r>
          </a:p>
        </p:txBody>
      </p:sp>
      <p:sp>
        <p:nvSpPr>
          <p:cNvPr id="9" name="Rectangle 8">
            <a:extLst>
              <a:ext uri="{FF2B5EF4-FFF2-40B4-BE49-F238E27FC236}">
                <a16:creationId xmlns:a16="http://schemas.microsoft.com/office/drawing/2014/main" id="{73642C6A-9525-4BE5-A999-D64F3BE5A2C9}"/>
              </a:ext>
            </a:extLst>
          </p:cNvPr>
          <p:cNvSpPr/>
          <p:nvPr/>
        </p:nvSpPr>
        <p:spPr>
          <a:xfrm>
            <a:off x="927768" y="3923544"/>
            <a:ext cx="10448629" cy="2500685"/>
          </a:xfrm>
          <a:prstGeom prst="rect">
            <a:avLst/>
          </a:prstGeom>
        </p:spPr>
        <p:txBody>
          <a:bodyPr wrap="square">
            <a:spAutoFit/>
          </a:bodyPr>
          <a:lstStyle/>
          <a:p>
            <a:pPr marL="342900" indent="-342900" defTabSz="1187323" eaLnBrk="1" fontAlgn="auto" hangingPunct="1">
              <a:spcBef>
                <a:spcPts val="600"/>
              </a:spcBef>
              <a:spcAft>
                <a:spcPts val="0"/>
              </a:spcAft>
              <a:buFont typeface="Wingdings" panose="05000000000000000000" pitchFamily="2" charset="2"/>
              <a:buChar char="q"/>
              <a:tabLst>
                <a:tab pos="1207937" algn="ctr"/>
              </a:tabLst>
            </a:pPr>
            <a:r>
              <a:rPr lang="en-US" sz="1600" dirty="0">
                <a:solidFill>
                  <a:schemeClr val="tx1"/>
                </a:solidFill>
                <a:latin typeface="+mj-lt"/>
              </a:rPr>
              <a:t>The target trigger reception window is shown to span 2 TUs (time units), which should be equivalent to the minimum wake duration proposed in [2]. There are two important implications here:</a:t>
            </a:r>
          </a:p>
          <a:p>
            <a:pPr marL="1085850" lvl="1" indent="-342900" defTabSz="1187323" eaLnBrk="1" fontAlgn="auto" hangingPunct="1">
              <a:spcBef>
                <a:spcPts val="300"/>
              </a:spcBef>
              <a:spcAft>
                <a:spcPts val="0"/>
              </a:spcAft>
              <a:buFont typeface="+mj-lt"/>
              <a:buAutoNum type="arabicPeriod"/>
              <a:tabLst>
                <a:tab pos="1207937" algn="ctr"/>
              </a:tabLst>
            </a:pPr>
            <a:r>
              <a:rPr lang="en-US" sz="1600" dirty="0">
                <a:solidFill>
                  <a:schemeClr val="tx1"/>
                </a:solidFill>
                <a:latin typeface="+mj-lt"/>
              </a:rPr>
              <a:t>The AMP Trigger frequency has to be smaller than this minimum wake duration</a:t>
            </a:r>
          </a:p>
          <a:p>
            <a:pPr marL="1085850" lvl="1" indent="-342900" defTabSz="1187323" eaLnBrk="1" fontAlgn="auto" hangingPunct="1">
              <a:spcBef>
                <a:spcPts val="300"/>
              </a:spcBef>
              <a:spcAft>
                <a:spcPts val="0"/>
              </a:spcAft>
              <a:buFont typeface="+mj-lt"/>
              <a:buAutoNum type="arabicPeriod"/>
              <a:tabLst>
                <a:tab pos="1207937" algn="ctr"/>
              </a:tabLst>
            </a:pPr>
            <a:r>
              <a:rPr lang="en-US" sz="1600" dirty="0">
                <a:solidFill>
                  <a:schemeClr val="tx1"/>
                </a:solidFill>
                <a:latin typeface="+mj-lt"/>
              </a:rPr>
              <a:t>The minimum wake duration is directly correlated with the maximum power consumed for reception (the period the AMP non-AP STA stays in channel sensing state)</a:t>
            </a:r>
          </a:p>
          <a:p>
            <a:pPr marL="342900" indent="-342900" defTabSz="1187323" eaLnBrk="1" fontAlgn="auto" hangingPunct="1">
              <a:spcBef>
                <a:spcPts val="300"/>
              </a:spcBef>
              <a:spcAft>
                <a:spcPts val="0"/>
              </a:spcAft>
              <a:buFont typeface="Wingdings" panose="05000000000000000000" pitchFamily="2" charset="2"/>
              <a:buChar char="Ø"/>
              <a:tabLst>
                <a:tab pos="1207937" algn="ctr"/>
              </a:tabLst>
            </a:pPr>
            <a:r>
              <a:rPr lang="en-US" sz="1600" dirty="0">
                <a:solidFill>
                  <a:schemeClr val="tx1"/>
                </a:solidFill>
                <a:latin typeface="+mj-lt"/>
              </a:rPr>
              <a:t>Therefore a smaller minimum wake duration is preferred, implying a higher frequency of AMP Trigger frame transmission.</a:t>
            </a:r>
          </a:p>
          <a:p>
            <a:pPr marL="342900" indent="-342900" defTabSz="1187323" eaLnBrk="1" fontAlgn="auto" hangingPunct="1">
              <a:spcBef>
                <a:spcPts val="600"/>
              </a:spcBef>
              <a:spcAft>
                <a:spcPts val="0"/>
              </a:spcAft>
              <a:buFont typeface="Wingdings" panose="05000000000000000000" pitchFamily="2" charset="2"/>
              <a:buChar char="q"/>
              <a:tabLst>
                <a:tab pos="1207937" algn="ctr"/>
              </a:tabLst>
            </a:pPr>
            <a:r>
              <a:rPr lang="en-US" sz="1600" dirty="0">
                <a:solidFill>
                  <a:schemeClr val="tx1"/>
                </a:solidFill>
                <a:latin typeface="+mj-lt"/>
              </a:rPr>
              <a:t>Moreover, from our analysis, carrying the SP related parameters in the AMP Trigger frame may make the frame very large, implying more power is consumed by the AMP non-AP STA in decoding the frame.</a:t>
            </a:r>
          </a:p>
        </p:txBody>
      </p:sp>
      <p:pic>
        <p:nvPicPr>
          <p:cNvPr id="3" name="Picture 2">
            <a:extLst>
              <a:ext uri="{FF2B5EF4-FFF2-40B4-BE49-F238E27FC236}">
                <a16:creationId xmlns:a16="http://schemas.microsoft.com/office/drawing/2014/main" id="{324E1983-D2BC-4C5E-9E3F-96DDAB89A2DA}"/>
              </a:ext>
            </a:extLst>
          </p:cNvPr>
          <p:cNvPicPr>
            <a:picLocks noChangeAspect="1"/>
          </p:cNvPicPr>
          <p:nvPr/>
        </p:nvPicPr>
        <p:blipFill>
          <a:blip r:embed="rId2"/>
          <a:stretch>
            <a:fillRect/>
          </a:stretch>
        </p:blipFill>
        <p:spPr>
          <a:xfrm>
            <a:off x="6888088" y="2035712"/>
            <a:ext cx="4456553" cy="1732137"/>
          </a:xfrm>
          <a:prstGeom prst="rect">
            <a:avLst/>
          </a:prstGeom>
        </p:spPr>
      </p:pic>
    </p:spTree>
    <p:extLst>
      <p:ext uri="{BB962C8B-B14F-4D97-AF65-F5344CB8AC3E}">
        <p14:creationId xmlns:p14="http://schemas.microsoft.com/office/powerpoint/2010/main" val="57222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C6A225D-CC72-46D4-B04F-837434E9C6E8}"/>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5</a:t>
            </a:fld>
            <a:endParaRPr lang="en-US" altLang="en-US" dirty="0"/>
          </a:p>
        </p:txBody>
      </p:sp>
      <p:sp>
        <p:nvSpPr>
          <p:cNvPr id="5" name="Title 1">
            <a:extLst>
              <a:ext uri="{FF2B5EF4-FFF2-40B4-BE49-F238E27FC236}">
                <a16:creationId xmlns:a16="http://schemas.microsoft.com/office/drawing/2014/main" id="{594BFC05-F7BA-42D0-B699-4334EE8719B5}"/>
              </a:ext>
            </a:extLst>
          </p:cNvPr>
          <p:cNvSpPr txBox="1">
            <a:spLocks/>
          </p:cNvSpPr>
          <p:nvPr/>
        </p:nvSpPr>
        <p:spPr>
          <a:xfrm>
            <a:off x="1007436" y="702557"/>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dirty="0">
                <a:solidFill>
                  <a:srgbClr val="1D1D1A"/>
                </a:solidFill>
                <a:latin typeface="Arial" panose="020B0604020202020204" pitchFamily="34" charset="0"/>
                <a:ea typeface="Microsoft YaHei" panose="020B0503020204020204" pitchFamily="34" charset="-122"/>
              </a:rPr>
              <a:t>AMP Beacon frame for Timing Synchronization</a:t>
            </a:r>
            <a:endParaRPr lang="en-US" altLang="zh-CN" sz="2800" b="1" i="1" dirty="0">
              <a:solidFill>
                <a:srgbClr val="FF0000"/>
              </a:solidFill>
              <a:latin typeface="Arial" panose="020B0604020202020204" pitchFamily="34" charset="0"/>
              <a:ea typeface="Microsoft YaHei" panose="020B0503020204020204" pitchFamily="34" charset="-122"/>
            </a:endParaRP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F5BBF0EC-9E98-457D-AAF2-13BD9991D0B3}"/>
                  </a:ext>
                </a:extLst>
              </p:cNvPr>
              <p:cNvSpPr txBox="1"/>
              <p:nvPr/>
            </p:nvSpPr>
            <p:spPr>
              <a:xfrm>
                <a:off x="871685" y="1340768"/>
                <a:ext cx="10448629" cy="5072158"/>
              </a:xfrm>
              <a:prstGeom prst="rect">
                <a:avLst/>
              </a:prstGeom>
              <a:noFill/>
            </p:spPr>
            <p:txBody>
              <a:bodyPr vert="horz" wrap="square" rtlCol="0">
                <a:spAutoFit/>
              </a:bodyPr>
              <a:lstStyle/>
              <a:p>
                <a:pPr marL="342900"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600" dirty="0">
                    <a:solidFill>
                      <a:schemeClr val="tx1"/>
                    </a:solidFill>
                    <a:latin typeface="+mj-lt"/>
                    <a:ea typeface="+mn-ea"/>
                  </a:rPr>
                  <a:t>Our proposal is to utilize the AMP Beacon to carry SP parameters and timing related information</a:t>
                </a:r>
              </a:p>
              <a:p>
                <a:pPr marL="1085850" lvl="1"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600" dirty="0">
                    <a:solidFill>
                      <a:schemeClr val="tx1"/>
                    </a:solidFill>
                    <a:latin typeface="+mj-lt"/>
                    <a:ea typeface="+mn-ea"/>
                  </a:rPr>
                  <a:t>This minimizes the AMP Poll/Trigger frame size which is primarily meant to enable channel access for UL transmission, and restricts the power consumed during reception.</a:t>
                </a:r>
              </a:p>
              <a:p>
                <a:pPr marL="1085850" lvl="1"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600" dirty="0">
                    <a:solidFill>
                      <a:schemeClr val="tx1"/>
                    </a:solidFill>
                    <a:latin typeface="+mj-lt"/>
                    <a:ea typeface="+mn-ea"/>
                  </a:rPr>
                  <a:t>AMP Beacon does not require a response, therefore decoding of the entire frame is optional.</a:t>
                </a:r>
              </a:p>
              <a:p>
                <a:pPr marL="342900" indent="-342900" defTabSz="1187323" eaLnBrk="1" fontAlgn="auto" hangingPunct="1">
                  <a:lnSpc>
                    <a:spcPct val="90000"/>
                  </a:lnSpc>
                  <a:spcBef>
                    <a:spcPts val="800"/>
                  </a:spcBef>
                  <a:spcAft>
                    <a:spcPts val="0"/>
                  </a:spcAft>
                  <a:buFont typeface="Wingdings" panose="05000000000000000000" pitchFamily="2" charset="2"/>
                  <a:buChar char="q"/>
                  <a:tabLst>
                    <a:tab pos="1207937" algn="ctr"/>
                  </a:tabLst>
                </a:pPr>
                <a:r>
                  <a:rPr lang="en-US" sz="1600" dirty="0">
                    <a:solidFill>
                      <a:schemeClr val="tx1"/>
                    </a:solidFill>
                    <a:latin typeface="+mj-lt"/>
                    <a:ea typeface="+mn-ea"/>
                  </a:rPr>
                  <a:t>Also from our analysis, the timestamp needed to support AMP OSP operation using TSF is not short.</a:t>
                </a:r>
              </a:p>
              <a:p>
                <a:pPr marL="1085850" lvl="1"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600" b="1" u="sng" dirty="0">
                    <a:solidFill>
                      <a:schemeClr val="tx1"/>
                    </a:solidFill>
                    <a:latin typeface="+mj-lt"/>
                    <a:ea typeface="+mn-ea"/>
                  </a:rPr>
                  <a:t>12 bits is not sufficient</a:t>
                </a:r>
                <a:r>
                  <a:rPr lang="en-US" sz="1600" dirty="0">
                    <a:solidFill>
                      <a:schemeClr val="tx1"/>
                    </a:solidFill>
                    <a:latin typeface="+mj-lt"/>
                    <a:ea typeface="+mn-ea"/>
                  </a:rPr>
                  <a:t>, as previously recommended for 802.11ba, and in [1]. If following 802.11ba, we can drop the first 5 LSB of TSF, as AMP may also not require the timing granularity in the order of 32us. So TSF [5:17], covers 0.13s, i.e. 13s SP interval (or duty cycle period)  for a clock drift of 1%.</a:t>
                </a:r>
              </a:p>
              <a:p>
                <a:pPr marL="1085850" lvl="1"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600" dirty="0">
                    <a:solidFill>
                      <a:schemeClr val="tx1"/>
                    </a:solidFill>
                    <a:latin typeface="+mj-lt"/>
                    <a:ea typeface="+mn-ea"/>
                  </a:rPr>
                  <a:t>For 802.11bp, we may need to operate on lower duty cycles, say half a day. e.g. An Active Tx non-AP AMP STA that sends sensor readings twice a day (12hr) to the AMP AP. This implies </a:t>
                </a:r>
                <a:r>
                  <a:rPr lang="en-US" sz="1600" b="1" u="sng" dirty="0">
                    <a:solidFill>
                      <a:schemeClr val="tx1"/>
                    </a:solidFill>
                    <a:latin typeface="+mj-lt"/>
                    <a:ea typeface="+mn-ea"/>
                  </a:rPr>
                  <a:t>24 bits of TSF need to be carried</a:t>
                </a:r>
                <a:r>
                  <a:rPr lang="en-US" sz="1600" dirty="0">
                    <a:solidFill>
                      <a:schemeClr val="tx1"/>
                    </a:solidFill>
                    <a:latin typeface="+mj-lt"/>
                    <a:ea typeface="+mn-ea"/>
                  </a:rPr>
                  <a:t> to support 1% clock drift for this range of operation: </a:t>
                </a:r>
                <a14:m>
                  <m:oMath xmlns:m="http://schemas.openxmlformats.org/officeDocument/2006/math">
                    <m:func>
                      <m:funcPr>
                        <m:ctrlPr>
                          <a:rPr lang="en-US" sz="1600" i="1" smtClean="0">
                            <a:solidFill>
                              <a:schemeClr val="tx1"/>
                            </a:solidFill>
                            <a:latin typeface="Cambria Math" panose="02040503050406030204" pitchFamily="18" charset="0"/>
                            <a:ea typeface="+mn-ea"/>
                          </a:rPr>
                        </m:ctrlPr>
                      </m:funcPr>
                      <m:fName>
                        <m:sSub>
                          <m:sSubPr>
                            <m:ctrlPr>
                              <a:rPr lang="en-US" sz="1600" i="1" smtClean="0">
                                <a:solidFill>
                                  <a:schemeClr val="tx1"/>
                                </a:solidFill>
                                <a:latin typeface="Cambria Math" panose="02040503050406030204" pitchFamily="18" charset="0"/>
                                <a:ea typeface="+mn-ea"/>
                              </a:rPr>
                            </m:ctrlPr>
                          </m:sSubPr>
                          <m:e>
                            <m:r>
                              <m:rPr>
                                <m:sty m:val="p"/>
                              </m:rPr>
                              <a:rPr lang="en-US" sz="1600" i="0" smtClean="0">
                                <a:solidFill>
                                  <a:schemeClr val="tx1"/>
                                </a:solidFill>
                                <a:latin typeface="Cambria Math" panose="02040503050406030204" pitchFamily="18" charset="0"/>
                                <a:ea typeface="+mn-ea"/>
                              </a:rPr>
                              <m:t>log</m:t>
                            </m:r>
                          </m:e>
                          <m:sub>
                            <m:r>
                              <a:rPr lang="en-US" sz="1600" b="0" i="1" smtClean="0">
                                <a:solidFill>
                                  <a:schemeClr val="tx1"/>
                                </a:solidFill>
                                <a:latin typeface="Cambria Math" panose="02040503050406030204" pitchFamily="18" charset="0"/>
                                <a:ea typeface="+mn-ea"/>
                              </a:rPr>
                              <m:t>2</m:t>
                            </m:r>
                          </m:sub>
                        </m:sSub>
                      </m:fName>
                      <m:e>
                        <m:r>
                          <a:rPr lang="en-US" sz="1600" b="0" i="1" smtClean="0">
                            <a:solidFill>
                              <a:schemeClr val="tx1"/>
                            </a:solidFill>
                            <a:latin typeface="Cambria Math" panose="02040503050406030204" pitchFamily="18" charset="0"/>
                            <a:ea typeface="+mn-ea"/>
                          </a:rPr>
                          <m:t>(12∗3600∗1</m:t>
                        </m:r>
                        <m:r>
                          <a:rPr lang="en-US" sz="1600" b="0" i="1" smtClean="0">
                            <a:solidFill>
                              <a:schemeClr val="tx1"/>
                            </a:solidFill>
                            <a:latin typeface="Cambria Math" panose="02040503050406030204" pitchFamily="18" charset="0"/>
                            <a:ea typeface="+mn-ea"/>
                          </a:rPr>
                          <m:t>𝑒</m:t>
                        </m:r>
                        <m:r>
                          <a:rPr lang="en-US" sz="1600" b="0" i="1" smtClean="0">
                            <a:solidFill>
                              <a:schemeClr val="tx1"/>
                            </a:solidFill>
                            <a:latin typeface="Cambria Math" panose="02040503050406030204" pitchFamily="18" charset="0"/>
                            <a:ea typeface="+mn-ea"/>
                          </a:rPr>
                          <m:t>6∗1%)</m:t>
                        </m:r>
                      </m:e>
                    </m:func>
                    <m:r>
                      <a:rPr lang="en-US" sz="1600" b="0" i="1" smtClean="0">
                        <a:solidFill>
                          <a:schemeClr val="tx1"/>
                        </a:solidFill>
                        <a:latin typeface="Cambria Math" panose="02040503050406030204" pitchFamily="18" charset="0"/>
                        <a:ea typeface="+mn-ea"/>
                      </a:rPr>
                      <m:t>=28.6 ~29 </m:t>
                    </m:r>
                  </m:oMath>
                </a14:m>
                <a:r>
                  <a:rPr lang="en-US" sz="1600" dirty="0">
                    <a:solidFill>
                      <a:schemeClr val="tx1"/>
                    </a:solidFill>
                    <a:latin typeface="+mj-lt"/>
                    <a:ea typeface="+mn-ea"/>
                  </a:rPr>
                  <a:t>bits. TSF [5:29] can be used to correct the clock drift over this duty cycle period.</a:t>
                </a:r>
              </a:p>
              <a:p>
                <a:pPr marL="342900" indent="-342900" defTabSz="1187323" eaLnBrk="1" fontAlgn="auto" hangingPunct="1">
                  <a:lnSpc>
                    <a:spcPct val="90000"/>
                  </a:lnSpc>
                  <a:spcBef>
                    <a:spcPts val="800"/>
                  </a:spcBef>
                  <a:spcAft>
                    <a:spcPts val="0"/>
                  </a:spcAft>
                  <a:buFont typeface="Wingdings" panose="05000000000000000000" pitchFamily="2" charset="2"/>
                  <a:buChar char="q"/>
                  <a:tabLst>
                    <a:tab pos="1207937" algn="ctr"/>
                  </a:tabLst>
                </a:pPr>
                <a:r>
                  <a:rPr lang="en-US" sz="1600" dirty="0">
                    <a:solidFill>
                      <a:schemeClr val="tx1"/>
                    </a:solidFill>
                    <a:latin typeface="+mj-lt"/>
                  </a:rPr>
                  <a:t>To maintain timing, and wake up at the start of the OSP, the AMP non-AP STA may:</a:t>
                </a:r>
              </a:p>
              <a:p>
                <a:pPr marL="1085850" lvl="1"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600" dirty="0">
                    <a:solidFill>
                      <a:schemeClr val="tx1"/>
                    </a:solidFill>
                    <a:latin typeface="+mj-lt"/>
                  </a:rPr>
                  <a:t>Wait till the LSB of its local TSF matches the absolute SP Start Time TSF</a:t>
                </a:r>
              </a:p>
              <a:p>
                <a:pPr marL="1085850" lvl="1"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600" dirty="0">
                    <a:solidFill>
                      <a:schemeClr val="tx1"/>
                    </a:solidFill>
                    <a:latin typeface="+mj-lt"/>
                  </a:rPr>
                  <a:t>Count down the relative SP Start Time with a free running counter implemented in hardware (ultra-low power RTC [5][6])</a:t>
                </a:r>
              </a:p>
              <a:p>
                <a:pPr marL="342900" indent="-342900" defTabSz="1187323" eaLnBrk="1" fontAlgn="auto" hangingPunct="1">
                  <a:lnSpc>
                    <a:spcPct val="90000"/>
                  </a:lnSpc>
                  <a:spcBef>
                    <a:spcPts val="800"/>
                  </a:spcBef>
                  <a:spcAft>
                    <a:spcPts val="0"/>
                  </a:spcAft>
                  <a:buFont typeface="Wingdings" panose="05000000000000000000" pitchFamily="2" charset="2"/>
                  <a:buChar char="q"/>
                  <a:tabLst>
                    <a:tab pos="1207937" algn="ctr"/>
                  </a:tabLst>
                </a:pPr>
                <a:r>
                  <a:rPr lang="en-US" sz="1600" dirty="0">
                    <a:solidFill>
                      <a:schemeClr val="tx1"/>
                    </a:solidFill>
                    <a:latin typeface="+mj-lt"/>
                  </a:rPr>
                  <a:t>If the AMP non-AP STA wakes up to perform channel sensing at a time other than the SP Start Time, the AMP Beacon frame can correct the absolute TSF or reset the local counter to synchronize the AMP non-AP STA timer to the actual start of the OSP.</a:t>
                </a:r>
              </a:p>
            </p:txBody>
          </p:sp>
        </mc:Choice>
        <mc:Fallback xmlns="">
          <p:sp>
            <p:nvSpPr>
              <p:cNvPr id="6" name="TextBox 5">
                <a:extLst>
                  <a:ext uri="{FF2B5EF4-FFF2-40B4-BE49-F238E27FC236}">
                    <a16:creationId xmlns:a16="http://schemas.microsoft.com/office/drawing/2014/main" id="{F5BBF0EC-9E98-457D-AAF2-13BD9991D0B3}"/>
                  </a:ext>
                </a:extLst>
              </p:cNvPr>
              <p:cNvSpPr txBox="1">
                <a:spLocks noRot="1" noChangeAspect="1" noMove="1" noResize="1" noEditPoints="1" noAdjustHandles="1" noChangeArrowheads="1" noChangeShapeType="1" noTextEdit="1"/>
              </p:cNvSpPr>
              <p:nvPr/>
            </p:nvSpPr>
            <p:spPr>
              <a:xfrm>
                <a:off x="871685" y="1340768"/>
                <a:ext cx="10448629" cy="5072158"/>
              </a:xfrm>
              <a:prstGeom prst="rect">
                <a:avLst/>
              </a:prstGeom>
              <a:blipFill>
                <a:blip r:embed="rId2"/>
                <a:stretch>
                  <a:fillRect l="-233" t="-841" r="-408" b="-601"/>
                </a:stretch>
              </a:blipFill>
            </p:spPr>
            <p:txBody>
              <a:bodyPr/>
              <a:lstStyle/>
              <a:p>
                <a:r>
                  <a:rPr lang="en-SG">
                    <a:noFill/>
                  </a:rPr>
                  <a:t> </a:t>
                </a:r>
              </a:p>
            </p:txBody>
          </p:sp>
        </mc:Fallback>
      </mc:AlternateContent>
    </p:spTree>
    <p:extLst>
      <p:ext uri="{BB962C8B-B14F-4D97-AF65-F5344CB8AC3E}">
        <p14:creationId xmlns:p14="http://schemas.microsoft.com/office/powerpoint/2010/main" val="3997700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C6A225D-CC72-46D4-B04F-837434E9C6E8}"/>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6</a:t>
            </a:fld>
            <a:endParaRPr lang="en-US" altLang="en-US" dirty="0"/>
          </a:p>
        </p:txBody>
      </p:sp>
      <p:sp>
        <p:nvSpPr>
          <p:cNvPr id="5" name="Title 1">
            <a:extLst>
              <a:ext uri="{FF2B5EF4-FFF2-40B4-BE49-F238E27FC236}">
                <a16:creationId xmlns:a16="http://schemas.microsoft.com/office/drawing/2014/main" id="{594BFC05-F7BA-42D0-B699-4334EE8719B5}"/>
              </a:ext>
            </a:extLst>
          </p:cNvPr>
          <p:cNvSpPr txBox="1">
            <a:spLocks/>
          </p:cNvSpPr>
          <p:nvPr/>
        </p:nvSpPr>
        <p:spPr>
          <a:xfrm>
            <a:off x="1007436" y="702557"/>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dirty="0">
                <a:solidFill>
                  <a:srgbClr val="1D1D1A"/>
                </a:solidFill>
                <a:latin typeface="Arial" panose="020B0604020202020204" pitchFamily="34" charset="0"/>
                <a:ea typeface="Microsoft YaHei" panose="020B0503020204020204" pitchFamily="34" charset="-122"/>
              </a:rPr>
              <a:t>Timing Synchronization without TSF</a:t>
            </a:r>
            <a:endParaRPr lang="en-US" altLang="zh-CN" sz="2800" b="1" i="1" dirty="0">
              <a:solidFill>
                <a:srgbClr val="FF0000"/>
              </a:solidFill>
              <a:latin typeface="Arial" panose="020B0604020202020204" pitchFamily="34" charset="0"/>
              <a:ea typeface="Microsoft YaHei" panose="020B0503020204020204" pitchFamily="34" charset="-122"/>
            </a:endParaRPr>
          </a:p>
        </p:txBody>
      </p:sp>
      <p:sp>
        <p:nvSpPr>
          <p:cNvPr id="6" name="TextBox 5">
            <a:extLst>
              <a:ext uri="{FF2B5EF4-FFF2-40B4-BE49-F238E27FC236}">
                <a16:creationId xmlns:a16="http://schemas.microsoft.com/office/drawing/2014/main" id="{F5BBF0EC-9E98-457D-AAF2-13BD9991D0B3}"/>
              </a:ext>
            </a:extLst>
          </p:cNvPr>
          <p:cNvSpPr txBox="1"/>
          <p:nvPr/>
        </p:nvSpPr>
        <p:spPr>
          <a:xfrm>
            <a:off x="871684" y="1354586"/>
            <a:ext cx="10552907" cy="2095958"/>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700" u="sng" dirty="0">
                <a:solidFill>
                  <a:schemeClr val="tx1"/>
                </a:solidFill>
                <a:latin typeface="+mj-lt"/>
              </a:rPr>
              <a:t>For timing synchronization </a:t>
            </a:r>
            <a:r>
              <a:rPr lang="en-US" sz="1700" b="1" u="sng" dirty="0">
                <a:solidFill>
                  <a:schemeClr val="tx1"/>
                </a:solidFill>
                <a:latin typeface="+mj-lt"/>
              </a:rPr>
              <a:t>without</a:t>
            </a:r>
            <a:r>
              <a:rPr lang="en-US" sz="1700" u="sng" dirty="0">
                <a:solidFill>
                  <a:schemeClr val="tx1"/>
                </a:solidFill>
                <a:latin typeface="+mj-lt"/>
              </a:rPr>
              <a:t> the use of TSF</a:t>
            </a:r>
            <a:r>
              <a:rPr lang="en-US" sz="1700" dirty="0">
                <a:solidFill>
                  <a:schemeClr val="tx1"/>
                </a:solidFill>
                <a:latin typeface="+mj-lt"/>
              </a:rPr>
              <a:t>, the AMP AP can transmit the AMP Beacon frame that contains a counter that counts down with each AMP Beacon frame to the start of the SP. We call this counter the SP Advert count, as it advertises the start of an SP. An OSP ID can be used to identify the OSP that the SP Advert count is pointing to.</a:t>
            </a:r>
          </a:p>
          <a:p>
            <a:pPr marL="1085850" lvl="1" indent="-342900" defTabSz="1187323" eaLnBrk="1" fontAlgn="auto" hangingPunct="1">
              <a:spcBef>
                <a:spcPts val="200"/>
              </a:spcBef>
              <a:spcAft>
                <a:spcPts val="0"/>
              </a:spcAft>
              <a:buFont typeface="Wingdings" panose="05000000000000000000" pitchFamily="2" charset="2"/>
              <a:buChar char="q"/>
              <a:tabLst>
                <a:tab pos="1207937" algn="ctr"/>
              </a:tabLst>
            </a:pPr>
            <a:r>
              <a:rPr lang="en-US" sz="1600" dirty="0">
                <a:solidFill>
                  <a:schemeClr val="tx1"/>
                </a:solidFill>
                <a:latin typeface="+mj-lt"/>
              </a:rPr>
              <a:t>The AMP Beacon Interval must be less than the SP minimum wake duration.</a:t>
            </a:r>
          </a:p>
          <a:p>
            <a:pPr marL="1085850" lvl="1" indent="-342900" defTabSz="1187323" eaLnBrk="1" fontAlgn="auto" hangingPunct="1">
              <a:spcBef>
                <a:spcPts val="200"/>
              </a:spcBef>
              <a:spcAft>
                <a:spcPts val="0"/>
              </a:spcAft>
              <a:buFont typeface="Wingdings" panose="05000000000000000000" pitchFamily="2" charset="2"/>
              <a:buChar char="q"/>
              <a:tabLst>
                <a:tab pos="1207937" algn="ctr"/>
              </a:tabLst>
            </a:pPr>
            <a:r>
              <a:rPr lang="en-US" sz="1600" dirty="0">
                <a:solidFill>
                  <a:schemeClr val="tx1"/>
                </a:solidFill>
                <a:latin typeface="+mj-lt"/>
              </a:rPr>
              <a:t>The SP Advert count needs to be indicated only closer to the start of the OSP (only to cover clock drift).</a:t>
            </a:r>
          </a:p>
          <a:p>
            <a:pPr marL="342900" indent="-342900" defTabSz="1187323" eaLnBrk="1" fontAlgn="auto" hangingPunct="1">
              <a:spcBef>
                <a:spcPts val="200"/>
              </a:spcBef>
              <a:spcAft>
                <a:spcPts val="0"/>
              </a:spcAft>
              <a:buFont typeface="Wingdings" panose="05000000000000000000" pitchFamily="2" charset="2"/>
              <a:buChar char="q"/>
              <a:tabLst>
                <a:tab pos="1207937" algn="ctr"/>
              </a:tabLst>
            </a:pPr>
            <a:r>
              <a:rPr lang="en-US" sz="1600" dirty="0">
                <a:solidFill>
                  <a:schemeClr val="tx1"/>
                </a:solidFill>
                <a:latin typeface="+mj-lt"/>
              </a:rPr>
              <a:t>The AMP non-AP STA can reset its counter based on the remaining time to the start of the SP, given by </a:t>
            </a:r>
            <a:r>
              <a:rPr lang="en-US" sz="1600" i="1" dirty="0">
                <a:solidFill>
                  <a:schemeClr val="tx1"/>
                </a:solidFill>
                <a:latin typeface="+mj-lt"/>
              </a:rPr>
              <a:t>Beacon_interval * SP_Advert_count</a:t>
            </a:r>
            <a:endParaRPr lang="en-US" sz="1600" dirty="0">
              <a:solidFill>
                <a:schemeClr val="tx1"/>
              </a:solidFill>
              <a:latin typeface="+mj-lt"/>
            </a:endParaRPr>
          </a:p>
        </p:txBody>
      </p:sp>
      <p:pic>
        <p:nvPicPr>
          <p:cNvPr id="3" name="Picture 2">
            <a:extLst>
              <a:ext uri="{FF2B5EF4-FFF2-40B4-BE49-F238E27FC236}">
                <a16:creationId xmlns:a16="http://schemas.microsoft.com/office/drawing/2014/main" id="{A5320723-7EE3-4C9B-9412-4D5D131E3DDA}"/>
              </a:ext>
            </a:extLst>
          </p:cNvPr>
          <p:cNvPicPr>
            <a:picLocks noChangeAspect="1"/>
          </p:cNvPicPr>
          <p:nvPr/>
        </p:nvPicPr>
        <p:blipFill>
          <a:blip r:embed="rId2"/>
          <a:stretch>
            <a:fillRect/>
          </a:stretch>
        </p:blipFill>
        <p:spPr>
          <a:xfrm>
            <a:off x="315092" y="3581739"/>
            <a:ext cx="11737304" cy="2841853"/>
          </a:xfrm>
          <a:prstGeom prst="rect">
            <a:avLst/>
          </a:prstGeom>
        </p:spPr>
      </p:pic>
    </p:spTree>
    <p:extLst>
      <p:ext uri="{BB962C8B-B14F-4D97-AF65-F5344CB8AC3E}">
        <p14:creationId xmlns:p14="http://schemas.microsoft.com/office/powerpoint/2010/main" val="2383472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C6A225D-CC72-46D4-B04F-837434E9C6E8}"/>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7</a:t>
            </a:fld>
            <a:endParaRPr lang="en-US" altLang="en-US" dirty="0"/>
          </a:p>
        </p:txBody>
      </p:sp>
      <p:sp>
        <p:nvSpPr>
          <p:cNvPr id="5" name="Title 1">
            <a:extLst>
              <a:ext uri="{FF2B5EF4-FFF2-40B4-BE49-F238E27FC236}">
                <a16:creationId xmlns:a16="http://schemas.microsoft.com/office/drawing/2014/main" id="{594BFC05-F7BA-42D0-B699-4334EE8719B5}"/>
              </a:ext>
            </a:extLst>
          </p:cNvPr>
          <p:cNvSpPr txBox="1">
            <a:spLocks/>
          </p:cNvSpPr>
          <p:nvPr/>
        </p:nvSpPr>
        <p:spPr>
          <a:xfrm>
            <a:off x="1007436" y="702557"/>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dirty="0">
                <a:solidFill>
                  <a:srgbClr val="1D1D1A"/>
                </a:solidFill>
                <a:latin typeface="Arial" panose="020B0604020202020204" pitchFamily="34" charset="0"/>
                <a:ea typeface="Microsoft YaHei" panose="020B0503020204020204" pitchFamily="34" charset="-122"/>
              </a:rPr>
              <a:t>Expected Minimum Wake Duration</a:t>
            </a:r>
            <a:endParaRPr lang="en-US" altLang="zh-CN" sz="2800" b="1" i="1" dirty="0">
              <a:solidFill>
                <a:srgbClr val="FF0000"/>
              </a:solidFill>
              <a:latin typeface="Arial" panose="020B0604020202020204" pitchFamily="34" charset="0"/>
              <a:ea typeface="Microsoft YaHei" panose="020B0503020204020204" pitchFamily="34" charset="-122"/>
            </a:endParaRPr>
          </a:p>
        </p:txBody>
      </p:sp>
      <p:sp>
        <p:nvSpPr>
          <p:cNvPr id="6" name="TextBox 5">
            <a:extLst>
              <a:ext uri="{FF2B5EF4-FFF2-40B4-BE49-F238E27FC236}">
                <a16:creationId xmlns:a16="http://schemas.microsoft.com/office/drawing/2014/main" id="{F5BBF0EC-9E98-457D-AAF2-13BD9991D0B3}"/>
              </a:ext>
            </a:extLst>
          </p:cNvPr>
          <p:cNvSpPr txBox="1"/>
          <p:nvPr/>
        </p:nvSpPr>
        <p:spPr>
          <a:xfrm>
            <a:off x="871684" y="1354586"/>
            <a:ext cx="10552907" cy="4755148"/>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chemeClr val="tx1"/>
                </a:solidFill>
                <a:latin typeface="+mj-lt"/>
              </a:rPr>
              <a:t>It is expected that Active Tx AMP non-AP STAs with 1% clock drift will wake up and need timing correction in the form of the AMP Beacon to correct their clocks to the indicated start of the OSP.</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chemeClr val="tx1"/>
                </a:solidFill>
                <a:latin typeface="+mj-lt"/>
              </a:rPr>
              <a:t>For Active Tx AMP non-AP STAs, we may expect capacitors that can hold 0.5uJ-10uJ total energy when fully charged. Let us consider 2uJ of total available energy, and the following operational power requirements [7], then the AMP non-AP STA may be able to retain each of the states as follows:</a:t>
            </a:r>
          </a:p>
          <a:p>
            <a:pPr marL="1085850" lvl="1"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chemeClr val="tx1"/>
                </a:solidFill>
                <a:latin typeface="+mj-lt"/>
              </a:rPr>
              <a:t>Channel sensing power: 10uW – supports </a:t>
            </a:r>
            <a:r>
              <a:rPr lang="en-US" sz="1800" u="sng" dirty="0">
                <a:solidFill>
                  <a:schemeClr val="tx1"/>
                </a:solidFill>
                <a:latin typeface="+mj-lt"/>
              </a:rPr>
              <a:t>200ms of channel sensing time</a:t>
            </a:r>
          </a:p>
          <a:p>
            <a:pPr marL="1085850" lvl="1"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chemeClr val="tx1"/>
                </a:solidFill>
                <a:latin typeface="+mj-lt"/>
              </a:rPr>
              <a:t>Idle power: 0.1uW – supports </a:t>
            </a:r>
            <a:r>
              <a:rPr lang="en-US" sz="1800" u="sng" dirty="0">
                <a:solidFill>
                  <a:schemeClr val="tx1"/>
                </a:solidFill>
                <a:latin typeface="+mj-lt"/>
              </a:rPr>
              <a:t>20s of idle time</a:t>
            </a:r>
          </a:p>
          <a:p>
            <a:pPr marL="1085850" lvl="1"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chemeClr val="tx1"/>
                </a:solidFill>
                <a:latin typeface="+mj-lt"/>
              </a:rPr>
              <a:t>Tx power: 100uW – supports 20ms of transmission time. With payload of 100 bits @ 1Mbps (0.1ms frame transmission time), several frame transmissions can be supported.</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b="1" dirty="0">
                <a:solidFill>
                  <a:schemeClr val="tx1"/>
                </a:solidFill>
                <a:latin typeface="+mj-lt"/>
              </a:rPr>
              <a:t>A minimum wake duration and corresponding Beacon interval of 100ms can be supported</a:t>
            </a:r>
            <a:r>
              <a:rPr lang="en-US" sz="1800" dirty="0">
                <a:solidFill>
                  <a:schemeClr val="tx1"/>
                </a:solidFill>
                <a:latin typeface="+mj-lt"/>
              </a:rPr>
              <a:t>, while still accounting for idle and transmission states.</a:t>
            </a:r>
          </a:p>
          <a:p>
            <a:pPr marL="1085850" lvl="1"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chemeClr val="tx1"/>
                </a:solidFill>
                <a:latin typeface="+mj-lt"/>
              </a:rPr>
              <a:t>For example, after an Rx for 100ms (1uJ), and Tx for 0.1ms (10nJ), the AMP non-AP STA can remain in idle state for ~10s before requiring charging, to receive the next AMP DL PPDU (in the following OSP).</a:t>
            </a:r>
          </a:p>
        </p:txBody>
      </p:sp>
    </p:spTree>
    <p:extLst>
      <p:ext uri="{BB962C8B-B14F-4D97-AF65-F5344CB8AC3E}">
        <p14:creationId xmlns:p14="http://schemas.microsoft.com/office/powerpoint/2010/main" val="453593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0EE3A33-13C7-48D6-B755-45D83954C662}"/>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8</a:t>
            </a:fld>
            <a:endParaRPr lang="en-US" altLang="en-US" dirty="0"/>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E42BD3EB-4454-4633-88B2-793DFCE0904C}"/>
                  </a:ext>
                </a:extLst>
              </p:cNvPr>
              <p:cNvSpPr txBox="1"/>
              <p:nvPr/>
            </p:nvSpPr>
            <p:spPr>
              <a:xfrm>
                <a:off x="1166084" y="3555557"/>
                <a:ext cx="7810236" cy="1971309"/>
              </a:xfrm>
              <a:prstGeom prst="rect">
                <a:avLst/>
              </a:prstGeom>
              <a:noFill/>
            </p:spPr>
            <p:txBody>
              <a:bodyPr vert="horz" wrap="square" rtlCol="0">
                <a:spAutoFit/>
              </a:bodyPr>
              <a:lstStyle/>
              <a:p>
                <a:pPr marL="342900"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700" dirty="0">
                    <a:solidFill>
                      <a:schemeClr val="tx1"/>
                    </a:solidFill>
                    <a:latin typeface="+mj-lt"/>
                    <a:ea typeface="+mn-ea"/>
                  </a:rPr>
                  <a:t>The Beacon Timestamp (24bits) – LSB of AP TSF [5:29] to cover a clock drift over a maximum duty cycle of 15 hours (at </a:t>
                </a:r>
                <a14:m>
                  <m:oMath xmlns:m="http://schemas.openxmlformats.org/officeDocument/2006/math">
                    <m:sSup>
                      <m:sSupPr>
                        <m:ctrlPr>
                          <a:rPr lang="en-SG" sz="1700" b="0" i="1" smtClean="0">
                            <a:solidFill>
                              <a:schemeClr val="tx1"/>
                            </a:solidFill>
                            <a:latin typeface="Cambria Math" panose="02040503050406030204" pitchFamily="18" charset="0"/>
                            <a:ea typeface="+mn-ea"/>
                          </a:rPr>
                        </m:ctrlPr>
                      </m:sSupPr>
                      <m:e>
                        <m:r>
                          <a:rPr lang="en-SG" sz="1700" b="0" i="1" smtClean="0">
                            <a:solidFill>
                              <a:schemeClr val="tx1"/>
                            </a:solidFill>
                            <a:latin typeface="Cambria Math" panose="02040503050406030204" pitchFamily="18" charset="0"/>
                            <a:ea typeface="+mn-ea"/>
                          </a:rPr>
                          <m:t>10</m:t>
                        </m:r>
                      </m:e>
                      <m:sup>
                        <m:r>
                          <a:rPr lang="en-SG" sz="1700" b="0" i="1" smtClean="0">
                            <a:solidFill>
                              <a:schemeClr val="tx1"/>
                            </a:solidFill>
                            <a:latin typeface="Cambria Math" panose="02040503050406030204" pitchFamily="18" charset="0"/>
                            <a:ea typeface="+mn-ea"/>
                          </a:rPr>
                          <m:t>4</m:t>
                        </m:r>
                      </m:sup>
                    </m:sSup>
                    <m:r>
                      <m:rPr>
                        <m:sty m:val="p"/>
                      </m:rPr>
                      <a:rPr lang="en-SG" sz="1700" b="0" i="0" smtClean="0">
                        <a:solidFill>
                          <a:schemeClr val="tx1"/>
                        </a:solidFill>
                        <a:latin typeface="Cambria Math" panose="02040503050406030204" pitchFamily="18" charset="0"/>
                        <a:ea typeface="+mn-ea"/>
                      </a:rPr>
                      <m:t>ppm</m:t>
                    </m:r>
                  </m:oMath>
                </a14:m>
                <a:r>
                  <a:rPr lang="en-US" sz="1700" dirty="0">
                    <a:solidFill>
                      <a:schemeClr val="tx1"/>
                    </a:solidFill>
                    <a:latin typeface="+mj-lt"/>
                    <a:ea typeface="+mn-ea"/>
                  </a:rPr>
                  <a:t> clock accuracy).</a:t>
                </a:r>
              </a:p>
              <a:p>
                <a:pPr marL="342900"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700" dirty="0">
                    <a:solidFill>
                      <a:schemeClr val="tx1"/>
                    </a:solidFill>
                    <a:latin typeface="+mj-lt"/>
                    <a:ea typeface="+mn-ea"/>
                  </a:rPr>
                  <a:t>AP Capability (8 bits) – PHY/MAC/Security related capability [3]</a:t>
                </a:r>
              </a:p>
              <a:p>
                <a:pPr marL="342900"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700" dirty="0">
                    <a:solidFill>
                      <a:schemeClr val="tx1"/>
                    </a:solidFill>
                    <a:latin typeface="+mj-lt"/>
                    <a:ea typeface="+mn-ea"/>
                  </a:rPr>
                  <a:t>Beacon Interval (8 bits) – To indicate the interval of the AMP Beacon (in </a:t>
                </a:r>
                <a:r>
                  <a:rPr lang="en-US" sz="1700" dirty="0" err="1">
                    <a:solidFill>
                      <a:schemeClr val="tx1"/>
                    </a:solidFill>
                    <a:latin typeface="+mj-lt"/>
                    <a:ea typeface="+mn-ea"/>
                  </a:rPr>
                  <a:t>ms</a:t>
                </a:r>
                <a:r>
                  <a:rPr lang="en-US" sz="1700" dirty="0">
                    <a:solidFill>
                      <a:schemeClr val="tx1"/>
                    </a:solidFill>
                    <a:latin typeface="+mj-lt"/>
                    <a:ea typeface="+mn-ea"/>
                  </a:rPr>
                  <a:t>)</a:t>
                </a:r>
              </a:p>
              <a:p>
                <a:pPr marL="342900"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700" dirty="0">
                    <a:solidFill>
                      <a:schemeClr val="tx1"/>
                    </a:solidFill>
                    <a:latin typeface="+mj-lt"/>
                    <a:ea typeface="+mn-ea"/>
                  </a:rPr>
                  <a:t>SP Parameter Set (0 or N*16 bits) – Each set carries OSP ID (4 bits), SP Interval (8 bits), and SP Minimum Wake Duration (4 bits, expressed as a multiple of TUs) [2]</a:t>
                </a:r>
              </a:p>
            </p:txBody>
          </p:sp>
        </mc:Choice>
        <mc:Fallback xmlns="">
          <p:sp>
            <p:nvSpPr>
              <p:cNvPr id="5" name="TextBox 4">
                <a:extLst>
                  <a:ext uri="{FF2B5EF4-FFF2-40B4-BE49-F238E27FC236}">
                    <a16:creationId xmlns:a16="http://schemas.microsoft.com/office/drawing/2014/main" id="{E42BD3EB-4454-4633-88B2-793DFCE0904C}"/>
                  </a:ext>
                </a:extLst>
              </p:cNvPr>
              <p:cNvSpPr txBox="1">
                <a:spLocks noRot="1" noChangeAspect="1" noMove="1" noResize="1" noEditPoints="1" noAdjustHandles="1" noChangeArrowheads="1" noChangeShapeType="1" noTextEdit="1"/>
              </p:cNvSpPr>
              <p:nvPr/>
            </p:nvSpPr>
            <p:spPr>
              <a:xfrm>
                <a:off x="1166084" y="3555557"/>
                <a:ext cx="7810236" cy="1971309"/>
              </a:xfrm>
              <a:prstGeom prst="rect">
                <a:avLst/>
              </a:prstGeom>
              <a:blipFill>
                <a:blip r:embed="rId3"/>
                <a:stretch>
                  <a:fillRect l="-312" t="-2160" r="-78" b="-3086"/>
                </a:stretch>
              </a:blipFill>
            </p:spPr>
            <p:txBody>
              <a:bodyPr/>
              <a:lstStyle/>
              <a:p>
                <a:r>
                  <a:rPr lang="en-SG">
                    <a:noFill/>
                  </a:rPr>
                  <a:t> </a:t>
                </a:r>
              </a:p>
            </p:txBody>
          </p:sp>
        </mc:Fallback>
      </mc:AlternateContent>
      <p:sp>
        <p:nvSpPr>
          <p:cNvPr id="7" name="Title 1">
            <a:extLst>
              <a:ext uri="{FF2B5EF4-FFF2-40B4-BE49-F238E27FC236}">
                <a16:creationId xmlns:a16="http://schemas.microsoft.com/office/drawing/2014/main" id="{3B2DADB0-19E7-47AC-87BB-66E18E80E7FA}"/>
              </a:ext>
            </a:extLst>
          </p:cNvPr>
          <p:cNvSpPr txBox="1">
            <a:spLocks/>
          </p:cNvSpPr>
          <p:nvPr/>
        </p:nvSpPr>
        <p:spPr>
          <a:xfrm>
            <a:off x="1007436" y="702557"/>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dirty="0">
                <a:solidFill>
                  <a:srgbClr val="1D1D1A"/>
                </a:solidFill>
                <a:latin typeface="Arial" panose="020B0604020202020204" pitchFamily="34" charset="0"/>
                <a:ea typeface="Microsoft YaHei" panose="020B0503020204020204" pitchFamily="34" charset="-122"/>
              </a:rPr>
              <a:t>AMP Beacon Frame Body Details</a:t>
            </a:r>
            <a:endParaRPr lang="en-US" altLang="zh-CN" sz="2800" b="1" i="1" dirty="0">
              <a:solidFill>
                <a:srgbClr val="FF0000"/>
              </a:solidFill>
              <a:latin typeface="Arial" panose="020B0604020202020204" pitchFamily="34" charset="0"/>
              <a:ea typeface="Microsoft YaHei" panose="020B0503020204020204" pitchFamily="34" charset="-122"/>
            </a:endParaRPr>
          </a:p>
        </p:txBody>
      </p:sp>
      <p:sp>
        <p:nvSpPr>
          <p:cNvPr id="8" name="TextBox 7">
            <a:extLst>
              <a:ext uri="{FF2B5EF4-FFF2-40B4-BE49-F238E27FC236}">
                <a16:creationId xmlns:a16="http://schemas.microsoft.com/office/drawing/2014/main" id="{0B8B7511-FB99-45F0-808F-4E1A7F1A508A}"/>
              </a:ext>
            </a:extLst>
          </p:cNvPr>
          <p:cNvSpPr txBox="1"/>
          <p:nvPr/>
        </p:nvSpPr>
        <p:spPr>
          <a:xfrm>
            <a:off x="839416" y="1535794"/>
            <a:ext cx="3528392" cy="1991314"/>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The AMP Beacon Frame Body can have a Type Dependent Control (sub-type field, presence bitmap) And Type Dependent Payload.</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chemeClr val="tx1"/>
                </a:solidFill>
                <a:latin typeface="+mj-lt"/>
              </a:rPr>
              <a:t>The Type Dependent Payload may contain:</a:t>
            </a:r>
          </a:p>
        </p:txBody>
      </p:sp>
      <p:sp>
        <p:nvSpPr>
          <p:cNvPr id="12" name="Rectangle 11">
            <a:extLst>
              <a:ext uri="{FF2B5EF4-FFF2-40B4-BE49-F238E27FC236}">
                <a16:creationId xmlns:a16="http://schemas.microsoft.com/office/drawing/2014/main" id="{DA8E5981-EB16-4C62-B238-1AA43C705485}"/>
              </a:ext>
            </a:extLst>
          </p:cNvPr>
          <p:cNvSpPr/>
          <p:nvPr/>
        </p:nvSpPr>
        <p:spPr>
          <a:xfrm>
            <a:off x="1174492" y="5462417"/>
            <a:ext cx="10185561" cy="875624"/>
          </a:xfrm>
          <a:prstGeom prst="rect">
            <a:avLst/>
          </a:prstGeom>
        </p:spPr>
        <p:txBody>
          <a:bodyPr wrap="square">
            <a:spAutoFit/>
          </a:bodyPr>
          <a:lstStyle/>
          <a:p>
            <a:pPr marL="342900"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700" dirty="0">
                <a:solidFill>
                  <a:schemeClr val="tx1"/>
                </a:solidFill>
                <a:latin typeface="+mj-lt"/>
              </a:rPr>
              <a:t>SP Timing Info Set (0 or N*16 bits) – Each set carries OSP ID (4 bits), SP Start Time (12 bits)</a:t>
            </a:r>
          </a:p>
          <a:p>
            <a:pPr marL="342900"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700" dirty="0">
                <a:solidFill>
                  <a:schemeClr val="tx1"/>
                </a:solidFill>
                <a:latin typeface="+mj-lt"/>
              </a:rPr>
              <a:t>SP Timing Sync Set (0 or N*16 bits) – Each set carries OSP ID (4 bits), SP Advert Count (10 bits), and Reserved field (2 bits) </a:t>
            </a:r>
          </a:p>
        </p:txBody>
      </p:sp>
      <p:sp>
        <p:nvSpPr>
          <p:cNvPr id="13" name="Rectangle 12">
            <a:extLst>
              <a:ext uri="{FF2B5EF4-FFF2-40B4-BE49-F238E27FC236}">
                <a16:creationId xmlns:a16="http://schemas.microsoft.com/office/drawing/2014/main" id="{33BA745C-620B-430B-B728-51F993389F97}"/>
              </a:ext>
            </a:extLst>
          </p:cNvPr>
          <p:cNvSpPr/>
          <p:nvPr/>
        </p:nvSpPr>
        <p:spPr bwMode="auto">
          <a:xfrm>
            <a:off x="4295800" y="1429578"/>
            <a:ext cx="7508854" cy="1961980"/>
          </a:xfrm>
          <a:prstGeom prst="rect">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SG"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sp>
        <p:nvSpPr>
          <p:cNvPr id="14" name="Rectangle 13">
            <a:extLst>
              <a:ext uri="{FF2B5EF4-FFF2-40B4-BE49-F238E27FC236}">
                <a16:creationId xmlns:a16="http://schemas.microsoft.com/office/drawing/2014/main" id="{11C56E3D-147B-41E9-AD31-E5577692421F}"/>
              </a:ext>
            </a:extLst>
          </p:cNvPr>
          <p:cNvSpPr/>
          <p:nvPr/>
        </p:nvSpPr>
        <p:spPr bwMode="auto">
          <a:xfrm>
            <a:off x="9048328" y="3508056"/>
            <a:ext cx="2756326" cy="1890453"/>
          </a:xfrm>
          <a:prstGeom prst="rect">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SG"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pic>
        <p:nvPicPr>
          <p:cNvPr id="4" name="Picture 3">
            <a:extLst>
              <a:ext uri="{FF2B5EF4-FFF2-40B4-BE49-F238E27FC236}">
                <a16:creationId xmlns:a16="http://schemas.microsoft.com/office/drawing/2014/main" id="{35E604B6-0A10-4413-8BEA-00DEAF7BBC5F}"/>
              </a:ext>
            </a:extLst>
          </p:cNvPr>
          <p:cNvPicPr>
            <a:picLocks noChangeAspect="1"/>
          </p:cNvPicPr>
          <p:nvPr/>
        </p:nvPicPr>
        <p:blipFill>
          <a:blip r:embed="rId4"/>
          <a:stretch>
            <a:fillRect/>
          </a:stretch>
        </p:blipFill>
        <p:spPr>
          <a:xfrm>
            <a:off x="4465439" y="1473691"/>
            <a:ext cx="7241584" cy="1860559"/>
          </a:xfrm>
          <a:prstGeom prst="rect">
            <a:avLst/>
          </a:prstGeom>
        </p:spPr>
      </p:pic>
      <p:pic>
        <p:nvPicPr>
          <p:cNvPr id="6" name="Picture 5">
            <a:extLst>
              <a:ext uri="{FF2B5EF4-FFF2-40B4-BE49-F238E27FC236}">
                <a16:creationId xmlns:a16="http://schemas.microsoft.com/office/drawing/2014/main" id="{06EB5136-CC1F-4E26-A6AC-AD6FD2381B06}"/>
              </a:ext>
            </a:extLst>
          </p:cNvPr>
          <p:cNvPicPr>
            <a:picLocks noChangeAspect="1"/>
          </p:cNvPicPr>
          <p:nvPr/>
        </p:nvPicPr>
        <p:blipFill>
          <a:blip r:embed="rId5"/>
          <a:stretch>
            <a:fillRect/>
          </a:stretch>
        </p:blipFill>
        <p:spPr>
          <a:xfrm>
            <a:off x="9097143" y="3527108"/>
            <a:ext cx="2658695" cy="1864779"/>
          </a:xfrm>
          <a:prstGeom prst="rect">
            <a:avLst/>
          </a:prstGeom>
        </p:spPr>
      </p:pic>
    </p:spTree>
    <p:extLst>
      <p:ext uri="{BB962C8B-B14F-4D97-AF65-F5344CB8AC3E}">
        <p14:creationId xmlns:p14="http://schemas.microsoft.com/office/powerpoint/2010/main" val="3863304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B107678-E453-4655-BF7F-5BF067C92E70}"/>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9</a:t>
            </a:fld>
            <a:endParaRPr lang="en-US" altLang="en-US" dirty="0"/>
          </a:p>
        </p:txBody>
      </p:sp>
      <p:sp>
        <p:nvSpPr>
          <p:cNvPr id="3" name="Title 1">
            <a:extLst>
              <a:ext uri="{FF2B5EF4-FFF2-40B4-BE49-F238E27FC236}">
                <a16:creationId xmlns:a16="http://schemas.microsoft.com/office/drawing/2014/main" id="{753528A8-FB91-47A9-838D-21CE0BD0B149}"/>
              </a:ext>
            </a:extLst>
          </p:cNvPr>
          <p:cNvSpPr txBox="1">
            <a:spLocks/>
          </p:cNvSpPr>
          <p:nvPr/>
        </p:nvSpPr>
        <p:spPr>
          <a:xfrm>
            <a:off x="1007436" y="692696"/>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dirty="0">
                <a:solidFill>
                  <a:schemeClr val="tx1"/>
                </a:solidFill>
                <a:latin typeface="Arial" panose="020B0604020202020204" pitchFamily="34" charset="0"/>
                <a:ea typeface="Microsoft YaHei" panose="020B0503020204020204" pitchFamily="34" charset="-122"/>
              </a:rPr>
              <a:t>Summary</a:t>
            </a:r>
            <a:endParaRPr lang="en-US" altLang="zh-CN" sz="2800" b="1" kern="1200" dirty="0">
              <a:solidFill>
                <a:schemeClr val="tx1"/>
              </a:solidFill>
              <a:latin typeface="Arial" panose="020B0604020202020204" pitchFamily="34" charset="0"/>
              <a:ea typeface="Microsoft YaHei" panose="020B0503020204020204" pitchFamily="34" charset="-122"/>
            </a:endParaRPr>
          </a:p>
        </p:txBody>
      </p:sp>
      <p:sp>
        <p:nvSpPr>
          <p:cNvPr id="4" name="Rectangle 3">
            <a:extLst>
              <a:ext uri="{FF2B5EF4-FFF2-40B4-BE49-F238E27FC236}">
                <a16:creationId xmlns:a16="http://schemas.microsoft.com/office/drawing/2014/main" id="{BBBE6F0D-4D33-428B-9CC2-2363ADADE070}"/>
              </a:ext>
            </a:extLst>
          </p:cNvPr>
          <p:cNvSpPr/>
          <p:nvPr/>
        </p:nvSpPr>
        <p:spPr>
          <a:xfrm>
            <a:off x="911365" y="1440927"/>
            <a:ext cx="10448688" cy="3754874"/>
          </a:xfrm>
          <a:prstGeom prst="rect">
            <a:avLst/>
          </a:prstGeom>
        </p:spPr>
        <p:txBody>
          <a:bodyPr wrap="square">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200" dirty="0">
                <a:solidFill>
                  <a:schemeClr val="tx1"/>
                </a:solidFill>
                <a:latin typeface="+mj-lt"/>
              </a:rPr>
              <a:t>The considerations needed for timing synchronization to support duty-cycle AMP operation were discussed.</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200" dirty="0">
                <a:solidFill>
                  <a:schemeClr val="tx1"/>
                </a:solidFill>
                <a:latin typeface="+mj-lt"/>
              </a:rPr>
              <a:t>The use of the AMP Beacon frame to carry SP Parameters, and SP timing related information was proposed, to support AMP non-AP STAs operating in an AMP Open Service Period.</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200" dirty="0">
                <a:solidFill>
                  <a:schemeClr val="tx1"/>
                </a:solidFill>
                <a:latin typeface="+mj-lt"/>
              </a:rPr>
              <a:t>The means to achieve timing synchronization using TSF was discussed. </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200" dirty="0">
                <a:solidFill>
                  <a:schemeClr val="tx1"/>
                </a:solidFill>
                <a:latin typeface="+mj-lt"/>
              </a:rPr>
              <a:t>SP Advert count was introduced as a means for timing synchronization for AMP non-AP STAs that do not support TSF.</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200" dirty="0">
                <a:solidFill>
                  <a:schemeClr val="tx1"/>
                </a:solidFill>
                <a:latin typeface="+mj-lt"/>
              </a:rPr>
              <a:t>The details of the AMP Beacon Frame Body were discussed, including the number of bits necessary to cover clock drift for 802.11bp use cases.</a:t>
            </a:r>
          </a:p>
        </p:txBody>
      </p:sp>
    </p:spTree>
    <p:extLst>
      <p:ext uri="{BB962C8B-B14F-4D97-AF65-F5344CB8AC3E}">
        <p14:creationId xmlns:p14="http://schemas.microsoft.com/office/powerpoint/2010/main" val="107312829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119943</TotalTime>
  <Words>2100</Words>
  <Application>Microsoft Office PowerPoint</Application>
  <PresentationFormat>Widescreen</PresentationFormat>
  <Paragraphs>114</Paragraphs>
  <Slides>13</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Microsoft YaHei</vt:lpstr>
      <vt:lpstr>MS PGothic</vt:lpstr>
      <vt:lpstr>MS PGothic</vt:lpstr>
      <vt:lpstr>Arial</vt:lpstr>
      <vt:lpstr>Arial Unicode MS</vt:lpstr>
      <vt:lpstr>Cambria Math</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SP1</vt:lpstr>
      <vt:lpstr>SP2</vt:lpstr>
      <vt:lpstr>SP3</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ian.bajaj@huawei.com</dc:creator>
  <cp:keywords/>
  <dc:description/>
  <cp:lastModifiedBy>Ian Bajaj</cp:lastModifiedBy>
  <cp:revision>1730</cp:revision>
  <cp:lastPrinted>2000-03-07T00:55:37Z</cp:lastPrinted>
  <dcterms:created xsi:type="dcterms:W3CDTF">2016-01-17T22:48:36Z</dcterms:created>
  <dcterms:modified xsi:type="dcterms:W3CDTF">2025-03-07T10:06:06Z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(3)zXz6X/c6YLpQKUlQ3R2/7Is7bgKxQG4wm8FxbRVHukvjwrDH9sUmOS9Z5itkHtopWCC8kki7
wFEVGETe0NTbp7ZlvG245CE09fCHpKuUIsYL+v9QKqbiYR7b+0KHjkyp+Y3IC9sQ2MlneKX/
SSubAG3NpwRlGwg3j4ny2cNnI7+LIyp0ks4dV3qJ4iUuUm9EMy78x69B/Zm7CZQFddgkcl6s
2SWOJVWRDJZf825Vl/</vt:lpwstr>
  </property>
  <property fmtid="{D5CDD505-2E9C-101B-9397-08002B2CF9AE}" pid="3" name="_2015_ms_pID_7253431">
    <vt:lpwstr>BCwkirEHEYaF6qNxMCHUYFOFj88ebbK5zWv/ctX8NCK/Mj4H6fN7nI
lul7x7ZWfgjCT0t7+TB/l2vQfSp8lejJTxkUQyrpFD8pY3c2XBR4s39sM17Y8t3hmQj2J71+
cSUFIfo85TH5cMORxzP9KOgASC3XwWZhyUnnFcR2//wRB+3LNxtz0X0Mlq/cozHYzDXO6Upv
1xs9zGnbZ6qLBWwLDoS/XOMxvIn7ac7m9aQX</vt:lpwstr>
  </property>
  <property fmtid="{D5CDD505-2E9C-101B-9397-08002B2CF9AE}" pid="4" name="_2015_ms_pID_7253432">
    <vt:lpwstr>kg==</vt:lpwstr>
  </property>
</Properties>
</file>