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325" r:id="rId4"/>
    <p:sldId id="313" r:id="rId5"/>
    <p:sldId id="327" r:id="rId6"/>
    <p:sldId id="262" r:id="rId7"/>
    <p:sldId id="321" r:id="rId8"/>
    <p:sldId id="315" r:id="rId9"/>
    <p:sldId id="322" r:id="rId10"/>
    <p:sldId id="326" r:id="rId11"/>
    <p:sldId id="318" r:id="rId12"/>
    <p:sldId id="328" r:id="rId13"/>
    <p:sldId id="319"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3366FF"/>
    <a:srgbClr val="0066FF"/>
    <a:srgbClr val="3333FF"/>
    <a:srgbClr val="FF33CC"/>
    <a:srgbClr val="FF99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85906" autoAdjust="0"/>
  </p:normalViewPr>
  <p:slideViewPr>
    <p:cSldViewPr>
      <p:cViewPr varScale="1">
        <p:scale>
          <a:sx n="103" d="100"/>
          <a:sy n="103" d="100"/>
        </p:scale>
        <p:origin x="135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91830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5749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7848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8097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There is no such thing as “Sync Reference” – there is only “Sync Follower”.  “Reference” exits only in the mind of the “Follower”, in the moment when Follower takes an action (of adopting carrier from Reference and applying it to Follower’s own transmissions.)</a:t>
            </a:r>
          </a:p>
        </p:txBody>
      </p:sp>
    </p:spTree>
    <p:extLst>
      <p:ext uri="{BB962C8B-B14F-4D97-AF65-F5344CB8AC3E}">
        <p14:creationId xmlns:p14="http://schemas.microsoft.com/office/powerpoint/2010/main" val="3355886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0619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3923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62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17132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33938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Bilal Sadiq, Samsung Electronics</a:t>
            </a:r>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Bilal Sadiq,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dirty="0"/>
              <a:t>Bilal Sadiq,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Bilal Sadiq,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Bilal Sadiq,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Bilal Sadiq,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Bilal Sadiq,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dirty="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GB" sz="1350" b="1" i="0" u="none" strike="noStrike" kern="1200" cap="none" spc="0" normalizeH="0" baseline="0" noProof="0" dirty="0" err="1">
                <a:ln>
                  <a:noFill/>
                </a:ln>
                <a:solidFill>
                  <a:srgbClr val="000000"/>
                </a:solidFill>
                <a:effectLst/>
                <a:uLnTx/>
                <a:uFillTx/>
                <a:latin typeface="Times New Roman" pitchFamily="16" charset="0"/>
                <a:ea typeface="MS Gothic" charset="-128"/>
                <a:cs typeface="Arial Unicode MS" charset="0"/>
              </a:rPr>
              <a:t>xxxrx</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0.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Inter-AP Carrier Synchronization for Coordinated Beamforming (</a:t>
            </a:r>
            <a:r>
              <a:rPr lang="en-US" altLang="zh-CN" dirty="0" err="1">
                <a:cs typeface="Arial" panose="020B0604020202020204" pitchFamily="34" charset="0"/>
              </a:rPr>
              <a:t>CoBF</a:t>
            </a:r>
            <a:r>
              <a:rPr lang="en-US" altLang="zh-CN" dirty="0">
                <a:cs typeface="Arial" panose="020B0604020202020204" pitchFamily="34" charset="0"/>
              </a:rPr>
              <a:t>)</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2025-03-10</a:t>
            </a:r>
          </a:p>
        </p:txBody>
      </p:sp>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dirty="0"/>
              <a:t>Bilal Sadiq, Samsung Electronics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3158610"/>
              </p:ext>
            </p:extLst>
          </p:nvPr>
        </p:nvGraphicFramePr>
        <p:xfrm>
          <a:off x="700088" y="3195638"/>
          <a:ext cx="7567612" cy="3298825"/>
        </p:xfrm>
        <a:graphic>
          <a:graphicData uri="http://schemas.openxmlformats.org/presentationml/2006/ole">
            <mc:AlternateContent xmlns:mc="http://schemas.openxmlformats.org/markup-compatibility/2006">
              <mc:Choice xmlns:v="urn:schemas-microsoft-com:vml" Requires="v">
                <p:oleObj spid="_x0000_s1170" name="Document" r:id="rId4" imgW="10638264" imgH="4612625" progId="Word.Document.8">
                  <p:embed/>
                </p:oleObj>
              </mc:Choice>
              <mc:Fallback>
                <p:oleObj name="Document" r:id="rId4" imgW="10638264" imgH="4612625" progId="Word.Document.8">
                  <p:embed/>
                  <p:pic>
                    <p:nvPicPr>
                      <p:cNvPr id="0" name="Picture 3"/>
                      <p:cNvPicPr>
                        <a:picLocks noChangeAspect="1" noChangeArrowheads="1"/>
                      </p:cNvPicPr>
                      <p:nvPr/>
                    </p:nvPicPr>
                    <p:blipFill>
                      <a:blip r:embed="rId5"/>
                      <a:srcRect/>
                      <a:stretch>
                        <a:fillRect/>
                      </a:stretch>
                    </p:blipFill>
                    <p:spPr bwMode="auto">
                      <a:xfrm>
                        <a:off x="700088" y="3195638"/>
                        <a:ext cx="7567612" cy="3298825"/>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Recap: Both APs can follow identical normative behavior</a:t>
            </a:r>
            <a:endParaRPr lang="en-GB" sz="3200" dirty="0"/>
          </a:p>
        </p:txBody>
      </p:sp>
      <p:sp>
        <p:nvSpPr>
          <p:cNvPr id="9218" name="Rectangle 2"/>
          <p:cNvSpPr>
            <a:spLocks noGrp="1" noChangeArrowheads="1"/>
          </p:cNvSpPr>
          <p:nvPr>
            <p:ph idx="1"/>
          </p:nvPr>
        </p:nvSpPr>
        <p:spPr>
          <a:xfrm>
            <a:off x="609600" y="1757713"/>
            <a:ext cx="7770813" cy="1673146"/>
          </a:xfrm>
          <a:ln/>
        </p:spPr>
        <p:txBody>
          <a:bodyPr/>
          <a:lstStyle/>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as part of </a:t>
            </a:r>
            <a:r>
              <a:rPr lang="en-GB" b="0" dirty="0" err="1"/>
              <a:t>CoBF</a:t>
            </a:r>
            <a:r>
              <a:rPr lang="en-GB" b="0" dirty="0"/>
              <a:t> operation, shall</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estimate residual CFO w.r.t transmitting AP, and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if a valid CFO estimate is available,</a:t>
            </a:r>
          </a:p>
          <a:p>
            <a:pPr marL="942975" lvl="2"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remove estimated CFO to within required bound from subsequent </a:t>
            </a:r>
            <a:r>
              <a:rPr lang="en-GB" sz="1400" dirty="0" err="1"/>
              <a:t>CoBF</a:t>
            </a:r>
            <a:r>
              <a:rPr lang="en-GB" sz="1400" dirty="0"/>
              <a:t>-related transmissions that are required to be carrier synchronized for </a:t>
            </a:r>
            <a:r>
              <a:rPr lang="en-GB" sz="1400" dirty="0" err="1"/>
              <a:t>CoBF</a:t>
            </a:r>
            <a:r>
              <a:rPr lang="en-GB" sz="1400" dirty="0"/>
              <a:t> operation</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What does it mean for an AP to have valid inter-AP CFO estimate?</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0717241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Recap: Both APs can follow identical normative behavior</a:t>
            </a:r>
            <a:endParaRPr lang="en-GB" sz="3200" dirty="0"/>
          </a:p>
        </p:txBody>
      </p:sp>
      <mc:AlternateContent xmlns:mc="http://schemas.openxmlformats.org/markup-compatibility/2006" xmlns:a14="http://schemas.microsoft.com/office/drawing/2010/main">
        <mc:Choice Requires="a14">
          <p:sp>
            <p:nvSpPr>
              <p:cNvPr id="9218" name="Rectangle 2"/>
              <p:cNvSpPr>
                <a:spLocks noGrp="1" noChangeArrowheads="1"/>
              </p:cNvSpPr>
              <p:nvPr>
                <p:ph idx="1"/>
              </p:nvPr>
            </p:nvSpPr>
            <p:spPr>
              <a:xfrm>
                <a:off x="609600" y="1757713"/>
                <a:ext cx="7770813" cy="1673146"/>
              </a:xfrm>
              <a:ln/>
            </p:spPr>
            <p:txBody>
              <a:bodyPr/>
              <a:lstStyle/>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as part of </a:t>
                </a:r>
                <a:r>
                  <a:rPr lang="en-GB" b="0" dirty="0" err="1"/>
                  <a:t>CoBF</a:t>
                </a:r>
                <a:r>
                  <a:rPr lang="en-GB" b="0" dirty="0"/>
                  <a:t> operation, shall</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estimate residual CFO w.r.t transmitting AP, and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if a valid CFO estimate is available,</a:t>
                </a:r>
              </a:p>
              <a:p>
                <a:pPr marL="942975" lvl="2"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remove estimated CFO to within required bound from subsequent </a:t>
                </a:r>
                <a:r>
                  <a:rPr lang="en-GB" sz="1400" dirty="0" err="1"/>
                  <a:t>CoBF</a:t>
                </a:r>
                <a:r>
                  <a:rPr lang="en-GB" sz="1400" dirty="0"/>
                  <a:t>-related transmissions that are required to be carrier synchronized for </a:t>
                </a:r>
                <a:r>
                  <a:rPr lang="en-GB" sz="1400" dirty="0" err="1"/>
                  <a:t>CoBF</a:t>
                </a:r>
                <a:r>
                  <a:rPr lang="en-GB" sz="1400" dirty="0"/>
                  <a:t> operation</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Validity duration of inter-AP CFO estimate for </a:t>
                </a:r>
                <a:r>
                  <a:rPr lang="en-GB" dirty="0" err="1"/>
                  <a:t>CoBF</a:t>
                </a:r>
                <a:r>
                  <a:rPr lang="en-GB" dirty="0"/>
                  <a:t> operation</a:t>
                </a:r>
              </a:p>
              <a:p>
                <a:pPr marL="0" indent="0" algn="just">
                  <a:spcBef>
                    <a:spcPts val="6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shall deem an estimated inter-AP CFO as valid for compensating an upcoming </a:t>
                </a:r>
                <a:r>
                  <a:rPr lang="en-GB" b="0" dirty="0" err="1"/>
                  <a:t>CoBF</a:t>
                </a:r>
                <a:r>
                  <a:rPr lang="en-GB" b="0" dirty="0"/>
                  <a:t>-related transmission, if</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CFO was estimated from a transmission that started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to-be-compensated </a:t>
                </a:r>
                <a:r>
                  <a:rPr lang="en-GB" dirty="0" err="1"/>
                  <a:t>CoBF</a:t>
                </a:r>
                <a:r>
                  <a:rPr lang="en-GB" dirty="0"/>
                  <a:t>-related transmission, OR</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estimated CFO was used to compensate a </a:t>
                </a:r>
                <a:r>
                  <a:rPr lang="en-GB" dirty="0" err="1"/>
                  <a:t>CoBF</a:t>
                </a:r>
                <a:r>
                  <a:rPr lang="en-GB" dirty="0"/>
                  <a:t>-related transmission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to-be-corrected </a:t>
                </a:r>
                <a:r>
                  <a:rPr lang="en-GB" dirty="0" err="1"/>
                  <a:t>CoBF</a:t>
                </a:r>
                <a:r>
                  <a:rPr lang="en-GB" dirty="0"/>
                  <a:t>-related transmission.</a:t>
                </a:r>
              </a:p>
              <a:p>
                <a:pPr marL="300038" lvl="1"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400" dirty="0"/>
              </a:p>
              <a:p>
                <a:pPr marL="300038" lvl="1"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100" dirty="0"/>
                  <a:t>Note: An AP is not required to remember or apply the CFO correction after it has become invalid. However, AP may continue to apply the CFO correction for a longer duration, as implementation choice.</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xmlns="">
          <p:sp>
            <p:nvSpPr>
              <p:cNvPr id="9218" name="Rectangle 2"/>
              <p:cNvSpPr>
                <a:spLocks noGrp="1" noRot="1" noChangeAspect="1" noMove="1" noResize="1" noEditPoints="1" noAdjustHandles="1" noChangeArrowheads="1" noChangeShapeType="1" noTextEdit="1"/>
              </p:cNvSpPr>
              <p:nvPr>
                <p:ph idx="1"/>
              </p:nvPr>
            </p:nvSpPr>
            <p:spPr>
              <a:xfrm>
                <a:off x="609600" y="1757713"/>
                <a:ext cx="7770813" cy="1673146"/>
              </a:xfrm>
              <a:blipFill>
                <a:blip r:embed="rId3"/>
                <a:stretch>
                  <a:fillRect l="-627" t="-1818" r="-627" b="-181091"/>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552805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Recap: Both APs can follow identical normative behavior</a:t>
            </a:r>
            <a:endParaRPr lang="en-GB" sz="3200" dirty="0"/>
          </a:p>
        </p:txBody>
      </p:sp>
      <mc:AlternateContent xmlns:mc="http://schemas.openxmlformats.org/markup-compatibility/2006">
        <mc:Choice xmlns:a14="http://schemas.microsoft.com/office/drawing/2010/main" Requires="a14">
          <p:sp>
            <p:nvSpPr>
              <p:cNvPr id="9218" name="Rectangle 2"/>
              <p:cNvSpPr>
                <a:spLocks noGrp="1" noChangeArrowheads="1"/>
              </p:cNvSpPr>
              <p:nvPr>
                <p:ph idx="1"/>
              </p:nvPr>
            </p:nvSpPr>
            <p:spPr>
              <a:xfrm>
                <a:off x="609600" y="1757713"/>
                <a:ext cx="7770813" cy="1673146"/>
              </a:xfrm>
              <a:ln/>
            </p:spPr>
            <p:txBody>
              <a:bodyPr/>
              <a:lstStyle/>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as part of </a:t>
                </a:r>
                <a:r>
                  <a:rPr lang="en-GB" b="0" dirty="0" err="1"/>
                  <a:t>CoBF</a:t>
                </a:r>
                <a:r>
                  <a:rPr lang="en-GB" b="0" dirty="0"/>
                  <a:t> operation, shall</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estimate residual CFO w.r.t transmitting AP, and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if a valid CFO estimate is available,</a:t>
                </a:r>
              </a:p>
              <a:p>
                <a:pPr marL="942975" lvl="2"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remove estimated CFO to within required bound from subsequent </a:t>
                </a:r>
                <a:r>
                  <a:rPr lang="en-GB" sz="1400" dirty="0" err="1"/>
                  <a:t>CoBF</a:t>
                </a:r>
                <a:r>
                  <a:rPr lang="en-GB" sz="1400" dirty="0"/>
                  <a:t>-related transmissions that are required to be carrier synchronized for </a:t>
                </a:r>
                <a:r>
                  <a:rPr lang="en-GB" sz="1400" dirty="0" err="1"/>
                  <a:t>CoBF</a:t>
                </a:r>
                <a:r>
                  <a:rPr lang="en-GB" sz="1400" dirty="0"/>
                  <a:t> operation</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Validity duration of inter-AP CFO estimate for </a:t>
                </a:r>
                <a:r>
                  <a:rPr lang="en-GB" dirty="0" err="1"/>
                  <a:t>CoBF</a:t>
                </a:r>
                <a:r>
                  <a:rPr lang="en-GB" dirty="0"/>
                  <a:t> operation</a:t>
                </a:r>
              </a:p>
              <a:p>
                <a:pPr marL="0" indent="0" algn="just">
                  <a:spcBef>
                    <a:spcPts val="6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shall deem an estimated inter-AP CFO as valid for compensating an upcoming </a:t>
                </a:r>
                <a:r>
                  <a:rPr lang="en-GB" b="0" dirty="0" err="1"/>
                  <a:t>CoBF</a:t>
                </a:r>
                <a:r>
                  <a:rPr lang="en-GB" b="0" dirty="0"/>
                  <a:t>-related transmission, if</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CFO was estimated from a transmission that started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to-be-compensated </a:t>
                </a:r>
                <a:r>
                  <a:rPr lang="en-GB" dirty="0" err="1"/>
                  <a:t>CoBF</a:t>
                </a:r>
                <a:r>
                  <a:rPr lang="en-GB" dirty="0"/>
                  <a:t>-related transmission, OR</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the estimated CFO was used to compensate a </a:t>
                </a:r>
                <a:r>
                  <a:rPr lang="en-GB" dirty="0" err="1"/>
                  <a:t>CoBF</a:t>
                </a:r>
                <a:r>
                  <a:rPr lang="en-GB" dirty="0"/>
                  <a:t>-related transmission less than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𝑠𝑦𝑛𝑐</m:t>
                        </m:r>
                      </m:sub>
                    </m:sSub>
                    <m:r>
                      <a:rPr lang="en-US" i="1">
                        <a:latin typeface="Cambria Math" panose="02040503050406030204" pitchFamily="18" charset="0"/>
                      </a:rPr>
                      <m:t> </m:t>
                    </m:r>
                    <m:r>
                      <a:rPr lang="en-US" i="1">
                        <a:latin typeface="Cambria Math" panose="02040503050406030204" pitchFamily="18" charset="0"/>
                      </a:rPr>
                      <m:t>𝑇𝑈𝑠</m:t>
                    </m:r>
                  </m:oMath>
                </a14:m>
                <a:r>
                  <a:rPr lang="en-GB" dirty="0"/>
                  <a:t> before the start of to-be-corrected </a:t>
                </a:r>
                <a:r>
                  <a:rPr lang="en-GB" dirty="0" err="1"/>
                  <a:t>CoBF</a:t>
                </a:r>
                <a:r>
                  <a:rPr lang="en-GB" dirty="0"/>
                  <a:t>-related transmission.</a:t>
                </a:r>
              </a:p>
              <a:p>
                <a:pPr marL="300038" lvl="1"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400" dirty="0"/>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dirty="0"/>
                  <a:t>Note: Optionally MAC or OOB negotiations can be introduced and different sync roles can be defined for APs. But different sync roles are not required.</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p:sp>
            <p:nvSpPr>
              <p:cNvPr id="9218" name="Rectangle 2"/>
              <p:cNvSpPr>
                <a:spLocks noGrp="1" noRot="1" noChangeAspect="1" noMove="1" noResize="1" noEditPoints="1" noAdjustHandles="1" noChangeArrowheads="1" noChangeShapeType="1" noTextEdit="1"/>
              </p:cNvSpPr>
              <p:nvPr>
                <p:ph idx="1"/>
              </p:nvPr>
            </p:nvSpPr>
            <p:spPr>
              <a:xfrm>
                <a:off x="609600" y="1757713"/>
                <a:ext cx="7770813" cy="1673146"/>
              </a:xfrm>
              <a:blipFill>
                <a:blip r:embed="rId3"/>
                <a:stretch>
                  <a:fillRect l="-627" t="-1818" r="-627" b="-188727"/>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074131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References</a:t>
            </a:r>
            <a:endParaRPr lang="en-GB" sz="3200" dirty="0"/>
          </a:p>
        </p:txBody>
      </p:sp>
      <p:sp>
        <p:nvSpPr>
          <p:cNvPr id="9218" name="Rectangle 2"/>
          <p:cNvSpPr>
            <a:spLocks noGrp="1" noChangeArrowheads="1"/>
          </p:cNvSpPr>
          <p:nvPr>
            <p:ph idx="1"/>
          </p:nvPr>
        </p:nvSpPr>
        <p:spPr>
          <a:xfrm>
            <a:off x="609600" y="1757713"/>
            <a:ext cx="7770813" cy="1673146"/>
          </a:xfrm>
          <a:ln/>
        </p:spPr>
        <p:txBody>
          <a:bodyPr/>
          <a:lstStyle/>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US" sz="1100" dirty="0"/>
              <a:t>11-24/1542r5, Sounding Schemes for Coordinated Beamforming</a:t>
            </a:r>
          </a:p>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US" sz="1100" dirty="0"/>
              <a:t>11-25/0083r0, CFO Correction for COBF</a:t>
            </a:r>
          </a:p>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US" sz="1100" dirty="0"/>
              <a:t>11-25/0103r0, Simplified Carrier Synchronization for </a:t>
            </a:r>
            <a:r>
              <a:rPr lang="en-US" sz="1100" dirty="0" err="1"/>
              <a:t>CoBF</a:t>
            </a:r>
            <a:r>
              <a:rPr lang="en-US" sz="1100" dirty="0"/>
              <a:t> Transmissions</a:t>
            </a:r>
          </a:p>
          <a:p>
            <a:pPr marL="228600" indent="-228600" algn="jus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100" dirty="0"/>
              <a:t>11-24/2142r0, Multi-AP Sounding Analysis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1516971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Inter-AP carrier sync requirements</a:t>
            </a:r>
          </a:p>
        </p:txBody>
      </p:sp>
      <p:sp>
        <p:nvSpPr>
          <p:cNvPr id="4098" name="Rectangle 2"/>
          <p:cNvSpPr>
            <a:spLocks noGrp="1" noChangeArrowheads="1"/>
          </p:cNvSpPr>
          <p:nvPr>
            <p:ph idx="1"/>
          </p:nvPr>
        </p:nvSpPr>
        <p:spPr>
          <a:xfrm>
            <a:off x="685801" y="1905000"/>
            <a:ext cx="7770813" cy="4113213"/>
          </a:xfrm>
          <a:ln/>
        </p:spPr>
        <p:txBody>
          <a:bodyPr/>
          <a:lstStyle/>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Carrier frequency difference between the transmission of AP1 and that of AP2 should be smaller than TBD threshold (~350Hz for 90</a:t>
            </a:r>
            <a:r>
              <a:rPr lang="en-GB" b="0" baseline="30000" dirty="0"/>
              <a:t>th</a:t>
            </a:r>
            <a:r>
              <a:rPr lang="en-GB" b="0" dirty="0"/>
              <a:t> %-tile)</a:t>
            </a:r>
          </a:p>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Carrier frequency during all sounding transmissions</a:t>
            </a:r>
            <a:r>
              <a:rPr lang="en-GB" b="0" baseline="30000" dirty="0"/>
              <a:t>*</a:t>
            </a:r>
            <a:r>
              <a:rPr lang="en-GB" b="0" dirty="0"/>
              <a:t> and subsequent PPDU transmission of an AP should be fairly close (&lt;&lt;subcarrier spacing, but no additional requirements on phase noise specified)</a:t>
            </a:r>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600" b="0" dirty="0"/>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600" b="0" dirty="0"/>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sz="1600" b="0" dirty="0"/>
          </a:p>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400" b="0" baseline="30000" dirty="0"/>
              <a:t>*</a:t>
            </a:r>
            <a:r>
              <a:rPr lang="en-GB" sz="1400" b="0" dirty="0"/>
              <a:t>Note: For sequential in-BSS sounding, it seems possible for an AP to post-correct channel feedback instead of pre-correcting its transmission for inter-AP CFO</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Solution</a:t>
            </a:r>
          </a:p>
        </p:txBody>
      </p:sp>
      <p:sp>
        <p:nvSpPr>
          <p:cNvPr id="4098" name="Rectangle 2"/>
          <p:cNvSpPr>
            <a:spLocks noGrp="1" noChangeArrowheads="1"/>
          </p:cNvSpPr>
          <p:nvPr>
            <p:ph idx="1"/>
          </p:nvPr>
        </p:nvSpPr>
        <p:spPr>
          <a:xfrm>
            <a:off x="685801" y="1676400"/>
            <a:ext cx="7770813" cy="4113213"/>
          </a:xfrm>
          <a:ln/>
        </p:spPr>
        <p:txBody>
          <a:bodyPr/>
          <a:lstStyle/>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At any given time, designate an AP </a:t>
            </a:r>
            <a:r>
              <a:rPr lang="en-GB" b="0" strike="sngStrike" dirty="0"/>
              <a:t>as “sync reference” and the other</a:t>
            </a:r>
            <a:r>
              <a:rPr lang="en-GB" b="0" dirty="0"/>
              <a:t> as “sync follower”  [1]—[3]</a:t>
            </a:r>
          </a:p>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Each time “sync follower” receives a frame from the other AP, it refines carrier sync (i.e., estimates residual CFO </a:t>
            </a:r>
            <a:r>
              <a:rPr lang="en-GB" dirty="0"/>
              <a:t>and applies correction to subsequent </a:t>
            </a:r>
            <a:r>
              <a:rPr lang="en-GB" dirty="0" err="1"/>
              <a:t>CoBF</a:t>
            </a:r>
            <a:r>
              <a:rPr lang="en-GB" dirty="0"/>
              <a:t>-related transmissions</a:t>
            </a:r>
            <a:r>
              <a:rPr lang="en-GB" b="0" dirty="0"/>
              <a:t>) </a:t>
            </a:r>
          </a:p>
          <a:p>
            <a:pPr marL="342900" indent="-342900" algn="just">
              <a:buFont typeface="+mj-lt"/>
              <a:buAutoNum type="arabicPeriod"/>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Do we need negotiation between APs to agree on sync roles? </a:t>
            </a:r>
            <a:r>
              <a:rPr lang="en-GB" b="0" dirty="0">
                <a:solidFill>
                  <a:srgbClr val="FF0000"/>
                </a:solidFill>
              </a:rPr>
              <a:t>(This is a bad question.)</a:t>
            </a:r>
          </a:p>
          <a:p>
            <a:pPr marL="0" indent="0" algn="just">
              <a:spcBef>
                <a:spcPts val="18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2000" dirty="0"/>
              <a:t>What normative behaviour does 11bn need to define for an AP?</a:t>
            </a:r>
          </a:p>
          <a:p>
            <a:pPr marL="342900"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What is the normative behaviour associated with Sync-Follower?</a:t>
            </a:r>
          </a:p>
          <a:p>
            <a:pPr marL="342900"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If one AP is applying Sync-Follower behaviour, does it mean the other AP is Sync-Reference? </a:t>
            </a:r>
            <a:r>
              <a:rPr lang="en-GB" b="0" dirty="0">
                <a:solidFill>
                  <a:srgbClr val="FF0000"/>
                </a:solidFill>
              </a:rPr>
              <a:t>(NO)</a:t>
            </a:r>
          </a:p>
          <a:p>
            <a:pPr marL="342900"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contribution: Protocols in [1]—[3] can be simplified such that </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Both APs follow exactly the same simple behaviour to acquire and maintain carrier sync</a:t>
            </a:r>
          </a:p>
          <a:p>
            <a:pPr marL="642938" lvl="1" indent="-34290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No inter-AP role negotiation is required (MAC or outside-the-Standards)</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7884326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Summary</a:t>
            </a:r>
          </a:p>
        </p:txBody>
      </p:sp>
      <mc:AlternateContent xmlns:mc="http://schemas.openxmlformats.org/markup-compatibility/2006" xmlns:a14="http://schemas.microsoft.com/office/drawing/2010/main">
        <mc:Choice Requires="a14">
          <p:sp>
            <p:nvSpPr>
              <p:cNvPr id="4098" name="Rectangle 2"/>
              <p:cNvSpPr>
                <a:spLocks noGrp="1" noChangeArrowheads="1"/>
              </p:cNvSpPr>
              <p:nvPr>
                <p:ph idx="1"/>
              </p:nvPr>
            </p:nvSpPr>
            <p:spPr>
              <a:xfrm>
                <a:off x="685801" y="1676400"/>
                <a:ext cx="7770813" cy="4113213"/>
              </a:xfrm>
              <a:ln/>
            </p:spPr>
            <p:txBody>
              <a:bodyPr/>
              <a:lstStyle/>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Spec needs to define only the following behaviour, followed by all APs: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shall apply “sync follower” behaviour, i.e.,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receiving AP shall estimate residual CFO w.r.t transmitting AP, and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remove CFO </a:t>
                </a:r>
                <a:r>
                  <a:rPr lang="en-GB" sz="1600" dirty="0"/>
                  <a:t>to within required bound from </a:t>
                </a:r>
                <a:r>
                  <a:rPr lang="en-GB" sz="1600" b="0" dirty="0"/>
                  <a:t>subsequent </a:t>
                </a:r>
                <a:r>
                  <a:rPr lang="en-GB" sz="1600" b="0" dirty="0" err="1"/>
                  <a:t>CoBF</a:t>
                </a:r>
                <a:r>
                  <a:rPr lang="en-GB" sz="1600" dirty="0"/>
                  <a:t>-</a:t>
                </a:r>
                <a:r>
                  <a:rPr lang="en-GB" sz="1600" b="0" dirty="0"/>
                  <a:t>related transmissions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AP is allowed to forget inter-AP residual CFO correction if it has not been refreshed or used for transmission for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𝑠𝑦𝑛𝑐</m:t>
                        </m:r>
                      </m:sub>
                    </m:sSub>
                  </m:oMath>
                </a14:m>
                <a:r>
                  <a:rPr lang="en-GB" b="0" dirty="0"/>
                  <a:t> TUs (TBD)</a:t>
                </a: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highlight>
                    <a:srgbClr val="FFFF00"/>
                  </a:highlight>
                </a:endParaRP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xmlns="">
          <p:sp>
            <p:nvSpPr>
              <p:cNvPr id="4098" name="Rectangle 2"/>
              <p:cNvSpPr>
                <a:spLocks noGrp="1" noRot="1" noChangeAspect="1" noMove="1" noResize="1" noEditPoints="1" noAdjustHandles="1" noChangeArrowheads="1" noChangeShapeType="1" noTextEdit="1"/>
              </p:cNvSpPr>
              <p:nvPr>
                <p:ph idx="1"/>
              </p:nvPr>
            </p:nvSpPr>
            <p:spPr>
              <a:xfrm>
                <a:off x="685801" y="1676400"/>
                <a:ext cx="7770813" cy="4113213"/>
              </a:xfrm>
              <a:blipFill>
                <a:blip r:embed="rId3"/>
                <a:stretch>
                  <a:fillRect l="-706" t="-741" r="-628"/>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218288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Summary</a:t>
            </a:r>
          </a:p>
        </p:txBody>
      </p:sp>
      <mc:AlternateContent xmlns:mc="http://schemas.openxmlformats.org/markup-compatibility/2006">
        <mc:Choice xmlns:a14="http://schemas.microsoft.com/office/drawing/2010/main" Requires="a14">
          <p:sp>
            <p:nvSpPr>
              <p:cNvPr id="4098" name="Rectangle 2"/>
              <p:cNvSpPr>
                <a:spLocks noGrp="1" noChangeArrowheads="1"/>
              </p:cNvSpPr>
              <p:nvPr>
                <p:ph idx="1"/>
              </p:nvPr>
            </p:nvSpPr>
            <p:spPr>
              <a:xfrm>
                <a:off x="685801" y="1676400"/>
                <a:ext cx="7770813" cy="4113213"/>
              </a:xfrm>
              <a:ln/>
            </p:spPr>
            <p:txBody>
              <a:bodyPr/>
              <a:lstStyle/>
              <a:p>
                <a:pPr marL="0" indent="0" algn="just">
                  <a:spcBef>
                    <a:spcPts val="1200"/>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Spec needs to define only the following behaviour, followed by all APs: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An AP receiving an NDPA, </a:t>
                </a:r>
                <a:r>
                  <a:rPr lang="en-GB" b="0" dirty="0" err="1"/>
                  <a:t>CoBF</a:t>
                </a:r>
                <a:r>
                  <a:rPr lang="en-GB" b="0" dirty="0"/>
                  <a:t>-trigger (or other TBD frames with inter-AP fields) from the other AP shall apply “sync follower” behaviour, i.e.,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receiving AP shall estimate residual CFO w.r.t transmitting AP, and </a:t>
                </a:r>
              </a:p>
              <a:p>
                <a:pPr marL="642938" lvl="1" indent="-342900" algn="just">
                  <a:spcBef>
                    <a:spcPts val="600"/>
                  </a:spcBef>
                  <a:buFont typeface="Times New Roman" panose="02020603050405020304" pitchFamily="18"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600" b="0" dirty="0"/>
                  <a:t>remove CFO </a:t>
                </a:r>
                <a:r>
                  <a:rPr lang="en-GB" sz="1600" dirty="0"/>
                  <a:t>to within required bound from </a:t>
                </a:r>
                <a:r>
                  <a:rPr lang="en-GB" sz="1600" b="0" dirty="0"/>
                  <a:t>subsequent </a:t>
                </a:r>
                <a:r>
                  <a:rPr lang="en-GB" sz="1600" b="0" dirty="0" err="1"/>
                  <a:t>CoBF</a:t>
                </a:r>
                <a:r>
                  <a:rPr lang="en-GB" sz="1600" dirty="0"/>
                  <a:t>-</a:t>
                </a:r>
                <a:r>
                  <a:rPr lang="en-GB" sz="1600" b="0" dirty="0"/>
                  <a:t>related transmissions</a:t>
                </a:r>
              </a:p>
              <a:p>
                <a:pPr marL="342900" indent="-342900" algn="just">
                  <a:spcBef>
                    <a:spcPts val="1200"/>
                  </a:spcBef>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AP is allowed to forget inter-AP residual CFO correction if it has not been refreshed or used for transmission for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𝑠𝑦𝑛𝑐</m:t>
                        </m:r>
                      </m:sub>
                    </m:sSub>
                  </m:oMath>
                </a14:m>
                <a:r>
                  <a:rPr lang="en-GB" b="0" dirty="0"/>
                  <a:t> TUs (TBD)</a:t>
                </a:r>
                <a:endParaRPr lang="en-GB" b="0" dirty="0">
                  <a:highlight>
                    <a:srgbClr val="FFFF00"/>
                  </a:highlight>
                </a:endParaRPr>
              </a:p>
              <a:p>
                <a:pPr marL="0" indent="0"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mc:Choice>
        <mc:Fallback>
          <p:sp>
            <p:nvSpPr>
              <p:cNvPr id="4098" name="Rectangle 2"/>
              <p:cNvSpPr>
                <a:spLocks noGrp="1" noRot="1" noChangeAspect="1" noMove="1" noResize="1" noEditPoints="1" noAdjustHandles="1" noChangeArrowheads="1" noChangeShapeType="1" noTextEdit="1"/>
              </p:cNvSpPr>
              <p:nvPr>
                <p:ph idx="1"/>
              </p:nvPr>
            </p:nvSpPr>
            <p:spPr>
              <a:xfrm>
                <a:off x="685801" y="1676400"/>
                <a:ext cx="7770813" cy="4113213"/>
              </a:xfrm>
              <a:blipFill>
                <a:blip r:embed="rId3"/>
                <a:stretch>
                  <a:fillRect l="-706" t="-741" r="-628"/>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sp>
        <p:nvSpPr>
          <p:cNvPr id="2" name="TextBox 1">
            <a:extLst>
              <a:ext uri="{FF2B5EF4-FFF2-40B4-BE49-F238E27FC236}">
                <a16:creationId xmlns:a16="http://schemas.microsoft.com/office/drawing/2014/main" id="{5FDBACB3-DCB1-4993-8AA5-830B645B34CC}"/>
              </a:ext>
            </a:extLst>
          </p:cNvPr>
          <p:cNvSpPr txBox="1"/>
          <p:nvPr/>
        </p:nvSpPr>
        <p:spPr>
          <a:xfrm>
            <a:off x="3305495" y="4800600"/>
            <a:ext cx="5151119" cy="1200329"/>
          </a:xfrm>
          <a:prstGeom prst="rect">
            <a:avLst/>
          </a:prstGeom>
          <a:noFill/>
        </p:spPr>
        <p:txBody>
          <a:bodyPr wrap="square" rtlCol="0">
            <a:spAutoFit/>
          </a:bodyPr>
          <a:lstStyle/>
          <a:p>
            <a:r>
              <a:rPr lang="en-US" dirty="0">
                <a:solidFill>
                  <a:schemeClr val="tx1"/>
                </a:solidFill>
              </a:rPr>
              <a:t>Next few slides: Examples of both APs applying this behavior to acquire and maintain carrier sync</a:t>
            </a:r>
          </a:p>
        </p:txBody>
      </p:sp>
    </p:spTree>
    <p:extLst>
      <p:ext uri="{BB962C8B-B14F-4D97-AF65-F5344CB8AC3E}">
        <p14:creationId xmlns:p14="http://schemas.microsoft.com/office/powerpoint/2010/main" val="14935383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Joint Sounding (1/2)</a:t>
            </a:r>
            <a:endParaRPr lang="en-GB" sz="3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pic>
        <p:nvPicPr>
          <p:cNvPr id="3" name="Picture 2">
            <a:extLst>
              <a:ext uri="{FF2B5EF4-FFF2-40B4-BE49-F238E27FC236}">
                <a16:creationId xmlns:a16="http://schemas.microsoft.com/office/drawing/2014/main" id="{970C8CEE-1E6A-4801-860C-045BBC2651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13" y="1447800"/>
            <a:ext cx="7315167" cy="2809448"/>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C9F26FB-FBEE-438E-85F9-259290CDEBB8}"/>
                  </a:ext>
                </a:extLst>
              </p:cNvPr>
              <p:cNvSpPr txBox="1"/>
              <p:nvPr/>
            </p:nvSpPr>
            <p:spPr>
              <a:xfrm>
                <a:off x="1219200" y="4262608"/>
                <a:ext cx="2209800" cy="161583"/>
              </a:xfrm>
              <a:prstGeom prst="rect">
                <a:avLst/>
              </a:prstGeom>
              <a:noFill/>
            </p:spPr>
            <p:txBody>
              <a:bodyPr wrap="square" lIns="0" tIns="0" rIns="0" bIns="0" rtlCol="0">
                <a:spAutoFit/>
              </a:bodyPr>
              <a:lstStyle/>
              <a:p>
                <a:r>
                  <a:rPr lang="en-US" sz="1050" dirty="0">
                    <a:solidFill>
                      <a:schemeClr val="tx1"/>
                    </a:solidFill>
                  </a:rPr>
                  <a:t>1. At </a:t>
                </a:r>
                <a:r>
                  <a:rPr lang="en-US" sz="1050" b="1" dirty="0">
                    <a:solidFill>
                      <a:schemeClr val="tx1"/>
                    </a:solidFill>
                  </a:rPr>
                  <a:t>AP2</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21</m:t>
                        </m:r>
                      </m:sub>
                    </m:sSub>
                  </m:oMath>
                </a14:m>
                <a:endParaRPr lang="en-US" sz="1050" b="1" dirty="0">
                  <a:solidFill>
                    <a:schemeClr val="tx1"/>
                  </a:solidFill>
                </a:endParaRPr>
              </a:p>
            </p:txBody>
          </p:sp>
        </mc:Choice>
        <mc:Fallback xmlns="">
          <p:sp>
            <p:nvSpPr>
              <p:cNvPr id="9" name="TextBox 8">
                <a:extLst>
                  <a:ext uri="{FF2B5EF4-FFF2-40B4-BE49-F238E27FC236}">
                    <a16:creationId xmlns:a16="http://schemas.microsoft.com/office/drawing/2014/main" id="{EC9F26FB-FBEE-438E-85F9-259290CDEBB8}"/>
                  </a:ext>
                </a:extLst>
              </p:cNvPr>
              <p:cNvSpPr txBox="1">
                <a:spLocks noRot="1" noChangeAspect="1" noMove="1" noResize="1" noEditPoints="1" noAdjustHandles="1" noChangeArrowheads="1" noChangeShapeType="1" noTextEdit="1"/>
              </p:cNvSpPr>
              <p:nvPr/>
            </p:nvSpPr>
            <p:spPr>
              <a:xfrm>
                <a:off x="1219200" y="4262608"/>
                <a:ext cx="2209800" cy="161583"/>
              </a:xfrm>
              <a:prstGeom prst="rect">
                <a:avLst/>
              </a:prstGeom>
              <a:blipFill>
                <a:blip r:embed="rId4"/>
                <a:stretch>
                  <a:fillRect l="-3581" t="-25926" b="-481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038CA9A7-0001-407E-B541-E5B1928267F1}"/>
                  </a:ext>
                </a:extLst>
              </p:cNvPr>
              <p:cNvSpPr txBox="1"/>
              <p:nvPr/>
            </p:nvSpPr>
            <p:spPr>
              <a:xfrm>
                <a:off x="2286000" y="4495800"/>
                <a:ext cx="2209800" cy="646331"/>
              </a:xfrm>
              <a:prstGeom prst="rect">
                <a:avLst/>
              </a:prstGeom>
              <a:noFill/>
            </p:spPr>
            <p:txBody>
              <a:bodyPr wrap="square" lIns="0" tIns="0" rIns="0" bIns="0" rtlCol="0">
                <a:spAutoFit/>
              </a:bodyPr>
              <a:lstStyle/>
              <a:p>
                <a:r>
                  <a:rPr lang="en-US" sz="1050" dirty="0">
                    <a:solidFill>
                      <a:srgbClr val="00B050"/>
                    </a:solidFill>
                  </a:rPr>
                  <a:t>2. Then compensate AP2’s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𝑛𝑒𝑤</m:t>
                          </m:r>
                        </m:e>
                      </m:d>
                      <m:r>
                        <a:rPr lang="en-US" sz="1050" b="0" i="1" smtClean="0">
                          <a:solidFill>
                            <a:srgbClr val="00B050"/>
                          </a:solidFill>
                          <a:latin typeface="Cambria Math" panose="02040503050406030204" pitchFamily="18" charset="0"/>
                        </a:rPr>
                        <m:t>=</m:t>
                      </m:r>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𝑜𝑙𝑑</m:t>
                          </m:r>
                        </m:e>
                      </m:d>
                      <m:r>
                        <a:rPr lang="en-US" sz="1050" b="0" i="1" smtClean="0">
                          <a:solidFill>
                            <a:srgbClr val="00B050"/>
                          </a:solidFill>
                          <a:latin typeface="Cambria Math" panose="02040503050406030204" pitchFamily="18" charset="0"/>
                        </a:rPr>
                        <m:t>+</m:t>
                      </m:r>
                      <m:r>
                        <m:rPr>
                          <m:sty m:val="p"/>
                        </m:rPr>
                        <a:rPr lang="en-US" sz="1050">
                          <a:solidFill>
                            <a:srgbClr val="00B050"/>
                          </a:solidFill>
                          <a:latin typeface="Cambria Math" panose="02040503050406030204" pitchFamily="18" charset="0"/>
                        </a:rPr>
                        <m:t>Δ</m:t>
                      </m:r>
                      <m:sSub>
                        <m:sSubPr>
                          <m:ctrlPr>
                            <a:rPr lang="en-US" sz="1050" i="1">
                              <a:solidFill>
                                <a:srgbClr val="00B050"/>
                              </a:solidFill>
                              <a:latin typeface="Cambria Math" panose="02040503050406030204" pitchFamily="18" charset="0"/>
                            </a:rPr>
                          </m:ctrlPr>
                        </m:sSubPr>
                        <m:e>
                          <m:r>
                            <a:rPr lang="en-US" sz="1050" i="1">
                              <a:solidFill>
                                <a:srgbClr val="00B050"/>
                              </a:solidFill>
                              <a:latin typeface="Cambria Math" panose="02040503050406030204" pitchFamily="18" charset="0"/>
                            </a:rPr>
                            <m:t>𝑓</m:t>
                          </m:r>
                        </m:e>
                        <m:sub>
                          <m:r>
                            <a:rPr lang="en-US" sz="1050" i="1">
                              <a:solidFill>
                                <a:srgbClr val="00B050"/>
                              </a:solidFill>
                              <a:latin typeface="Cambria Math" panose="02040503050406030204" pitchFamily="18" charset="0"/>
                            </a:rPr>
                            <m:t>21</m:t>
                          </m:r>
                        </m:sub>
                      </m:sSub>
                    </m:oMath>
                  </m:oMathPara>
                </a14:m>
                <a:endParaRPr lang="en-US" sz="1050" dirty="0">
                  <a:solidFill>
                    <a:srgbClr val="00B050"/>
                  </a:solidFill>
                </a:endParaRPr>
              </a:p>
              <a:p>
                <a:pPr marL="228600" indent="-228600">
                  <a:buAutoNum type="arabicPeriod"/>
                </a:pPr>
                <a:endParaRPr lang="en-US" sz="1050" dirty="0">
                  <a:solidFill>
                    <a:srgbClr val="00B050"/>
                  </a:solidFill>
                  <a:latin typeface="Cambria Math" panose="02040503050406030204" pitchFamily="18" charset="0"/>
                </a:endParaRPr>
              </a:p>
            </p:txBody>
          </p:sp>
        </mc:Choice>
        <mc:Fallback xmlns="">
          <p:sp>
            <p:nvSpPr>
              <p:cNvPr id="20" name="TextBox 19">
                <a:extLst>
                  <a:ext uri="{FF2B5EF4-FFF2-40B4-BE49-F238E27FC236}">
                    <a16:creationId xmlns:a16="http://schemas.microsoft.com/office/drawing/2014/main" id="{038CA9A7-0001-407E-B541-E5B1928267F1}"/>
                  </a:ext>
                </a:extLst>
              </p:cNvPr>
              <p:cNvSpPr txBox="1">
                <a:spLocks noRot="1" noChangeAspect="1" noMove="1" noResize="1" noEditPoints="1" noAdjustHandles="1" noChangeArrowheads="1" noChangeShapeType="1" noTextEdit="1"/>
              </p:cNvSpPr>
              <p:nvPr/>
            </p:nvSpPr>
            <p:spPr>
              <a:xfrm>
                <a:off x="2286000" y="4495800"/>
                <a:ext cx="2209800" cy="646331"/>
              </a:xfrm>
              <a:prstGeom prst="rect">
                <a:avLst/>
              </a:prstGeom>
              <a:blipFill>
                <a:blip r:embed="rId5"/>
                <a:stretch>
                  <a:fillRect l="-3581" t="-66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A5C1D6A7-D4C8-4D06-99B1-6A04732C08C8}"/>
                  </a:ext>
                </a:extLst>
              </p:cNvPr>
              <p:cNvSpPr txBox="1"/>
              <p:nvPr/>
            </p:nvSpPr>
            <p:spPr>
              <a:xfrm>
                <a:off x="3048000" y="5026440"/>
                <a:ext cx="2209800" cy="161583"/>
              </a:xfrm>
              <a:prstGeom prst="rect">
                <a:avLst/>
              </a:prstGeom>
              <a:noFill/>
            </p:spPr>
            <p:txBody>
              <a:bodyPr wrap="square" lIns="0" tIns="0" rIns="0" bIns="0" rtlCol="0">
                <a:spAutoFit/>
              </a:bodyPr>
              <a:lstStyle/>
              <a:p>
                <a:r>
                  <a:rPr lang="en-US" sz="1050" dirty="0">
                    <a:solidFill>
                      <a:schemeClr val="tx1"/>
                    </a:solidFill>
                  </a:rPr>
                  <a:t>3. At </a:t>
                </a:r>
                <a:r>
                  <a:rPr lang="en-US" sz="1050" b="1" dirty="0">
                    <a:solidFill>
                      <a:schemeClr val="tx1"/>
                    </a:solidFill>
                  </a:rPr>
                  <a:t>AP1</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b="0" i="1" smtClean="0">
                            <a:solidFill>
                              <a:schemeClr val="tx1"/>
                            </a:solidFill>
                            <a:latin typeface="Cambria Math" panose="02040503050406030204" pitchFamily="18" charset="0"/>
                          </a:rPr>
                          <m:t>12</m:t>
                        </m:r>
                      </m:sub>
                    </m:sSub>
                  </m:oMath>
                </a14:m>
                <a:endParaRPr lang="en-US" sz="1050" dirty="0">
                  <a:solidFill>
                    <a:srgbClr val="0066CC"/>
                  </a:solidFill>
                  <a:latin typeface="Cambria Math" panose="02040503050406030204" pitchFamily="18" charset="0"/>
                </a:endParaRPr>
              </a:p>
            </p:txBody>
          </p:sp>
        </mc:Choice>
        <mc:Fallback xmlns="">
          <p:sp>
            <p:nvSpPr>
              <p:cNvPr id="21" name="TextBox 20">
                <a:extLst>
                  <a:ext uri="{FF2B5EF4-FFF2-40B4-BE49-F238E27FC236}">
                    <a16:creationId xmlns:a16="http://schemas.microsoft.com/office/drawing/2014/main" id="{A5C1D6A7-D4C8-4D06-99B1-6A04732C08C8}"/>
                  </a:ext>
                </a:extLst>
              </p:cNvPr>
              <p:cNvSpPr txBox="1">
                <a:spLocks noRot="1" noChangeAspect="1" noMove="1" noResize="1" noEditPoints="1" noAdjustHandles="1" noChangeArrowheads="1" noChangeShapeType="1" noTextEdit="1"/>
              </p:cNvSpPr>
              <p:nvPr/>
            </p:nvSpPr>
            <p:spPr>
              <a:xfrm>
                <a:off x="3048000" y="5026440"/>
                <a:ext cx="2209800" cy="161583"/>
              </a:xfrm>
              <a:prstGeom prst="rect">
                <a:avLst/>
              </a:prstGeom>
              <a:blipFill>
                <a:blip r:embed="rId6"/>
                <a:stretch>
                  <a:fillRect l="-3581" t="-26923" b="-5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39084BA-8C2B-4041-98FA-4E37FDEAFB68}"/>
                  </a:ext>
                </a:extLst>
              </p:cNvPr>
              <p:cNvSpPr txBox="1"/>
              <p:nvPr/>
            </p:nvSpPr>
            <p:spPr>
              <a:xfrm>
                <a:off x="3200400" y="5270673"/>
                <a:ext cx="2209800" cy="1131079"/>
              </a:xfrm>
              <a:prstGeom prst="rect">
                <a:avLst/>
              </a:prstGeom>
              <a:noFill/>
            </p:spPr>
            <p:txBody>
              <a:bodyPr wrap="square" lIns="0" tIns="0" rIns="0" bIns="0" rtlCol="0">
                <a:spAutoFit/>
              </a:bodyPr>
              <a:lstStyle/>
              <a:p>
                <a:r>
                  <a:rPr lang="en-US" sz="1050" dirty="0">
                    <a:solidFill>
                      <a:srgbClr val="0066CC"/>
                    </a:solidFill>
                  </a:rPr>
                  <a:t>4. Then compensate AP1’s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𝑛𝑒𝑤</m:t>
                          </m:r>
                        </m:e>
                      </m:d>
                      <m:r>
                        <a:rPr lang="en-US" sz="1050" b="0" i="1" smtClean="0">
                          <a:solidFill>
                            <a:srgbClr val="0066CC"/>
                          </a:solidFill>
                          <a:latin typeface="Cambria Math" panose="02040503050406030204" pitchFamily="18" charset="0"/>
                        </a:rPr>
                        <m:t>=</m:t>
                      </m:r>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𝑜𝑙𝑑</m:t>
                          </m:r>
                        </m:e>
                      </m:d>
                      <m:r>
                        <a:rPr lang="en-US" sz="1050" b="0" i="1" smtClean="0">
                          <a:solidFill>
                            <a:srgbClr val="0066CC"/>
                          </a:solidFill>
                          <a:latin typeface="Cambria Math" panose="02040503050406030204" pitchFamily="18" charset="0"/>
                        </a:rPr>
                        <m:t>+</m:t>
                      </m:r>
                      <m:r>
                        <m:rPr>
                          <m:sty m:val="p"/>
                        </m:rPr>
                        <a:rPr lang="en-US" sz="1050">
                          <a:solidFill>
                            <a:srgbClr val="0066CC"/>
                          </a:solidFill>
                          <a:latin typeface="Cambria Math" panose="02040503050406030204" pitchFamily="18" charset="0"/>
                        </a:rPr>
                        <m:t>Δ</m:t>
                      </m:r>
                      <m:sSub>
                        <m:sSubPr>
                          <m:ctrlPr>
                            <a:rPr lang="en-US" sz="1050" i="1">
                              <a:solidFill>
                                <a:srgbClr val="0066CC"/>
                              </a:solidFill>
                              <a:latin typeface="Cambria Math" panose="02040503050406030204" pitchFamily="18" charset="0"/>
                            </a:rPr>
                          </m:ctrlPr>
                        </m:sSubPr>
                        <m:e>
                          <m:r>
                            <a:rPr lang="en-US" sz="1050" i="1">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12</m:t>
                          </m:r>
                        </m:sub>
                      </m:sSub>
                    </m:oMath>
                  </m:oMathPara>
                </a14:m>
                <a:endParaRPr lang="en-US" sz="1050" dirty="0">
                  <a:solidFill>
                    <a:srgbClr val="0066CC"/>
                  </a:solidFill>
                </a:endParaRPr>
              </a:p>
              <a:p>
                <a:endParaRPr lang="en-US" sz="1050" dirty="0">
                  <a:solidFill>
                    <a:srgbClr val="0066CC"/>
                  </a:solidFill>
                </a:endParaRPr>
              </a:p>
              <a:p>
                <a:r>
                  <a:rPr lang="en-US" sz="1050" dirty="0">
                    <a:solidFill>
                      <a:schemeClr val="tx1"/>
                    </a:solidFill>
                  </a:rPr>
                  <a:t>Note: residual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12</m:t>
                        </m:r>
                      </m:sub>
                    </m:sSub>
                  </m:oMath>
                </a14:m>
                <a:r>
                  <a:rPr lang="en-US" sz="1050" dirty="0">
                    <a:solidFill>
                      <a:schemeClr val="tx1"/>
                    </a:solidFill>
                  </a:rPr>
                  <a:t> is now expected to be very small</a:t>
                </a:r>
              </a:p>
              <a:p>
                <a:pPr marL="228600" indent="-228600">
                  <a:buAutoNum type="arabicPeriod"/>
                </a:pPr>
                <a:endParaRPr lang="en-US" sz="1050" dirty="0">
                  <a:solidFill>
                    <a:srgbClr val="0066CC"/>
                  </a:solidFill>
                  <a:latin typeface="Cambria Math" panose="02040503050406030204" pitchFamily="18" charset="0"/>
                </a:endParaRPr>
              </a:p>
            </p:txBody>
          </p:sp>
        </mc:Choice>
        <mc:Fallback xmlns="">
          <p:sp>
            <p:nvSpPr>
              <p:cNvPr id="22" name="TextBox 21">
                <a:extLst>
                  <a:ext uri="{FF2B5EF4-FFF2-40B4-BE49-F238E27FC236}">
                    <a16:creationId xmlns:a16="http://schemas.microsoft.com/office/drawing/2014/main" id="{339084BA-8C2B-4041-98FA-4E37FDEAFB68}"/>
                  </a:ext>
                </a:extLst>
              </p:cNvPr>
              <p:cNvSpPr txBox="1">
                <a:spLocks noRot="1" noChangeAspect="1" noMove="1" noResize="1" noEditPoints="1" noAdjustHandles="1" noChangeArrowheads="1" noChangeShapeType="1" noTextEdit="1"/>
              </p:cNvSpPr>
              <p:nvPr/>
            </p:nvSpPr>
            <p:spPr>
              <a:xfrm>
                <a:off x="3200400" y="5270673"/>
                <a:ext cx="2209800" cy="1131079"/>
              </a:xfrm>
              <a:prstGeom prst="rect">
                <a:avLst/>
              </a:prstGeom>
              <a:blipFill>
                <a:blip r:embed="rId7"/>
                <a:stretch>
                  <a:fillRect l="-3581" t="-3784"/>
                </a:stretch>
              </a:blipFill>
            </p:spPr>
            <p:txBody>
              <a:bodyPr/>
              <a:lstStyle/>
              <a:p>
                <a:r>
                  <a:rPr lang="en-US">
                    <a:noFill/>
                  </a:rPr>
                  <a:t> </a:t>
                </a:r>
              </a:p>
            </p:txBody>
          </p:sp>
        </mc:Fallback>
      </mc:AlternateContent>
      <p:cxnSp>
        <p:nvCxnSpPr>
          <p:cNvPr id="24" name="Straight Connector 23">
            <a:extLst>
              <a:ext uri="{FF2B5EF4-FFF2-40B4-BE49-F238E27FC236}">
                <a16:creationId xmlns:a16="http://schemas.microsoft.com/office/drawing/2014/main" id="{8F21D997-E50C-4B08-BCFA-57B561039F64}"/>
              </a:ext>
            </a:extLst>
          </p:cNvPr>
          <p:cNvCxnSpPr/>
          <p:nvPr/>
        </p:nvCxnSpPr>
        <p:spPr bwMode="auto">
          <a:xfrm>
            <a:off x="5715000" y="4495800"/>
            <a:ext cx="0" cy="1828800"/>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F9A743EC-0D4F-4265-BC2D-9F130F7B62DB}"/>
              </a:ext>
            </a:extLst>
          </p:cNvPr>
          <p:cNvSpPr txBox="1"/>
          <p:nvPr/>
        </p:nvSpPr>
        <p:spPr>
          <a:xfrm>
            <a:off x="5867400" y="4455300"/>
            <a:ext cx="2743200" cy="1169551"/>
          </a:xfrm>
          <a:prstGeom prst="rect">
            <a:avLst/>
          </a:prstGeom>
          <a:noFill/>
          <a:ln>
            <a:solidFill>
              <a:schemeClr val="tx1"/>
            </a:solidFill>
          </a:ln>
        </p:spPr>
        <p:txBody>
          <a:bodyPr wrap="square" rtlCol="0">
            <a:spAutoFit/>
          </a:bodyPr>
          <a:lstStyle/>
          <a:p>
            <a:r>
              <a:rPr lang="en-US" sz="1400" dirty="0">
                <a:solidFill>
                  <a:schemeClr val="tx1"/>
                </a:solidFill>
              </a:rPr>
              <a:t>Note: In steady state, the updates to estimated residual CFOs at either AP </a:t>
            </a:r>
            <a:r>
              <a:rPr lang="en-US" sz="1400" dirty="0">
                <a:solidFill>
                  <a:schemeClr val="tx1"/>
                </a:solidFill>
                <a:sym typeface="Wingdings" panose="05000000000000000000" pitchFamily="2" charset="2"/>
              </a:rPr>
              <a:t>remain fairly small,</a:t>
            </a:r>
            <a:r>
              <a:rPr lang="en-US" sz="1400" dirty="0">
                <a:solidFill>
                  <a:schemeClr val="tx1"/>
                </a:solidFill>
              </a:rPr>
              <a:t> tracking carrier frequency drift due to phase noise.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Joint Sounding (2/2)</a:t>
            </a:r>
            <a:endParaRPr lang="en-GB" sz="3200" dirty="0"/>
          </a:p>
        </p:txBody>
      </p:sp>
      <mc:AlternateContent xmlns:mc="http://schemas.openxmlformats.org/markup-compatibility/2006" xmlns:a14="http://schemas.microsoft.com/office/drawing/2010/main">
        <mc:Choice Requires="a14">
          <p:sp>
            <p:nvSpPr>
              <p:cNvPr id="9218" name="Rectangle 2"/>
              <p:cNvSpPr>
                <a:spLocks noGrp="1" noChangeArrowheads="1"/>
              </p:cNvSpPr>
              <p:nvPr>
                <p:ph idx="1"/>
              </p:nvPr>
            </p:nvSpPr>
            <p:spPr>
              <a:xfrm>
                <a:off x="609600" y="4346654"/>
                <a:ext cx="7770813" cy="1673146"/>
              </a:xfrm>
              <a:ln/>
            </p:spPr>
            <p:txBody>
              <a:bodyPr/>
              <a:lstStyle/>
              <a:p>
                <a:pPr marL="0" indent="0" algn="just"/>
                <a:r>
                  <a:rPr lang="en-US" sz="1600" dirty="0"/>
                  <a:t>Highlights</a:t>
                </a:r>
              </a:p>
              <a:p>
                <a:pPr marL="428626" lvl="1" indent="-128588" algn="just">
                  <a:buFont typeface="Arial" panose="020B0604020202020204" pitchFamily="34" charset="0"/>
                  <a:buChar char="•"/>
                </a:pPr>
                <a:r>
                  <a:rPr lang="en-US" sz="1400" dirty="0"/>
                  <a:t>Sync refinement at each inter-AP communication: Receiving AP always estimates (residual) CFO w.r.t to the transmitting AP</a:t>
                </a:r>
              </a:p>
              <a:p>
                <a:pPr marL="728663" lvl="2" indent="-128588" algn="just">
                  <a:buFont typeface="Arial" panose="020B0604020202020204" pitchFamily="34" charset="0"/>
                  <a:buChar char="•"/>
                </a:pPr>
                <a:r>
                  <a:rPr lang="en-US" sz="1200" dirty="0"/>
                  <a:t>I.e. both APs participate in refinement, follow identical behavior </a:t>
                </a:r>
              </a:p>
              <a:p>
                <a:pPr marL="728663" lvl="2" indent="-128588" algn="just">
                  <a:buFont typeface="Arial" panose="020B0604020202020204" pitchFamily="34" charset="0"/>
                  <a:buChar char="•"/>
                </a:pPr>
                <a:r>
                  <a:rPr lang="en-US" sz="1200" dirty="0"/>
                  <a:t>No need to negotiate/designate different sync roles</a:t>
                </a:r>
              </a:p>
              <a:p>
                <a:pPr marL="428626" lvl="1" indent="-128588" algn="just">
                  <a:buFont typeface="Arial" panose="020B0604020202020204" pitchFamily="34" charset="0"/>
                  <a:buChar char="•"/>
                </a:pPr>
                <a:r>
                  <a:rPr lang="en-US" sz="1400" dirty="0"/>
                  <a:t>Transmitting AP always applies latest estimated CFO correction (if available)</a:t>
                </a:r>
              </a:p>
              <a:p>
                <a:pPr marL="728663" lvl="2" indent="-128588" algn="just">
                  <a:buFont typeface="Arial" panose="020B0604020202020204" pitchFamily="34" charset="0"/>
                  <a:buChar char="•"/>
                </a:pPr>
                <a:r>
                  <a:rPr lang="en-US" sz="1200" dirty="0"/>
                  <a:t>Recall, CFO corrections are forgotten by the APs if not refreshed/used for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𝑠𝑦𝑛𝑐</m:t>
                        </m:r>
                      </m:sub>
                    </m:sSub>
                  </m:oMath>
                </a14:m>
                <a:r>
                  <a:rPr lang="en-US" sz="1200" dirty="0"/>
                  <a:t> seconds.</a:t>
                </a:r>
              </a:p>
              <a:p>
                <a:pPr marL="428626" lvl="1" indent="-128588" algn="just">
                  <a:buFont typeface="Arial" panose="020B0604020202020204" pitchFamily="34" charset="0"/>
                  <a:buChar char="•"/>
                </a:pPr>
                <a:r>
                  <a:rPr lang="en-US" sz="1400" dirty="0"/>
                  <a:t>Simpler spec writing, more robust/faster convergent sync, symmetric AP behaviors</a:t>
                </a:r>
              </a:p>
            </p:txBody>
          </p:sp>
        </mc:Choice>
        <mc:Fallback xmlns="">
          <p:sp>
            <p:nvSpPr>
              <p:cNvPr id="9218" name="Rectangle 2"/>
              <p:cNvSpPr>
                <a:spLocks noGrp="1" noRot="1" noChangeAspect="1" noMove="1" noResize="1" noEditPoints="1" noAdjustHandles="1" noChangeArrowheads="1" noChangeShapeType="1" noTextEdit="1"/>
              </p:cNvSpPr>
              <p:nvPr>
                <p:ph idx="1"/>
              </p:nvPr>
            </p:nvSpPr>
            <p:spPr>
              <a:xfrm>
                <a:off x="609600" y="4346654"/>
                <a:ext cx="7770813" cy="1673146"/>
              </a:xfrm>
              <a:blipFill>
                <a:blip r:embed="rId3"/>
                <a:stretch>
                  <a:fillRect l="-392" t="-1091" r="-157" b="-24364"/>
                </a:stretch>
              </a:blipFill>
              <a:ln/>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pic>
        <p:nvPicPr>
          <p:cNvPr id="9" name="Picture 8">
            <a:extLst>
              <a:ext uri="{FF2B5EF4-FFF2-40B4-BE49-F238E27FC236}">
                <a16:creationId xmlns:a16="http://schemas.microsoft.com/office/drawing/2014/main" id="{30C41E0D-1F2E-4B67-ADBB-C7411141F4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13" y="1447800"/>
            <a:ext cx="7315167" cy="2809448"/>
          </a:xfrm>
          <a:prstGeom prst="rect">
            <a:avLst/>
          </a:prstGeom>
        </p:spPr>
      </p:pic>
    </p:spTree>
    <p:extLst>
      <p:ext uri="{BB962C8B-B14F-4D97-AF65-F5344CB8AC3E}">
        <p14:creationId xmlns:p14="http://schemas.microsoft.com/office/powerpoint/2010/main" val="29447732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Sequential Sounding (1/2)</a:t>
            </a:r>
            <a:endParaRPr lang="en-GB" sz="3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p:pic>
        <p:nvPicPr>
          <p:cNvPr id="3" name="Picture 2">
            <a:extLst>
              <a:ext uri="{FF2B5EF4-FFF2-40B4-BE49-F238E27FC236}">
                <a16:creationId xmlns:a16="http://schemas.microsoft.com/office/drawing/2014/main" id="{970C8CEE-1E6A-4801-860C-045BBC2651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89" y="1524000"/>
            <a:ext cx="7844911" cy="2536385"/>
          </a:xfrm>
          <a:prstGeom prst="rect">
            <a:avLst/>
          </a:prstGeom>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9C0C1415-024E-45FB-B8A8-1C5FDB344E77}"/>
                  </a:ext>
                </a:extLst>
              </p:cNvPr>
              <p:cNvSpPr txBox="1"/>
              <p:nvPr/>
            </p:nvSpPr>
            <p:spPr>
              <a:xfrm>
                <a:off x="2399507" y="4089072"/>
                <a:ext cx="2209800" cy="161583"/>
              </a:xfrm>
              <a:prstGeom prst="rect">
                <a:avLst/>
              </a:prstGeom>
              <a:noFill/>
            </p:spPr>
            <p:txBody>
              <a:bodyPr wrap="square" lIns="0" tIns="0" rIns="0" bIns="0" rtlCol="0">
                <a:spAutoFit/>
              </a:bodyPr>
              <a:lstStyle/>
              <a:p>
                <a:r>
                  <a:rPr lang="en-US" sz="1050" dirty="0">
                    <a:solidFill>
                      <a:schemeClr val="tx1"/>
                    </a:solidFill>
                  </a:rPr>
                  <a:t>1. At </a:t>
                </a:r>
                <a:r>
                  <a:rPr lang="en-US" sz="1050" b="1" dirty="0">
                    <a:solidFill>
                      <a:schemeClr val="tx1"/>
                    </a:solidFill>
                  </a:rPr>
                  <a:t>AP2</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21</m:t>
                        </m:r>
                      </m:sub>
                    </m:sSub>
                  </m:oMath>
                </a14:m>
                <a:endParaRPr lang="en-US" sz="1050" b="1" dirty="0">
                  <a:solidFill>
                    <a:schemeClr val="tx1"/>
                  </a:solidFill>
                </a:endParaRPr>
              </a:p>
            </p:txBody>
          </p:sp>
        </mc:Choice>
        <mc:Fallback xmlns="">
          <p:sp>
            <p:nvSpPr>
              <p:cNvPr id="10" name="TextBox 9">
                <a:extLst>
                  <a:ext uri="{FF2B5EF4-FFF2-40B4-BE49-F238E27FC236}">
                    <a16:creationId xmlns:a16="http://schemas.microsoft.com/office/drawing/2014/main" id="{9C0C1415-024E-45FB-B8A8-1C5FDB344E77}"/>
                  </a:ext>
                </a:extLst>
              </p:cNvPr>
              <p:cNvSpPr txBox="1">
                <a:spLocks noRot="1" noChangeAspect="1" noMove="1" noResize="1" noEditPoints="1" noAdjustHandles="1" noChangeArrowheads="1" noChangeShapeType="1" noTextEdit="1"/>
              </p:cNvSpPr>
              <p:nvPr/>
            </p:nvSpPr>
            <p:spPr>
              <a:xfrm>
                <a:off x="2399507" y="4089072"/>
                <a:ext cx="2209800" cy="161583"/>
              </a:xfrm>
              <a:prstGeom prst="rect">
                <a:avLst/>
              </a:prstGeom>
              <a:blipFill>
                <a:blip r:embed="rId4"/>
                <a:stretch>
                  <a:fillRect l="-3867" t="-26923" b="-5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6D393DD-45E0-4BD1-B176-743D5468ADBD}"/>
                  </a:ext>
                </a:extLst>
              </p:cNvPr>
              <p:cNvSpPr txBox="1"/>
              <p:nvPr/>
            </p:nvSpPr>
            <p:spPr>
              <a:xfrm>
                <a:off x="2895600" y="4305102"/>
                <a:ext cx="2209800" cy="646331"/>
              </a:xfrm>
              <a:prstGeom prst="rect">
                <a:avLst/>
              </a:prstGeom>
              <a:noFill/>
            </p:spPr>
            <p:txBody>
              <a:bodyPr wrap="square" lIns="0" tIns="0" rIns="0" bIns="0" rtlCol="0">
                <a:spAutoFit/>
              </a:bodyPr>
              <a:lstStyle/>
              <a:p>
                <a:r>
                  <a:rPr lang="en-US" sz="1050" dirty="0">
                    <a:solidFill>
                      <a:srgbClr val="00B050"/>
                    </a:solidFill>
                  </a:rPr>
                  <a:t>2. Then compensate AP2’s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𝑛𝑒𝑤</m:t>
                          </m:r>
                        </m:e>
                      </m:d>
                      <m:r>
                        <a:rPr lang="en-US" sz="1050" b="0" i="1" smtClean="0">
                          <a:solidFill>
                            <a:srgbClr val="00B050"/>
                          </a:solidFill>
                          <a:latin typeface="Cambria Math" panose="02040503050406030204" pitchFamily="18" charset="0"/>
                        </a:rPr>
                        <m:t>=</m:t>
                      </m:r>
                      <m:sSub>
                        <m:sSubPr>
                          <m:ctrlPr>
                            <a:rPr lang="en-US" sz="1050" b="0" i="1" smtClean="0">
                              <a:solidFill>
                                <a:srgbClr val="00B050"/>
                              </a:solidFill>
                              <a:latin typeface="Cambria Math" panose="02040503050406030204" pitchFamily="18" charset="0"/>
                            </a:rPr>
                          </m:ctrlPr>
                        </m:sSubPr>
                        <m:e>
                          <m:r>
                            <a:rPr lang="en-US" sz="1050" b="0" i="1" smtClean="0">
                              <a:solidFill>
                                <a:srgbClr val="00B050"/>
                              </a:solidFill>
                              <a:latin typeface="Cambria Math" panose="02040503050406030204" pitchFamily="18" charset="0"/>
                            </a:rPr>
                            <m:t>𝑓</m:t>
                          </m:r>
                        </m:e>
                        <m:sub>
                          <m:r>
                            <a:rPr lang="en-US" sz="1050" b="0" i="1" smtClean="0">
                              <a:solidFill>
                                <a:srgbClr val="00B050"/>
                              </a:solidFill>
                              <a:latin typeface="Cambria Math" panose="02040503050406030204" pitchFamily="18" charset="0"/>
                            </a:rPr>
                            <m:t>𝐴𝑃</m:t>
                          </m:r>
                          <m:r>
                            <a:rPr lang="en-US" sz="1050" b="0" i="1" smtClean="0">
                              <a:solidFill>
                                <a:srgbClr val="00B050"/>
                              </a:solidFill>
                              <a:latin typeface="Cambria Math" panose="02040503050406030204" pitchFamily="18" charset="0"/>
                            </a:rPr>
                            <m:t>2</m:t>
                          </m:r>
                        </m:sub>
                      </m:sSub>
                      <m:d>
                        <m:dPr>
                          <m:ctrlPr>
                            <a:rPr lang="en-US" sz="1050" b="0" i="1" smtClean="0">
                              <a:solidFill>
                                <a:srgbClr val="00B050"/>
                              </a:solidFill>
                              <a:latin typeface="Cambria Math" panose="02040503050406030204" pitchFamily="18" charset="0"/>
                            </a:rPr>
                          </m:ctrlPr>
                        </m:dPr>
                        <m:e>
                          <m:r>
                            <a:rPr lang="en-US" sz="1050" b="0" i="1" smtClean="0">
                              <a:solidFill>
                                <a:srgbClr val="00B050"/>
                              </a:solidFill>
                              <a:latin typeface="Cambria Math" panose="02040503050406030204" pitchFamily="18" charset="0"/>
                            </a:rPr>
                            <m:t>𝑜𝑙𝑑</m:t>
                          </m:r>
                        </m:e>
                      </m:d>
                      <m:r>
                        <a:rPr lang="en-US" sz="1050" b="0" i="1" smtClean="0">
                          <a:solidFill>
                            <a:srgbClr val="00B050"/>
                          </a:solidFill>
                          <a:latin typeface="Cambria Math" panose="02040503050406030204" pitchFamily="18" charset="0"/>
                        </a:rPr>
                        <m:t>+</m:t>
                      </m:r>
                      <m:r>
                        <m:rPr>
                          <m:sty m:val="p"/>
                        </m:rPr>
                        <a:rPr lang="en-US" sz="1050">
                          <a:solidFill>
                            <a:srgbClr val="00B050"/>
                          </a:solidFill>
                          <a:latin typeface="Cambria Math" panose="02040503050406030204" pitchFamily="18" charset="0"/>
                        </a:rPr>
                        <m:t>Δ</m:t>
                      </m:r>
                      <m:sSub>
                        <m:sSubPr>
                          <m:ctrlPr>
                            <a:rPr lang="en-US" sz="1050" i="1">
                              <a:solidFill>
                                <a:srgbClr val="00B050"/>
                              </a:solidFill>
                              <a:latin typeface="Cambria Math" panose="02040503050406030204" pitchFamily="18" charset="0"/>
                            </a:rPr>
                          </m:ctrlPr>
                        </m:sSubPr>
                        <m:e>
                          <m:r>
                            <a:rPr lang="en-US" sz="1050" i="1">
                              <a:solidFill>
                                <a:srgbClr val="00B050"/>
                              </a:solidFill>
                              <a:latin typeface="Cambria Math" panose="02040503050406030204" pitchFamily="18" charset="0"/>
                            </a:rPr>
                            <m:t>𝑓</m:t>
                          </m:r>
                        </m:e>
                        <m:sub>
                          <m:r>
                            <a:rPr lang="en-US" sz="1050" i="1">
                              <a:solidFill>
                                <a:srgbClr val="00B050"/>
                              </a:solidFill>
                              <a:latin typeface="Cambria Math" panose="02040503050406030204" pitchFamily="18" charset="0"/>
                            </a:rPr>
                            <m:t>21</m:t>
                          </m:r>
                        </m:sub>
                      </m:sSub>
                    </m:oMath>
                  </m:oMathPara>
                </a14:m>
                <a:endParaRPr lang="en-US" sz="1050" dirty="0">
                  <a:solidFill>
                    <a:srgbClr val="00B050"/>
                  </a:solidFill>
                </a:endParaRPr>
              </a:p>
              <a:p>
                <a:pPr marL="228600" indent="-228600">
                  <a:buAutoNum type="arabicPeriod"/>
                </a:pPr>
                <a:endParaRPr lang="en-US" sz="1050" dirty="0">
                  <a:solidFill>
                    <a:srgbClr val="00B050"/>
                  </a:solidFill>
                  <a:latin typeface="Cambria Math" panose="02040503050406030204" pitchFamily="18" charset="0"/>
                </a:endParaRPr>
              </a:p>
            </p:txBody>
          </p:sp>
        </mc:Choice>
        <mc:Fallback xmlns="">
          <p:sp>
            <p:nvSpPr>
              <p:cNvPr id="11" name="TextBox 10">
                <a:extLst>
                  <a:ext uri="{FF2B5EF4-FFF2-40B4-BE49-F238E27FC236}">
                    <a16:creationId xmlns:a16="http://schemas.microsoft.com/office/drawing/2014/main" id="{36D393DD-45E0-4BD1-B176-743D5468ADBD}"/>
                  </a:ext>
                </a:extLst>
              </p:cNvPr>
              <p:cNvSpPr txBox="1">
                <a:spLocks noRot="1" noChangeAspect="1" noMove="1" noResize="1" noEditPoints="1" noAdjustHandles="1" noChangeArrowheads="1" noChangeShapeType="1" noTextEdit="1"/>
              </p:cNvSpPr>
              <p:nvPr/>
            </p:nvSpPr>
            <p:spPr>
              <a:xfrm>
                <a:off x="2895600" y="4305102"/>
                <a:ext cx="2209800" cy="646331"/>
              </a:xfrm>
              <a:prstGeom prst="rect">
                <a:avLst/>
              </a:prstGeom>
              <a:blipFill>
                <a:blip r:embed="rId5"/>
                <a:stretch>
                  <a:fillRect l="-3581" t="-66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77E34C4-7152-4832-AF15-C2BDA5095996}"/>
                  </a:ext>
                </a:extLst>
              </p:cNvPr>
              <p:cNvSpPr txBox="1"/>
              <p:nvPr/>
            </p:nvSpPr>
            <p:spPr>
              <a:xfrm>
                <a:off x="3717074" y="4861142"/>
                <a:ext cx="2209800" cy="161583"/>
              </a:xfrm>
              <a:prstGeom prst="rect">
                <a:avLst/>
              </a:prstGeom>
              <a:noFill/>
            </p:spPr>
            <p:txBody>
              <a:bodyPr wrap="square" lIns="0" tIns="0" rIns="0" bIns="0" rtlCol="0">
                <a:spAutoFit/>
              </a:bodyPr>
              <a:lstStyle/>
              <a:p>
                <a:r>
                  <a:rPr lang="en-US" sz="1050" dirty="0">
                    <a:solidFill>
                      <a:schemeClr val="tx1"/>
                    </a:solidFill>
                  </a:rPr>
                  <a:t>3. At </a:t>
                </a:r>
                <a:r>
                  <a:rPr lang="en-US" sz="1050" b="1" dirty="0">
                    <a:solidFill>
                      <a:schemeClr val="tx1"/>
                    </a:solidFill>
                  </a:rPr>
                  <a:t>AP1</a:t>
                </a:r>
                <a:r>
                  <a:rPr lang="en-US" sz="1050" dirty="0">
                    <a:solidFill>
                      <a:schemeClr val="tx1"/>
                    </a:solidFill>
                  </a:rPr>
                  <a:t>, update estimated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b="0" i="1" smtClean="0">
                            <a:solidFill>
                              <a:schemeClr val="tx1"/>
                            </a:solidFill>
                            <a:latin typeface="Cambria Math" panose="02040503050406030204" pitchFamily="18" charset="0"/>
                          </a:rPr>
                          <m:t>12</m:t>
                        </m:r>
                      </m:sub>
                    </m:sSub>
                  </m:oMath>
                </a14:m>
                <a:endParaRPr lang="en-US" sz="1050" dirty="0">
                  <a:solidFill>
                    <a:srgbClr val="0066CC"/>
                  </a:solidFill>
                  <a:latin typeface="Cambria Math" panose="02040503050406030204" pitchFamily="18" charset="0"/>
                </a:endParaRPr>
              </a:p>
            </p:txBody>
          </p:sp>
        </mc:Choice>
        <mc:Fallback xmlns="">
          <p:sp>
            <p:nvSpPr>
              <p:cNvPr id="12" name="TextBox 11">
                <a:extLst>
                  <a:ext uri="{FF2B5EF4-FFF2-40B4-BE49-F238E27FC236}">
                    <a16:creationId xmlns:a16="http://schemas.microsoft.com/office/drawing/2014/main" id="{077E34C4-7152-4832-AF15-C2BDA5095996}"/>
                  </a:ext>
                </a:extLst>
              </p:cNvPr>
              <p:cNvSpPr txBox="1">
                <a:spLocks noRot="1" noChangeAspect="1" noMove="1" noResize="1" noEditPoints="1" noAdjustHandles="1" noChangeArrowheads="1" noChangeShapeType="1" noTextEdit="1"/>
              </p:cNvSpPr>
              <p:nvPr/>
            </p:nvSpPr>
            <p:spPr>
              <a:xfrm>
                <a:off x="3717074" y="4861142"/>
                <a:ext cx="2209800" cy="161583"/>
              </a:xfrm>
              <a:prstGeom prst="rect">
                <a:avLst/>
              </a:prstGeom>
              <a:blipFill>
                <a:blip r:embed="rId6"/>
                <a:stretch>
                  <a:fillRect l="-3867" t="-25926" b="-481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DB261C24-901E-4154-87C8-01DBCC08D71D}"/>
                  </a:ext>
                </a:extLst>
              </p:cNvPr>
              <p:cNvSpPr txBox="1"/>
              <p:nvPr/>
            </p:nvSpPr>
            <p:spPr>
              <a:xfrm>
                <a:off x="3956825" y="5111850"/>
                <a:ext cx="2209800" cy="1131079"/>
              </a:xfrm>
              <a:prstGeom prst="rect">
                <a:avLst/>
              </a:prstGeom>
              <a:noFill/>
            </p:spPr>
            <p:txBody>
              <a:bodyPr wrap="square" lIns="0" tIns="0" rIns="0" bIns="0" rtlCol="0">
                <a:spAutoFit/>
              </a:bodyPr>
              <a:lstStyle/>
              <a:p>
                <a:r>
                  <a:rPr lang="en-US" sz="1050" dirty="0">
                    <a:solidFill>
                      <a:srgbClr val="0066CC"/>
                    </a:solidFill>
                  </a:rPr>
                  <a:t>4. Then compensate AP1’s carrier for subsequent transmissions</a:t>
                </a:r>
              </a:p>
              <a:p>
                <a:pPr/>
                <a14:m>
                  <m:oMathPara xmlns:m="http://schemas.openxmlformats.org/officeDocument/2006/math">
                    <m:oMathParaPr>
                      <m:jc m:val="centerGroup"/>
                    </m:oMathParaPr>
                    <m:oMath xmlns:m="http://schemas.openxmlformats.org/officeDocument/2006/math">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𝑛𝑒𝑤</m:t>
                          </m:r>
                        </m:e>
                      </m:d>
                      <m:r>
                        <a:rPr lang="en-US" sz="1050" b="0" i="1" smtClean="0">
                          <a:solidFill>
                            <a:srgbClr val="0066CC"/>
                          </a:solidFill>
                          <a:latin typeface="Cambria Math" panose="02040503050406030204" pitchFamily="18" charset="0"/>
                        </a:rPr>
                        <m:t>=</m:t>
                      </m:r>
                      <m:sSub>
                        <m:sSubPr>
                          <m:ctrlPr>
                            <a:rPr lang="en-US" sz="1050" b="0" i="1" smtClean="0">
                              <a:solidFill>
                                <a:srgbClr val="0066CC"/>
                              </a:solidFill>
                              <a:latin typeface="Cambria Math" panose="02040503050406030204" pitchFamily="18" charset="0"/>
                            </a:rPr>
                          </m:ctrlPr>
                        </m:sSubPr>
                        <m:e>
                          <m:r>
                            <a:rPr lang="en-US" sz="1050" b="0" i="1" smtClean="0">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𝐴𝑃</m:t>
                          </m:r>
                          <m:r>
                            <a:rPr lang="en-US" sz="1050" b="0" i="1" smtClean="0">
                              <a:solidFill>
                                <a:srgbClr val="0066CC"/>
                              </a:solidFill>
                              <a:latin typeface="Cambria Math" panose="02040503050406030204" pitchFamily="18" charset="0"/>
                            </a:rPr>
                            <m:t>1</m:t>
                          </m:r>
                        </m:sub>
                      </m:sSub>
                      <m:d>
                        <m:dPr>
                          <m:ctrlPr>
                            <a:rPr lang="en-US" sz="1050" b="0" i="1" smtClean="0">
                              <a:solidFill>
                                <a:srgbClr val="0066CC"/>
                              </a:solidFill>
                              <a:latin typeface="Cambria Math" panose="02040503050406030204" pitchFamily="18" charset="0"/>
                            </a:rPr>
                          </m:ctrlPr>
                        </m:dPr>
                        <m:e>
                          <m:r>
                            <a:rPr lang="en-US" sz="1050" b="0" i="1" smtClean="0">
                              <a:solidFill>
                                <a:srgbClr val="0066CC"/>
                              </a:solidFill>
                              <a:latin typeface="Cambria Math" panose="02040503050406030204" pitchFamily="18" charset="0"/>
                            </a:rPr>
                            <m:t>𝑜𝑙𝑑</m:t>
                          </m:r>
                        </m:e>
                      </m:d>
                      <m:r>
                        <a:rPr lang="en-US" sz="1050" b="0" i="1" smtClean="0">
                          <a:solidFill>
                            <a:srgbClr val="0066CC"/>
                          </a:solidFill>
                          <a:latin typeface="Cambria Math" panose="02040503050406030204" pitchFamily="18" charset="0"/>
                        </a:rPr>
                        <m:t>+</m:t>
                      </m:r>
                      <m:r>
                        <m:rPr>
                          <m:sty m:val="p"/>
                        </m:rPr>
                        <a:rPr lang="en-US" sz="1050">
                          <a:solidFill>
                            <a:srgbClr val="0066CC"/>
                          </a:solidFill>
                          <a:latin typeface="Cambria Math" panose="02040503050406030204" pitchFamily="18" charset="0"/>
                        </a:rPr>
                        <m:t>Δ</m:t>
                      </m:r>
                      <m:sSub>
                        <m:sSubPr>
                          <m:ctrlPr>
                            <a:rPr lang="en-US" sz="1050" i="1">
                              <a:solidFill>
                                <a:srgbClr val="0066CC"/>
                              </a:solidFill>
                              <a:latin typeface="Cambria Math" panose="02040503050406030204" pitchFamily="18" charset="0"/>
                            </a:rPr>
                          </m:ctrlPr>
                        </m:sSubPr>
                        <m:e>
                          <m:r>
                            <a:rPr lang="en-US" sz="1050" i="1">
                              <a:solidFill>
                                <a:srgbClr val="0066CC"/>
                              </a:solidFill>
                              <a:latin typeface="Cambria Math" panose="02040503050406030204" pitchFamily="18" charset="0"/>
                            </a:rPr>
                            <m:t>𝑓</m:t>
                          </m:r>
                        </m:e>
                        <m:sub>
                          <m:r>
                            <a:rPr lang="en-US" sz="1050" b="0" i="1" smtClean="0">
                              <a:solidFill>
                                <a:srgbClr val="0066CC"/>
                              </a:solidFill>
                              <a:latin typeface="Cambria Math" panose="02040503050406030204" pitchFamily="18" charset="0"/>
                            </a:rPr>
                            <m:t>12</m:t>
                          </m:r>
                        </m:sub>
                      </m:sSub>
                    </m:oMath>
                  </m:oMathPara>
                </a14:m>
                <a:endParaRPr lang="en-US" sz="1050" dirty="0">
                  <a:solidFill>
                    <a:srgbClr val="0066CC"/>
                  </a:solidFill>
                </a:endParaRPr>
              </a:p>
              <a:p>
                <a:endParaRPr lang="en-US" sz="1050" dirty="0">
                  <a:solidFill>
                    <a:srgbClr val="0066CC"/>
                  </a:solidFill>
                </a:endParaRPr>
              </a:p>
              <a:p>
                <a:r>
                  <a:rPr lang="en-US" sz="1050" dirty="0">
                    <a:solidFill>
                      <a:schemeClr val="tx1"/>
                    </a:solidFill>
                  </a:rPr>
                  <a:t>Note: residual CFO </a:t>
                </a:r>
                <a14:m>
                  <m:oMath xmlns:m="http://schemas.openxmlformats.org/officeDocument/2006/math">
                    <m:r>
                      <m:rPr>
                        <m:sty m:val="p"/>
                      </m:rPr>
                      <a:rPr lang="en-US" sz="1050">
                        <a:solidFill>
                          <a:schemeClr val="tx1"/>
                        </a:solidFill>
                        <a:latin typeface="Cambria Math" panose="02040503050406030204" pitchFamily="18" charset="0"/>
                      </a:rPr>
                      <m:t>Δ</m:t>
                    </m:r>
                    <m:sSub>
                      <m:sSubPr>
                        <m:ctrlPr>
                          <a:rPr lang="en-US" sz="1050" i="1">
                            <a:solidFill>
                              <a:schemeClr val="tx1"/>
                            </a:solidFill>
                            <a:latin typeface="Cambria Math" panose="02040503050406030204" pitchFamily="18" charset="0"/>
                          </a:rPr>
                        </m:ctrlPr>
                      </m:sSubPr>
                      <m:e>
                        <m:r>
                          <a:rPr lang="en-US" sz="1050" i="1">
                            <a:solidFill>
                              <a:schemeClr val="tx1"/>
                            </a:solidFill>
                            <a:latin typeface="Cambria Math" panose="02040503050406030204" pitchFamily="18" charset="0"/>
                          </a:rPr>
                          <m:t>𝑓</m:t>
                        </m:r>
                      </m:e>
                      <m:sub>
                        <m:r>
                          <a:rPr lang="en-US" sz="1050" i="1">
                            <a:solidFill>
                              <a:schemeClr val="tx1"/>
                            </a:solidFill>
                            <a:latin typeface="Cambria Math" panose="02040503050406030204" pitchFamily="18" charset="0"/>
                          </a:rPr>
                          <m:t>12</m:t>
                        </m:r>
                      </m:sub>
                    </m:sSub>
                  </m:oMath>
                </a14:m>
                <a:r>
                  <a:rPr lang="en-US" sz="1050" dirty="0">
                    <a:solidFill>
                      <a:schemeClr val="tx1"/>
                    </a:solidFill>
                  </a:rPr>
                  <a:t> is now expected to be very small</a:t>
                </a:r>
              </a:p>
              <a:p>
                <a:pPr marL="228600" indent="-228600">
                  <a:buAutoNum type="arabicPeriod"/>
                </a:pPr>
                <a:endParaRPr lang="en-US" sz="1050" dirty="0">
                  <a:solidFill>
                    <a:srgbClr val="0066CC"/>
                  </a:solidFill>
                  <a:latin typeface="Cambria Math" panose="02040503050406030204" pitchFamily="18" charset="0"/>
                </a:endParaRPr>
              </a:p>
            </p:txBody>
          </p:sp>
        </mc:Choice>
        <mc:Fallback xmlns="">
          <p:sp>
            <p:nvSpPr>
              <p:cNvPr id="13" name="TextBox 12">
                <a:extLst>
                  <a:ext uri="{FF2B5EF4-FFF2-40B4-BE49-F238E27FC236}">
                    <a16:creationId xmlns:a16="http://schemas.microsoft.com/office/drawing/2014/main" id="{DB261C24-901E-4154-87C8-01DBCC08D71D}"/>
                  </a:ext>
                </a:extLst>
              </p:cNvPr>
              <p:cNvSpPr txBox="1">
                <a:spLocks noRot="1" noChangeAspect="1" noMove="1" noResize="1" noEditPoints="1" noAdjustHandles="1" noChangeArrowheads="1" noChangeShapeType="1" noTextEdit="1"/>
              </p:cNvSpPr>
              <p:nvPr/>
            </p:nvSpPr>
            <p:spPr>
              <a:xfrm>
                <a:off x="3956825" y="5111850"/>
                <a:ext cx="2209800" cy="1131079"/>
              </a:xfrm>
              <a:prstGeom prst="rect">
                <a:avLst/>
              </a:prstGeom>
              <a:blipFill>
                <a:blip r:embed="rId7"/>
                <a:stretch>
                  <a:fillRect l="-3581" t="-3784"/>
                </a:stretch>
              </a:blipFill>
            </p:spPr>
            <p:txBody>
              <a:bodyPr/>
              <a:lstStyle/>
              <a:p>
                <a:r>
                  <a:rPr lang="en-US">
                    <a:noFill/>
                  </a:rPr>
                  <a:t> </a:t>
                </a:r>
              </a:p>
            </p:txBody>
          </p:sp>
        </mc:Fallback>
      </mc:AlternateContent>
      <p:cxnSp>
        <p:nvCxnSpPr>
          <p:cNvPr id="14" name="Straight Connector 13">
            <a:extLst>
              <a:ext uri="{FF2B5EF4-FFF2-40B4-BE49-F238E27FC236}">
                <a16:creationId xmlns:a16="http://schemas.microsoft.com/office/drawing/2014/main" id="{F4E3BA06-07BA-4410-8F86-6E05DC8A8791}"/>
              </a:ext>
            </a:extLst>
          </p:cNvPr>
          <p:cNvCxnSpPr>
            <a:cxnSpLocks/>
          </p:cNvCxnSpPr>
          <p:nvPr/>
        </p:nvCxnSpPr>
        <p:spPr bwMode="auto">
          <a:xfrm>
            <a:off x="6096000" y="4169863"/>
            <a:ext cx="0" cy="2230937"/>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4C7484E3-D289-44D7-AF5C-DFA409C0D356}"/>
              </a:ext>
            </a:extLst>
          </p:cNvPr>
          <p:cNvSpPr txBox="1"/>
          <p:nvPr/>
        </p:nvSpPr>
        <p:spPr>
          <a:xfrm>
            <a:off x="6237249" y="4350103"/>
            <a:ext cx="2743200" cy="1169551"/>
          </a:xfrm>
          <a:prstGeom prst="rect">
            <a:avLst/>
          </a:prstGeom>
          <a:noFill/>
          <a:ln>
            <a:solidFill>
              <a:schemeClr val="tx1"/>
            </a:solidFill>
          </a:ln>
        </p:spPr>
        <p:txBody>
          <a:bodyPr wrap="square" rtlCol="0">
            <a:spAutoFit/>
          </a:bodyPr>
          <a:lstStyle/>
          <a:p>
            <a:r>
              <a:rPr lang="en-US" sz="1400" dirty="0">
                <a:solidFill>
                  <a:schemeClr val="tx1"/>
                </a:solidFill>
              </a:rPr>
              <a:t>Note: In steady state, the updates to estimated residual CFOs at either AP </a:t>
            </a:r>
            <a:r>
              <a:rPr lang="en-US" sz="1400" dirty="0">
                <a:solidFill>
                  <a:schemeClr val="tx1"/>
                </a:solidFill>
                <a:sym typeface="Wingdings" panose="05000000000000000000" pitchFamily="2" charset="2"/>
              </a:rPr>
              <a:t>remain fairly small,</a:t>
            </a:r>
            <a:r>
              <a:rPr lang="en-US" sz="1400" dirty="0">
                <a:solidFill>
                  <a:schemeClr val="tx1"/>
                </a:solidFill>
              </a:rPr>
              <a:t> tracking carrier frequency drift due to phase noise.</a:t>
            </a:r>
          </a:p>
        </p:txBody>
      </p:sp>
    </p:spTree>
    <p:extLst>
      <p:ext uri="{BB962C8B-B14F-4D97-AF65-F5344CB8AC3E}">
        <p14:creationId xmlns:p14="http://schemas.microsoft.com/office/powerpoint/2010/main" val="36277743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2"/>
            <a:ext cx="8685214" cy="1065213"/>
          </a:xfrm>
        </p:spPr>
        <p:txBody>
          <a:bodyPr/>
          <a:lstStyle/>
          <a:p>
            <a:r>
              <a:rPr lang="en-US" sz="3200" dirty="0"/>
              <a:t>Sequential Sounding (2/2)</a:t>
            </a:r>
            <a:endParaRPr lang="en-GB" sz="3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dirty="0"/>
              <a:t>Bilal Sadiq, Samsung Electronics</a:t>
            </a:r>
          </a:p>
        </p:txBody>
      </p:sp>
      <p:sp>
        <p:nvSpPr>
          <p:cNvPr id="4" name="Date Placeholder 3"/>
          <p:cNvSpPr>
            <a:spLocks noGrp="1"/>
          </p:cNvSpPr>
          <p:nvPr>
            <p:ph type="dt" idx="15"/>
          </p:nvPr>
        </p:nvSpPr>
        <p:spPr/>
        <p:txBody>
          <a:bodyPr/>
          <a:lstStyle/>
          <a:p>
            <a:r>
              <a:rPr lang="en-US" dirty="0"/>
              <a:t>March, 2025</a:t>
            </a:r>
            <a:endParaRPr lang="en-GB" dirty="0"/>
          </a:p>
        </p:txBody>
      </p:sp>
      <mc:AlternateContent xmlns:mc="http://schemas.openxmlformats.org/markup-compatibility/2006" xmlns:a14="http://schemas.microsoft.com/office/drawing/2010/main">
        <mc:Choice Requires="a14">
          <p:sp>
            <p:nvSpPr>
              <p:cNvPr id="10" name="Rectangle 2">
                <a:extLst>
                  <a:ext uri="{FF2B5EF4-FFF2-40B4-BE49-F238E27FC236}">
                    <a16:creationId xmlns:a16="http://schemas.microsoft.com/office/drawing/2014/main" id="{4FDC0D41-6986-4B48-B98E-ADEB2E4D9D0E}"/>
                  </a:ext>
                </a:extLst>
              </p:cNvPr>
              <p:cNvSpPr>
                <a:spLocks noGrp="1" noChangeArrowheads="1"/>
              </p:cNvSpPr>
              <p:nvPr>
                <p:ph idx="1"/>
              </p:nvPr>
            </p:nvSpPr>
            <p:spPr>
              <a:xfrm>
                <a:off x="609600" y="4346654"/>
                <a:ext cx="7770813" cy="1673146"/>
              </a:xfrm>
              <a:ln/>
            </p:spPr>
            <p:txBody>
              <a:bodyPr/>
              <a:lstStyle/>
              <a:p>
                <a:pPr marL="0" indent="0" algn="just"/>
                <a:r>
                  <a:rPr lang="en-US" sz="1600" dirty="0"/>
                  <a:t>Highlights</a:t>
                </a:r>
              </a:p>
              <a:p>
                <a:pPr marL="428626" lvl="1" indent="-128588" algn="just">
                  <a:buFont typeface="Arial" panose="020B0604020202020204" pitchFamily="34" charset="0"/>
                  <a:buChar char="•"/>
                </a:pPr>
                <a:r>
                  <a:rPr lang="en-US" sz="1400" dirty="0"/>
                  <a:t>Sync refinement at each inter-AP communication: Receiving AP always estimates (residual) CFO w.r.t to the transmitting AP</a:t>
                </a:r>
              </a:p>
              <a:p>
                <a:pPr marL="728663" lvl="2" indent="-128588" algn="just">
                  <a:buFont typeface="Arial" panose="020B0604020202020204" pitchFamily="34" charset="0"/>
                  <a:buChar char="•"/>
                </a:pPr>
                <a:r>
                  <a:rPr lang="en-US" sz="1200" dirty="0"/>
                  <a:t>I.e. both APs participate in refinement, follow identical behavior </a:t>
                </a:r>
              </a:p>
              <a:p>
                <a:pPr marL="728663" lvl="2" indent="-128588" algn="just">
                  <a:buFont typeface="Arial" panose="020B0604020202020204" pitchFamily="34" charset="0"/>
                  <a:buChar char="•"/>
                </a:pPr>
                <a:r>
                  <a:rPr lang="en-US" sz="1200" dirty="0"/>
                  <a:t>No need to negotiate/designate different sync roles</a:t>
                </a:r>
              </a:p>
              <a:p>
                <a:pPr marL="428626" lvl="1" indent="-128588" algn="just">
                  <a:buFont typeface="Arial" panose="020B0604020202020204" pitchFamily="34" charset="0"/>
                  <a:buChar char="•"/>
                </a:pPr>
                <a:r>
                  <a:rPr lang="en-US" sz="1400" dirty="0"/>
                  <a:t>Transmitting AP always applies latest estimated CFO correction (if available)</a:t>
                </a:r>
              </a:p>
              <a:p>
                <a:pPr marL="728663" lvl="2" indent="-128588" algn="just">
                  <a:buFont typeface="Arial" panose="020B0604020202020204" pitchFamily="34" charset="0"/>
                  <a:buChar char="•"/>
                </a:pPr>
                <a:r>
                  <a:rPr lang="en-US" sz="1200" dirty="0"/>
                  <a:t>Recall, CFO corrections are forgotten by the APs if not refreshed/used for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𝑠𝑦𝑛𝑐</m:t>
                        </m:r>
                      </m:sub>
                    </m:sSub>
                  </m:oMath>
                </a14:m>
                <a:r>
                  <a:rPr lang="en-US" sz="1200" dirty="0"/>
                  <a:t> seconds.</a:t>
                </a:r>
              </a:p>
              <a:p>
                <a:pPr marL="428626" lvl="1" indent="-128588" algn="just">
                  <a:buFont typeface="Arial" panose="020B0604020202020204" pitchFamily="34" charset="0"/>
                  <a:buChar char="•"/>
                </a:pPr>
                <a:r>
                  <a:rPr lang="en-US" sz="1400" dirty="0"/>
                  <a:t>Simpler spec writing, more robust/faster convergent sync, symmetric AP behaviors</a:t>
                </a:r>
              </a:p>
            </p:txBody>
          </p:sp>
        </mc:Choice>
        <mc:Fallback xmlns="">
          <p:sp>
            <p:nvSpPr>
              <p:cNvPr id="10" name="Rectangle 2">
                <a:extLst>
                  <a:ext uri="{FF2B5EF4-FFF2-40B4-BE49-F238E27FC236}">
                    <a16:creationId xmlns:a16="http://schemas.microsoft.com/office/drawing/2014/main" id="{4FDC0D41-6986-4B48-B98E-ADEB2E4D9D0E}"/>
                  </a:ext>
                </a:extLst>
              </p:cNvPr>
              <p:cNvSpPr>
                <a:spLocks noGrp="1" noRot="1" noChangeAspect="1" noMove="1" noResize="1" noEditPoints="1" noAdjustHandles="1" noChangeArrowheads="1" noChangeShapeType="1" noTextEdit="1"/>
              </p:cNvSpPr>
              <p:nvPr>
                <p:ph idx="1"/>
              </p:nvPr>
            </p:nvSpPr>
            <p:spPr>
              <a:xfrm>
                <a:off x="609600" y="4346654"/>
                <a:ext cx="7770813" cy="1673146"/>
              </a:xfrm>
              <a:blipFill>
                <a:blip r:embed="rId3"/>
                <a:stretch>
                  <a:fillRect l="-392" t="-1091" r="-157" b="-24364"/>
                </a:stretch>
              </a:blipFill>
              <a:ln/>
            </p:spPr>
            <p:txBody>
              <a:bodyPr/>
              <a:lstStyle/>
              <a:p>
                <a:r>
                  <a:rPr lang="en-US">
                    <a:noFill/>
                  </a:rPr>
                  <a:t> </a:t>
                </a:r>
              </a:p>
            </p:txBody>
          </p:sp>
        </mc:Fallback>
      </mc:AlternateContent>
      <p:pic>
        <p:nvPicPr>
          <p:cNvPr id="11" name="Picture 10">
            <a:extLst>
              <a:ext uri="{FF2B5EF4-FFF2-40B4-BE49-F238E27FC236}">
                <a16:creationId xmlns:a16="http://schemas.microsoft.com/office/drawing/2014/main" id="{7E568F07-6ABA-47FD-8319-9A0CB5BB01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3289" y="1524000"/>
            <a:ext cx="7844911" cy="2536385"/>
          </a:xfrm>
          <a:prstGeom prst="rect">
            <a:avLst/>
          </a:prstGeom>
        </p:spPr>
      </p:pic>
    </p:spTree>
    <p:extLst>
      <p:ext uri="{BB962C8B-B14F-4D97-AF65-F5344CB8AC3E}">
        <p14:creationId xmlns:p14="http://schemas.microsoft.com/office/powerpoint/2010/main" val="22606942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10042</TotalTime>
  <Words>1723</Words>
  <Application>Microsoft Office PowerPoint</Application>
  <PresentationFormat>On-screen Show (4:3)</PresentationFormat>
  <Paragraphs>197</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Cambria Math</vt:lpstr>
      <vt:lpstr>Times New Roman</vt:lpstr>
      <vt:lpstr>Wingdings</vt:lpstr>
      <vt:lpstr>Office Theme</vt:lpstr>
      <vt:lpstr>Document</vt:lpstr>
      <vt:lpstr>Inter-AP Carrier Synchronization for Coordinated Beamforming (CoBF)</vt:lpstr>
      <vt:lpstr>Inter-AP carrier sync requirements</vt:lpstr>
      <vt:lpstr>Solution</vt:lpstr>
      <vt:lpstr>Summary</vt:lpstr>
      <vt:lpstr>Summary</vt:lpstr>
      <vt:lpstr>Joint Sounding (1/2)</vt:lpstr>
      <vt:lpstr>Joint Sounding (2/2)</vt:lpstr>
      <vt:lpstr>Sequential Sounding (1/2)</vt:lpstr>
      <vt:lpstr>Sequential Sounding (2/2)</vt:lpstr>
      <vt:lpstr>Recap: Both APs can follow identical normative behavior</vt:lpstr>
      <vt:lpstr>Recap: Both APs can follow identical normative behavior</vt:lpstr>
      <vt:lpstr>Recap: Both APs can follow identical normative behavior</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Inter-AP carrier sync for CoBF: “sync reference” and “sync follower” behaviors</dc:title>
  <dc:creator>Vishnu Vardhan Ratnam</dc:creator>
  <cp:lastModifiedBy>Bilal Sadiq</cp:lastModifiedBy>
  <cp:revision>330</cp:revision>
  <cp:lastPrinted>1601-01-01T00:00:00Z</cp:lastPrinted>
  <dcterms:created xsi:type="dcterms:W3CDTF">2023-10-26T23:59:45Z</dcterms:created>
  <dcterms:modified xsi:type="dcterms:W3CDTF">2025-03-10T10:14:00Z</dcterms:modified>
</cp:coreProperties>
</file>