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
  </p:notesMasterIdLst>
  <p:handoutMasterIdLst>
    <p:handoutMasterId r:id="rId15"/>
  </p:handoutMasterIdLst>
  <p:sldIdLst>
    <p:sldId id="269" r:id="rId2"/>
    <p:sldId id="454" r:id="rId3"/>
    <p:sldId id="457" r:id="rId4"/>
    <p:sldId id="455" r:id="rId5"/>
    <p:sldId id="456" r:id="rId6"/>
    <p:sldId id="459" r:id="rId7"/>
    <p:sldId id="458" r:id="rId8"/>
    <p:sldId id="424" r:id="rId9"/>
    <p:sldId id="453" r:id="rId10"/>
    <p:sldId id="401" r:id="rId11"/>
    <p:sldId id="417" r:id="rId12"/>
    <p:sldId id="460" r:id="rId13"/>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DCAA"/>
    <a:srgbClr val="FFEBC8"/>
    <a:srgbClr val="00FFFF"/>
    <a:srgbClr val="90D6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07EFB6-B938-49AB-83CC-C79AA64F3BBC}" v="3" dt="2025-02-27T18:03:10.2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35" autoAdjust="0"/>
    <p:restoredTop sz="95455" autoAdjust="0"/>
  </p:normalViewPr>
  <p:slideViewPr>
    <p:cSldViewPr>
      <p:cViewPr varScale="1">
        <p:scale>
          <a:sx n="73" d="100"/>
          <a:sy n="73" d="100"/>
        </p:scale>
        <p:origin x="66" y="222"/>
      </p:cViewPr>
      <p:guideLst>
        <p:guide orient="horz" pos="2160"/>
        <p:guide pos="3840"/>
      </p:guideLst>
    </p:cSldViewPr>
  </p:slideViewPr>
  <p:outlineViewPr>
    <p:cViewPr>
      <p:scale>
        <a:sx n="50" d="100"/>
        <a:sy n="50" d="100"/>
      </p:scale>
      <p:origin x="0" y="-9126"/>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29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802.11-13/0099r0</a:t>
            </a:r>
          </a:p>
        </p:txBody>
      </p:sp>
      <p:sp>
        <p:nvSpPr>
          <p:cNvPr id="3075" name="Rectangle 3"/>
          <p:cNvSpPr>
            <a:spLocks noGrp="1" noChangeArrowheads="1"/>
          </p:cNvSpPr>
          <p:nvPr>
            <p:ph type="dt" sz="quarter" idx="1"/>
          </p:nvPr>
        </p:nvSpPr>
        <p:spPr bwMode="auto">
          <a:xfrm>
            <a:off x="695325" y="177284"/>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3753DC19-8812-4792-945A-0146567480E7}" type="slidenum">
              <a:rPr lang="en-US"/>
              <a:pPr>
                <a:defRPr/>
              </a:pPr>
              <a:t>‹#›</a:t>
            </a:fld>
            <a:endParaRPr lang="en-US" dirty="0"/>
          </a:p>
        </p:txBody>
      </p:sp>
      <p:sp>
        <p:nvSpPr>
          <p:cNvPr id="8909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89095"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dirty="0"/>
              <a:t>Submission</a:t>
            </a:r>
          </a:p>
        </p:txBody>
      </p:sp>
      <p:sp>
        <p:nvSpPr>
          <p:cNvPr id="8909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34864017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802.11-13/0099r0</a:t>
            </a:r>
          </a:p>
        </p:txBody>
      </p:sp>
      <p:sp>
        <p:nvSpPr>
          <p:cNvPr id="2051" name="Rectangle 3"/>
          <p:cNvSpPr>
            <a:spLocks noGrp="1" noChangeArrowheads="1"/>
          </p:cNvSpPr>
          <p:nvPr>
            <p:ph type="dt" idx="1"/>
          </p:nvPr>
        </p:nvSpPr>
        <p:spPr bwMode="auto">
          <a:xfrm>
            <a:off x="654050" y="97909"/>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655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E0F2C28F-FB9A-4C03-A25C-86CE5AB16B4B}" type="slidenum">
              <a:rPr lang="en-US"/>
              <a:pPr>
                <a:defRPr/>
              </a:pPr>
              <a:t>‹#›</a:t>
            </a:fld>
            <a:endParaRPr lang="en-US" dirty="0"/>
          </a:p>
        </p:txBody>
      </p:sp>
      <p:sp>
        <p:nvSpPr>
          <p:cNvPr id="655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a:t>Submission</a:t>
            </a:r>
          </a:p>
        </p:txBody>
      </p:sp>
      <p:sp>
        <p:nvSpPr>
          <p:cNvPr id="655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655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12836284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802.11-10/0903r0</a:t>
            </a:r>
          </a:p>
        </p:txBody>
      </p:sp>
      <p:sp>
        <p:nvSpPr>
          <p:cNvPr id="665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68BAF402-F008-4966-9D92-CECD4570A3EA}" type="slidenum">
              <a:rPr lang="en-US" smtClean="0"/>
              <a:pPr>
                <a:defRPr/>
              </a:pPr>
              <a:t>1</a:t>
            </a:fld>
            <a:endParaRPr lang="en-US" dirty="0"/>
          </a:p>
        </p:txBody>
      </p:sp>
      <p:sp>
        <p:nvSpPr>
          <p:cNvPr id="66566" name="Rectangle 2"/>
          <p:cNvSpPr>
            <a:spLocks noGrp="1" noRot="1" noChangeAspect="1" noChangeArrowheads="1" noTextEdit="1"/>
          </p:cNvSpPr>
          <p:nvPr>
            <p:ph type="sldImg"/>
          </p:nvPr>
        </p:nvSpPr>
        <p:spPr>
          <a:xfrm>
            <a:off x="384175" y="701675"/>
            <a:ext cx="6165850" cy="3468688"/>
          </a:xfrm>
          <a:ln/>
        </p:spPr>
      </p:sp>
      <p:sp>
        <p:nvSpPr>
          <p:cNvPr id="665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Click to edit Master title style</a:t>
            </a:r>
          </a:p>
        </p:txBody>
      </p:sp>
      <p:sp>
        <p:nvSpPr>
          <p:cNvPr id="3" name="Content Placeholder 2"/>
          <p:cNvSpPr>
            <a:spLocks noGrp="1"/>
          </p:cNvSpPr>
          <p:nvPr>
            <p:ph idx="1"/>
          </p:nvPr>
        </p:nvSpPr>
        <p:spPr>
          <a:xfrm>
            <a:off x="914400" y="1981200"/>
            <a:ext cx="103632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7"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Tree>
    <p:extLst>
      <p:ext uri="{BB962C8B-B14F-4D97-AF65-F5344CB8AC3E}">
        <p14:creationId xmlns:p14="http://schemas.microsoft.com/office/powerpoint/2010/main" val="1986609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Click to edit Master title style</a:t>
            </a:r>
          </a:p>
        </p:txBody>
      </p:sp>
      <p:sp>
        <p:nvSpPr>
          <p:cNvPr id="3" name="Content Placeholder 2"/>
          <p:cNvSpPr>
            <a:spLocks noGrp="1"/>
          </p:cNvSpPr>
          <p:nvPr>
            <p:ph idx="1"/>
          </p:nvPr>
        </p:nvSpPr>
        <p:spPr>
          <a:xfrm>
            <a:off x="914400" y="1981200"/>
            <a:ext cx="51054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7"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
        <p:nvSpPr>
          <p:cNvPr id="4" name="Content Placeholder 2">
            <a:extLst>
              <a:ext uri="{FF2B5EF4-FFF2-40B4-BE49-F238E27FC236}">
                <a16:creationId xmlns:a16="http://schemas.microsoft.com/office/drawing/2014/main" id="{B465EDB8-F9E4-48B7-4AE2-5957BBF12781}"/>
              </a:ext>
            </a:extLst>
          </p:cNvPr>
          <p:cNvSpPr>
            <a:spLocks noGrp="1"/>
          </p:cNvSpPr>
          <p:nvPr>
            <p:ph idx="12"/>
          </p:nvPr>
        </p:nvSpPr>
        <p:spPr>
          <a:xfrm>
            <a:off x="6172200" y="1981200"/>
            <a:ext cx="51054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Tree>
    <p:extLst>
      <p:ext uri="{BB962C8B-B14F-4D97-AF65-F5344CB8AC3E}">
        <p14:creationId xmlns:p14="http://schemas.microsoft.com/office/powerpoint/2010/main" val="25565491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 </a:t>
            </a:r>
            <a:r>
              <a:rPr lang="da-DK" i="1" dirty="0"/>
              <a:t>et al</a:t>
            </a:r>
            <a:r>
              <a:rPr lang="da-DK" dirty="0"/>
              <a:t> (Cisco Systems)</a:t>
            </a:r>
            <a:endParaRPr lang="en-AU" dirty="0"/>
          </a:p>
        </p:txBody>
      </p:sp>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noProof="0" dirty="0"/>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a:p>
            <a:pPr lvl="1"/>
            <a:endParaRPr lang="en-US" noProof="0" dirty="0"/>
          </a:p>
        </p:txBody>
      </p:sp>
      <p:sp>
        <p:nvSpPr>
          <p:cNvPr id="1030" name="Rectangle 6"/>
          <p:cNvSpPr>
            <a:spLocks noGrp="1" noChangeArrowheads="1"/>
          </p:cNvSpPr>
          <p:nvPr>
            <p:ph type="sldNum" sz="quarter" idx="4"/>
          </p:nvPr>
        </p:nvSpPr>
        <p:spPr bwMode="auto">
          <a:xfrm>
            <a:off x="5861466" y="6475413"/>
            <a:ext cx="5706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dirty="0"/>
              <a:t>Slide </a:t>
            </a:r>
            <a:fld id="{27A80772-3626-4457-B273-75FCAA2B6C48}" type="slidenum">
              <a:rPr lang="en-US"/>
              <a:pPr>
                <a:defRPr/>
              </a:pPr>
              <a:t>‹#›</a:t>
            </a:fld>
            <a:endParaRPr lang="en-US" dirty="0"/>
          </a:p>
        </p:txBody>
      </p:sp>
      <p:sp>
        <p:nvSpPr>
          <p:cNvPr id="2" name="Rectangle 7"/>
          <p:cNvSpPr>
            <a:spLocks noChangeArrowheads="1"/>
          </p:cNvSpPr>
          <p:nvPr/>
        </p:nvSpPr>
        <p:spPr bwMode="auto">
          <a:xfrm>
            <a:off x="8107689" y="364851"/>
            <a:ext cx="3152978"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802.11-25/0277r0</a:t>
            </a:r>
          </a:p>
          <a:p>
            <a:pPr marL="457200" lvl="4" algn="r" eaLnBrk="0" hangingPunct="0"/>
            <a:endParaRPr lang="en-US" sz="1600" b="1" dirty="0">
              <a:latin typeface="Arial" pitchFamily="34" charset="0"/>
            </a:endParaRPr>
          </a:p>
        </p:txBody>
      </p:sp>
      <p:sp>
        <p:nvSpPr>
          <p:cNvPr id="1031"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200" dirty="0"/>
          </a:p>
        </p:txBody>
      </p:sp>
      <p:sp>
        <p:nvSpPr>
          <p:cNvPr id="103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200" dirty="0"/>
          </a:p>
        </p:txBody>
      </p:sp>
      <p:sp>
        <p:nvSpPr>
          <p:cNvPr id="1034" name="Rectangle 7"/>
          <p:cNvSpPr>
            <a:spLocks noChangeArrowheads="1"/>
          </p:cNvSpPr>
          <p:nvPr userDrawn="1"/>
        </p:nvSpPr>
        <p:spPr bwMode="auto">
          <a:xfrm>
            <a:off x="914401" y="380843"/>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Jan 2025</a:t>
            </a:r>
          </a:p>
        </p:txBody>
      </p:sp>
      <p:sp>
        <p:nvSpPr>
          <p:cNvPr id="5" name="TextBox 4">
            <a:extLst>
              <a:ext uri="{FF2B5EF4-FFF2-40B4-BE49-F238E27FC236}">
                <a16:creationId xmlns:a16="http://schemas.microsoft.com/office/drawing/2014/main" id="{BED86413-E5DB-0362-4F07-6DE0F785B7EB}"/>
              </a:ext>
            </a:extLst>
          </p:cNvPr>
          <p:cNvSpPr txBox="1"/>
          <p:nvPr userDrawn="1">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ea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2209800" y="685800"/>
            <a:ext cx="7772400" cy="1219200"/>
          </a:xfrm>
        </p:spPr>
        <p:txBody>
          <a:bodyPr/>
          <a:lstStyle/>
          <a:p>
            <a:pPr algn="ctr"/>
            <a:r>
              <a:rPr lang="en-US" dirty="0"/>
              <a:t>Follow Up </a:t>
            </a:r>
            <a:r>
              <a:rPr lang="en-US"/>
              <a:t>on DRUs</a:t>
            </a:r>
            <a:endParaRPr lang="en-US" dirty="0"/>
          </a:p>
        </p:txBody>
      </p:sp>
      <p:sp>
        <p:nvSpPr>
          <p:cNvPr id="1030" name="Rectangle 6"/>
          <p:cNvSpPr>
            <a:spLocks noGrp="1" noChangeArrowheads="1"/>
          </p:cNvSpPr>
          <p:nvPr>
            <p:ph type="body" idx="1"/>
          </p:nvPr>
        </p:nvSpPr>
        <p:spPr>
          <a:xfrm>
            <a:off x="2209800" y="1981200"/>
            <a:ext cx="7772400" cy="838200"/>
          </a:xfrm>
        </p:spPr>
        <p:txBody>
          <a:bodyPr/>
          <a:lstStyle/>
          <a:p>
            <a:pPr marL="0" indent="0" algn="ctr">
              <a:buNone/>
            </a:pPr>
            <a:r>
              <a:rPr lang="en-US" dirty="0"/>
              <a:t>Jan 2025</a:t>
            </a:r>
          </a:p>
        </p:txBody>
      </p:sp>
      <p:sp>
        <p:nvSpPr>
          <p:cNvPr id="8" name="Slide Number Placeholder 5"/>
          <p:cNvSpPr>
            <a:spLocks noGrp="1"/>
          </p:cNvSpPr>
          <p:nvPr>
            <p:ph type="sldNum" sz="quarter" idx="11"/>
          </p:nvPr>
        </p:nvSpPr>
        <p:spPr>
          <a:xfrm>
            <a:off x="5912762" y="6475413"/>
            <a:ext cx="468077" cy="184666"/>
          </a:xfrm>
        </p:spPr>
        <p:txBody>
          <a:bodyPr/>
          <a:lstStyle/>
          <a:p>
            <a:r>
              <a:rPr lang="en-US" dirty="0"/>
              <a:t>Slide </a:t>
            </a:r>
            <a:fld id="{C074D50F-3BCA-4A6B-9986-C459617B2FC6}" type="slidenum">
              <a:rPr lang="en-US" smtClean="0"/>
              <a:pPr/>
              <a:t>1</a:t>
            </a:fld>
            <a:endParaRPr lang="en-US" dirty="0"/>
          </a:p>
        </p:txBody>
      </p:sp>
      <p:sp>
        <p:nvSpPr>
          <p:cNvPr id="2054" name="Rectangle 12"/>
          <p:cNvSpPr>
            <a:spLocks noChangeArrowheads="1"/>
          </p:cNvSpPr>
          <p:nvPr/>
        </p:nvSpPr>
        <p:spPr bwMode="auto">
          <a:xfrm>
            <a:off x="2057400" y="25908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735372013"/>
              </p:ext>
            </p:extLst>
          </p:nvPr>
        </p:nvGraphicFramePr>
        <p:xfrm>
          <a:off x="1981200" y="2978544"/>
          <a:ext cx="8229600" cy="2965456"/>
        </p:xfrm>
        <a:graphic>
          <a:graphicData uri="http://schemas.openxmlformats.org/drawingml/2006/table">
            <a:tbl>
              <a:tblPr firstRow="1" bandRow="1">
                <a:tableStyleId>{21E4AEA4-8DFA-4A89-87EB-49C32662AFE0}</a:tableStyleId>
              </a:tblPr>
              <a:tblGrid>
                <a:gridCol w="22860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170915">
                  <a:extLst>
                    <a:ext uri="{9D8B030D-6E8A-4147-A177-3AD203B41FA5}">
                      <a16:colId xmlns:a16="http://schemas.microsoft.com/office/drawing/2014/main" val="20002"/>
                    </a:ext>
                  </a:extLst>
                </a:gridCol>
                <a:gridCol w="3096285">
                  <a:extLst>
                    <a:ext uri="{9D8B030D-6E8A-4147-A177-3AD203B41FA5}">
                      <a16:colId xmlns:a16="http://schemas.microsoft.com/office/drawing/2014/main" val="20003"/>
                    </a:ext>
                  </a:extLst>
                </a:gridCol>
              </a:tblGrid>
              <a:tr h="370682">
                <a:tc>
                  <a:txBody>
                    <a:bodyPr/>
                    <a:lstStyle/>
                    <a:p>
                      <a:pPr>
                        <a:spcAft>
                          <a:spcPts val="0"/>
                        </a:spcAft>
                      </a:pPr>
                      <a:r>
                        <a:rPr lang="en-US" sz="1400" kern="0" dirty="0">
                          <a:effectLst/>
                          <a:latin typeface="+mn-lt"/>
                        </a:rPr>
                        <a:t>Name</a:t>
                      </a:r>
                      <a:endParaRPr lang="en-AU" sz="1400" b="1" kern="0" dirty="0">
                        <a:effectLst/>
                        <a:latin typeface="+mn-lt"/>
                      </a:endParaRPr>
                    </a:p>
                  </a:txBody>
                  <a:tcPr marL="68580" marR="68580" marT="0" marB="0" anchor="ctr"/>
                </a:tc>
                <a:tc>
                  <a:txBody>
                    <a:bodyPr/>
                    <a:lstStyle/>
                    <a:p>
                      <a:pPr>
                        <a:spcAft>
                          <a:spcPts val="0"/>
                        </a:spcAft>
                      </a:pPr>
                      <a:r>
                        <a:rPr lang="en-US" sz="1400" dirty="0">
                          <a:effectLst/>
                          <a:latin typeface="+mn-lt"/>
                          <a:ea typeface="Times New Roman"/>
                        </a:rPr>
                        <a:t>Affiliation</a:t>
                      </a:r>
                      <a:endParaRPr lang="en-AU" sz="1400" dirty="0">
                        <a:effectLst/>
                        <a:latin typeface="+mn-lt"/>
                        <a:ea typeface="Times New Roman"/>
                      </a:endParaRPr>
                    </a:p>
                  </a:txBody>
                  <a:tcPr marL="68580" marR="68580" marT="0" marB="0" anchor="ctr"/>
                </a:tc>
                <a:tc>
                  <a:txBody>
                    <a:bodyPr/>
                    <a:lstStyle/>
                    <a:p>
                      <a:pPr>
                        <a:spcAft>
                          <a:spcPts val="0"/>
                        </a:spcAft>
                      </a:pPr>
                      <a:r>
                        <a:rPr lang="en-US" sz="1400" dirty="0">
                          <a:effectLst/>
                          <a:latin typeface="+mn-lt"/>
                        </a:rPr>
                        <a:t>Phone</a:t>
                      </a:r>
                      <a:endParaRPr lang="en-AU" sz="1400" dirty="0">
                        <a:effectLst/>
                        <a:latin typeface="+mn-lt"/>
                        <a:ea typeface="Times New Roman"/>
                      </a:endParaRPr>
                    </a:p>
                  </a:txBody>
                  <a:tcPr marL="68580" marR="68580" marT="0" marB="0" anchor="ctr"/>
                </a:tc>
                <a:tc>
                  <a:txBody>
                    <a:bodyPr/>
                    <a:lstStyle/>
                    <a:p>
                      <a:pPr>
                        <a:spcAft>
                          <a:spcPts val="0"/>
                        </a:spcAft>
                      </a:pPr>
                      <a:r>
                        <a:rPr lang="en-US" sz="1400" dirty="0">
                          <a:effectLst/>
                          <a:latin typeface="+mn-lt"/>
                        </a:rPr>
                        <a:t>email</a:t>
                      </a:r>
                      <a:endParaRPr lang="en-AU" sz="1400" dirty="0">
                        <a:effectLst/>
                        <a:latin typeface="+mn-lt"/>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AU" sz="1400" dirty="0">
                          <a:effectLst/>
                          <a:latin typeface="+mn-lt"/>
                        </a:rPr>
                        <a:t>Brian Hart</a:t>
                      </a: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r>
                        <a:rPr lang="en-AU" sz="1400" kern="1200" dirty="0">
                          <a:effectLst/>
                          <a:latin typeface="+mn-lt"/>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r>
                        <a:rPr lang="en-AU" sz="1400" dirty="0">
                          <a:effectLst/>
                          <a:latin typeface="+mn-lt"/>
                        </a:rPr>
                        <a:t>brianh@cisco.com</a:t>
                      </a: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400" dirty="0">
                          <a:solidFill>
                            <a:schemeClr val="tx1"/>
                          </a:solidFill>
                          <a:effectLst/>
                          <a:latin typeface="+mn-lt"/>
                          <a:ea typeface="Times New Roman"/>
                        </a:rPr>
                        <a:t>Binita Gupta</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effectLst/>
                          <a:latin typeface="+mn-lt"/>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462147087"/>
                  </a:ext>
                </a:extLst>
              </a:tr>
              <a:tr h="370682">
                <a:tc>
                  <a:txBody>
                    <a:bodyPr/>
                    <a:lstStyle/>
                    <a:p>
                      <a:pPr>
                        <a:spcAft>
                          <a:spcPts val="0"/>
                        </a:spcAft>
                      </a:pPr>
                      <a:r>
                        <a:rPr lang="en-AU" sz="1400" dirty="0">
                          <a:solidFill>
                            <a:schemeClr val="tx1"/>
                          </a:solidFill>
                          <a:effectLst/>
                          <a:latin typeface="+mn-lt"/>
                          <a:ea typeface="Times New Roman"/>
                        </a:rPr>
                        <a:t>Malcolm Smith</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975771376"/>
                  </a:ext>
                </a:extLst>
              </a:tr>
              <a:tr h="370682">
                <a:tc>
                  <a:txBody>
                    <a:bodyPr/>
                    <a:lstStyle/>
                    <a:p>
                      <a:pPr>
                        <a:spcAft>
                          <a:spcPts val="0"/>
                        </a:spcAft>
                      </a:pPr>
                      <a:r>
                        <a:rPr lang="en-AU" sz="1400" dirty="0">
                          <a:solidFill>
                            <a:schemeClr val="tx1"/>
                          </a:solidFill>
                          <a:effectLst/>
                          <a:latin typeface="+mn-lt"/>
                          <a:ea typeface="Times New Roman"/>
                        </a:rPr>
                        <a:t>Juan Carlos Zuniga</a:t>
                      </a:r>
                    </a:p>
                  </a:txBody>
                  <a:tcPr marL="68580" marR="68580" marT="0" marB="0" anchor="ctr"/>
                </a:tc>
                <a:tc>
                  <a:txBody>
                    <a:bodyPr/>
                    <a:lstStyle/>
                    <a:p>
                      <a:pPr>
                        <a:spcAft>
                          <a:spcPts val="0"/>
                        </a:spcAft>
                      </a:pPr>
                      <a:r>
                        <a:rPr lang="en-AU" sz="1400" dirty="0">
                          <a:solidFill>
                            <a:schemeClr val="tx1"/>
                          </a:solidFill>
                          <a:effectLst/>
                          <a:latin typeface="+mn-lt"/>
                          <a:ea typeface="Times New Roman"/>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471803078"/>
                  </a:ext>
                </a:extLst>
              </a:tr>
              <a:tr h="370682">
                <a:tc>
                  <a:txBody>
                    <a:bodyPr/>
                    <a:lstStyle/>
                    <a:p>
                      <a:pPr>
                        <a:spcAft>
                          <a:spcPts val="0"/>
                        </a:spcAft>
                      </a:pPr>
                      <a:r>
                        <a:rPr lang="en-AU" sz="1400" dirty="0">
                          <a:solidFill>
                            <a:schemeClr val="tx1"/>
                          </a:solidFill>
                          <a:effectLst/>
                          <a:latin typeface="+mn-lt"/>
                          <a:ea typeface="Times New Roman"/>
                        </a:rPr>
                        <a:t>Stephen Orr</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220422799"/>
                  </a:ext>
                </a:extLst>
              </a:tr>
              <a:tr h="370682">
                <a:tc>
                  <a:txBody>
                    <a:bodyPr/>
                    <a:lstStyle/>
                    <a:p>
                      <a:pPr>
                        <a:spcAft>
                          <a:spcPts val="0"/>
                        </a:spcAft>
                      </a:pPr>
                      <a:r>
                        <a:rPr lang="en-AU" sz="1400" dirty="0">
                          <a:solidFill>
                            <a:schemeClr val="tx1"/>
                          </a:solidFill>
                          <a:effectLst/>
                          <a:latin typeface="+mn-lt"/>
                          <a:ea typeface="Times New Roman"/>
                        </a:rPr>
                        <a:t>Javier Contreras</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effectLst/>
                          <a:latin typeface="+mn-lt"/>
                          <a:ea typeface="Times New Roman"/>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705479875"/>
                  </a:ext>
                </a:extLst>
              </a:tr>
              <a:tr h="370682">
                <a:tc>
                  <a:txBody>
                    <a:bodyPr/>
                    <a:lstStyle/>
                    <a:p>
                      <a:pPr>
                        <a:spcAft>
                          <a:spcPts val="0"/>
                        </a:spcAft>
                      </a:pPr>
                      <a:r>
                        <a:rPr lang="en-AU" sz="1400" dirty="0">
                          <a:solidFill>
                            <a:schemeClr val="tx1"/>
                          </a:solidFill>
                          <a:effectLst/>
                          <a:latin typeface="+mn-lt"/>
                          <a:ea typeface="Times New Roman"/>
                        </a:rPr>
                        <a:t>Pelin Salem</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a:solidFill>
                            <a:schemeClr val="tx1"/>
                          </a:solidFill>
                          <a:effectLst/>
                          <a:latin typeface="+mn-lt"/>
                          <a:ea typeface="Times New Roman"/>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51706815"/>
                  </a:ext>
                </a:extLst>
              </a:tr>
            </a:tbl>
          </a:graphicData>
        </a:graphic>
      </p:graphicFrame>
      <p:sp>
        <p:nvSpPr>
          <p:cNvPr id="7" name="Footer Placeholder 3"/>
          <p:cNvSpPr>
            <a:spLocks noGrp="1"/>
          </p:cNvSpPr>
          <p:nvPr>
            <p:ph type="ftr" sz="quarter" idx="3"/>
          </p:nvPr>
        </p:nvSpPr>
        <p:spPr>
          <a:xfrm>
            <a:off x="7162801" y="6477001"/>
            <a:ext cx="2759015" cy="180975"/>
          </a:xfrm>
        </p:spPr>
        <p:txBody>
          <a:bodyPr/>
          <a:lstStyle/>
          <a:p>
            <a:r>
              <a:rPr lang="da-DK" dirty="0"/>
              <a:t>Hart </a:t>
            </a:r>
            <a:r>
              <a:rPr lang="da-DK" i="1" dirty="0"/>
              <a:t>et al</a:t>
            </a:r>
            <a:r>
              <a:rPr lang="da-DK" dirty="0"/>
              <a:t> (Cisco Systems)</a:t>
            </a:r>
            <a:endParaRPr lang="en-A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00864-A098-60FE-6DB2-B35B5D2BE476}"/>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C1DA94EC-4711-7C22-F158-247A9052C3B7}"/>
              </a:ext>
            </a:extLst>
          </p:cNvPr>
          <p:cNvSpPr>
            <a:spLocks noGrp="1"/>
          </p:cNvSpPr>
          <p:nvPr>
            <p:ph idx="1"/>
          </p:nvPr>
        </p:nvSpPr>
        <p:spPr/>
        <p:txBody>
          <a:bodyPr/>
          <a:lstStyle/>
          <a:p>
            <a:pPr marL="0" indent="0">
              <a:buNone/>
            </a:pPr>
            <a:r>
              <a:rPr lang="en-US" dirty="0"/>
              <a:t>[1] XXXX, 2.2.2 (Tone Plan)</a:t>
            </a:r>
          </a:p>
          <a:p>
            <a:pPr marL="0" indent="0">
              <a:buNone/>
            </a:pPr>
            <a:r>
              <a:rPr lang="en-US" dirty="0"/>
              <a:t>[2] “Discussion on DRUs”, 24/332r0, Brian Hart</a:t>
            </a:r>
          </a:p>
        </p:txBody>
      </p:sp>
      <p:sp>
        <p:nvSpPr>
          <p:cNvPr id="4" name="Slide Number Placeholder 3">
            <a:extLst>
              <a:ext uri="{FF2B5EF4-FFF2-40B4-BE49-F238E27FC236}">
                <a16:creationId xmlns:a16="http://schemas.microsoft.com/office/drawing/2014/main" id="{351693A8-F72A-A577-9D90-FC8B878E7FF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10</a:t>
            </a:fld>
            <a:endParaRPr lang="en-US" dirty="0"/>
          </a:p>
        </p:txBody>
      </p:sp>
      <p:sp>
        <p:nvSpPr>
          <p:cNvPr id="5" name="Footer Placeholder 4">
            <a:extLst>
              <a:ext uri="{FF2B5EF4-FFF2-40B4-BE49-F238E27FC236}">
                <a16:creationId xmlns:a16="http://schemas.microsoft.com/office/drawing/2014/main" id="{DFCB716F-D592-9B57-3EE5-B481C509C67D}"/>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972096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Backup</a:t>
            </a:r>
            <a:endParaRPr lang="en-US" sz="1200"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11</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021374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ABC68-AF3C-A0C1-698E-80CB63F9A1AB}"/>
              </a:ext>
            </a:extLst>
          </p:cNvPr>
          <p:cNvSpPr>
            <a:spLocks noGrp="1"/>
          </p:cNvSpPr>
          <p:nvPr>
            <p:ph type="title"/>
          </p:nvPr>
        </p:nvSpPr>
        <p:spPr/>
        <p:txBody>
          <a:bodyPr/>
          <a:lstStyle/>
          <a:p>
            <a:r>
              <a:rPr lang="en-US" dirty="0"/>
              <a:t>Sample rewriting of 26.5.1.3a Minimum RU allocation in an HE MU PPDU for DRU  </a:t>
            </a:r>
          </a:p>
        </p:txBody>
      </p:sp>
      <p:sp>
        <p:nvSpPr>
          <p:cNvPr id="3" name="Content Placeholder 2">
            <a:extLst>
              <a:ext uri="{FF2B5EF4-FFF2-40B4-BE49-F238E27FC236}">
                <a16:creationId xmlns:a16="http://schemas.microsoft.com/office/drawing/2014/main" id="{CAAE2ACB-60FE-DFAC-C828-690A9EC05762}"/>
              </a:ext>
            </a:extLst>
          </p:cNvPr>
          <p:cNvSpPr>
            <a:spLocks noGrp="1"/>
          </p:cNvSpPr>
          <p:nvPr>
            <p:ph idx="1"/>
          </p:nvPr>
        </p:nvSpPr>
        <p:spPr/>
        <p:txBody>
          <a:bodyPr/>
          <a:lstStyle/>
          <a:p>
            <a:pPr marL="0" indent="0">
              <a:buNone/>
            </a:pPr>
            <a:r>
              <a:rPr lang="en-US" b="0" dirty="0"/>
              <a:t>The aggregate of the distribution bandwidths of triggered UHR TB PPDUs shall have a sufficient number of RUs allocated to users such that the following condition is satisfied:</a:t>
            </a:r>
          </a:p>
          <a:p>
            <a:r>
              <a:rPr lang="en-US" b="0" dirty="0"/>
              <a:t>At least N × 4 × 26 subcarriers are signaled to be triggered within the aggregate of the DRU distribution bandwidths of the triggered UHR TB PPDUs, where N is the number of 20 MHz subchannels that are not preamble punctured within the aggregate of the DRU distribution bandwidths.</a:t>
            </a:r>
          </a:p>
        </p:txBody>
      </p:sp>
      <p:sp>
        <p:nvSpPr>
          <p:cNvPr id="4" name="Slide Number Placeholder 3">
            <a:extLst>
              <a:ext uri="{FF2B5EF4-FFF2-40B4-BE49-F238E27FC236}">
                <a16:creationId xmlns:a16="http://schemas.microsoft.com/office/drawing/2014/main" id="{B10FA9B0-04CF-99DE-3D84-54CAB0D55F3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12</a:t>
            </a:fld>
            <a:endParaRPr lang="en-US" dirty="0"/>
          </a:p>
        </p:txBody>
      </p:sp>
      <p:sp>
        <p:nvSpPr>
          <p:cNvPr id="5" name="Footer Placeholder 4">
            <a:extLst>
              <a:ext uri="{FF2B5EF4-FFF2-40B4-BE49-F238E27FC236}">
                <a16:creationId xmlns:a16="http://schemas.microsoft.com/office/drawing/2014/main" id="{A8B174A2-CD22-A003-D1D1-B20C9BD28507}"/>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240080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BE44D-2CB9-E6DE-077F-76EF403217D4}"/>
              </a:ext>
            </a:extLst>
          </p:cNvPr>
          <p:cNvSpPr>
            <a:spLocks noGrp="1"/>
          </p:cNvSpPr>
          <p:nvPr>
            <p:ph type="title"/>
          </p:nvPr>
        </p:nvSpPr>
        <p:spPr/>
        <p:txBody>
          <a:bodyPr/>
          <a:lstStyle/>
          <a:p>
            <a:r>
              <a:rPr lang="en-US" sz="1200" dirty="0"/>
              <a:t>Situation (1/3)</a:t>
            </a:r>
            <a:br>
              <a:rPr lang="en-US" sz="1200" dirty="0"/>
            </a:br>
            <a:r>
              <a:rPr lang="en-US" dirty="0"/>
              <a:t>Specification Framework Document Calls out certain DRU sizes versus DRU distribution bandwidth [1]</a:t>
            </a:r>
          </a:p>
        </p:txBody>
      </p:sp>
      <p:sp>
        <p:nvSpPr>
          <p:cNvPr id="3" name="Content Placeholder 2">
            <a:extLst>
              <a:ext uri="{FF2B5EF4-FFF2-40B4-BE49-F238E27FC236}">
                <a16:creationId xmlns:a16="http://schemas.microsoft.com/office/drawing/2014/main" id="{056A547E-B208-7B28-307B-89430C6F54D8}"/>
              </a:ext>
            </a:extLst>
          </p:cNvPr>
          <p:cNvSpPr>
            <a:spLocks noGrp="1"/>
          </p:cNvSpPr>
          <p:nvPr>
            <p:ph idx="1"/>
          </p:nvPr>
        </p:nvSpPr>
        <p:spPr>
          <a:xfrm>
            <a:off x="914400" y="1981200"/>
            <a:ext cx="10896600" cy="4114800"/>
          </a:xfrm>
        </p:spPr>
        <p:txBody>
          <a:bodyPr/>
          <a:lstStyle/>
          <a:p>
            <a:r>
              <a:rPr lang="en-US" dirty="0"/>
              <a:t>The following DRU sizes are defined in the SFD:</a:t>
            </a:r>
          </a:p>
          <a:p>
            <a:pPr lvl="1"/>
            <a:r>
              <a:rPr lang="de-DE" dirty="0"/>
              <a:t>20MHz: RU26, RU52, RU106</a:t>
            </a:r>
          </a:p>
          <a:p>
            <a:pPr lvl="1"/>
            <a:r>
              <a:rPr lang="de-DE" dirty="0"/>
              <a:t>40MHz: RU26, RU52, RU106, RU242</a:t>
            </a:r>
          </a:p>
          <a:p>
            <a:pPr lvl="1"/>
            <a:r>
              <a:rPr lang="de-DE" dirty="0"/>
              <a:t>80MHz: RU52, RU106, RU242, RU484</a:t>
            </a:r>
          </a:p>
          <a:p>
            <a:pPr lvl="1"/>
            <a:endParaRPr lang="de-DE" dirty="0"/>
          </a:p>
          <a:p>
            <a:pPr lvl="2"/>
            <a:endParaRPr lang="en-US" dirty="0"/>
          </a:p>
          <a:p>
            <a:endParaRPr lang="de-DE" dirty="0"/>
          </a:p>
          <a:p>
            <a:pPr lvl="1"/>
            <a:endParaRPr lang="de-DE" dirty="0"/>
          </a:p>
          <a:p>
            <a:endParaRPr lang="de-DE" dirty="0"/>
          </a:p>
        </p:txBody>
      </p:sp>
      <p:sp>
        <p:nvSpPr>
          <p:cNvPr id="4" name="Slide Number Placeholder 3">
            <a:extLst>
              <a:ext uri="{FF2B5EF4-FFF2-40B4-BE49-F238E27FC236}">
                <a16:creationId xmlns:a16="http://schemas.microsoft.com/office/drawing/2014/main" id="{CEBAA8BE-CFDA-8243-9EAF-F3CC5BBF8D7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2</a:t>
            </a:fld>
            <a:endParaRPr lang="en-US" dirty="0"/>
          </a:p>
        </p:txBody>
      </p:sp>
      <p:sp>
        <p:nvSpPr>
          <p:cNvPr id="5" name="Footer Placeholder 4">
            <a:extLst>
              <a:ext uri="{FF2B5EF4-FFF2-40B4-BE49-F238E27FC236}">
                <a16:creationId xmlns:a16="http://schemas.microsoft.com/office/drawing/2014/main" id="{14B0854F-2789-3F46-64E8-159D28C30A73}"/>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29160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6F00B4-2CBC-3571-B9EB-7AF045E236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A52E68-E7A6-2C41-512B-F37C1B72D3E6}"/>
              </a:ext>
            </a:extLst>
          </p:cNvPr>
          <p:cNvSpPr>
            <a:spLocks noGrp="1"/>
          </p:cNvSpPr>
          <p:nvPr>
            <p:ph type="title"/>
          </p:nvPr>
        </p:nvSpPr>
        <p:spPr/>
        <p:txBody>
          <a:bodyPr/>
          <a:lstStyle/>
          <a:p>
            <a:r>
              <a:rPr lang="en-US" sz="1200" dirty="0"/>
              <a:t>Situation (2/3)</a:t>
            </a:r>
            <a:br>
              <a:rPr lang="en-US" sz="1200" dirty="0"/>
            </a:br>
            <a:r>
              <a:rPr lang="en-US" dirty="0"/>
              <a:t>APs are familiar with constraints on minimum RU allocation requirements for HE and EHT MU PPDUs</a:t>
            </a:r>
          </a:p>
        </p:txBody>
      </p:sp>
      <p:sp>
        <p:nvSpPr>
          <p:cNvPr id="3" name="Content Placeholder 2">
            <a:extLst>
              <a:ext uri="{FF2B5EF4-FFF2-40B4-BE49-F238E27FC236}">
                <a16:creationId xmlns:a16="http://schemas.microsoft.com/office/drawing/2014/main" id="{F6954540-FD64-68DB-1C68-40E093601B72}"/>
              </a:ext>
            </a:extLst>
          </p:cNvPr>
          <p:cNvSpPr>
            <a:spLocks noGrp="1"/>
          </p:cNvSpPr>
          <p:nvPr>
            <p:ph idx="1"/>
          </p:nvPr>
        </p:nvSpPr>
        <p:spPr>
          <a:xfrm>
            <a:off x="914400" y="1779560"/>
            <a:ext cx="10896600" cy="4114800"/>
          </a:xfrm>
        </p:spPr>
        <p:txBody>
          <a:bodyPr/>
          <a:lstStyle/>
          <a:p>
            <a:r>
              <a:rPr lang="en-US" dirty="0"/>
              <a:t>To simplify FFT implementations in non-AP STAs, APs have always had to support minimum RU allocation requirements for OFDMA MU PPDUs:</a:t>
            </a:r>
          </a:p>
          <a:p>
            <a:pPr lvl="1"/>
            <a:r>
              <a:rPr lang="en-US" dirty="0"/>
              <a:t>HE: 26.5.1.3 (RU allocation in an HE MU PPDU); changed to 26.5.1.3a (</a:t>
            </a:r>
            <a:r>
              <a:rPr lang="de-DE" dirty="0"/>
              <a:t>Minimum RU allocation in an HE MU PPDU</a:t>
            </a:r>
            <a:r>
              <a:rPr lang="en-US" dirty="0"/>
              <a:t>) in 11be)</a:t>
            </a:r>
          </a:p>
          <a:p>
            <a:pPr lvl="1"/>
            <a:endParaRPr lang="en-US" dirty="0"/>
          </a:p>
          <a:p>
            <a:pPr lvl="1"/>
            <a:endParaRPr lang="en-US" dirty="0"/>
          </a:p>
          <a:p>
            <a:pPr lvl="1"/>
            <a:endParaRPr lang="en-US" dirty="0"/>
          </a:p>
          <a:p>
            <a:pPr lvl="1"/>
            <a:endParaRPr lang="en-US" dirty="0"/>
          </a:p>
          <a:p>
            <a:pPr lvl="1"/>
            <a:endParaRPr lang="en-US" dirty="0"/>
          </a:p>
          <a:p>
            <a:pPr lvl="1"/>
            <a:r>
              <a:rPr lang="en-US" dirty="0"/>
              <a:t>Ditto EHT by reference, from 35.5.1.1 (General)</a:t>
            </a:r>
          </a:p>
          <a:p>
            <a:pPr lvl="1"/>
            <a:endParaRPr lang="de-DE" dirty="0"/>
          </a:p>
        </p:txBody>
      </p:sp>
      <p:sp>
        <p:nvSpPr>
          <p:cNvPr id="4" name="Slide Number Placeholder 3">
            <a:extLst>
              <a:ext uri="{FF2B5EF4-FFF2-40B4-BE49-F238E27FC236}">
                <a16:creationId xmlns:a16="http://schemas.microsoft.com/office/drawing/2014/main" id="{D966F22D-3036-32AA-57DF-AD6452148CA4}"/>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3</a:t>
            </a:fld>
            <a:endParaRPr lang="en-US" dirty="0"/>
          </a:p>
        </p:txBody>
      </p:sp>
      <p:sp>
        <p:nvSpPr>
          <p:cNvPr id="5" name="Footer Placeholder 4">
            <a:extLst>
              <a:ext uri="{FF2B5EF4-FFF2-40B4-BE49-F238E27FC236}">
                <a16:creationId xmlns:a16="http://schemas.microsoft.com/office/drawing/2014/main" id="{1D342115-391D-0917-4E02-90951DC17E47}"/>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grpSp>
        <p:nvGrpSpPr>
          <p:cNvPr id="11" name="Group 10">
            <a:extLst>
              <a:ext uri="{FF2B5EF4-FFF2-40B4-BE49-F238E27FC236}">
                <a16:creationId xmlns:a16="http://schemas.microsoft.com/office/drawing/2014/main" id="{31C8A10B-6360-A743-3C2F-2039AE144486}"/>
              </a:ext>
            </a:extLst>
          </p:cNvPr>
          <p:cNvGrpSpPr/>
          <p:nvPr/>
        </p:nvGrpSpPr>
        <p:grpSpPr>
          <a:xfrm>
            <a:off x="3200400" y="2655610"/>
            <a:ext cx="5620534" cy="1447800"/>
            <a:chOff x="3051199" y="2895600"/>
            <a:chExt cx="5620534" cy="1447800"/>
          </a:xfrm>
        </p:grpSpPr>
        <p:pic>
          <p:nvPicPr>
            <p:cNvPr id="9" name="Picture 8">
              <a:extLst>
                <a:ext uri="{FF2B5EF4-FFF2-40B4-BE49-F238E27FC236}">
                  <a16:creationId xmlns:a16="http://schemas.microsoft.com/office/drawing/2014/main" id="{378FF630-F0EE-20B5-8F6C-D0A16A605A2C}"/>
                </a:ext>
              </a:extLst>
            </p:cNvPr>
            <p:cNvPicPr>
              <a:picLocks noChangeAspect="1"/>
            </p:cNvPicPr>
            <p:nvPr/>
          </p:nvPicPr>
          <p:blipFill>
            <a:blip r:embed="rId2"/>
            <a:stretch>
              <a:fillRect/>
            </a:stretch>
          </p:blipFill>
          <p:spPr>
            <a:xfrm>
              <a:off x="3051199" y="2895600"/>
              <a:ext cx="5620534" cy="1305107"/>
            </a:xfrm>
            <a:prstGeom prst="rect">
              <a:avLst/>
            </a:prstGeom>
          </p:spPr>
        </p:pic>
        <p:sp>
          <p:nvSpPr>
            <p:cNvPr id="10" name="TextBox 9">
              <a:extLst>
                <a:ext uri="{FF2B5EF4-FFF2-40B4-BE49-F238E27FC236}">
                  <a16:creationId xmlns:a16="http://schemas.microsoft.com/office/drawing/2014/main" id="{C8D6C84B-6B85-5C1E-81F7-6317A9BBBD98}"/>
                </a:ext>
              </a:extLst>
            </p:cNvPr>
            <p:cNvSpPr txBox="1"/>
            <p:nvPr/>
          </p:nvSpPr>
          <p:spPr>
            <a:xfrm>
              <a:off x="3200400" y="4066401"/>
              <a:ext cx="685800" cy="276999"/>
            </a:xfrm>
            <a:prstGeom prst="rect">
              <a:avLst/>
            </a:prstGeom>
            <a:noFill/>
          </p:spPr>
          <p:txBody>
            <a:bodyPr wrap="square" rtlCol="0">
              <a:spAutoFit/>
            </a:bodyPr>
            <a:lstStyle/>
            <a:p>
              <a:r>
                <a:rPr lang="en-US" dirty="0"/>
                <a:t>…</a:t>
              </a:r>
            </a:p>
          </p:txBody>
        </p:sp>
      </p:grpSp>
      <p:pic>
        <p:nvPicPr>
          <p:cNvPr id="13" name="Picture 12">
            <a:extLst>
              <a:ext uri="{FF2B5EF4-FFF2-40B4-BE49-F238E27FC236}">
                <a16:creationId xmlns:a16="http://schemas.microsoft.com/office/drawing/2014/main" id="{F5D1293D-A4A8-C86D-C026-AA25E3E30676}"/>
              </a:ext>
            </a:extLst>
          </p:cNvPr>
          <p:cNvPicPr>
            <a:picLocks noChangeAspect="1"/>
          </p:cNvPicPr>
          <p:nvPr/>
        </p:nvPicPr>
        <p:blipFill>
          <a:blip r:embed="rId3"/>
          <a:stretch>
            <a:fillRect/>
          </a:stretch>
        </p:blipFill>
        <p:spPr>
          <a:xfrm>
            <a:off x="3051199" y="4762250"/>
            <a:ext cx="5753903" cy="1790950"/>
          </a:xfrm>
          <a:prstGeom prst="rect">
            <a:avLst/>
          </a:prstGeom>
        </p:spPr>
      </p:pic>
    </p:spTree>
    <p:extLst>
      <p:ext uri="{BB962C8B-B14F-4D97-AF65-F5344CB8AC3E}">
        <p14:creationId xmlns:p14="http://schemas.microsoft.com/office/powerpoint/2010/main" val="1847661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DFC355-B667-131E-92E4-541B1C2533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906009-D1B1-63DE-EC9D-DAE5AA59012E}"/>
              </a:ext>
            </a:extLst>
          </p:cNvPr>
          <p:cNvSpPr>
            <a:spLocks noGrp="1"/>
          </p:cNvSpPr>
          <p:nvPr>
            <p:ph type="title"/>
          </p:nvPr>
        </p:nvSpPr>
        <p:spPr>
          <a:xfrm>
            <a:off x="914400" y="685800"/>
            <a:ext cx="10668000" cy="1066800"/>
          </a:xfrm>
        </p:spPr>
        <p:txBody>
          <a:bodyPr/>
          <a:lstStyle/>
          <a:p>
            <a:r>
              <a:rPr lang="en-US" sz="1200" dirty="0"/>
              <a:t>Situation (2/3)</a:t>
            </a:r>
            <a:br>
              <a:rPr lang="en-US" dirty="0"/>
            </a:br>
            <a:r>
              <a:rPr lang="en-US" dirty="0"/>
              <a:t>The optimal Rate-versus-Range strategy can newly favor sparse tones</a:t>
            </a:r>
            <a:br>
              <a:rPr lang="en-US" dirty="0"/>
            </a:br>
            <a:endParaRPr lang="en-US" dirty="0"/>
          </a:p>
        </p:txBody>
      </p:sp>
      <p:sp>
        <p:nvSpPr>
          <p:cNvPr id="3" name="Content Placeholder 2">
            <a:extLst>
              <a:ext uri="{FF2B5EF4-FFF2-40B4-BE49-F238E27FC236}">
                <a16:creationId xmlns:a16="http://schemas.microsoft.com/office/drawing/2014/main" id="{6382CCC8-3D62-F160-DD22-8A535AEADA93}"/>
              </a:ext>
            </a:extLst>
          </p:cNvPr>
          <p:cNvSpPr>
            <a:spLocks noGrp="1"/>
          </p:cNvSpPr>
          <p:nvPr>
            <p:ph idx="1"/>
          </p:nvPr>
        </p:nvSpPr>
        <p:spPr>
          <a:xfrm>
            <a:off x="914400" y="1219200"/>
            <a:ext cx="10896600" cy="1600200"/>
          </a:xfrm>
        </p:spPr>
        <p:txBody>
          <a:bodyPr/>
          <a:lstStyle/>
          <a:p>
            <a:r>
              <a:rPr lang="en-US" dirty="0"/>
              <a:t>Consider a non-AP STA starting at farthest range from its 80 MHz AP and approaching the AP</a:t>
            </a:r>
          </a:p>
          <a:p>
            <a:r>
              <a:rPr lang="en-US" dirty="0"/>
              <a:t>Four  scenarios: (PSD-limited spectrum or not) Ⓧ (DRU available or not)</a:t>
            </a:r>
          </a:p>
          <a:p>
            <a:r>
              <a:rPr lang="en-US" dirty="0"/>
              <a:t>To a first order approximation*, the non-AP STA’s optimal rate-versus-range MCS+RU+BW strategy is:</a:t>
            </a:r>
            <a:endParaRPr lang="de-DE" dirty="0"/>
          </a:p>
        </p:txBody>
      </p:sp>
      <p:sp>
        <p:nvSpPr>
          <p:cNvPr id="4" name="Slide Number Placeholder 3">
            <a:extLst>
              <a:ext uri="{FF2B5EF4-FFF2-40B4-BE49-F238E27FC236}">
                <a16:creationId xmlns:a16="http://schemas.microsoft.com/office/drawing/2014/main" id="{B67AC038-4110-3E03-929F-DDB500B7C3AD}"/>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4</a:t>
            </a:fld>
            <a:endParaRPr lang="en-US" dirty="0"/>
          </a:p>
        </p:txBody>
      </p:sp>
      <p:sp>
        <p:nvSpPr>
          <p:cNvPr id="5" name="Footer Placeholder 4">
            <a:extLst>
              <a:ext uri="{FF2B5EF4-FFF2-40B4-BE49-F238E27FC236}">
                <a16:creationId xmlns:a16="http://schemas.microsoft.com/office/drawing/2014/main" id="{E8DB3DD3-C60C-8DC3-B433-96FDEBA8E71D}"/>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graphicFrame>
        <p:nvGraphicFramePr>
          <p:cNvPr id="6" name="Table 5">
            <a:extLst>
              <a:ext uri="{FF2B5EF4-FFF2-40B4-BE49-F238E27FC236}">
                <a16:creationId xmlns:a16="http://schemas.microsoft.com/office/drawing/2014/main" id="{8DF6BB75-7CB2-51E8-1F9D-0B3AE9365D24}"/>
              </a:ext>
            </a:extLst>
          </p:cNvPr>
          <p:cNvGraphicFramePr>
            <a:graphicFrameLocks noGrp="1"/>
          </p:cNvGraphicFramePr>
          <p:nvPr>
            <p:extLst>
              <p:ext uri="{D42A27DB-BD31-4B8C-83A1-F6EECF244321}">
                <p14:modId xmlns:p14="http://schemas.microsoft.com/office/powerpoint/2010/main" val="1511963338"/>
              </p:ext>
            </p:extLst>
          </p:nvPr>
        </p:nvGraphicFramePr>
        <p:xfrm>
          <a:off x="381000" y="2286000"/>
          <a:ext cx="11353799" cy="4495800"/>
        </p:xfrm>
        <a:graphic>
          <a:graphicData uri="http://schemas.openxmlformats.org/drawingml/2006/table">
            <a:tbl>
              <a:tblPr firstRow="1" bandRow="1">
                <a:tableStyleId>{21E4AEA4-8DFA-4A89-87EB-49C32662AFE0}</a:tableStyleId>
              </a:tblPr>
              <a:tblGrid>
                <a:gridCol w="1600200">
                  <a:extLst>
                    <a:ext uri="{9D8B030D-6E8A-4147-A177-3AD203B41FA5}">
                      <a16:colId xmlns:a16="http://schemas.microsoft.com/office/drawing/2014/main" val="1375921463"/>
                    </a:ext>
                  </a:extLst>
                </a:gridCol>
                <a:gridCol w="2895600">
                  <a:extLst>
                    <a:ext uri="{9D8B030D-6E8A-4147-A177-3AD203B41FA5}">
                      <a16:colId xmlns:a16="http://schemas.microsoft.com/office/drawing/2014/main" val="2330319016"/>
                    </a:ext>
                  </a:extLst>
                </a:gridCol>
                <a:gridCol w="1752600">
                  <a:extLst>
                    <a:ext uri="{9D8B030D-6E8A-4147-A177-3AD203B41FA5}">
                      <a16:colId xmlns:a16="http://schemas.microsoft.com/office/drawing/2014/main" val="3718609534"/>
                    </a:ext>
                  </a:extLst>
                </a:gridCol>
                <a:gridCol w="2417397">
                  <a:extLst>
                    <a:ext uri="{9D8B030D-6E8A-4147-A177-3AD203B41FA5}">
                      <a16:colId xmlns:a16="http://schemas.microsoft.com/office/drawing/2014/main" val="2588331602"/>
                    </a:ext>
                  </a:extLst>
                </a:gridCol>
                <a:gridCol w="2688002">
                  <a:extLst>
                    <a:ext uri="{9D8B030D-6E8A-4147-A177-3AD203B41FA5}">
                      <a16:colId xmlns:a16="http://schemas.microsoft.com/office/drawing/2014/main" val="3344546809"/>
                    </a:ext>
                  </a:extLst>
                </a:gridCol>
              </a:tblGrid>
              <a:tr h="3993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Scenario</a:t>
                      </a:r>
                      <a:r>
                        <a:rPr lang="en-US" sz="1100" baseline="30000" dirty="0"/>
                        <a:t>*</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Legacy 2.4/5GHz: spectrum is not PSD-limited, no DRUs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Legacy 6GHz: spectrum is PSD-limited, no DRUs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11bn@ 2.4/5GHz: spectrum is not PSD-limited, DRUs are available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dirty="0"/>
                        <a:t>11bn@ 6GHz: spectrum is PSD-limited, DRUs are available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6799292"/>
                  </a:ext>
                </a:extLst>
              </a:tr>
              <a:tr h="399334">
                <a:tc>
                  <a:txBody>
                    <a:bodyPr/>
                    <a:lstStyle/>
                    <a:p>
                      <a:r>
                        <a:rPr lang="en-US" sz="1100" dirty="0"/>
                        <a:t>Initially, at farthest range with minimum data rate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dirty="0"/>
                        <a:t>MCS0@RRU26</a:t>
                      </a:r>
                      <a:endParaRPr lang="en-US" sz="1100" baseline="30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MCS0@RRU26</a:t>
                      </a:r>
                      <a:endParaRPr lang="en-US" sz="1100" baseline="300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MCS0@RRU26/DRU26</a:t>
                      </a:r>
                      <a:endParaRPr lang="en-US" sz="1100" baseline="300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MCS0 and no more than 1 tone per MHz</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100" dirty="0"/>
                        <a:t>E.g., RU26 in 40 MHz</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749013892"/>
                  </a:ext>
                </a:extLst>
              </a:tr>
              <a:tr h="399334">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To increase rate as range decreases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Either changing from BPSK to QPSK or doubling the RU size (a wash, to first order). E.g., </a:t>
                      </a:r>
                      <a:br>
                        <a:rPr lang="en-US" sz="1100" dirty="0"/>
                      </a:br>
                      <a:r>
                        <a:rPr lang="en-US" sz="1100" dirty="0"/>
                        <a:t>MCS1@RRU26 or MCS0@RRU52 </a:t>
                      </a:r>
                      <a:r>
                        <a:rPr lang="en-US" sz="1100" dirty="0">
                          <a:sym typeface="Wingdings" panose="05000000000000000000" pitchFamily="2" charset="2"/>
                        </a:rPr>
                        <a:t></a:t>
                      </a:r>
                      <a:r>
                        <a:rPr lang="en-US" sz="1100" dirty="0"/>
                        <a:t> </a:t>
                      </a:r>
                      <a:br>
                        <a:rPr lang="en-US" sz="1100" dirty="0"/>
                      </a:br>
                      <a:r>
                        <a:rPr lang="en-US" sz="1100" dirty="0"/>
                        <a:t>MCS1@RRU52 or MCS0@RRU106 in 20 MHz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MCS0@RRU52 </a:t>
                      </a:r>
                      <a:r>
                        <a:rPr lang="en-US" sz="1100" dirty="0">
                          <a:sym typeface="Wingdings" panose="05000000000000000000" pitchFamily="2" charset="2"/>
                        </a:rPr>
                        <a:t></a:t>
                      </a:r>
                      <a:r>
                        <a:rPr lang="en-US" sz="1100" dirty="0"/>
                        <a:t>RRU106 </a:t>
                      </a:r>
                      <a:r>
                        <a:rPr lang="en-US" sz="1100" dirty="0">
                          <a:sym typeface="Wingdings" panose="05000000000000000000" pitchFamily="2" charset="2"/>
                        </a:rPr>
                        <a:t> RRU242 in 20 MHz</a:t>
                      </a:r>
                      <a:endParaRPr lang="en-US" sz="1100" baseline="30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Either changing from BPSK to QPSK or doubling the RU size (a wash, to first order). E.g., </a:t>
                      </a:r>
                      <a:br>
                        <a:rPr lang="en-US" sz="1100" dirty="0"/>
                      </a:br>
                      <a:r>
                        <a:rPr lang="en-US" sz="1100" dirty="0"/>
                        <a:t>MCS1@RRU26/DRU26 or MCS0@RRU52/DRU52</a:t>
                      </a:r>
                      <a:r>
                        <a:rPr lang="en-US" sz="1100" dirty="0">
                          <a:sym typeface="Wingdings" panose="05000000000000000000" pitchFamily="2" charset="2"/>
                        </a:rPr>
                        <a:t> </a:t>
                      </a:r>
                      <a:br>
                        <a:rPr lang="en-US" sz="1100" dirty="0"/>
                      </a:br>
                      <a:r>
                        <a:rPr lang="en-US" sz="1100" dirty="0"/>
                        <a:t>MCS1@RRU52/DRU52 or MCS0@RRU106/DRU106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More DRU tones, until at least 1 tone per 1MHz</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E.g., RU52 in 80 MHz, then RU106 in 80 MHz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1205976618"/>
                  </a:ext>
                </a:extLst>
              </a:tr>
              <a:tr h="563765">
                <a:tc vMerge="1">
                  <a:txBody>
                    <a:bodyPr/>
                    <a:lstStyle/>
                    <a:p>
                      <a:endParaRPr lang="en-US" sz="1400" dirty="0"/>
                    </a:p>
                  </a:txBody>
                  <a:tcPr/>
                </a:tc>
                <a:tc vMerge="1">
                  <a:txBody>
                    <a:bodyPr/>
                    <a:lstStyle/>
                    <a:p>
                      <a:endParaRPr dirty="0"/>
                    </a:p>
                  </a:txBody>
                  <a:tcP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MCS0@</a:t>
                      </a:r>
                      <a:r>
                        <a:rPr lang="en-US" sz="1100" dirty="0">
                          <a:sym typeface="Wingdings" panose="05000000000000000000" pitchFamily="2" charset="2"/>
                        </a:rPr>
                        <a:t>RRU484 in 40 MHz  RRU996 in 80 MHz</a:t>
                      </a:r>
                      <a:endParaRPr lang="en-US" sz="1100" baseline="300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Either changing from BPSK to QPSK or doubling the DRU tone density (a wash, to first order). E.g., </a:t>
                      </a:r>
                      <a:br>
                        <a:rPr lang="en-US" sz="1100" dirty="0"/>
                      </a:br>
                      <a:r>
                        <a:rPr lang="en-US" sz="1100" dirty="0"/>
                        <a:t>MCS1@RU106 or MCS0@RU242 in 80 MHz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3741934224"/>
                  </a:ext>
                </a:extLst>
              </a:tr>
              <a:tr h="728197">
                <a:tc vMerge="1">
                  <a:txBody>
                    <a:bodyPr/>
                    <a:lstStyle/>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Better to pick more tones per RU </a:t>
                      </a:r>
                      <a:r>
                        <a:rPr lang="en-US" sz="1100" i="1" dirty="0"/>
                        <a:t>then</a:t>
                      </a:r>
                      <a:r>
                        <a:rPr lang="en-US" sz="1100" dirty="0"/>
                        <a:t> select a constellation higher than QPSK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E.g., MCS1@RRU106 </a:t>
                      </a:r>
                      <a:r>
                        <a:rPr lang="en-US" sz="1100" dirty="0">
                          <a:sym typeface="Wingdings" panose="05000000000000000000" pitchFamily="2" charset="2"/>
                        </a:rPr>
                        <a:t> RRU242 in 20 MHz  RRU484 in 40 MHz  RRU996</a:t>
                      </a:r>
                      <a:r>
                        <a:rPr lang="en-US" sz="1100" dirty="0"/>
                        <a:t> in 80MHz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MCS1@</a:t>
                      </a:r>
                      <a:r>
                        <a:rPr lang="en-US" sz="1100" dirty="0">
                          <a:sym typeface="Wingdings" panose="05000000000000000000" pitchFamily="2" charset="2"/>
                        </a:rPr>
                        <a:t>RRU996</a:t>
                      </a:r>
                      <a:r>
                        <a:rPr lang="en-US" sz="1100" dirty="0"/>
                        <a:t> in 80MHz</a:t>
                      </a:r>
                      <a:endParaRPr lang="en-US" sz="1100" baseline="300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Better to pick more tones per RU </a:t>
                      </a:r>
                      <a:r>
                        <a:rPr lang="en-US" sz="1100" i="1" dirty="0"/>
                        <a:t>then</a:t>
                      </a:r>
                      <a:r>
                        <a:rPr lang="en-US" sz="1100" dirty="0"/>
                        <a:t> select a constellation higher than QPSK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E.g., MCS1@RRU106 </a:t>
                      </a:r>
                      <a:r>
                        <a:rPr lang="en-US" sz="1100" dirty="0">
                          <a:sym typeface="Wingdings" panose="05000000000000000000" pitchFamily="2" charset="2"/>
                        </a:rPr>
                        <a:t> RRU242  RRU484  RRU996</a:t>
                      </a:r>
                      <a:r>
                        <a:rPr lang="en-US" sz="1100" dirty="0"/>
                        <a:t> in 80MHz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Better to pick denser tones than select a constellation denser than QPSK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E.g., MCS1@DRU106 </a:t>
                      </a:r>
                      <a:r>
                        <a:rPr lang="en-US" sz="1100" dirty="0">
                          <a:sym typeface="Wingdings" panose="05000000000000000000" pitchFamily="2" charset="2"/>
                        </a:rPr>
                        <a:t> DRU242  DRU484  RRU996</a:t>
                      </a:r>
                      <a:r>
                        <a:rPr lang="en-US" sz="1100" dirty="0"/>
                        <a:t> (all in 80MHz)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86540748"/>
                  </a:ext>
                </a:extLst>
              </a:tr>
              <a:tr h="234902">
                <a:tc vMerge="1">
                  <a:txBody>
                    <a:bodyPr/>
                    <a:lstStyle/>
                    <a:p>
                      <a:endParaRPr lang="en-US" sz="1400" dirty="0"/>
                    </a:p>
                  </a:txBody>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Once all tones are occupied, no choice except to select a denser constellation</a:t>
                      </a:r>
                      <a:r>
                        <a:rPr lang="en-US" sz="1100" baseline="30000" dirty="0"/>
                        <a:t>&amp;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dirty="0"/>
                    </a:p>
                  </a:txBody>
                  <a:tcPr/>
                </a:tc>
                <a:extLst>
                  <a:ext uri="{0D108BD9-81ED-4DB2-BD59-A6C34878D82A}">
                    <a16:rowId xmlns:a16="http://schemas.microsoft.com/office/drawing/2014/main" val="1197568122"/>
                  </a:ext>
                </a:extLst>
              </a:tr>
              <a:tr h="399334">
                <a:tc gridSpan="5">
                  <a:txBody>
                    <a:bodyPr/>
                    <a:lstStyle/>
                    <a:p>
                      <a:r>
                        <a:rPr lang="en-US" sz="1100" baseline="0" dirty="0"/>
                        <a:t>*Ignoring preamble effects (which is reasonable for TB) and frequency diversity. </a:t>
                      </a:r>
                      <a:br>
                        <a:rPr lang="en-US" sz="1100" baseline="0" dirty="0"/>
                      </a:br>
                      <a:r>
                        <a:rPr lang="en-US" sz="1100" baseline="30000" dirty="0"/>
                        <a:t>&amp;</a:t>
                      </a:r>
                      <a:r>
                        <a:rPr lang="en-US" sz="1100" dirty="0"/>
                        <a:t>Ignoring more SSs, which is complicated by SV quality and thence antenna counts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a:tc>
                <a:extLst>
                  <a:ext uri="{0D108BD9-81ED-4DB2-BD59-A6C34878D82A}">
                    <a16:rowId xmlns:a16="http://schemas.microsoft.com/office/drawing/2014/main" val="3788194666"/>
                  </a:ext>
                </a:extLst>
              </a:tr>
            </a:tbl>
          </a:graphicData>
        </a:graphic>
      </p:graphicFrame>
    </p:spTree>
    <p:extLst>
      <p:ext uri="{BB962C8B-B14F-4D97-AF65-F5344CB8AC3E}">
        <p14:creationId xmlns:p14="http://schemas.microsoft.com/office/powerpoint/2010/main" val="905825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38D08F-9F17-3332-ADCB-D68D8D2E41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316606-F640-C760-CDCB-F974522D44E1}"/>
              </a:ext>
            </a:extLst>
          </p:cNvPr>
          <p:cNvSpPr>
            <a:spLocks noGrp="1"/>
          </p:cNvSpPr>
          <p:nvPr>
            <p:ph type="title"/>
          </p:nvPr>
        </p:nvSpPr>
        <p:spPr/>
        <p:txBody>
          <a:bodyPr/>
          <a:lstStyle/>
          <a:p>
            <a:r>
              <a:rPr lang="en-US" sz="1200" dirty="0"/>
              <a:t>Problem (1/2)</a:t>
            </a:r>
            <a:br>
              <a:rPr lang="en-US" dirty="0"/>
            </a:br>
            <a:r>
              <a:rPr lang="en-US" dirty="0"/>
              <a:t>Sparse tones without the users means more spectrum is affected and at a lower spectral efficiency</a:t>
            </a:r>
          </a:p>
        </p:txBody>
      </p:sp>
      <p:sp>
        <p:nvSpPr>
          <p:cNvPr id="4" name="Slide Number Placeholder 3">
            <a:extLst>
              <a:ext uri="{FF2B5EF4-FFF2-40B4-BE49-F238E27FC236}">
                <a16:creationId xmlns:a16="http://schemas.microsoft.com/office/drawing/2014/main" id="{9B2C0D26-0231-DC34-62BD-E61DF2FEFE70}"/>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5</a:t>
            </a:fld>
            <a:endParaRPr lang="en-US" dirty="0"/>
          </a:p>
        </p:txBody>
      </p:sp>
      <p:sp>
        <p:nvSpPr>
          <p:cNvPr id="5" name="Footer Placeholder 4">
            <a:extLst>
              <a:ext uri="{FF2B5EF4-FFF2-40B4-BE49-F238E27FC236}">
                <a16:creationId xmlns:a16="http://schemas.microsoft.com/office/drawing/2014/main" id="{C80CDAF9-7BEB-E776-6DDF-9144BAF13EA0}"/>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graphicFrame>
        <p:nvGraphicFramePr>
          <p:cNvPr id="7" name="Table 6">
            <a:extLst>
              <a:ext uri="{FF2B5EF4-FFF2-40B4-BE49-F238E27FC236}">
                <a16:creationId xmlns:a16="http://schemas.microsoft.com/office/drawing/2014/main" id="{E647CEAE-4C72-CA03-0E28-F239D2C126E7}"/>
              </a:ext>
            </a:extLst>
          </p:cNvPr>
          <p:cNvGraphicFramePr>
            <a:graphicFrameLocks noGrp="1"/>
          </p:cNvGraphicFramePr>
          <p:nvPr>
            <p:extLst>
              <p:ext uri="{D42A27DB-BD31-4B8C-83A1-F6EECF244321}">
                <p14:modId xmlns:p14="http://schemas.microsoft.com/office/powerpoint/2010/main" val="231167907"/>
              </p:ext>
            </p:extLst>
          </p:nvPr>
        </p:nvGraphicFramePr>
        <p:xfrm>
          <a:off x="419101" y="1752600"/>
          <a:ext cx="11353798" cy="3108960"/>
        </p:xfrm>
        <a:graphic>
          <a:graphicData uri="http://schemas.openxmlformats.org/drawingml/2006/table">
            <a:tbl>
              <a:tblPr firstRow="1" bandRow="1">
                <a:tableStyleId>{21E4AEA4-8DFA-4A89-87EB-49C32662AFE0}</a:tableStyleId>
              </a:tblPr>
              <a:tblGrid>
                <a:gridCol w="2019299">
                  <a:extLst>
                    <a:ext uri="{9D8B030D-6E8A-4147-A177-3AD203B41FA5}">
                      <a16:colId xmlns:a16="http://schemas.microsoft.com/office/drawing/2014/main" val="1375921463"/>
                    </a:ext>
                  </a:extLst>
                </a:gridCol>
                <a:gridCol w="1905000">
                  <a:extLst>
                    <a:ext uri="{9D8B030D-6E8A-4147-A177-3AD203B41FA5}">
                      <a16:colId xmlns:a16="http://schemas.microsoft.com/office/drawing/2014/main" val="3344546809"/>
                    </a:ext>
                  </a:extLst>
                </a:gridCol>
                <a:gridCol w="1295400">
                  <a:extLst>
                    <a:ext uri="{9D8B030D-6E8A-4147-A177-3AD203B41FA5}">
                      <a16:colId xmlns:a16="http://schemas.microsoft.com/office/drawing/2014/main" val="720412517"/>
                    </a:ext>
                  </a:extLst>
                </a:gridCol>
                <a:gridCol w="1295400">
                  <a:extLst>
                    <a:ext uri="{9D8B030D-6E8A-4147-A177-3AD203B41FA5}">
                      <a16:colId xmlns:a16="http://schemas.microsoft.com/office/drawing/2014/main" val="3013040322"/>
                    </a:ext>
                  </a:extLst>
                </a:gridCol>
                <a:gridCol w="2057400">
                  <a:extLst>
                    <a:ext uri="{9D8B030D-6E8A-4147-A177-3AD203B41FA5}">
                      <a16:colId xmlns:a16="http://schemas.microsoft.com/office/drawing/2014/main" val="1835555579"/>
                    </a:ext>
                  </a:extLst>
                </a:gridCol>
                <a:gridCol w="1295400">
                  <a:extLst>
                    <a:ext uri="{9D8B030D-6E8A-4147-A177-3AD203B41FA5}">
                      <a16:colId xmlns:a16="http://schemas.microsoft.com/office/drawing/2014/main" val="3651229865"/>
                    </a:ext>
                  </a:extLst>
                </a:gridCol>
                <a:gridCol w="1485899">
                  <a:extLst>
                    <a:ext uri="{9D8B030D-6E8A-4147-A177-3AD203B41FA5}">
                      <a16:colId xmlns:a16="http://schemas.microsoft.com/office/drawing/2014/main" val="3863469909"/>
                    </a:ext>
                  </a:extLst>
                </a:gridCol>
              </a:tblGrid>
              <a:tr h="250356">
                <a:tc>
                  <a:txBody>
                    <a:bodyPr/>
                    <a:lstStyle/>
                    <a:p>
                      <a:r>
                        <a:rPr lang="en-US" sz="1200" dirty="0"/>
                        <a:t>Scenario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en-US" sz="1200" dirty="0"/>
                        <a:t>With DRUs and PSD-limited spectrum</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en-US" sz="1200" dirty="0"/>
                        <a:t>Tone efficiency</a:t>
                      </a:r>
                    </a:p>
                  </a:txBody>
                  <a:tcPr>
                    <a:lnT w="12700" cap="flat" cmpd="sng" algn="ctr">
                      <a:solidFill>
                        <a:schemeClr val="tx1"/>
                      </a:solidFill>
                      <a:prstDash val="solid"/>
                      <a:round/>
                      <a:headEnd type="none" w="med" len="med"/>
                      <a:tailEnd type="none" w="med" len="med"/>
                    </a:lnT>
                  </a:tcPr>
                </a:tc>
                <a:tc>
                  <a:txBody>
                    <a:bodyPr/>
                    <a:lstStyle/>
                    <a:p>
                      <a:r>
                        <a:rPr lang="en-US" sz="1200" dirty="0"/>
                        <a:t>Affected spectrum</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Without DRUs (or without PSD-limited spectrum)</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en-US" sz="1200" dirty="0"/>
                        <a:t>Tone efficiency</a:t>
                      </a:r>
                    </a:p>
                  </a:txBody>
                  <a:tcPr>
                    <a:lnT w="12700" cap="flat" cmpd="sng" algn="ctr">
                      <a:solidFill>
                        <a:schemeClr val="tx1"/>
                      </a:solidFill>
                      <a:prstDash val="solid"/>
                      <a:round/>
                      <a:headEnd type="none" w="med" len="med"/>
                      <a:tailEnd type="none" w="med" len="med"/>
                    </a:lnT>
                  </a:tcPr>
                </a:tc>
                <a:tc>
                  <a:txBody>
                    <a:bodyPr/>
                    <a:lstStyle/>
                    <a:p>
                      <a:r>
                        <a:rPr lang="en-US" sz="1200" dirty="0"/>
                        <a:t>Affected spectrum</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816799292"/>
                  </a:ext>
                </a:extLst>
              </a:tr>
              <a:tr h="349812">
                <a:tc>
                  <a:txBody>
                    <a:bodyPr/>
                    <a:lstStyle/>
                    <a:p>
                      <a:r>
                        <a:rPr lang="en-US" sz="1200" dirty="0"/>
                        <a:t>Initially, at farthest range with minimum data rate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t>E.g., RU26 in 40 MHz</a:t>
                      </a:r>
                      <a:endParaRPr lang="en-US" sz="1200" dirty="0"/>
                    </a:p>
                  </a:txBody>
                  <a:tcPr>
                    <a:lnL w="12700" cap="flat" cmpd="sng" algn="ctr">
                      <a:solidFill>
                        <a:schemeClr val="tx1"/>
                      </a:solidFill>
                      <a:prstDash val="solid"/>
                      <a:round/>
                      <a:headEnd type="none" w="med" len="med"/>
                      <a:tailEnd type="none" w="med" len="med"/>
                    </a:lnL>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2.6%</a:t>
                      </a:r>
                    </a:p>
                  </a:txBody>
                  <a:tcP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80 MHz</a:t>
                      </a:r>
                    </a:p>
                  </a:txBody>
                  <a:tcPr>
                    <a:lnR w="12700" cap="flat" cmpd="sng" algn="ctr">
                      <a:solidFill>
                        <a:schemeClr val="tx1"/>
                      </a:solidFill>
                      <a:prstDash val="solid"/>
                      <a:round/>
                      <a:headEnd type="none" w="med" len="med"/>
                      <a:tailEnd type="none" w="med" len="med"/>
                    </a:lnR>
                    <a:solidFill>
                      <a:srgbClr val="FFC000"/>
                    </a:solidFill>
                  </a:tcPr>
                </a:tc>
                <a:tc>
                  <a:txBody>
                    <a:bodyPr/>
                    <a:lstStyle/>
                    <a:p>
                      <a:r>
                        <a:rPr lang="en-US" sz="1200" dirty="0"/>
                        <a:t>MCS0@RRU26</a:t>
                      </a:r>
                      <a:r>
                        <a:rPr lang="en-US" sz="1200" baseline="30000" dirty="0"/>
                        <a:t>#</a:t>
                      </a:r>
                    </a:p>
                  </a:txBody>
                  <a:tcPr>
                    <a:lnL w="12700" cap="flat" cmpd="sng" algn="ctr">
                      <a:solidFill>
                        <a:schemeClr val="tx1"/>
                      </a:solidFill>
                      <a:prstDash val="solid"/>
                      <a:round/>
                      <a:headEnd type="none" w="med" len="med"/>
                      <a:tailEnd type="none" w="med" len="med"/>
                    </a:lnL>
                    <a:solidFill>
                      <a:srgbClr val="92D050"/>
                    </a:solidFill>
                  </a:tcPr>
                </a:tc>
                <a:tc>
                  <a:txBody>
                    <a:bodyPr/>
                    <a:lstStyle/>
                    <a:p>
                      <a:r>
                        <a:rPr lang="en-US" sz="1200" baseline="0" dirty="0"/>
                        <a:t>11%</a:t>
                      </a:r>
                    </a:p>
                  </a:txBody>
                  <a:tcPr>
                    <a:solidFill>
                      <a:srgbClr val="92D050"/>
                    </a:solidFill>
                  </a:tcPr>
                </a:tc>
                <a:tc>
                  <a:txBody>
                    <a:bodyPr/>
                    <a:lstStyle/>
                    <a:p>
                      <a:r>
                        <a:rPr lang="en-US" sz="1200" baseline="0" dirty="0"/>
                        <a:t>20MHz</a:t>
                      </a:r>
                    </a:p>
                  </a:txBody>
                  <a:tcPr>
                    <a:lnR w="12700" cap="flat" cmpd="sng" algn="ctr">
                      <a:solidFill>
                        <a:schemeClr val="tx1"/>
                      </a:solidFill>
                      <a:prstDash val="solid"/>
                      <a:round/>
                      <a:headEnd type="none" w="med" len="med"/>
                      <a:tailEnd type="none" w="med" len="med"/>
                    </a:lnR>
                    <a:solidFill>
                      <a:srgbClr val="92D050"/>
                    </a:solidFill>
                  </a:tcPr>
                </a:tc>
                <a:extLst>
                  <a:ext uri="{0D108BD9-81ED-4DB2-BD59-A6C34878D82A}">
                    <a16:rowId xmlns:a16="http://schemas.microsoft.com/office/drawing/2014/main" val="749013892"/>
                  </a:ext>
                </a:extLst>
              </a:tr>
              <a:tr h="349812">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To increase rate as range decreases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E.g., RU52 in 80 MHz, then RU106 in 80 MHz</a:t>
                      </a:r>
                    </a:p>
                  </a:txBody>
                  <a:tcPr>
                    <a:lnL w="12700" cap="flat" cmpd="sng" algn="ctr">
                      <a:solidFill>
                        <a:schemeClr val="tx1"/>
                      </a:solidFill>
                      <a:prstDash val="solid"/>
                      <a:round/>
                      <a:headEnd type="none" w="med" len="med"/>
                      <a:tailEnd type="none" w="med" len="med"/>
                    </a:lnL>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5.2% then 10.6%</a:t>
                      </a:r>
                    </a:p>
                  </a:txBody>
                  <a:tcP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80MHz</a:t>
                      </a:r>
                    </a:p>
                  </a:txBody>
                  <a:tcPr>
                    <a:lnR w="12700" cap="flat" cmpd="sng" algn="ctr">
                      <a:solidFill>
                        <a:schemeClr val="tx1"/>
                      </a:solidFill>
                      <a:prstDash val="solid"/>
                      <a:round/>
                      <a:headEnd type="none" w="med" len="med"/>
                      <a:tailEnd type="none" w="med" len="med"/>
                    </a:ln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MCS0@RRU52 </a:t>
                      </a:r>
                      <a:r>
                        <a:rPr lang="en-US" sz="1200" dirty="0">
                          <a:sym typeface="Wingdings" panose="05000000000000000000" pitchFamily="2" charset="2"/>
                        </a:rPr>
                        <a:t></a:t>
                      </a:r>
                      <a:r>
                        <a:rPr lang="en-US" sz="1200" dirty="0"/>
                        <a:t>RRU106 </a:t>
                      </a:r>
                      <a:r>
                        <a:rPr lang="en-US" sz="1200" dirty="0">
                          <a:sym typeface="Wingdings" panose="05000000000000000000" pitchFamily="2" charset="2"/>
                        </a:rPr>
                        <a:t> RRU242 in 20 MHz</a:t>
                      </a:r>
                      <a:endParaRPr lang="en-US" sz="1200" baseline="30000" dirty="0"/>
                    </a:p>
                  </a:txBody>
                  <a:tcPr>
                    <a:lnL w="12700" cap="flat" cmpd="sng" algn="ctr">
                      <a:solidFill>
                        <a:schemeClr val="tx1"/>
                      </a:solidFill>
                      <a:prstDash val="solid"/>
                      <a:round/>
                      <a:headEnd type="none" w="med" len="med"/>
                      <a:tailEnd type="none" w="med" len="med"/>
                    </a:lnL>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11% or 21%  </a:t>
                      </a:r>
                      <a:r>
                        <a:rPr lang="en-US" sz="1200" dirty="0">
                          <a:sym typeface="Wingdings" panose="05000000000000000000" pitchFamily="2" charset="2"/>
                        </a:rPr>
                        <a:t></a:t>
                      </a:r>
                      <a:r>
                        <a:rPr lang="en-US" sz="1200" dirty="0"/>
                        <a:t> </a:t>
                      </a:r>
                      <a:br>
                        <a:rPr lang="en-US" sz="1200" dirty="0"/>
                      </a:br>
                      <a:r>
                        <a:rPr lang="en-US" sz="1200" dirty="0"/>
                        <a:t>21% or 44%</a:t>
                      </a:r>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20MHz</a:t>
                      </a:r>
                    </a:p>
                  </a:txBody>
                  <a:tcPr>
                    <a:lnR w="12700" cap="flat" cmpd="sng" algn="ctr">
                      <a:solidFill>
                        <a:schemeClr val="tx1"/>
                      </a:solidFill>
                      <a:prstDash val="solid"/>
                      <a:round/>
                      <a:headEnd type="none" w="med" len="med"/>
                      <a:tailEnd type="none" w="med" len="med"/>
                    </a:lnR>
                    <a:solidFill>
                      <a:srgbClr val="92D050"/>
                    </a:solidFill>
                  </a:tcPr>
                </a:tc>
                <a:extLst>
                  <a:ext uri="{0D108BD9-81ED-4DB2-BD59-A6C34878D82A}">
                    <a16:rowId xmlns:a16="http://schemas.microsoft.com/office/drawing/2014/main" val="1205976618"/>
                  </a:ext>
                </a:extLst>
              </a:tr>
              <a:tr h="1097280">
                <a:tc vMerge="1">
                  <a:txBody>
                    <a:bodyPr/>
                    <a:lstStyle/>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MCS1@RU106 or MCS0@RU242 in 80 MHz</a:t>
                      </a:r>
                    </a:p>
                  </a:txBody>
                  <a:tcPr>
                    <a:lnL w="12700" cap="flat" cmpd="sng" algn="ctr">
                      <a:solidFill>
                        <a:schemeClr val="tx1"/>
                      </a:solidFill>
                      <a:prstDash val="solid"/>
                      <a:round/>
                      <a:headEnd type="none" w="med" len="med"/>
                      <a:tailEnd type="none" w="med" len="med"/>
                    </a:lnL>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11% or 24%</a:t>
                      </a:r>
                    </a:p>
                  </a:txBody>
                  <a:tcP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80 MHz</a:t>
                      </a:r>
                    </a:p>
                  </a:txBody>
                  <a:tcPr>
                    <a:lnR w="12700" cap="flat" cmpd="sng" algn="ctr">
                      <a:solidFill>
                        <a:schemeClr val="tx1"/>
                      </a:solidFill>
                      <a:prstDash val="solid"/>
                      <a:round/>
                      <a:headEnd type="none" w="med" len="med"/>
                      <a:tailEnd type="none" w="med" len="med"/>
                    </a:lnR>
                    <a:solidFill>
                      <a:srgbClr val="FFC000"/>
                    </a:solidFill>
                  </a:tcPr>
                </a:tc>
                <a:tc>
                  <a:txBody>
                    <a:bodyPr/>
                    <a:lstStyle/>
                    <a:p>
                      <a:r>
                        <a:rPr lang="de-DE" sz="1200" dirty="0"/>
                        <a:t>MCS0@RRU484 in 40 MHz </a:t>
                      </a:r>
                      <a:r>
                        <a:rPr lang="en-US" sz="1200" dirty="0">
                          <a:sym typeface="Wingdings" panose="05000000000000000000" pitchFamily="2" charset="2"/>
                        </a:rPr>
                        <a:t></a:t>
                      </a:r>
                      <a:r>
                        <a:rPr lang="de-DE" sz="1200" dirty="0"/>
                        <a:t> RRU996 in 80 MHz</a:t>
                      </a:r>
                    </a:p>
                    <a:p>
                      <a:endParaRPr sz="1200" dirty="0"/>
                    </a:p>
                  </a:txBody>
                  <a:tcPr>
                    <a:lnL w="12700" cap="flat" cmpd="sng" algn="ctr">
                      <a:solidFill>
                        <a:schemeClr val="tx1"/>
                      </a:solidFill>
                      <a:prstDash val="solid"/>
                      <a:round/>
                      <a:headEnd type="none" w="med" len="med"/>
                      <a:tailEnd type="none" w="med" len="med"/>
                    </a:lnL>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ym typeface="Wingdings" panose="05000000000000000000" pitchFamily="2" charset="2"/>
                        </a:rPr>
                        <a:t> 100% </a:t>
                      </a:r>
                      <a:r>
                        <a:rPr lang="en-US" sz="1200">
                          <a:sym typeface="Wingdings" panose="05000000000000000000" pitchFamily="2" charset="2"/>
                        </a:rPr>
                        <a:t> 100%</a:t>
                      </a:r>
                      <a:endParaRPr lang="en-US" sz="1200" dirty="0"/>
                    </a:p>
                    <a:p>
                      <a:endParaRPr lang="en-US" sz="1200" dirty="0"/>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ym typeface="Wingdings" panose="05000000000000000000" pitchFamily="2" charset="2"/>
                        </a:rPr>
                        <a:t> 40MHz  80MHz</a:t>
                      </a:r>
                      <a:endParaRPr lang="en-US" sz="1200" dirty="0"/>
                    </a:p>
                    <a:p>
                      <a:endParaRPr lang="en-US" sz="1200" dirty="0"/>
                    </a:p>
                  </a:txBody>
                  <a:tcPr>
                    <a:lnR w="12700" cap="flat" cmpd="sng" algn="ctr">
                      <a:solidFill>
                        <a:schemeClr val="tx1"/>
                      </a:solidFill>
                      <a:prstDash val="solid"/>
                      <a:round/>
                      <a:headEnd type="none" w="med" len="med"/>
                      <a:tailEnd type="none" w="med" len="med"/>
                    </a:lnR>
                    <a:solidFill>
                      <a:srgbClr val="92D050"/>
                    </a:solidFill>
                  </a:tcPr>
                </a:tc>
                <a:extLst>
                  <a:ext uri="{0D108BD9-81ED-4DB2-BD59-A6C34878D82A}">
                    <a16:rowId xmlns:a16="http://schemas.microsoft.com/office/drawing/2014/main" val="3741934224"/>
                  </a:ext>
                </a:extLst>
              </a:tr>
              <a:tr h="637893">
                <a:tc vMerge="1">
                  <a:txBody>
                    <a:bodyPr/>
                    <a:lstStyle/>
                    <a:p>
                      <a:endParaRPr lang="en-US" sz="1400" dirty="0"/>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E.g., MCS1@DRU106 </a:t>
                      </a:r>
                      <a:r>
                        <a:rPr lang="en-US" sz="1200" dirty="0">
                          <a:sym typeface="Wingdings" panose="05000000000000000000" pitchFamily="2" charset="2"/>
                        </a:rPr>
                        <a:t> DRU242  DRU484  RRU996</a:t>
                      </a:r>
                      <a:r>
                        <a:rPr lang="en-US" sz="1200" dirty="0"/>
                        <a:t> in 80MHz</a:t>
                      </a:r>
                    </a:p>
                  </a:txBody>
                  <a:tcPr>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11% </a:t>
                      </a:r>
                      <a:r>
                        <a:rPr lang="en-US" sz="1200" dirty="0">
                          <a:sym typeface="Wingdings" panose="05000000000000000000" pitchFamily="2" charset="2"/>
                        </a:rPr>
                        <a:t> 24%  59%  100%</a:t>
                      </a:r>
                      <a:endParaRPr lang="en-US" sz="1200" dirty="0"/>
                    </a:p>
                  </a:txBody>
                  <a:tcPr>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80 MHz</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MCS1@RRU996</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ym typeface="Wingdings" panose="05000000000000000000" pitchFamily="2" charset="2"/>
                        </a:rPr>
                        <a:t>100%</a:t>
                      </a:r>
                      <a:endParaRPr lang="en-US" sz="1200" dirty="0"/>
                    </a:p>
                  </a:txBody>
                  <a:tcPr>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ym typeface="Wingdings" panose="05000000000000000000" pitchFamily="2" charset="2"/>
                        </a:rPr>
                        <a:t>80MHz</a:t>
                      </a:r>
                      <a:endParaRPr lang="en-US" sz="120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486540748"/>
                  </a:ext>
                </a:extLst>
              </a:tr>
            </a:tbl>
          </a:graphicData>
        </a:graphic>
      </p:graphicFrame>
    </p:spTree>
    <p:extLst>
      <p:ext uri="{BB962C8B-B14F-4D97-AF65-F5344CB8AC3E}">
        <p14:creationId xmlns:p14="http://schemas.microsoft.com/office/powerpoint/2010/main" val="3890955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4CC10-87B3-7650-C8D0-6555C7002FE1}"/>
              </a:ext>
            </a:extLst>
          </p:cNvPr>
          <p:cNvSpPr>
            <a:spLocks noGrp="1"/>
          </p:cNvSpPr>
          <p:nvPr>
            <p:ph type="title"/>
          </p:nvPr>
        </p:nvSpPr>
        <p:spPr/>
        <p:txBody>
          <a:bodyPr/>
          <a:lstStyle/>
          <a:p>
            <a:r>
              <a:rPr lang="en-US" sz="1200" dirty="0"/>
              <a:t>Problem (2/2)</a:t>
            </a:r>
            <a:br>
              <a:rPr lang="en-US" dirty="0"/>
            </a:br>
            <a:r>
              <a:rPr lang="en-US" dirty="0"/>
              <a:t>Frequency Reuse and NPCA by OBSS is harder if a nearby BSS is using more spectral inefficiently</a:t>
            </a:r>
          </a:p>
        </p:txBody>
      </p:sp>
      <p:sp>
        <p:nvSpPr>
          <p:cNvPr id="3" name="Content Placeholder 2">
            <a:extLst>
              <a:ext uri="{FF2B5EF4-FFF2-40B4-BE49-F238E27FC236}">
                <a16:creationId xmlns:a16="http://schemas.microsoft.com/office/drawing/2014/main" id="{CCDA608F-0CA2-EB38-9368-CC7E891597B2}"/>
              </a:ext>
            </a:extLst>
          </p:cNvPr>
          <p:cNvSpPr>
            <a:spLocks noGrp="1"/>
          </p:cNvSpPr>
          <p:nvPr>
            <p:ph idx="1"/>
          </p:nvPr>
        </p:nvSpPr>
        <p:spPr/>
        <p:txBody>
          <a:bodyPr/>
          <a:lstStyle/>
          <a:p>
            <a:r>
              <a:rPr lang="en-US" dirty="0"/>
              <a:t>Consider two enterprise APs using the same 80 MHz, with their P20 channels on different 40 MHz </a:t>
            </a:r>
          </a:p>
          <a:p>
            <a:pPr lvl="1"/>
            <a:r>
              <a:rPr lang="en-US" dirty="0"/>
              <a:t>Typical situation in dense enterprise networks:</a:t>
            </a:r>
          </a:p>
          <a:p>
            <a:pPr lvl="2"/>
            <a:r>
              <a:rPr lang="en-US" dirty="0"/>
              <a:t>When lightly loaded, either BSS can use 80 MHz</a:t>
            </a:r>
          </a:p>
          <a:p>
            <a:pPr lvl="2"/>
            <a:r>
              <a:rPr lang="en-US" dirty="0"/>
              <a:t>When one is beaconing/groupcasting/</a:t>
            </a:r>
            <a:r>
              <a:rPr lang="en-US" dirty="0" err="1"/>
              <a:t>etc</a:t>
            </a:r>
            <a:r>
              <a:rPr lang="en-US" dirty="0"/>
              <a:t> or heavily loaded, then they can use 40 MHz in parallel (FDM)</a:t>
            </a:r>
          </a:p>
          <a:p>
            <a:pPr lvl="1"/>
            <a:r>
              <a:rPr lang="en-US" dirty="0"/>
              <a:t>However, if we replace one of those enterprise APs by an AP using one DRU52/106 across 80 MHz, the efficiency and available capacity to the remaining enterprise AP is markedly degraded</a:t>
            </a:r>
          </a:p>
          <a:p>
            <a:r>
              <a:rPr lang="en-US" dirty="0"/>
              <a:t>Consider two 80 MHz BSSs using same P20</a:t>
            </a:r>
          </a:p>
          <a:p>
            <a:pPr lvl="1"/>
            <a:r>
              <a:rPr lang="en-US" dirty="0"/>
              <a:t>If one BSS transmits using 20 or 40 MHz PPDU, then the other can use NPCA to use the remaining 40 MHz</a:t>
            </a:r>
          </a:p>
          <a:p>
            <a:pPr lvl="1"/>
            <a:r>
              <a:rPr lang="en-US" dirty="0"/>
              <a:t>But if one BSS transmits using an 80 MHz PPDU, as incentivized by DRU, then the other is locked out of that entire 80 MHz of spectrum, even if it is only carrying a single RU52.</a:t>
            </a:r>
          </a:p>
        </p:txBody>
      </p:sp>
      <p:sp>
        <p:nvSpPr>
          <p:cNvPr id="4" name="Slide Number Placeholder 3">
            <a:extLst>
              <a:ext uri="{FF2B5EF4-FFF2-40B4-BE49-F238E27FC236}">
                <a16:creationId xmlns:a16="http://schemas.microsoft.com/office/drawing/2014/main" id="{5D590EF6-E71C-1334-69B9-A2CF95356C18}"/>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6</a:t>
            </a:fld>
            <a:endParaRPr lang="en-US" dirty="0"/>
          </a:p>
        </p:txBody>
      </p:sp>
      <p:sp>
        <p:nvSpPr>
          <p:cNvPr id="5" name="Footer Placeholder 4">
            <a:extLst>
              <a:ext uri="{FF2B5EF4-FFF2-40B4-BE49-F238E27FC236}">
                <a16:creationId xmlns:a16="http://schemas.microsoft.com/office/drawing/2014/main" id="{83361ECA-1A37-FD13-74C2-AE079CB4A7B2}"/>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166269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2641B5-4B9B-FB6D-5806-4FEC58F4EE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A4718B-061E-906B-A075-66322A6A218C}"/>
              </a:ext>
            </a:extLst>
          </p:cNvPr>
          <p:cNvSpPr>
            <a:spLocks noGrp="1"/>
          </p:cNvSpPr>
          <p:nvPr>
            <p:ph type="title"/>
          </p:nvPr>
        </p:nvSpPr>
        <p:spPr/>
        <p:txBody>
          <a:bodyPr/>
          <a:lstStyle/>
          <a:p>
            <a:r>
              <a:rPr lang="en-US" sz="1200" dirty="0"/>
              <a:t>Solution</a:t>
            </a:r>
            <a:br>
              <a:rPr lang="en-US" sz="1200" dirty="0"/>
            </a:br>
            <a:r>
              <a:rPr lang="en-US" dirty="0"/>
              <a:t>Add minimum RU allocation requirements for DRU allocations</a:t>
            </a:r>
          </a:p>
        </p:txBody>
      </p:sp>
      <p:sp>
        <p:nvSpPr>
          <p:cNvPr id="3" name="Content Placeholder 2">
            <a:extLst>
              <a:ext uri="{FF2B5EF4-FFF2-40B4-BE49-F238E27FC236}">
                <a16:creationId xmlns:a16="http://schemas.microsoft.com/office/drawing/2014/main" id="{D7D37B67-F75E-F6E4-AC09-0413336F148A}"/>
              </a:ext>
            </a:extLst>
          </p:cNvPr>
          <p:cNvSpPr>
            <a:spLocks noGrp="1"/>
          </p:cNvSpPr>
          <p:nvPr>
            <p:ph idx="1"/>
          </p:nvPr>
        </p:nvSpPr>
        <p:spPr>
          <a:xfrm>
            <a:off x="914400" y="1981200"/>
            <a:ext cx="10896600" cy="4114800"/>
          </a:xfrm>
        </p:spPr>
        <p:txBody>
          <a:bodyPr/>
          <a:lstStyle/>
          <a:p>
            <a:r>
              <a:rPr lang="en-US" sz="1800" dirty="0"/>
              <a:t>Loosely speaking, MU PPDU requirements are for an average of at least four RU26s’ worth of tones per 20 MHz</a:t>
            </a:r>
          </a:p>
          <a:p>
            <a:r>
              <a:rPr lang="en-US" sz="1800" dirty="0"/>
              <a:t>This same rule – or something similar – can be applied to the Trigger frame for the DRU (aggregate) distribution bandwidths of TB PPDUs</a:t>
            </a:r>
          </a:p>
          <a:p>
            <a:pPr lvl="1"/>
            <a:r>
              <a:rPr lang="en-US" sz="1800" dirty="0"/>
              <a:t>See backup for sample normative text</a:t>
            </a:r>
          </a:p>
        </p:txBody>
      </p:sp>
      <p:sp>
        <p:nvSpPr>
          <p:cNvPr id="4" name="Slide Number Placeholder 3">
            <a:extLst>
              <a:ext uri="{FF2B5EF4-FFF2-40B4-BE49-F238E27FC236}">
                <a16:creationId xmlns:a16="http://schemas.microsoft.com/office/drawing/2014/main" id="{8D3AED97-6F46-737E-6F0E-A9955F0B2B4F}"/>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7</a:t>
            </a:fld>
            <a:endParaRPr lang="en-US" dirty="0"/>
          </a:p>
        </p:txBody>
      </p:sp>
      <p:sp>
        <p:nvSpPr>
          <p:cNvPr id="5" name="Footer Placeholder 4">
            <a:extLst>
              <a:ext uri="{FF2B5EF4-FFF2-40B4-BE49-F238E27FC236}">
                <a16:creationId xmlns:a16="http://schemas.microsoft.com/office/drawing/2014/main" id="{5ACAAC3F-B273-27B4-4CE3-58A743F3891B}"/>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4163328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Summary</a:t>
            </a:r>
            <a:endParaRPr lang="en-US" sz="1200" dirty="0"/>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609600" y="1752600"/>
            <a:ext cx="11201400" cy="4572000"/>
          </a:xfrm>
        </p:spPr>
        <p:txBody>
          <a:bodyPr/>
          <a:lstStyle/>
          <a:p>
            <a:r>
              <a:rPr lang="en-US" sz="1800" dirty="0"/>
              <a:t>At longer range, APs are newly incentivized by the Distributed RU feature spread their tones to 1 tone per 1 MHz or thereabouts </a:t>
            </a:r>
          </a:p>
          <a:p>
            <a:r>
              <a:rPr lang="en-US" sz="1800" dirty="0"/>
              <a:t>This makes frequency use via FDM and NPCA less easy to realize </a:t>
            </a:r>
          </a:p>
          <a:p>
            <a:r>
              <a:rPr lang="en-US" sz="1800" dirty="0"/>
              <a:t>We propose to add requirements, modelled on existing Minimum RU Allocation requirements for MU PPDU requirements, to the triggering of TB PPDUs </a:t>
            </a:r>
          </a:p>
          <a:p>
            <a:endParaRPr lang="en-US" sz="1800"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8</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031867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03DF02-9F84-3822-2DDC-9D42BD23C3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EA2099-CD65-331F-2EC9-D2EACB488062}"/>
              </a:ext>
            </a:extLst>
          </p:cNvPr>
          <p:cNvSpPr>
            <a:spLocks noGrp="1"/>
          </p:cNvSpPr>
          <p:nvPr>
            <p:ph type="title"/>
          </p:nvPr>
        </p:nvSpPr>
        <p:spPr/>
        <p:txBody>
          <a:bodyPr/>
          <a:lstStyle/>
          <a:p>
            <a:r>
              <a:rPr lang="en-US" dirty="0" err="1"/>
              <a:t>Strawpoll</a:t>
            </a:r>
            <a:r>
              <a:rPr lang="en-US" dirty="0"/>
              <a:t> 1</a:t>
            </a:r>
          </a:p>
        </p:txBody>
      </p:sp>
      <p:sp>
        <p:nvSpPr>
          <p:cNvPr id="3" name="Content Placeholder 2">
            <a:extLst>
              <a:ext uri="{FF2B5EF4-FFF2-40B4-BE49-F238E27FC236}">
                <a16:creationId xmlns:a16="http://schemas.microsoft.com/office/drawing/2014/main" id="{704AE7D6-F0E8-D5E7-0C33-5CD33779D054}"/>
              </a:ext>
            </a:extLst>
          </p:cNvPr>
          <p:cNvSpPr>
            <a:spLocks noGrp="1"/>
          </p:cNvSpPr>
          <p:nvPr>
            <p:ph idx="1"/>
          </p:nvPr>
        </p:nvSpPr>
        <p:spPr/>
        <p:txBody>
          <a:bodyPr/>
          <a:lstStyle/>
          <a:p>
            <a:r>
              <a:rPr lang="en-US" dirty="0"/>
              <a:t>Do you agree to add the following text to the 11bn SFD:</a:t>
            </a:r>
          </a:p>
          <a:p>
            <a:pPr lvl="2"/>
            <a:r>
              <a:rPr lang="en-US" dirty="0"/>
              <a:t>UHR defines Minimum RU allocation requirements for DRU distribution bandwidths</a:t>
            </a:r>
          </a:p>
          <a:p>
            <a:pPr lvl="4"/>
            <a:endParaRPr lang="en-US" dirty="0"/>
          </a:p>
          <a:p>
            <a:pPr lvl="4"/>
            <a:endParaRPr lang="en-US" dirty="0"/>
          </a:p>
          <a:p>
            <a:pPr lvl="3"/>
            <a:endParaRPr lang="en-US" dirty="0"/>
          </a:p>
          <a:p>
            <a:pPr lvl="2"/>
            <a:endParaRPr lang="en-US" dirty="0"/>
          </a:p>
          <a:p>
            <a:r>
              <a:rPr lang="en-US" dirty="0"/>
              <a:t>Y / N / A</a:t>
            </a:r>
          </a:p>
          <a:p>
            <a:pPr lvl="1"/>
            <a:endParaRPr lang="en-US" dirty="0"/>
          </a:p>
        </p:txBody>
      </p:sp>
      <p:sp>
        <p:nvSpPr>
          <p:cNvPr id="4" name="Slide Number Placeholder 3">
            <a:extLst>
              <a:ext uri="{FF2B5EF4-FFF2-40B4-BE49-F238E27FC236}">
                <a16:creationId xmlns:a16="http://schemas.microsoft.com/office/drawing/2014/main" id="{6AABD2BF-C8C6-CB64-94FD-5E684BCB27B1}"/>
              </a:ext>
            </a:extLst>
          </p:cNvPr>
          <p:cNvSpPr>
            <a:spLocks noGrp="1"/>
          </p:cNvSpPr>
          <p:nvPr>
            <p:ph type="sldNum" sz="quarter" idx="11"/>
          </p:nvPr>
        </p:nvSpPr>
        <p:spPr/>
        <p:txBody>
          <a:bodyPr/>
          <a:lstStyle/>
          <a:p>
            <a:pPr>
              <a:defRPr/>
            </a:pPr>
            <a:r>
              <a:rPr lang="en-US" dirty="0"/>
              <a:t>Slide </a:t>
            </a:r>
            <a:fld id="{F6767D18-6D98-4A5E-947F-970B8694D7C8}" type="slidenum">
              <a:rPr lang="en-US" smtClean="0"/>
              <a:pPr>
                <a:defRPr/>
              </a:pPr>
              <a:t>9</a:t>
            </a:fld>
            <a:endParaRPr lang="en-US" dirty="0"/>
          </a:p>
        </p:txBody>
      </p:sp>
      <p:sp>
        <p:nvSpPr>
          <p:cNvPr id="5" name="Footer Placeholder 4">
            <a:extLst>
              <a:ext uri="{FF2B5EF4-FFF2-40B4-BE49-F238E27FC236}">
                <a16:creationId xmlns:a16="http://schemas.microsoft.com/office/drawing/2014/main" id="{A3AB3C42-BDD6-3A05-FE3C-BEEE93343E94}"/>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31718388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600" i="0" u="none" strike="noStrike" cap="none" normalizeH="0" baseline="0" dirty="0" smtClean="0">
            <a:ln>
              <a:noFill/>
            </a:ln>
            <a:solidFill>
              <a:schemeClr val="tx1"/>
            </a:solidFill>
            <a:effectLst/>
            <a:latin typeface="+mj-lt"/>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1426</Words>
  <Application>Microsoft Office PowerPoint</Application>
  <PresentationFormat>Widescreen</PresentationFormat>
  <Paragraphs>166</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Times New Roman</vt:lpstr>
      <vt:lpstr>Wingdings</vt:lpstr>
      <vt:lpstr>802-11-Submission</vt:lpstr>
      <vt:lpstr>Follow Up on DRUs</vt:lpstr>
      <vt:lpstr>Situation (1/3) Specification Framework Document Calls out certain DRU sizes versus DRU distribution bandwidth [1]</vt:lpstr>
      <vt:lpstr>Situation (2/3) APs are familiar with constraints on minimum RU allocation requirements for HE and EHT MU PPDUs</vt:lpstr>
      <vt:lpstr>Situation (2/3) The optimal Rate-versus-Range strategy can newly favor sparse tones </vt:lpstr>
      <vt:lpstr>Problem (1/2) Sparse tones without the users means more spectrum is affected and at a lower spectral efficiency</vt:lpstr>
      <vt:lpstr>Problem (2/2) Frequency Reuse and NPCA by OBSS is harder if a nearby BSS is using more spectral inefficiently</vt:lpstr>
      <vt:lpstr>Solution Add minimum RU allocation requirements for DRU allocations</vt:lpstr>
      <vt:lpstr>Summary</vt:lpstr>
      <vt:lpstr>Strawpoll 1</vt:lpstr>
      <vt:lpstr>References</vt:lpstr>
      <vt:lpstr>Backup</vt:lpstr>
      <vt:lpstr>Sample rewriting of 26.5.1.3a Minimum RU allocation in an HE MU PPDU for DRU  </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Follow-Up on DRUs</dc:title>
  <dc:creator/>
  <cp:keywords>25/0277</cp:keywords>
  <cp:lastModifiedBy/>
  <cp:revision>6</cp:revision>
  <dcterms:created xsi:type="dcterms:W3CDTF">2011-09-19T06:02:14Z</dcterms:created>
  <dcterms:modified xsi:type="dcterms:W3CDTF">2025-02-27T18:03:14Z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89e4fd-a2fa-47bf-9b21-17f706ee2968_Enabled">
    <vt:lpwstr>true</vt:lpwstr>
  </property>
  <property fmtid="{D5CDD505-2E9C-101B-9397-08002B2CF9AE}" pid="3" name="MSIP_Label_a189e4fd-a2fa-47bf-9b21-17f706ee2968_SetDate">
    <vt:lpwstr>2025-01-10T16:33:13Z</vt:lpwstr>
  </property>
  <property fmtid="{D5CDD505-2E9C-101B-9397-08002B2CF9AE}" pid="4" name="MSIP_Label_a189e4fd-a2fa-47bf-9b21-17f706ee2968_Method">
    <vt:lpwstr>Privileged</vt:lpwstr>
  </property>
  <property fmtid="{D5CDD505-2E9C-101B-9397-08002B2CF9AE}" pid="5" name="MSIP_Label_a189e4fd-a2fa-47bf-9b21-17f706ee2968_Name">
    <vt:lpwstr>Cisco Public Label</vt:lpwstr>
  </property>
  <property fmtid="{D5CDD505-2E9C-101B-9397-08002B2CF9AE}" pid="6" name="MSIP_Label_a189e4fd-a2fa-47bf-9b21-17f706ee2968_SiteId">
    <vt:lpwstr>5ae1af62-9505-4097-a69a-c1553ef7840e</vt:lpwstr>
  </property>
  <property fmtid="{D5CDD505-2E9C-101B-9397-08002B2CF9AE}" pid="7" name="MSIP_Label_a189e4fd-a2fa-47bf-9b21-17f706ee2968_ActionId">
    <vt:lpwstr>a143d3f1-ce92-44de-bce5-18788956c514</vt:lpwstr>
  </property>
  <property fmtid="{D5CDD505-2E9C-101B-9397-08002B2CF9AE}" pid="8" name="MSIP_Label_a189e4fd-a2fa-47bf-9b21-17f706ee2968_ContentBits">
    <vt:lpwstr>2</vt:lpwstr>
  </property>
  <property fmtid="{D5CDD505-2E9C-101B-9397-08002B2CF9AE}" pid="9" name="ClassificationContentMarkingFooterLocations">
    <vt:lpwstr>802-11-Submission:5</vt:lpwstr>
  </property>
  <property fmtid="{D5CDD505-2E9C-101B-9397-08002B2CF9AE}" pid="10" name="ClassificationContentMarkingFooterText">
    <vt:lpwstr>-</vt:lpwstr>
  </property>
</Properties>
</file>