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54" r:id="rId3"/>
    <p:sldId id="455" r:id="rId4"/>
    <p:sldId id="456" r:id="rId5"/>
    <p:sldId id="457" r:id="rId6"/>
    <p:sldId id="459" r:id="rId7"/>
    <p:sldId id="461" r:id="rId8"/>
    <p:sldId id="424" r:id="rId9"/>
    <p:sldId id="453" r:id="rId10"/>
    <p:sldId id="401" r:id="rId11"/>
    <p:sldId id="417" r:id="rId12"/>
    <p:sldId id="458" r:id="rId13"/>
    <p:sldId id="460" r:id="rId1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DCAA"/>
    <a:srgbClr val="FFEBC8"/>
    <a:srgbClr val="00FFFF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BE2EC1-8AAE-4D6A-8EC1-A53B138E0C8A}" v="26" dt="2025-04-08T00:04:19.5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5" autoAdjust="0"/>
    <p:restoredTop sz="95455" autoAdjust="0"/>
  </p:normalViewPr>
  <p:slideViewPr>
    <p:cSldViewPr>
      <p:cViewPr varScale="1">
        <p:scale>
          <a:sx n="85" d="100"/>
          <a:sy n="85" d="100"/>
        </p:scale>
        <p:origin x="90" y="3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82" y="2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9" y="364851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802.11-25/0275r0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D86413-E5DB-0362-4F07-6DE0F785B7E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779260"/>
            <a:ext cx="6350" cy="152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ocuments?is_dcn=209&amp;is_group=00bn&amp;is_year=2024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NPCA for Beacon and DTIM Groupcast Bursts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Jan 2025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372013"/>
              </p:ext>
            </p:extLst>
          </p:nvPr>
        </p:nvGraphicFramePr>
        <p:xfrm>
          <a:off x="1981200" y="2978544"/>
          <a:ext cx="8229600" cy="29654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brianh@cisco.com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2147087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Malcolm Smith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Juan Carlos Zuniga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Stephen Orr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5479875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Pelin Salem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17068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Hart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0864-A098-60FE-6DB2-B35B5D2BE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A94EC-4711-7C22-F158-247A9052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</a:t>
            </a:r>
            <a:r>
              <a:rPr lang="en-US" dirty="0">
                <a:hlinkClick r:id="rId2"/>
              </a:rPr>
              <a:t>24/209r8</a:t>
            </a:r>
            <a:r>
              <a:rPr lang="en-US" dirty="0"/>
              <a:t> “Specification Framework for </a:t>
            </a:r>
            <a:r>
              <a:rPr lang="en-US" dirty="0" err="1"/>
              <a:t>TGbn</a:t>
            </a:r>
            <a:r>
              <a:rPr lang="en-US" dirty="0"/>
              <a:t>”, Ross Jian Yu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1693A8-F72A-A577-9D90-FC8B878E7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B716F-D592-9B57-3EE5-B481C509C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2096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374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945D2-1C25-99CD-3B43-36C4CB3769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80384-A0EF-58B0-4B5D-4375F3ECC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Solution Backup (1/2)</a:t>
            </a:r>
            <a:br>
              <a:rPr lang="en-US" sz="1200" dirty="0"/>
            </a:br>
            <a:r>
              <a:rPr lang="en-US" dirty="0"/>
              <a:t>Mostly dead-ends for how an AP might signal a long DTIM Beacon + groupcast burst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90EF7-2EF9-7EA8-B621-F22E55814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199"/>
            <a:ext cx="10896600" cy="4494213"/>
          </a:xfrm>
        </p:spPr>
        <p:txBody>
          <a:bodyPr/>
          <a:lstStyle/>
          <a:p>
            <a:r>
              <a:rPr lang="en-US" dirty="0"/>
              <a:t>Various containers can be considered:</a:t>
            </a:r>
          </a:p>
          <a:p>
            <a:pPr lvl="1"/>
            <a:r>
              <a:rPr lang="en-US" dirty="0"/>
              <a:t>Beacons are typically sent as non-HT, with no BSS Color, USIG or spare SIGNAL bits</a:t>
            </a:r>
          </a:p>
          <a:p>
            <a:pPr lvl="2"/>
            <a:r>
              <a:rPr lang="en-US" dirty="0"/>
              <a:t>HE is allowed in 6 GHz, but still no USIG field; and reserved bits may not be available in reality</a:t>
            </a:r>
          </a:p>
          <a:p>
            <a:pPr lvl="1"/>
            <a:r>
              <a:rPr lang="en-US" dirty="0"/>
              <a:t>These are Beacons so it is intolerable for a change to introduce reception failures at legacy; which likely rules out:</a:t>
            </a:r>
          </a:p>
          <a:p>
            <a:pPr lvl="2"/>
            <a:r>
              <a:rPr lang="en-US" dirty="0"/>
              <a:t>Signaling using LSIG side carriers (±27, ±28)</a:t>
            </a:r>
          </a:p>
          <a:p>
            <a:pPr lvl="2"/>
            <a:r>
              <a:rPr lang="en-US" dirty="0"/>
              <a:t>Service field (especially at 2.4/5 GHz)</a:t>
            </a:r>
          </a:p>
          <a:p>
            <a:pPr lvl="1"/>
            <a:r>
              <a:rPr lang="en-US" dirty="0"/>
              <a:t>If NPCA STAs waited on all beacons, but the current received Beacon was just a single Beacon with no groupcast, most of the NPCA gains would be lost if the signaling is near the end of the Beacon, which likely rules out:</a:t>
            </a:r>
          </a:p>
          <a:p>
            <a:pPr lvl="2"/>
            <a:r>
              <a:rPr lang="en-US" dirty="0"/>
              <a:t>New element in Beacon (which would be near the end)</a:t>
            </a:r>
          </a:p>
          <a:p>
            <a:pPr lvl="2"/>
            <a:r>
              <a:rPr lang="en-US" dirty="0"/>
              <a:t>The Pad bits at the end of the non-HT Data field</a:t>
            </a:r>
          </a:p>
          <a:p>
            <a:pPr lvl="1"/>
            <a:r>
              <a:rPr lang="en-US" dirty="0"/>
              <a:t>Extended Capabilities element is a maybe; but, at position #37 it is far from the beginning</a:t>
            </a:r>
          </a:p>
          <a:p>
            <a:pPr lvl="1"/>
            <a:r>
              <a:rPr lang="en-US" dirty="0"/>
              <a:t>Control frame before the groupcast – but if there, why not before both beacons and groupcast?</a:t>
            </a:r>
          </a:p>
          <a:p>
            <a:pPr lvl="1"/>
            <a:r>
              <a:rPr lang="en-US" dirty="0"/>
              <a:t>NPCA STAs sniff beacons, learn the pattern of BSSIDs (number and length of beacons, when DTIM beacons occur, typical groupcast length) – but NPCA relies on STAs pivoting to the NPCA primary channel at much the same time which this does not provide for. </a:t>
            </a:r>
          </a:p>
          <a:p>
            <a:pPr lvl="2"/>
            <a:r>
              <a:rPr lang="en-US" dirty="0"/>
              <a:t>APs could do this classification work and publish it to their BSSs – but seems complicated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A1B613-C5C4-9598-0730-28E0C85F68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E149C-B453-E6C5-822F-4F4561A3E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71072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BA4160-1D68-82AC-5EC4-116B2F45A6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7F2A3-03A9-D992-EE22-F5527C8FD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Solution </a:t>
            </a:r>
            <a:r>
              <a:rPr lang="en-US" sz="1200"/>
              <a:t>Backup (2/2</a:t>
            </a:r>
            <a:r>
              <a:rPr lang="en-US" sz="1200" dirty="0"/>
              <a:t>)</a:t>
            </a:r>
            <a:br>
              <a:rPr lang="en-US" sz="1200" dirty="0"/>
            </a:br>
            <a:r>
              <a:rPr lang="en-US" dirty="0"/>
              <a:t>No need for two fields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E52BF-8524-BAB6-816F-673494BFF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96600" cy="4191000"/>
          </a:xfrm>
        </p:spPr>
        <p:txBody>
          <a:bodyPr/>
          <a:lstStyle/>
          <a:p>
            <a:r>
              <a:rPr lang="en-US" dirty="0"/>
              <a:t>FAQ: Why not two time fields:</a:t>
            </a:r>
          </a:p>
          <a:p>
            <a:pPr lvl="1"/>
            <a:r>
              <a:rPr lang="en-US" dirty="0"/>
              <a:t>One for Beacon burst duration </a:t>
            </a:r>
          </a:p>
          <a:p>
            <a:pPr lvl="1"/>
            <a:r>
              <a:rPr lang="en-US" dirty="0"/>
              <a:t>One for (Beacon burst duration +) Groupcast duration</a:t>
            </a:r>
          </a:p>
          <a:p>
            <a:pPr marL="182880" lvl="1" indent="0">
              <a:buNone/>
            </a:pPr>
            <a:r>
              <a:rPr lang="en-US" dirty="0"/>
              <a:t>… since this could increase the opportunity for OBSS non-AP STAs to doze?</a:t>
            </a:r>
          </a:p>
          <a:p>
            <a:r>
              <a:rPr lang="en-US" dirty="0"/>
              <a:t>A: Assuming success with </a:t>
            </a:r>
            <a:r>
              <a:rPr lang="en-US" dirty="0" err="1"/>
              <a:t>Colocated</a:t>
            </a:r>
            <a:r>
              <a:rPr lang="en-US" dirty="0"/>
              <a:t> Co-TDMA, the Beacons’ Duration field could reasonably be expanded to cover all the beacon frames in the beacon burst. </a:t>
            </a:r>
          </a:p>
          <a:p>
            <a:pPr lvl="1"/>
            <a:r>
              <a:rPr lang="en-US" dirty="0"/>
              <a:t>Only if this is unsuccessful should we revisit the question of two distinct time fields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03BEA-404E-2911-3F9E-5F891D97E2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05A0F-4DB2-016C-9AC5-23FCBB374B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729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BE44D-2CB9-E6DE-077F-76EF40321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Situation (1/2)</a:t>
            </a:r>
            <a:br>
              <a:rPr lang="en-US" sz="1200" dirty="0"/>
            </a:br>
            <a:r>
              <a:rPr lang="en-US" dirty="0"/>
              <a:t>SFD defines limited circumstances under which NPCA can be performed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A547E-B208-7B28-307B-89430C6F5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96600" cy="4114800"/>
          </a:xfrm>
        </p:spPr>
        <p:txBody>
          <a:bodyPr/>
          <a:lstStyle/>
          <a:p>
            <a:pPr marL="342900" indent="-342900">
              <a:tabLst>
                <a:tab pos="457200" algn="l"/>
              </a:tabLst>
            </a:pPr>
            <a:r>
              <a:rPr lang="en-GB" sz="1800" dirty="0" err="1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GB" sz="18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 defines a mode of operation that enables a STA to access the secondary channel while the primary channel is known to be busy due to OBSS traffic or other TBD conditions.</a:t>
            </a:r>
          </a:p>
          <a:p>
            <a:pPr marL="342900" indent="-342900">
              <a:tabLst>
                <a:tab pos="457200" algn="l"/>
              </a:tabLst>
            </a:pPr>
            <a:r>
              <a:rPr lang="en-GB" sz="1800" dirty="0">
                <a:ea typeface="SimSun" panose="02010600030101010101" pitchFamily="2" charset="-122"/>
                <a:cs typeface="Times New Roman" panose="02020603050405020304" pitchFamily="18" charset="0"/>
              </a:rPr>
              <a:t>…</a:t>
            </a:r>
            <a:endParaRPr lang="en-GB" sz="18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tabLst>
                <a:tab pos="457200" algn="l"/>
              </a:tabLst>
            </a:pPr>
            <a:r>
              <a:rPr lang="en-US" sz="18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The event that triggers switching to the NPCA primary channel shall be</a:t>
            </a:r>
          </a:p>
          <a:p>
            <a:pPr marL="525780" lvl="1" indent="-342900">
              <a:tabLst>
                <a:tab pos="457200" algn="l"/>
              </a:tabLst>
            </a:pPr>
            <a:r>
              <a:rPr lang="en-US" sz="18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OBSS Control frame exchange (e.g., (MU-)RTS/CTS) or</a:t>
            </a:r>
          </a:p>
          <a:p>
            <a:pPr marL="525780" lvl="1" indent="-342900">
              <a:tabLst>
                <a:tab pos="457200" algn="l"/>
              </a:tabLst>
            </a:pPr>
            <a:r>
              <a:rPr lang="en-US" sz="18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OBSS HE/EHT/UHR PPDU</a:t>
            </a:r>
          </a:p>
          <a:p>
            <a:pPr marL="525780" lvl="1" indent="-342900">
              <a:tabLst>
                <a:tab pos="457200" algn="l"/>
              </a:tabLst>
            </a:pPr>
            <a:r>
              <a:rPr lang="en-US" sz="1800" dirty="0"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Note: Other conditions TBD</a:t>
            </a:r>
          </a:p>
          <a:p>
            <a:pPr marL="342900" indent="-342900">
              <a:tabLst>
                <a:tab pos="457200" algn="l"/>
              </a:tabLst>
            </a:pPr>
            <a:endParaRPr lang="en-US" sz="18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marR="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1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AA8BE-CFDA-8243-9EAF-F3CC5BBF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B0854F-2789-3F46-64E8-159D28C30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16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A0E57-B6A8-A420-5E3A-03D9F2BD4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B6836-336B-A85D-EB11-AF0CADA17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Situation (2/2)</a:t>
            </a:r>
            <a:br>
              <a:rPr lang="en-US" sz="1200" dirty="0"/>
            </a:br>
            <a:r>
              <a:rPr lang="en-US" dirty="0"/>
              <a:t>Bursts of Beacon and DTIM Groupcast traffic are prime opportunities for NPCA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8A3D4-5FB3-B911-8EFD-7C67A3A51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799"/>
            <a:ext cx="10896600" cy="4646613"/>
          </a:xfrm>
        </p:spPr>
        <p:txBody>
          <a:bodyPr/>
          <a:lstStyle/>
          <a:p>
            <a:r>
              <a:rPr lang="en-US" dirty="0"/>
              <a:t>Multiple SSIDs is common in the enterprise (and now the home) to support clients with credentials for different networks / different security capabilities / different levels of criticality,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Beacons can contain multiple hundreds (and exceed 1000) of octets so lasts 0.5-1 msec at low MCSs</a:t>
            </a:r>
          </a:p>
          <a:p>
            <a:r>
              <a:rPr lang="en-US" dirty="0"/>
              <a:t>Groupcast is becoming relatively common (e.g., due to </a:t>
            </a:r>
            <a:r>
              <a:rPr lang="en-US" dirty="0" err="1"/>
              <a:t>mDNS</a:t>
            </a:r>
            <a:r>
              <a:rPr lang="en-US" dirty="0"/>
              <a:t> announcements)</a:t>
            </a:r>
          </a:p>
          <a:p>
            <a:pPr lvl="1"/>
            <a:r>
              <a:rPr lang="en-US" dirty="0"/>
              <a:t>APs may allow tens of TUs of groupcast per DTIM if the groupcast load is offered</a:t>
            </a:r>
          </a:p>
          <a:p>
            <a:r>
              <a:rPr lang="en-US" dirty="0"/>
              <a:t>Beacons and DTIM groupcast are typically sent at 20 MHz</a:t>
            </a:r>
          </a:p>
          <a:p>
            <a:pPr lvl="1"/>
            <a:r>
              <a:rPr lang="en-US" dirty="0"/>
              <a:t>In many deployments, AP density is favored for performance (rather than non-HT dup beacons for range)</a:t>
            </a:r>
          </a:p>
          <a:p>
            <a:r>
              <a:rPr lang="en-US" dirty="0"/>
              <a:t>The first Beacon of a </a:t>
            </a:r>
            <a:r>
              <a:rPr lang="en-US" dirty="0" err="1"/>
              <a:t>Colocated</a:t>
            </a:r>
            <a:r>
              <a:rPr lang="en-US" dirty="0"/>
              <a:t> BSSID Set is typically sent at PIFS, then subsequent Beacons are typically sent after a similarly short </a:t>
            </a:r>
            <a:r>
              <a:rPr lang="en-US" dirty="0" err="1"/>
              <a:t>xIFS</a:t>
            </a:r>
            <a:endParaRPr lang="en-US" dirty="0"/>
          </a:p>
          <a:p>
            <a:pPr lvl="1"/>
            <a:r>
              <a:rPr lang="en-US" dirty="0"/>
              <a:t>Each Beacon does not protect subsequent Beacons (i.e., Duration equals 0)</a:t>
            </a:r>
          </a:p>
          <a:p>
            <a:r>
              <a:rPr lang="en-US" dirty="0"/>
              <a:t>Each groupcast frame in a PPDU is typically transmitted after a short backoff such as AIFSN[VO]</a:t>
            </a:r>
          </a:p>
          <a:p>
            <a:pPr lvl="1"/>
            <a:r>
              <a:rPr lang="en-US" dirty="0"/>
              <a:t>Each groupcast frame does not protect subsequent groupcast frames (i.e., Duration equals 0) </a:t>
            </a:r>
          </a:p>
          <a:p>
            <a:pPr lvl="1"/>
            <a:r>
              <a:rPr lang="en-US" dirty="0"/>
              <a:t>The final groupcast frame is sent with EOSP = 1 so PM=1 clients can revert to sleep</a:t>
            </a:r>
          </a:p>
          <a:p>
            <a:r>
              <a:rPr lang="en-US" dirty="0"/>
              <a:t>Non-AP STAs have generally learnt to not transmit during these Beacon + groupcast bursts due to the high likelihood of collision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65D76-1FE9-48BD-BC24-B69662653B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78AEB-7B2B-B457-0DD1-5358BFC0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9013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7F79F-9486-F3ED-53F1-FAC0BFC3E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6F601-CA38-B62B-63FB-718C265DF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Problem</a:t>
            </a:r>
            <a:br>
              <a:rPr lang="en-US" sz="1200" dirty="0"/>
            </a:br>
            <a:r>
              <a:rPr lang="en-US" dirty="0"/>
              <a:t>This large opportunity for NPCA is not disclosed outside the 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ACD03-A57B-37E8-CAC9-6EEC3EB42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799"/>
            <a:ext cx="10896600" cy="2032583"/>
          </a:xfrm>
        </p:spPr>
        <p:txBody>
          <a:bodyPr/>
          <a:lstStyle/>
          <a:p>
            <a:r>
              <a:rPr lang="en-US" dirty="0"/>
              <a:t>The AP knows exactly how many frames, their lengths, MCSs and inter-PPDU spacing that it is about to transmit. </a:t>
            </a:r>
          </a:p>
          <a:p>
            <a:pPr lvl="1"/>
            <a:r>
              <a:rPr lang="en-US" dirty="0"/>
              <a:t>That is, the AP knows the minimum duration of this burst</a:t>
            </a:r>
          </a:p>
          <a:p>
            <a:r>
              <a:rPr lang="en-US" dirty="0"/>
              <a:t>Since the Duration field is 0 in each Beacon and groupcast frame, this appears as many short NPCA opportunities to OBSS STAs. </a:t>
            </a:r>
          </a:p>
          <a:p>
            <a:r>
              <a:rPr lang="en-US" dirty="0"/>
              <a:t>OBSSs seeking to use NPCA will need to NPCA switch-and-return 1-2-5-10-20-50-100 times during the Beacon and groupcast burst instead of a single switch-and-return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CB9D8-D6CB-8154-45A5-716D627AF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75DEC-7587-93F4-9ADB-61A6C7DA16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EF24DD5-79B6-F0EF-8C6C-10763AEC7164}"/>
              </a:ext>
            </a:extLst>
          </p:cNvPr>
          <p:cNvCxnSpPr>
            <a:cxnSpLocks/>
          </p:cNvCxnSpPr>
          <p:nvPr/>
        </p:nvCxnSpPr>
        <p:spPr bwMode="auto">
          <a:xfrm>
            <a:off x="3502542" y="5232990"/>
            <a:ext cx="533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3241791-8A90-7B47-2C0C-202ABCD244E4}"/>
              </a:ext>
            </a:extLst>
          </p:cNvPr>
          <p:cNvSpPr/>
          <p:nvPr/>
        </p:nvSpPr>
        <p:spPr bwMode="auto">
          <a:xfrm>
            <a:off x="5218282" y="4928190"/>
            <a:ext cx="1497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CBEDF0-FA4A-1761-EBE9-764D7DEA69EC}"/>
              </a:ext>
            </a:extLst>
          </p:cNvPr>
          <p:cNvSpPr/>
          <p:nvPr/>
        </p:nvSpPr>
        <p:spPr bwMode="auto">
          <a:xfrm>
            <a:off x="3426342" y="492819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6577782-C3E7-AF06-23D7-56366AEA2DDA}"/>
              </a:ext>
            </a:extLst>
          </p:cNvPr>
          <p:cNvSpPr txBox="1">
            <a:spLocks/>
          </p:cNvSpPr>
          <p:nvPr/>
        </p:nvSpPr>
        <p:spPr bwMode="auto">
          <a:xfrm>
            <a:off x="2412882" y="5690191"/>
            <a:ext cx="271272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e-DE" sz="1200" b="0" kern="0" dirty="0"/>
              <a:t>(MBSSID) Beacons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CFB10F9-26BB-651B-E4A0-1049DB38C093}"/>
              </a:ext>
            </a:extLst>
          </p:cNvPr>
          <p:cNvCxnSpPr>
            <a:cxnSpLocks/>
            <a:stCxn id="21" idx="0"/>
            <a:endCxn id="19" idx="2"/>
          </p:cNvCxnSpPr>
          <p:nvPr/>
        </p:nvCxnSpPr>
        <p:spPr bwMode="auto">
          <a:xfrm flipH="1" flipV="1">
            <a:off x="3559692" y="5232990"/>
            <a:ext cx="209550" cy="457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62A3F55-80AF-3C09-3798-04571809410F}"/>
              </a:ext>
            </a:extLst>
          </p:cNvPr>
          <p:cNvCxnSpPr>
            <a:cxnSpLocks/>
            <a:stCxn id="21" idx="0"/>
          </p:cNvCxnSpPr>
          <p:nvPr/>
        </p:nvCxnSpPr>
        <p:spPr bwMode="auto">
          <a:xfrm flipV="1">
            <a:off x="3769242" y="5232990"/>
            <a:ext cx="114300" cy="457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9BECEE2-984D-4EA3-DDDA-5ED8878B64FF}"/>
              </a:ext>
            </a:extLst>
          </p:cNvPr>
          <p:cNvSpPr/>
          <p:nvPr/>
        </p:nvSpPr>
        <p:spPr bwMode="auto">
          <a:xfrm>
            <a:off x="3769242" y="492819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DA75A91-8650-0E09-1BAA-909044A9AD5B}"/>
              </a:ext>
            </a:extLst>
          </p:cNvPr>
          <p:cNvSpPr/>
          <p:nvPr/>
        </p:nvSpPr>
        <p:spPr bwMode="auto">
          <a:xfrm>
            <a:off x="4112142" y="492819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512F4F-35AB-F789-5D57-C4B5EA6236C2}"/>
              </a:ext>
            </a:extLst>
          </p:cNvPr>
          <p:cNvSpPr/>
          <p:nvPr/>
        </p:nvSpPr>
        <p:spPr bwMode="auto">
          <a:xfrm>
            <a:off x="4455042" y="492819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F474C31-6C3C-24F8-6D77-54CA1B3297F3}"/>
              </a:ext>
            </a:extLst>
          </p:cNvPr>
          <p:cNvSpPr/>
          <p:nvPr/>
        </p:nvSpPr>
        <p:spPr bwMode="auto">
          <a:xfrm>
            <a:off x="4797942" y="492819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C90D418-1F81-3611-9A92-8EC1199ACC9C}"/>
              </a:ext>
            </a:extLst>
          </p:cNvPr>
          <p:cNvSpPr/>
          <p:nvPr/>
        </p:nvSpPr>
        <p:spPr bwMode="auto">
          <a:xfrm>
            <a:off x="5486400" y="4928190"/>
            <a:ext cx="2640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7A15DC1-5D04-F1CA-2FB1-8D9D872A41B1}"/>
              </a:ext>
            </a:extLst>
          </p:cNvPr>
          <p:cNvSpPr/>
          <p:nvPr/>
        </p:nvSpPr>
        <p:spPr bwMode="auto">
          <a:xfrm flipH="1">
            <a:off x="5884589" y="4928190"/>
            <a:ext cx="7478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6355DB1-C375-FF20-DA05-0D0241366775}"/>
              </a:ext>
            </a:extLst>
          </p:cNvPr>
          <p:cNvSpPr/>
          <p:nvPr/>
        </p:nvSpPr>
        <p:spPr bwMode="auto">
          <a:xfrm>
            <a:off x="6093518" y="4927398"/>
            <a:ext cx="1497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99CCCA5-3A21-41F5-A82C-A85D638A8EDB}"/>
              </a:ext>
            </a:extLst>
          </p:cNvPr>
          <p:cNvSpPr/>
          <p:nvPr/>
        </p:nvSpPr>
        <p:spPr bwMode="auto">
          <a:xfrm>
            <a:off x="6361636" y="4927398"/>
            <a:ext cx="2640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DF5A50-E54D-C102-E266-B8821E68FCFF}"/>
              </a:ext>
            </a:extLst>
          </p:cNvPr>
          <p:cNvSpPr/>
          <p:nvPr/>
        </p:nvSpPr>
        <p:spPr bwMode="auto">
          <a:xfrm flipH="1">
            <a:off x="6759825" y="4927398"/>
            <a:ext cx="7478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1A0B35C-3F2B-9BE5-3E1B-50374E077816}"/>
              </a:ext>
            </a:extLst>
          </p:cNvPr>
          <p:cNvSpPr/>
          <p:nvPr/>
        </p:nvSpPr>
        <p:spPr bwMode="auto">
          <a:xfrm>
            <a:off x="6962288" y="4927002"/>
            <a:ext cx="2640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E419E41-08C8-40AA-269F-52C701BC10D6}"/>
              </a:ext>
            </a:extLst>
          </p:cNvPr>
          <p:cNvSpPr/>
          <p:nvPr/>
        </p:nvSpPr>
        <p:spPr bwMode="auto">
          <a:xfrm flipH="1">
            <a:off x="7360477" y="4927002"/>
            <a:ext cx="7478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D1CB979-24C8-4C82-1210-D638122ACB30}"/>
              </a:ext>
            </a:extLst>
          </p:cNvPr>
          <p:cNvSpPr/>
          <p:nvPr/>
        </p:nvSpPr>
        <p:spPr bwMode="auto">
          <a:xfrm>
            <a:off x="7569406" y="4926210"/>
            <a:ext cx="1497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9F525D0-749A-F158-EEB7-48FA21193652}"/>
              </a:ext>
            </a:extLst>
          </p:cNvPr>
          <p:cNvSpPr/>
          <p:nvPr/>
        </p:nvSpPr>
        <p:spPr bwMode="auto">
          <a:xfrm>
            <a:off x="7837524" y="4926210"/>
            <a:ext cx="2640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554CE189-EAB0-D747-2142-77D15050D72F}"/>
              </a:ext>
            </a:extLst>
          </p:cNvPr>
          <p:cNvSpPr txBox="1">
            <a:spLocks/>
          </p:cNvSpPr>
          <p:nvPr/>
        </p:nvSpPr>
        <p:spPr bwMode="auto">
          <a:xfrm>
            <a:off x="2459488" y="4911916"/>
            <a:ext cx="96685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P20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:a16="http://schemas.microsoft.com/office/drawing/2014/main" id="{A390A400-7B70-D58C-A211-DB2EA86EF0DC}"/>
              </a:ext>
            </a:extLst>
          </p:cNvPr>
          <p:cNvSpPr txBox="1">
            <a:spLocks/>
          </p:cNvSpPr>
          <p:nvPr/>
        </p:nvSpPr>
        <p:spPr bwMode="auto">
          <a:xfrm>
            <a:off x="1219200" y="4013790"/>
            <a:ext cx="2207142" cy="339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NPCA opportunities with switch-and-return</a:t>
            </a:r>
          </a:p>
        </p:txBody>
      </p:sp>
      <p:sp>
        <p:nvSpPr>
          <p:cNvPr id="46" name="Content Placeholder 2">
            <a:extLst>
              <a:ext uri="{FF2B5EF4-FFF2-40B4-BE49-F238E27FC236}">
                <a16:creationId xmlns:a16="http://schemas.microsoft.com/office/drawing/2014/main" id="{2850A58F-2B4F-3B0F-F7C4-A26F6CB3D0B0}"/>
              </a:ext>
            </a:extLst>
          </p:cNvPr>
          <p:cNvSpPr txBox="1">
            <a:spLocks/>
          </p:cNvSpPr>
          <p:nvPr/>
        </p:nvSpPr>
        <p:spPr bwMode="auto">
          <a:xfrm>
            <a:off x="4419600" y="5690191"/>
            <a:ext cx="271272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e-DE" sz="1200" b="0" kern="0" dirty="0"/>
              <a:t>DTIM Groupcast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3C7125F-97F9-6442-F886-D13DC8AE62B8}"/>
              </a:ext>
            </a:extLst>
          </p:cNvPr>
          <p:cNvCxnSpPr>
            <a:cxnSpLocks/>
            <a:stCxn id="46" idx="0"/>
          </p:cNvCxnSpPr>
          <p:nvPr/>
        </p:nvCxnSpPr>
        <p:spPr bwMode="auto">
          <a:xfrm flipH="1" flipV="1">
            <a:off x="5566410" y="5232990"/>
            <a:ext cx="209550" cy="457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3EF2D55-398C-E8C9-7219-245E981E7EBD}"/>
              </a:ext>
            </a:extLst>
          </p:cNvPr>
          <p:cNvCxnSpPr>
            <a:cxnSpLocks/>
            <a:stCxn id="46" idx="0"/>
          </p:cNvCxnSpPr>
          <p:nvPr/>
        </p:nvCxnSpPr>
        <p:spPr bwMode="auto">
          <a:xfrm flipV="1">
            <a:off x="5775960" y="5232990"/>
            <a:ext cx="114300" cy="4572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BD61F73D-0A33-714F-F40F-BE8619AA0502}"/>
              </a:ext>
            </a:extLst>
          </p:cNvPr>
          <p:cNvSpPr/>
          <p:nvPr/>
        </p:nvSpPr>
        <p:spPr bwMode="auto">
          <a:xfrm>
            <a:off x="3428954" y="4445737"/>
            <a:ext cx="4672611" cy="35486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97A54C8-A102-99D9-78FB-8E9A33CCACC2}"/>
              </a:ext>
            </a:extLst>
          </p:cNvPr>
          <p:cNvCxnSpPr/>
          <p:nvPr/>
        </p:nvCxnSpPr>
        <p:spPr bwMode="auto">
          <a:xfrm>
            <a:off x="3412830" y="6324600"/>
            <a:ext cx="46752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77C2EC82-17CB-9BDA-6B83-DFB12501554C}"/>
              </a:ext>
            </a:extLst>
          </p:cNvPr>
          <p:cNvSpPr txBox="1">
            <a:spLocks/>
          </p:cNvSpPr>
          <p:nvPr/>
        </p:nvSpPr>
        <p:spPr bwMode="auto">
          <a:xfrm>
            <a:off x="3426341" y="6096001"/>
            <a:ext cx="4661713" cy="2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e-DE" sz="1200" b="0" kern="0" dirty="0"/>
              <a:t>Duration known to AP (but never signaled up front)</a:t>
            </a:r>
          </a:p>
        </p:txBody>
      </p: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9C082176-52BB-F2FA-AB58-E6E3A20302B9}"/>
              </a:ext>
            </a:extLst>
          </p:cNvPr>
          <p:cNvSpPr txBox="1">
            <a:spLocks/>
          </p:cNvSpPr>
          <p:nvPr/>
        </p:nvSpPr>
        <p:spPr bwMode="auto">
          <a:xfrm>
            <a:off x="8666480" y="5537791"/>
            <a:ext cx="271272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e-DE" sz="1200" b="0" kern="0" dirty="0"/>
              <a:t>E = EOSP per (M)BSSID indicating when (M)BSS‘ groupcast burst ends so PM=1 STAs can revert to sleep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392D3EFB-0704-75DB-B51D-48C118500344}"/>
              </a:ext>
            </a:extLst>
          </p:cNvPr>
          <p:cNvCxnSpPr>
            <a:cxnSpLocks/>
            <a:stCxn id="54" idx="1"/>
            <a:endCxn id="41" idx="2"/>
          </p:cNvCxnSpPr>
          <p:nvPr/>
        </p:nvCxnSpPr>
        <p:spPr bwMode="auto">
          <a:xfrm flipH="1" flipV="1">
            <a:off x="7969545" y="5231010"/>
            <a:ext cx="696935" cy="5734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8C43422-FB3D-845D-CF64-9451F64A1BAB}"/>
              </a:ext>
            </a:extLst>
          </p:cNvPr>
          <p:cNvCxnSpPr>
            <a:cxnSpLocks/>
            <a:stCxn id="54" idx="1"/>
            <a:endCxn id="38" idx="2"/>
          </p:cNvCxnSpPr>
          <p:nvPr/>
        </p:nvCxnSpPr>
        <p:spPr bwMode="auto">
          <a:xfrm flipH="1" flipV="1">
            <a:off x="7094309" y="5231802"/>
            <a:ext cx="1572171" cy="5726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5D2DC10F-B35A-0633-8EE1-AB6A9A965333}"/>
              </a:ext>
            </a:extLst>
          </p:cNvPr>
          <p:cNvSpPr txBox="1">
            <a:spLocks/>
          </p:cNvSpPr>
          <p:nvPr/>
        </p:nvSpPr>
        <p:spPr bwMode="auto">
          <a:xfrm>
            <a:off x="1205688" y="4475127"/>
            <a:ext cx="2207142" cy="339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de-DE" sz="1200" b="0" kern="0" dirty="0"/>
              <a:t>NPCA opportunities if the burst length is known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D34152E-E0D1-06E7-8F28-7B9783FFA729}"/>
              </a:ext>
            </a:extLst>
          </p:cNvPr>
          <p:cNvSpPr/>
          <p:nvPr/>
        </p:nvSpPr>
        <p:spPr bwMode="auto">
          <a:xfrm>
            <a:off x="5204770" y="4035924"/>
            <a:ext cx="14974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4D7E279-E7BF-D0F1-C1D6-96BC2DA8947F}"/>
              </a:ext>
            </a:extLst>
          </p:cNvPr>
          <p:cNvSpPr/>
          <p:nvPr/>
        </p:nvSpPr>
        <p:spPr bwMode="auto">
          <a:xfrm>
            <a:off x="3412830" y="4035924"/>
            <a:ext cx="2667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CA935A5-C1B2-A08A-4407-D9F6BB76696E}"/>
              </a:ext>
            </a:extLst>
          </p:cNvPr>
          <p:cNvSpPr/>
          <p:nvPr/>
        </p:nvSpPr>
        <p:spPr bwMode="auto">
          <a:xfrm>
            <a:off x="3755730" y="4035924"/>
            <a:ext cx="2667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C4D8E53-46FE-9918-1E75-0DA98DEB2C0D}"/>
              </a:ext>
            </a:extLst>
          </p:cNvPr>
          <p:cNvSpPr/>
          <p:nvPr/>
        </p:nvSpPr>
        <p:spPr bwMode="auto">
          <a:xfrm>
            <a:off x="4098630" y="4035924"/>
            <a:ext cx="2667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B072645-717E-A33D-575D-234399742A72}"/>
              </a:ext>
            </a:extLst>
          </p:cNvPr>
          <p:cNvSpPr/>
          <p:nvPr/>
        </p:nvSpPr>
        <p:spPr bwMode="auto">
          <a:xfrm>
            <a:off x="4441530" y="4035924"/>
            <a:ext cx="2667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E870B00-0281-B862-02F0-9C97EA827557}"/>
              </a:ext>
            </a:extLst>
          </p:cNvPr>
          <p:cNvSpPr/>
          <p:nvPr/>
        </p:nvSpPr>
        <p:spPr bwMode="auto">
          <a:xfrm>
            <a:off x="4784430" y="4035924"/>
            <a:ext cx="2667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7378B61-9A00-5BA1-9A07-2645B8F39488}"/>
              </a:ext>
            </a:extLst>
          </p:cNvPr>
          <p:cNvSpPr/>
          <p:nvPr/>
        </p:nvSpPr>
        <p:spPr bwMode="auto">
          <a:xfrm>
            <a:off x="5472888" y="4035924"/>
            <a:ext cx="26404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A76ABC7-2B15-0338-019C-39240537FD95}"/>
              </a:ext>
            </a:extLst>
          </p:cNvPr>
          <p:cNvSpPr/>
          <p:nvPr/>
        </p:nvSpPr>
        <p:spPr bwMode="auto">
          <a:xfrm flipH="1">
            <a:off x="5871077" y="4035924"/>
            <a:ext cx="7478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B037811-99F0-423A-7850-30FB78DAD19D}"/>
              </a:ext>
            </a:extLst>
          </p:cNvPr>
          <p:cNvSpPr/>
          <p:nvPr/>
        </p:nvSpPr>
        <p:spPr bwMode="auto">
          <a:xfrm>
            <a:off x="6080006" y="4035132"/>
            <a:ext cx="14974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E49B2D19-1FFF-727E-F293-3113BA73BFE6}"/>
              </a:ext>
            </a:extLst>
          </p:cNvPr>
          <p:cNvSpPr/>
          <p:nvPr/>
        </p:nvSpPr>
        <p:spPr bwMode="auto">
          <a:xfrm>
            <a:off x="6348124" y="4035132"/>
            <a:ext cx="26404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CD425A9C-CB3B-3889-6198-4F5EB9EA5CF8}"/>
              </a:ext>
            </a:extLst>
          </p:cNvPr>
          <p:cNvSpPr/>
          <p:nvPr/>
        </p:nvSpPr>
        <p:spPr bwMode="auto">
          <a:xfrm flipH="1">
            <a:off x="6746313" y="4035132"/>
            <a:ext cx="7478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D1B664D-C41C-9306-EBB7-42D237F98447}"/>
              </a:ext>
            </a:extLst>
          </p:cNvPr>
          <p:cNvSpPr/>
          <p:nvPr/>
        </p:nvSpPr>
        <p:spPr bwMode="auto">
          <a:xfrm>
            <a:off x="6948776" y="4034736"/>
            <a:ext cx="26404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22479D5-DC2D-AC85-6C74-C5C08701B52E}"/>
              </a:ext>
            </a:extLst>
          </p:cNvPr>
          <p:cNvSpPr/>
          <p:nvPr/>
        </p:nvSpPr>
        <p:spPr bwMode="auto">
          <a:xfrm flipH="1">
            <a:off x="7346965" y="4034736"/>
            <a:ext cx="7478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416DC5C-47EB-3466-302E-27872F700EC1}"/>
              </a:ext>
            </a:extLst>
          </p:cNvPr>
          <p:cNvSpPr/>
          <p:nvPr/>
        </p:nvSpPr>
        <p:spPr bwMode="auto">
          <a:xfrm>
            <a:off x="7555894" y="4033944"/>
            <a:ext cx="14974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54DE011-5A7D-CE05-BDB0-5CBFA7285903}"/>
              </a:ext>
            </a:extLst>
          </p:cNvPr>
          <p:cNvSpPr/>
          <p:nvPr/>
        </p:nvSpPr>
        <p:spPr bwMode="auto">
          <a:xfrm>
            <a:off x="7824012" y="4033944"/>
            <a:ext cx="26404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4399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E3B4E-9C3C-AA2C-39C4-C3B8CE4F7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B09B-EEB3-D35A-8B65-ACC6ED4E9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Solution (1/2)</a:t>
            </a:r>
            <a:br>
              <a:rPr lang="en-US" sz="1200" dirty="0"/>
            </a:br>
            <a:r>
              <a:rPr lang="en-US" dirty="0"/>
              <a:t>This large opportunity for NPCA should be disclosed by the AP, early in the Beacon + DTIM groupcast burst; better container options are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A09C4-6C16-5E25-CAF4-49E3AEF97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96600" cy="4191000"/>
          </a:xfrm>
        </p:spPr>
        <p:txBody>
          <a:bodyPr/>
          <a:lstStyle/>
          <a:p>
            <a:r>
              <a:rPr lang="en-US" dirty="0"/>
              <a:t>Container Option A:</a:t>
            </a:r>
          </a:p>
          <a:p>
            <a:pPr lvl="1"/>
            <a:r>
              <a:rPr lang="en-US" dirty="0"/>
              <a:t>AP transmitting many </a:t>
            </a:r>
            <a:r>
              <a:rPr lang="en-US" dirty="0" err="1"/>
              <a:t>xIFS</a:t>
            </a:r>
            <a:r>
              <a:rPr lang="en-US" dirty="0"/>
              <a:t>-spaced beacons and/or much groupcast after the beacon indicate this </a:t>
            </a:r>
            <a:r>
              <a:rPr lang="en-US" i="1" dirty="0"/>
              <a:t>as early as possible </a:t>
            </a:r>
            <a:r>
              <a:rPr lang="en-US" dirty="0"/>
              <a:t>to help NPCA STAs (but not so easy). Least-worst option, with strong backwards compatibility, is:</a:t>
            </a:r>
          </a:p>
          <a:p>
            <a:pPr lvl="2"/>
            <a:r>
              <a:rPr lang="en-US" dirty="0"/>
              <a:t>In </a:t>
            </a:r>
            <a:r>
              <a:rPr lang="en-US" dirty="0" err="1"/>
              <a:t>Type+Subtype</a:t>
            </a:r>
            <a:r>
              <a:rPr lang="en-US" dirty="0"/>
              <a:t> fields, indicate Beacon-ness</a:t>
            </a:r>
          </a:p>
          <a:p>
            <a:pPr lvl="2"/>
            <a:r>
              <a:rPr lang="en-US" dirty="0"/>
              <a:t>In Capabilities Information field (fixed field at order #3), indicate if this Beacon is part of a long Beacon + DTIM groupcast burst (e.g., 3x longer than remainder of this Beacon frame)</a:t>
            </a:r>
          </a:p>
          <a:p>
            <a:pPr lvl="2"/>
            <a:r>
              <a:rPr lang="en-US" dirty="0"/>
              <a:t>A few bits in the Extended Capabilities element (else a new element at near the end of the Beacon frame) to indicate the remaining duration of the long Beacon + DTIM groupcast burst </a:t>
            </a:r>
          </a:p>
          <a:p>
            <a:r>
              <a:rPr lang="en-US" dirty="0"/>
              <a:t>Container </a:t>
            </a:r>
            <a:r>
              <a:rPr lang="en-US" b="1" dirty="0"/>
              <a:t>Option B:</a:t>
            </a:r>
          </a:p>
          <a:p>
            <a:pPr lvl="1"/>
            <a:r>
              <a:rPr lang="en-US" dirty="0"/>
              <a:t>As a field (T) in an ICF sent before the first Beacon in a long Beacon + DTIM groupcast burst </a:t>
            </a:r>
          </a:p>
          <a:p>
            <a:pPr lvl="1"/>
            <a:r>
              <a:rPr lang="en-US" dirty="0"/>
              <a:t>This works, but adds wireless overheads of no help to the transmitting AP</a:t>
            </a:r>
          </a:p>
          <a:p>
            <a:pPr lvl="1"/>
            <a:r>
              <a:rPr lang="en-US" dirty="0"/>
              <a:t>… therefore the sending of this ICF should be enabled as part of a MAPC agreement with an OBSS AP that has NPCA activated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6095D0-1C99-4465-D142-09466579F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AB3B4-6C96-BF5A-2F21-9B9BA7C7D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369CA4F-0D05-C527-E12B-7051D2A8698C}"/>
              </a:ext>
            </a:extLst>
          </p:cNvPr>
          <p:cNvCxnSpPr>
            <a:cxnSpLocks/>
          </p:cNvCxnSpPr>
          <p:nvPr/>
        </p:nvCxnSpPr>
        <p:spPr bwMode="auto">
          <a:xfrm>
            <a:off x="4899660" y="6021780"/>
            <a:ext cx="533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5E7D8EF-BB54-6114-619A-B0D43A422C1E}"/>
              </a:ext>
            </a:extLst>
          </p:cNvPr>
          <p:cNvSpPr/>
          <p:nvPr/>
        </p:nvSpPr>
        <p:spPr bwMode="auto">
          <a:xfrm>
            <a:off x="6615400" y="5716980"/>
            <a:ext cx="1497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825E2B-F84D-FA18-6EBE-D34414935A1E}"/>
              </a:ext>
            </a:extLst>
          </p:cNvPr>
          <p:cNvSpPr/>
          <p:nvPr/>
        </p:nvSpPr>
        <p:spPr bwMode="auto">
          <a:xfrm>
            <a:off x="4823460" y="571698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F7DFC3D-DF8F-997B-4CD7-C0030E42D8D5}"/>
              </a:ext>
            </a:extLst>
          </p:cNvPr>
          <p:cNvSpPr txBox="1">
            <a:spLocks/>
          </p:cNvSpPr>
          <p:nvPr/>
        </p:nvSpPr>
        <p:spPr bwMode="auto">
          <a:xfrm>
            <a:off x="3810000" y="6202350"/>
            <a:ext cx="2712720" cy="25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e-DE" sz="1200" b="0" kern="0" dirty="0"/>
              <a:t>(MBSSID) Beacons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A952AD-C7B5-EAC5-DA0F-9B51E5E06A9F}"/>
              </a:ext>
            </a:extLst>
          </p:cNvPr>
          <p:cNvCxnSpPr>
            <a:cxnSpLocks/>
            <a:stCxn id="9" idx="0"/>
            <a:endCxn id="8" idx="2"/>
          </p:cNvCxnSpPr>
          <p:nvPr/>
        </p:nvCxnSpPr>
        <p:spPr bwMode="auto">
          <a:xfrm flipH="1" flipV="1">
            <a:off x="4956810" y="6021780"/>
            <a:ext cx="209550" cy="180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54CE0C3-F31B-AF8A-42ED-B8A1E9E37349}"/>
              </a:ext>
            </a:extLst>
          </p:cNvPr>
          <p:cNvCxnSpPr>
            <a:cxnSpLocks/>
            <a:stCxn id="9" idx="0"/>
          </p:cNvCxnSpPr>
          <p:nvPr/>
        </p:nvCxnSpPr>
        <p:spPr bwMode="auto">
          <a:xfrm flipV="1">
            <a:off x="5166360" y="6021780"/>
            <a:ext cx="114300" cy="180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7E2F0E2-C7DD-6056-35E0-457E993860A5}"/>
              </a:ext>
            </a:extLst>
          </p:cNvPr>
          <p:cNvSpPr/>
          <p:nvPr/>
        </p:nvSpPr>
        <p:spPr bwMode="auto">
          <a:xfrm>
            <a:off x="5166360" y="571698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25AED5-5276-BC32-EFF5-5E9E0272C81B}"/>
              </a:ext>
            </a:extLst>
          </p:cNvPr>
          <p:cNvSpPr/>
          <p:nvPr/>
        </p:nvSpPr>
        <p:spPr bwMode="auto">
          <a:xfrm>
            <a:off x="5509260" y="571698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B30AA9-3C28-C249-C953-E649AD83EB46}"/>
              </a:ext>
            </a:extLst>
          </p:cNvPr>
          <p:cNvSpPr/>
          <p:nvPr/>
        </p:nvSpPr>
        <p:spPr bwMode="auto">
          <a:xfrm>
            <a:off x="5852160" y="571698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D9BB63A-35E5-B0AD-9749-C013CE0D7435}"/>
              </a:ext>
            </a:extLst>
          </p:cNvPr>
          <p:cNvSpPr/>
          <p:nvPr/>
        </p:nvSpPr>
        <p:spPr bwMode="auto">
          <a:xfrm>
            <a:off x="6195060" y="5716980"/>
            <a:ext cx="266700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7DF1B6-8156-B909-7251-19E9A97501D8}"/>
              </a:ext>
            </a:extLst>
          </p:cNvPr>
          <p:cNvSpPr/>
          <p:nvPr/>
        </p:nvSpPr>
        <p:spPr bwMode="auto">
          <a:xfrm>
            <a:off x="6883518" y="5716980"/>
            <a:ext cx="2640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70074F-9CBA-CD86-A9F3-4E5463112779}"/>
              </a:ext>
            </a:extLst>
          </p:cNvPr>
          <p:cNvSpPr/>
          <p:nvPr/>
        </p:nvSpPr>
        <p:spPr bwMode="auto">
          <a:xfrm flipH="1">
            <a:off x="7281707" y="5716980"/>
            <a:ext cx="7478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C8B528-3CD2-C047-6A13-2407BDDE38F4}"/>
              </a:ext>
            </a:extLst>
          </p:cNvPr>
          <p:cNvSpPr/>
          <p:nvPr/>
        </p:nvSpPr>
        <p:spPr bwMode="auto">
          <a:xfrm>
            <a:off x="7490636" y="5716188"/>
            <a:ext cx="1497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7915D2-92FE-1F5B-E6BD-BD616902663F}"/>
              </a:ext>
            </a:extLst>
          </p:cNvPr>
          <p:cNvSpPr/>
          <p:nvPr/>
        </p:nvSpPr>
        <p:spPr bwMode="auto">
          <a:xfrm>
            <a:off x="7758754" y="5716188"/>
            <a:ext cx="2640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F09E67-F286-5957-FBFE-45BA77A05878}"/>
              </a:ext>
            </a:extLst>
          </p:cNvPr>
          <p:cNvSpPr/>
          <p:nvPr/>
        </p:nvSpPr>
        <p:spPr bwMode="auto">
          <a:xfrm flipH="1">
            <a:off x="8156943" y="5716188"/>
            <a:ext cx="7478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D16FE4B-59A2-DCAF-7B81-BCB4B8AED5D7}"/>
              </a:ext>
            </a:extLst>
          </p:cNvPr>
          <p:cNvSpPr/>
          <p:nvPr/>
        </p:nvSpPr>
        <p:spPr bwMode="auto">
          <a:xfrm>
            <a:off x="8359406" y="5715792"/>
            <a:ext cx="2640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F9C1446-5BCA-671A-F4B8-E2099CCFEDE8}"/>
              </a:ext>
            </a:extLst>
          </p:cNvPr>
          <p:cNvSpPr/>
          <p:nvPr/>
        </p:nvSpPr>
        <p:spPr bwMode="auto">
          <a:xfrm flipH="1">
            <a:off x="8757595" y="5715792"/>
            <a:ext cx="7478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63C3D32-1A21-1060-A5A6-7C1587029EC1}"/>
              </a:ext>
            </a:extLst>
          </p:cNvPr>
          <p:cNvSpPr/>
          <p:nvPr/>
        </p:nvSpPr>
        <p:spPr bwMode="auto">
          <a:xfrm>
            <a:off x="8966524" y="5715000"/>
            <a:ext cx="1497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6C5BD4B-8853-78D1-E035-7B24D76354DC}"/>
              </a:ext>
            </a:extLst>
          </p:cNvPr>
          <p:cNvSpPr/>
          <p:nvPr/>
        </p:nvSpPr>
        <p:spPr bwMode="auto">
          <a:xfrm>
            <a:off x="9234642" y="5715000"/>
            <a:ext cx="264042" cy="30480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63B8DE0-A289-1BF7-B789-0C5CFA0A099F}"/>
              </a:ext>
            </a:extLst>
          </p:cNvPr>
          <p:cNvSpPr txBox="1">
            <a:spLocks/>
          </p:cNvSpPr>
          <p:nvPr/>
        </p:nvSpPr>
        <p:spPr bwMode="auto">
          <a:xfrm>
            <a:off x="5816718" y="6227159"/>
            <a:ext cx="2712720" cy="251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e-DE" sz="1200" b="0" kern="0" dirty="0"/>
              <a:t>DTIM Groupcast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E591B04-65D8-52C1-5DB6-C0955B30F587}"/>
              </a:ext>
            </a:extLst>
          </p:cNvPr>
          <p:cNvCxnSpPr>
            <a:cxnSpLocks/>
            <a:stCxn id="27" idx="0"/>
            <a:endCxn id="16" idx="2"/>
          </p:cNvCxnSpPr>
          <p:nvPr/>
        </p:nvCxnSpPr>
        <p:spPr bwMode="auto">
          <a:xfrm flipH="1" flipV="1">
            <a:off x="7015539" y="6021780"/>
            <a:ext cx="157539" cy="2053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F571C1D-7101-119C-FA63-B30C4AF026B4}"/>
              </a:ext>
            </a:extLst>
          </p:cNvPr>
          <p:cNvCxnSpPr>
            <a:cxnSpLocks/>
            <a:stCxn id="27" idx="0"/>
            <a:endCxn id="17" idx="2"/>
          </p:cNvCxnSpPr>
          <p:nvPr/>
        </p:nvCxnSpPr>
        <p:spPr bwMode="auto">
          <a:xfrm flipV="1">
            <a:off x="7173078" y="6021780"/>
            <a:ext cx="146020" cy="2053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9F435463-E6BF-35A4-9B19-53596E394A02}"/>
              </a:ext>
            </a:extLst>
          </p:cNvPr>
          <p:cNvSpPr/>
          <p:nvPr/>
        </p:nvSpPr>
        <p:spPr bwMode="auto">
          <a:xfrm>
            <a:off x="4061815" y="5715000"/>
            <a:ext cx="691736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ICF(T)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7054DF0-29EC-073E-DF8F-AAB48A4DECAF}"/>
              </a:ext>
            </a:extLst>
          </p:cNvPr>
          <p:cNvCxnSpPr>
            <a:cxnSpLocks/>
          </p:cNvCxnSpPr>
          <p:nvPr/>
        </p:nvCxnSpPr>
        <p:spPr bwMode="auto">
          <a:xfrm>
            <a:off x="4753551" y="5562600"/>
            <a:ext cx="474513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6F9A66B9-71BF-6011-4110-CDE26248EAC0}"/>
              </a:ext>
            </a:extLst>
          </p:cNvPr>
          <p:cNvSpPr txBox="1">
            <a:spLocks/>
          </p:cNvSpPr>
          <p:nvPr/>
        </p:nvSpPr>
        <p:spPr bwMode="auto">
          <a:xfrm>
            <a:off x="4823460" y="5270006"/>
            <a:ext cx="4675224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82880" indent="-18288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-182880" algn="l" rtl="0" eaLnBrk="0" fontAlgn="base" hangingPunct="0">
              <a:spcBef>
                <a:spcPts val="4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̶"/>
              <a:defRPr sz="1600" baseline="0">
                <a:solidFill>
                  <a:schemeClr val="tx1"/>
                </a:solidFill>
                <a:latin typeface="+mn-lt"/>
              </a:defRPr>
            </a:lvl2pPr>
            <a:lvl3pPr marL="548640" indent="-180975" algn="l" rtl="0" eaLnBrk="0" fontAlgn="base" hangingPunct="0">
              <a:spcBef>
                <a:spcPts val="20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○"/>
              <a:defRPr sz="1600">
                <a:solidFill>
                  <a:schemeClr val="tx1"/>
                </a:solidFill>
                <a:latin typeface="+mn-lt"/>
              </a:defRPr>
            </a:lvl3pPr>
            <a:lvl4pPr marL="731520" indent="-182880" algn="l" rtl="0" eaLnBrk="0" fontAlgn="base" hangingPunct="0">
              <a:spcBef>
                <a:spcPts val="150"/>
              </a:spcBef>
              <a:spcAft>
                <a:spcPct val="0"/>
              </a:spcAft>
              <a:buSzPct val="90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</a:defRPr>
            </a:lvl4pPr>
            <a:lvl5pPr marL="914400" indent="-182880" algn="l" rtl="0" eaLnBrk="0" fontAlgn="base" hangingPunct="0">
              <a:spcBef>
                <a:spcPts val="100"/>
              </a:spcBef>
              <a:spcAft>
                <a:spcPct val="0"/>
              </a:spcAft>
              <a:buFont typeface="Arial" panose="020B0604020202020204" pitchFamily="34" charset="0"/>
              <a:buChar char="-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de-DE" sz="1200" b="0" kern="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127723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2A05E-C8DE-E3F6-F549-0677F6807B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2C7C0-08AB-08D4-8F00-43AEACA5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/>
              <a:t>Solution (2/2)</a:t>
            </a:r>
            <a:br>
              <a:rPr lang="en-US" sz="1200" dirty="0"/>
            </a:br>
            <a:r>
              <a:rPr lang="en-US" dirty="0"/>
              <a:t>Encodings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A966E-4B80-0F40-67E3-A9CDC521B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191000"/>
          </a:xfrm>
        </p:spPr>
        <p:txBody>
          <a:bodyPr/>
          <a:lstStyle/>
          <a:p>
            <a:r>
              <a:rPr lang="en-US" dirty="0"/>
              <a:t>Various familiar encodings are possible:</a:t>
            </a:r>
          </a:p>
          <a:p>
            <a:pPr lvl="1"/>
            <a:r>
              <a:rPr lang="en-US" dirty="0"/>
              <a:t>Units of 1 / 4 / 8 / 32 / 64 / 128 </a:t>
            </a:r>
            <a:r>
              <a:rPr lang="el-GR" dirty="0"/>
              <a:t>μ</a:t>
            </a:r>
            <a:r>
              <a:rPr lang="en-US" dirty="0"/>
              <a:t>sec or more</a:t>
            </a:r>
          </a:p>
          <a:p>
            <a:pPr lvl="2"/>
            <a:r>
              <a:rPr lang="en-US" dirty="0"/>
              <a:t>E.g., ceil(log2(50 TU / 128 </a:t>
            </a:r>
            <a:r>
              <a:rPr lang="el-GR" dirty="0"/>
              <a:t>μ</a:t>
            </a:r>
            <a:r>
              <a:rPr lang="en-US" dirty="0"/>
              <a:t>sec)) =  9 bits</a:t>
            </a:r>
          </a:p>
          <a:p>
            <a:pPr lvl="1"/>
            <a:r>
              <a:rPr lang="en-US" dirty="0"/>
              <a:t>Piecewise-linear variants</a:t>
            </a:r>
          </a:p>
          <a:p>
            <a:pPr lvl="2"/>
            <a:r>
              <a:rPr lang="en-US" dirty="0"/>
              <a:t>Such as in the TXOP field in USIG (with pieces incrementing at ~4 </a:t>
            </a:r>
            <a:r>
              <a:rPr lang="el-GR" dirty="0"/>
              <a:t>μ</a:t>
            </a:r>
            <a:r>
              <a:rPr lang="en-US" dirty="0"/>
              <a:t>sec then ~64 </a:t>
            </a:r>
            <a:r>
              <a:rPr lang="el-GR" dirty="0"/>
              <a:t>μ</a:t>
            </a:r>
            <a:r>
              <a:rPr lang="en-US" dirty="0"/>
              <a:t>sec): 7 bits</a:t>
            </a:r>
          </a:p>
          <a:p>
            <a:pPr lvl="3"/>
            <a:r>
              <a:rPr lang="en-US" dirty="0"/>
              <a:t>But limited to 8575 </a:t>
            </a:r>
            <a:r>
              <a:rPr lang="el-GR" dirty="0"/>
              <a:t>μ</a:t>
            </a:r>
            <a:r>
              <a:rPr lang="en-US" dirty="0"/>
              <a:t>sec</a:t>
            </a:r>
          </a:p>
          <a:p>
            <a:pPr lvl="2"/>
            <a:r>
              <a:rPr lang="en-US" dirty="0"/>
              <a:t>9-bit version of this: covers up to 33151 </a:t>
            </a:r>
            <a:r>
              <a:rPr lang="el-GR" dirty="0"/>
              <a:t>μ</a:t>
            </a:r>
            <a:r>
              <a:rPr lang="en-US" dirty="0"/>
              <a:t>sec</a:t>
            </a:r>
          </a:p>
          <a:p>
            <a:pPr lvl="1"/>
            <a:r>
              <a:rPr lang="en-US" dirty="0"/>
              <a:t>Power of two versions better suited to the Extended Capabilities element </a:t>
            </a:r>
          </a:p>
          <a:p>
            <a:pPr lvl="2"/>
            <a:r>
              <a:rPr lang="en-US" dirty="0"/>
              <a:t>E.g., 0.25, 0.5, 1, 2, 4, 8, 16, 32 TUs: 3 bits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All use rounding down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EDD6-D9B3-C74D-47E3-1A05E482C4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6197D-AD04-2865-7244-B8178EBB2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71C968-0238-D8B0-CC82-EFDB42311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1964139"/>
            <a:ext cx="3483505" cy="200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1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5914-859B-08ED-B0FD-AB434BBD9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69004-B96A-1B54-12EB-114EAF335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3632200" cy="4876800"/>
          </a:xfrm>
        </p:spPr>
        <p:txBody>
          <a:bodyPr/>
          <a:lstStyle/>
          <a:p>
            <a:r>
              <a:rPr lang="en-US" dirty="0"/>
              <a:t>Q: Will this delay time to value since it requires the OBSS AP to be a UHR AP</a:t>
            </a:r>
          </a:p>
          <a:p>
            <a:r>
              <a:rPr lang="en-US" dirty="0"/>
              <a:t>A: Certainly not in the enterprise. Almost always the venue upgrades all APS in a floor (or in a building) at the same time</a:t>
            </a:r>
          </a:p>
          <a:p>
            <a:endParaRPr lang="en-US" dirty="0"/>
          </a:p>
          <a:p>
            <a:r>
              <a:rPr lang="en-US" dirty="0"/>
              <a:t>Q: How long are DTIM + groupcast bursts?</a:t>
            </a:r>
          </a:p>
          <a:p>
            <a:r>
              <a:rPr lang="en-US" dirty="0"/>
              <a:t>A (partial): </a:t>
            </a:r>
          </a:p>
          <a:p>
            <a:pPr lvl="1"/>
            <a:r>
              <a:rPr lang="en-US" dirty="0"/>
              <a:t>Typically, higher education has 4-8 SSIDs (and then 4-8 beacons in a row each &gt; 0.5 msec)</a:t>
            </a:r>
          </a:p>
          <a:p>
            <a:pPr lvl="1"/>
            <a:r>
              <a:rPr lang="en-US" dirty="0"/>
              <a:t>Typically, carpeted enterprise </a:t>
            </a:r>
            <a:r>
              <a:rPr lang="en-US" dirty="0" err="1"/>
              <a:t>enterprise</a:t>
            </a:r>
            <a:r>
              <a:rPr lang="en-US" dirty="0"/>
              <a:t> has 2-4 SSIDs</a:t>
            </a:r>
          </a:p>
          <a:p>
            <a:pPr lvl="1"/>
            <a:r>
              <a:rPr lang="en-US" dirty="0"/>
              <a:t>Groupcast is highly variable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E8735-AE9B-BEAC-3D02-5FE432C0FD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66DA9-AE81-3E8B-8B2A-344B88831E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17B015-A760-42E4-D0AA-411178BBFC59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546600" y="1219199"/>
            <a:ext cx="6731000" cy="5256213"/>
          </a:xfrm>
        </p:spPr>
        <p:txBody>
          <a:bodyPr/>
          <a:lstStyle/>
          <a:p>
            <a:r>
              <a:rPr lang="en-US" dirty="0"/>
              <a:t>Q: Does this enable a new DoS attack(?): AP with beacon + DTIM sends this control frame, which causes UHR OBSS NPCA STAs off channel (perhaps for longer than a TXOP duration), then the AP cancels its NAV and the BSS enjoys reduced-congestion channel access. Meanwhile the non-NPCA OBSS STAs see a clear channel, can’t communicate with their AP and drop traffic / disconnect</a:t>
            </a:r>
          </a:p>
          <a:p>
            <a:r>
              <a:rPr lang="en-US" dirty="0"/>
              <a:t>A: </a:t>
            </a:r>
          </a:p>
          <a:p>
            <a:pPr lvl="1"/>
            <a:r>
              <a:rPr lang="en-US" dirty="0"/>
              <a:t>This attack is available even without the control frame (ICF + &lt;short transmission(s)&gt; + CF-End (up to the max TXOP duration)</a:t>
            </a:r>
          </a:p>
          <a:p>
            <a:pPr lvl="1"/>
            <a:r>
              <a:rPr lang="en-US" dirty="0"/>
              <a:t>All MAPC features between administrative domains require policing. This style of attack can be detected by the AP randomly delaying its NPCA channel switch (and/or enterprise APs have scanning radios and can trivially detect this attack; monitoring BA holes, </a:t>
            </a:r>
            <a:r>
              <a:rPr lang="en-US" dirty="0" err="1"/>
              <a:t>etc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Attack is disallowed under Part 15 rules and WFA Extensions Policy so won’t be adopted by major vendors</a:t>
            </a:r>
          </a:p>
          <a:p>
            <a:pPr lvl="1"/>
            <a:r>
              <a:rPr lang="en-US" dirty="0"/>
              <a:t>Disconnection is improbable given that the timeout is multiple BIs</a:t>
            </a:r>
          </a:p>
          <a:p>
            <a:pPr lvl="1"/>
            <a:r>
              <a:rPr lang="en-US" dirty="0"/>
              <a:t>Then sufficient mitigation is a) a BSS-wide field to enable/disable consuming the control frame and/or b) limiting each control frame’s duration to a TXOP limit.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049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1816B-88C8-7BFC-2C5F-C6A4A263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E6E91-E605-EEA9-B251-1AB393994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11201400" cy="4572000"/>
          </a:xfrm>
        </p:spPr>
        <p:txBody>
          <a:bodyPr/>
          <a:lstStyle/>
          <a:p>
            <a:r>
              <a:rPr lang="en-US" dirty="0"/>
              <a:t>There are great opportunities for NPCA during bursts of Beacons and DTIM groupcast</a:t>
            </a:r>
          </a:p>
          <a:p>
            <a:pPr lvl="1"/>
            <a:r>
              <a:rPr lang="en-US" dirty="0"/>
              <a:t>Also, for power save by OBSS non-AP STAs</a:t>
            </a:r>
          </a:p>
          <a:p>
            <a:r>
              <a:rPr lang="en-US" dirty="0"/>
              <a:t>But these opportunities are presently hard to harvest given the disjoint Duration fields</a:t>
            </a:r>
          </a:p>
          <a:p>
            <a:pPr lvl="1"/>
            <a:r>
              <a:rPr lang="en-US" dirty="0"/>
              <a:t>And the disjoint Duration fields during the groupcast is a feature; this enables OBSS APs to transmit their beacons</a:t>
            </a:r>
          </a:p>
          <a:p>
            <a:r>
              <a:rPr lang="en-US" dirty="0"/>
              <a:t>Instead, we need additional early signaling to indicate the burst duration</a:t>
            </a:r>
          </a:p>
          <a:p>
            <a:pPr lvl="1"/>
            <a:r>
              <a:rPr lang="en-US" dirty="0"/>
              <a:t>Least-worst option seems to be an ICF before a longer Beacon and DTIM groupcast burst</a:t>
            </a:r>
          </a:p>
          <a:p>
            <a:pPr lvl="1"/>
            <a:r>
              <a:rPr lang="en-US" dirty="0"/>
              <a:t>… Enabled after MAPC negotiation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E5FF-DB97-47E4-619C-D476D0042A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AFF06-A380-F229-25FB-6EC28C57C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186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03DF02-9F84-3822-2DDC-9D42BD23C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A2099-CD65-331F-2EC9-D2EACB488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AE7D6-F0E8-D5E7-0C33-5CD33779D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2"/>
            <a:r>
              <a:rPr lang="en-US" dirty="0"/>
              <a:t>UHR defines how APs can signal a long burst of Beacons and DTIM groupcast; and recipient OBSS NPCA STAs can use this as another event to pivot to the NPCA primary channel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NOTE: signaling examples include a) </a:t>
            </a:r>
            <a:r>
              <a:rPr lang="en-US"/>
              <a:t>fields in an </a:t>
            </a:r>
            <a:r>
              <a:rPr lang="en-US" dirty="0"/>
              <a:t>ICF at the </a:t>
            </a:r>
            <a:r>
              <a:rPr lang="en-US"/>
              <a:t>burst start, </a:t>
            </a:r>
            <a:r>
              <a:rPr lang="en-US" dirty="0"/>
              <a:t>and b) fields in the Beacon frames </a:t>
            </a:r>
          </a:p>
          <a:p>
            <a:pPr marL="731520" lvl="4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Y / N / A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ABD2BF-C8C6-CB64-94FD-5E684BCB27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B3C42-BDD6-3A05-FE3C-BEEE93343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</a:t>
            </a:r>
            <a:r>
              <a:rPr lang="da-DK" i="1"/>
              <a:t> et al</a:t>
            </a:r>
            <a:r>
              <a:rPr lang="da-DK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71838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1889</Words>
  <Application>Microsoft Office PowerPoint</Application>
  <PresentationFormat>Widescreen</PresentationFormat>
  <Paragraphs>179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SimSun</vt:lpstr>
      <vt:lpstr>Arial</vt:lpstr>
      <vt:lpstr>Calibri</vt:lpstr>
      <vt:lpstr>Times New Roman</vt:lpstr>
      <vt:lpstr>802-11-Submission</vt:lpstr>
      <vt:lpstr>NPCA for Beacon and DTIM Groupcast Bursts</vt:lpstr>
      <vt:lpstr>Situation (1/2) SFD defines limited circumstances under which NPCA can be performed [1]</vt:lpstr>
      <vt:lpstr>Situation (2/2) Bursts of Beacon and DTIM Groupcast traffic are prime opportunities for NPCA</vt:lpstr>
      <vt:lpstr>Problem This large opportunity for NPCA is not disclosed outside the AP</vt:lpstr>
      <vt:lpstr>Solution (1/2) This large opportunity for NPCA should be disclosed by the AP, early in the Beacon + DTIM groupcast burst; better container options are …</vt:lpstr>
      <vt:lpstr>Solution (2/2) Encodings …</vt:lpstr>
      <vt:lpstr>FAQs</vt:lpstr>
      <vt:lpstr>Summary</vt:lpstr>
      <vt:lpstr>Strawpoll 1</vt:lpstr>
      <vt:lpstr>References</vt:lpstr>
      <vt:lpstr>Backup</vt:lpstr>
      <vt:lpstr>Solution Backup (1/2) Mostly dead-ends for how an AP might signal a long DTIM Beacon + groupcast burst</vt:lpstr>
      <vt:lpstr>Solution Backup (2/2) No need for two fields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DRUs</dc:title>
  <dc:creator/>
  <cp:keywords>25/0275</cp:keywords>
  <cp:lastModifiedBy/>
  <cp:revision>6</cp:revision>
  <dcterms:created xsi:type="dcterms:W3CDTF">2011-09-19T06:02:14Z</dcterms:created>
  <dcterms:modified xsi:type="dcterms:W3CDTF">2025-04-08T00:05:10Z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89e4fd-a2fa-47bf-9b21-17f706ee2968_Enabled">
    <vt:lpwstr>true</vt:lpwstr>
  </property>
  <property fmtid="{D5CDD505-2E9C-101B-9397-08002B2CF9AE}" pid="3" name="MSIP_Label_a189e4fd-a2fa-47bf-9b21-17f706ee2968_SetDate">
    <vt:lpwstr>2025-01-10T16:33:13Z</vt:lpwstr>
  </property>
  <property fmtid="{D5CDD505-2E9C-101B-9397-08002B2CF9AE}" pid="4" name="MSIP_Label_a189e4fd-a2fa-47bf-9b21-17f706ee2968_Method">
    <vt:lpwstr>Privileged</vt:lpwstr>
  </property>
  <property fmtid="{D5CDD505-2E9C-101B-9397-08002B2CF9AE}" pid="5" name="MSIP_Label_a189e4fd-a2fa-47bf-9b21-17f706ee2968_Name">
    <vt:lpwstr>Cisco Public Label</vt:lpwstr>
  </property>
  <property fmtid="{D5CDD505-2E9C-101B-9397-08002B2CF9AE}" pid="6" name="MSIP_Label_a189e4fd-a2fa-47bf-9b21-17f706ee2968_SiteId">
    <vt:lpwstr>5ae1af62-9505-4097-a69a-c1553ef7840e</vt:lpwstr>
  </property>
  <property fmtid="{D5CDD505-2E9C-101B-9397-08002B2CF9AE}" pid="7" name="MSIP_Label_a189e4fd-a2fa-47bf-9b21-17f706ee2968_ActionId">
    <vt:lpwstr>a143d3f1-ce92-44de-bce5-18788956c514</vt:lpwstr>
  </property>
  <property fmtid="{D5CDD505-2E9C-101B-9397-08002B2CF9AE}" pid="8" name="MSIP_Label_a189e4fd-a2fa-47bf-9b21-17f706ee2968_ContentBits">
    <vt:lpwstr>2</vt:lpwstr>
  </property>
  <property fmtid="{D5CDD505-2E9C-101B-9397-08002B2CF9AE}" pid="9" name="ClassificationContentMarkingFooterLocations">
    <vt:lpwstr>802-11-Submission:5</vt:lpwstr>
  </property>
  <property fmtid="{D5CDD505-2E9C-101B-9397-08002B2CF9AE}" pid="10" name="ClassificationContentMarkingFooterText">
    <vt:lpwstr>-</vt:lpwstr>
  </property>
</Properties>
</file>