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454" r:id="rId3"/>
    <p:sldId id="455" r:id="rId4"/>
    <p:sldId id="456" r:id="rId5"/>
    <p:sldId id="458" r:id="rId6"/>
    <p:sldId id="457" r:id="rId7"/>
    <p:sldId id="424" r:id="rId8"/>
    <p:sldId id="453" r:id="rId9"/>
    <p:sldId id="459" r:id="rId10"/>
    <p:sldId id="401" r:id="rId11"/>
    <p:sldId id="417"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CAA"/>
    <a:srgbClr val="FFEBC8"/>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B848E-B811-4964-A499-60E388BB5A72}" v="69" dt="2025-02-27T17:56:35.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85" d="100"/>
          <a:sy n="85" d="100"/>
        </p:scale>
        <p:origin x="90" y="336"/>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82" y="2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802.11-25/0273r0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Feb 2025</a:t>
            </a:r>
          </a:p>
        </p:txBody>
      </p:sp>
      <p:sp>
        <p:nvSpPr>
          <p:cNvPr id="5" name="TextBox 4">
            <a:extLst>
              <a:ext uri="{FF2B5EF4-FFF2-40B4-BE49-F238E27FC236}">
                <a16:creationId xmlns:a16="http://schemas.microsoft.com/office/drawing/2014/main" id="{BED86413-E5DB-0362-4F07-6DE0F785B7EB}"/>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ocuments?is_dcn=209&amp;is_group=00bn&amp;is_year=2024"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Efficient </a:t>
            </a:r>
            <a:r>
              <a:rPr lang="en-US" dirty="0" err="1"/>
              <a:t>Coex</a:t>
            </a:r>
            <a:r>
              <a:rPr lang="en-US" dirty="0"/>
              <a:t> For Non-AP STAs</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Feb 2025</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35372013"/>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Javier Contreras</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705479875"/>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517068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a:t>
            </a:r>
            <a:r>
              <a:rPr lang="en-US" dirty="0">
                <a:hlinkClick r:id="rId2"/>
              </a:rPr>
              <a:t>24/209r8</a:t>
            </a:r>
            <a:r>
              <a:rPr lang="en-US" dirty="0"/>
              <a:t> “Specification Framework for </a:t>
            </a:r>
            <a:r>
              <a:rPr lang="en-US" dirty="0" err="1"/>
              <a:t>TGbn</a:t>
            </a:r>
            <a:r>
              <a:rPr lang="en-US" dirty="0"/>
              <a:t>”, Ross Jian Yu</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E44D-2CB9-E6DE-077F-76EF403217D4}"/>
              </a:ext>
            </a:extLst>
          </p:cNvPr>
          <p:cNvSpPr>
            <a:spLocks noGrp="1"/>
          </p:cNvSpPr>
          <p:nvPr>
            <p:ph type="title"/>
          </p:nvPr>
        </p:nvSpPr>
        <p:spPr/>
        <p:txBody>
          <a:bodyPr/>
          <a:lstStyle/>
          <a:p>
            <a:r>
              <a:rPr lang="en-US" sz="1200" dirty="0"/>
              <a:t>Situation</a:t>
            </a:r>
            <a:br>
              <a:rPr lang="en-US" sz="1200" dirty="0"/>
            </a:br>
            <a:r>
              <a:rPr lang="en-US" dirty="0"/>
              <a:t>SFD defines both Periodic and Non-Periodic (Dynamic) Unavailability Operation: PUO and DUO [1]; with privacy implications</a:t>
            </a:r>
          </a:p>
        </p:txBody>
      </p:sp>
      <p:sp>
        <p:nvSpPr>
          <p:cNvPr id="3" name="Content Placeholder 2">
            <a:extLst>
              <a:ext uri="{FF2B5EF4-FFF2-40B4-BE49-F238E27FC236}">
                <a16:creationId xmlns:a16="http://schemas.microsoft.com/office/drawing/2014/main" id="{056A547E-B208-7B28-307B-89430C6F54D8}"/>
              </a:ext>
            </a:extLst>
          </p:cNvPr>
          <p:cNvSpPr>
            <a:spLocks noGrp="1"/>
          </p:cNvSpPr>
          <p:nvPr>
            <p:ph idx="1"/>
          </p:nvPr>
        </p:nvSpPr>
        <p:spPr>
          <a:xfrm>
            <a:off x="914400" y="1981200"/>
            <a:ext cx="10896600" cy="4114800"/>
          </a:xfrm>
        </p:spPr>
        <p:txBody>
          <a:bodyPr/>
          <a:lstStyle/>
          <a:p>
            <a:r>
              <a:rPr lang="en-US" sz="1800" dirty="0"/>
              <a:t>PUO:</a:t>
            </a:r>
          </a:p>
          <a:p>
            <a:pPr lvl="1"/>
            <a:r>
              <a:rPr lang="en-US" sz="1800" dirty="0"/>
              <a:t>“11bn defines a mechanism for a non-AP STA to report unavailability at TXOP level and define or reuse/update existing mechanism for a non-AP STA to report long term (periodic) unavailability. [Motion #30, [1] and [66-82]]”</a:t>
            </a:r>
          </a:p>
          <a:p>
            <a:r>
              <a:rPr lang="en-US" sz="1800" dirty="0"/>
              <a:t>DUO:</a:t>
            </a:r>
          </a:p>
          <a:p>
            <a:pPr lvl="1"/>
            <a:r>
              <a:rPr lang="en-US" sz="1800" dirty="0"/>
              <a:t>“The AP maintains up to one dynamic unavailability report per STA … [Motion #143, [1] and [217]]”</a:t>
            </a:r>
          </a:p>
          <a:p>
            <a:endParaRPr lang="en-US" sz="1800" dirty="0"/>
          </a:p>
          <a:p>
            <a:r>
              <a:rPr lang="en-US" sz="1800" dirty="0"/>
              <a:t>Some non-AP STAs might lack the integration and/or compute (and/or other reasons) to ascertain that their unavailability windows are actually periodic; and might instead report multiple DUO events instead of one PUO sequence</a:t>
            </a:r>
          </a:p>
          <a:p>
            <a:endParaRPr lang="de-DE" sz="1800" dirty="0"/>
          </a:p>
        </p:txBody>
      </p:sp>
      <p:sp>
        <p:nvSpPr>
          <p:cNvPr id="4" name="Slide Number Placeholder 3">
            <a:extLst>
              <a:ext uri="{FF2B5EF4-FFF2-40B4-BE49-F238E27FC236}">
                <a16:creationId xmlns:a16="http://schemas.microsoft.com/office/drawing/2014/main" id="{CEBAA8BE-CFDA-8243-9EAF-F3CC5BBF8D7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14B0854F-2789-3F46-64E8-159D28C30A7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916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C107D-5161-12F4-2DC5-CF0F7319A7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BA0E79-20FD-E690-8DAA-3A6E54590BAE}"/>
              </a:ext>
            </a:extLst>
          </p:cNvPr>
          <p:cNvSpPr>
            <a:spLocks noGrp="1"/>
          </p:cNvSpPr>
          <p:nvPr>
            <p:ph type="title"/>
          </p:nvPr>
        </p:nvSpPr>
        <p:spPr/>
        <p:txBody>
          <a:bodyPr/>
          <a:lstStyle/>
          <a:p>
            <a:r>
              <a:rPr lang="en-US" sz="1200" dirty="0"/>
              <a:t>Problem</a:t>
            </a:r>
            <a:br>
              <a:rPr lang="en-US" sz="1200" dirty="0"/>
            </a:br>
            <a:r>
              <a:rPr lang="en-US" dirty="0"/>
              <a:t>DUO is much less efficient that PUO and brings non-negligible overheads</a:t>
            </a:r>
          </a:p>
        </p:txBody>
      </p:sp>
      <p:sp>
        <p:nvSpPr>
          <p:cNvPr id="3" name="Content Placeholder 2">
            <a:extLst>
              <a:ext uri="{FF2B5EF4-FFF2-40B4-BE49-F238E27FC236}">
                <a16:creationId xmlns:a16="http://schemas.microsoft.com/office/drawing/2014/main" id="{9277699E-93AD-44EA-12B2-34956D2F789D}"/>
              </a:ext>
            </a:extLst>
          </p:cNvPr>
          <p:cNvSpPr>
            <a:spLocks noGrp="1"/>
          </p:cNvSpPr>
          <p:nvPr>
            <p:ph idx="1"/>
          </p:nvPr>
        </p:nvSpPr>
        <p:spPr>
          <a:xfrm>
            <a:off x="914400" y="1981200"/>
            <a:ext cx="10896600" cy="2105022"/>
          </a:xfrm>
        </p:spPr>
        <p:txBody>
          <a:bodyPr/>
          <a:lstStyle/>
          <a:p>
            <a:r>
              <a:rPr lang="en-US" sz="1800" dirty="0"/>
              <a:t>For a 60 min telecon with BLE audio earbuds (e.g., 20 msec ISO intervals):</a:t>
            </a:r>
          </a:p>
          <a:p>
            <a:pPr lvl="1"/>
            <a:r>
              <a:rPr lang="en-US" sz="1800" dirty="0"/>
              <a:t>PUO could be used with “1” (+ sporadic updates for drift) message per hour</a:t>
            </a:r>
          </a:p>
          <a:p>
            <a:pPr lvl="1"/>
            <a:r>
              <a:rPr lang="en-US" sz="1800" dirty="0"/>
              <a:t>DUO would require up to 50 messages per second; often sent in SU PPDUs</a:t>
            </a:r>
          </a:p>
          <a:p>
            <a:pPr lvl="2"/>
            <a:r>
              <a:rPr lang="en-US" sz="1800" dirty="0"/>
              <a:t>Each consumes 22+8 octets at 6 Mbps non-HT PPDU + SIFS: 80 usec or 0.4% of the channel</a:t>
            </a:r>
          </a:p>
          <a:p>
            <a:pPr lvl="2"/>
            <a:r>
              <a:rPr lang="en-US" sz="1800" dirty="0"/>
              <a:t>At modest scale (e.g., 30 such STAs), DUO PPDUs consume 12% of the  channel; CSMA/CA overheads are extra</a:t>
            </a:r>
          </a:p>
          <a:p>
            <a:pPr lvl="1"/>
            <a:endParaRPr lang="en-US" sz="1800" dirty="0"/>
          </a:p>
          <a:p>
            <a:endParaRPr lang="de-DE" sz="1800" dirty="0"/>
          </a:p>
        </p:txBody>
      </p:sp>
      <p:sp>
        <p:nvSpPr>
          <p:cNvPr id="4" name="Slide Number Placeholder 3">
            <a:extLst>
              <a:ext uri="{FF2B5EF4-FFF2-40B4-BE49-F238E27FC236}">
                <a16:creationId xmlns:a16="http://schemas.microsoft.com/office/drawing/2014/main" id="{9D0017BF-1B58-62D8-8F37-771F60B20DC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A3C96A93-C806-2B4F-7040-AEF81F466E4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cxnSp>
        <p:nvCxnSpPr>
          <p:cNvPr id="7" name="Straight Arrow Connector 6">
            <a:extLst>
              <a:ext uri="{FF2B5EF4-FFF2-40B4-BE49-F238E27FC236}">
                <a16:creationId xmlns:a16="http://schemas.microsoft.com/office/drawing/2014/main" id="{C3B07F43-335F-F588-127A-DEAA497A5285}"/>
              </a:ext>
            </a:extLst>
          </p:cNvPr>
          <p:cNvCxnSpPr/>
          <p:nvPr/>
        </p:nvCxnSpPr>
        <p:spPr bwMode="auto">
          <a:xfrm>
            <a:off x="1676400" y="5105400"/>
            <a:ext cx="9601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a:extLst>
              <a:ext uri="{FF2B5EF4-FFF2-40B4-BE49-F238E27FC236}">
                <a16:creationId xmlns:a16="http://schemas.microsoft.com/office/drawing/2014/main" id="{3D87B9E4-5883-B812-BC03-0FC10283810F}"/>
              </a:ext>
            </a:extLst>
          </p:cNvPr>
          <p:cNvSpPr/>
          <p:nvPr/>
        </p:nvSpPr>
        <p:spPr bwMode="auto">
          <a:xfrm>
            <a:off x="26670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CCF17512-D3FA-23F9-BA3D-C1E568E1B316}"/>
              </a:ext>
            </a:extLst>
          </p:cNvPr>
          <p:cNvSpPr/>
          <p:nvPr/>
        </p:nvSpPr>
        <p:spPr bwMode="auto">
          <a:xfrm>
            <a:off x="3581400" y="4800600"/>
            <a:ext cx="152400" cy="304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0" name="Rectangle 9">
            <a:extLst>
              <a:ext uri="{FF2B5EF4-FFF2-40B4-BE49-F238E27FC236}">
                <a16:creationId xmlns:a16="http://schemas.microsoft.com/office/drawing/2014/main" id="{42A73DAC-7DA5-0C53-B7E1-2749C0710B71}"/>
              </a:ext>
            </a:extLst>
          </p:cNvPr>
          <p:cNvSpPr/>
          <p:nvPr/>
        </p:nvSpPr>
        <p:spPr bwMode="auto">
          <a:xfrm>
            <a:off x="38862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1" name="Rectangle 10">
            <a:extLst>
              <a:ext uri="{FF2B5EF4-FFF2-40B4-BE49-F238E27FC236}">
                <a16:creationId xmlns:a16="http://schemas.microsoft.com/office/drawing/2014/main" id="{448431D6-F17A-F382-C784-F23C0A083388}"/>
              </a:ext>
            </a:extLst>
          </p:cNvPr>
          <p:cNvSpPr/>
          <p:nvPr/>
        </p:nvSpPr>
        <p:spPr bwMode="auto">
          <a:xfrm>
            <a:off x="4953000" y="4800600"/>
            <a:ext cx="152400" cy="304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2" name="Rectangle 11">
            <a:extLst>
              <a:ext uri="{FF2B5EF4-FFF2-40B4-BE49-F238E27FC236}">
                <a16:creationId xmlns:a16="http://schemas.microsoft.com/office/drawing/2014/main" id="{9D9256D0-88AF-FBCB-EDCE-B2C01D65AE8F}"/>
              </a:ext>
            </a:extLst>
          </p:cNvPr>
          <p:cNvSpPr/>
          <p:nvPr/>
        </p:nvSpPr>
        <p:spPr bwMode="auto">
          <a:xfrm>
            <a:off x="51054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3" name="Rectangle 12">
            <a:extLst>
              <a:ext uri="{FF2B5EF4-FFF2-40B4-BE49-F238E27FC236}">
                <a16:creationId xmlns:a16="http://schemas.microsoft.com/office/drawing/2014/main" id="{E0DF0B98-1167-1833-19FE-64AFA09FE809}"/>
              </a:ext>
            </a:extLst>
          </p:cNvPr>
          <p:cNvSpPr/>
          <p:nvPr/>
        </p:nvSpPr>
        <p:spPr bwMode="auto">
          <a:xfrm>
            <a:off x="6019800" y="4800600"/>
            <a:ext cx="152400" cy="304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4" name="Rectangle 13">
            <a:extLst>
              <a:ext uri="{FF2B5EF4-FFF2-40B4-BE49-F238E27FC236}">
                <a16:creationId xmlns:a16="http://schemas.microsoft.com/office/drawing/2014/main" id="{3ECDE393-9758-06D7-13F2-74836126920F}"/>
              </a:ext>
            </a:extLst>
          </p:cNvPr>
          <p:cNvSpPr/>
          <p:nvPr/>
        </p:nvSpPr>
        <p:spPr bwMode="auto">
          <a:xfrm>
            <a:off x="63246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5" name="Rectangle 14">
            <a:extLst>
              <a:ext uri="{FF2B5EF4-FFF2-40B4-BE49-F238E27FC236}">
                <a16:creationId xmlns:a16="http://schemas.microsoft.com/office/drawing/2014/main" id="{847385DC-F413-C440-535D-A66D6CBE62A1}"/>
              </a:ext>
            </a:extLst>
          </p:cNvPr>
          <p:cNvSpPr/>
          <p:nvPr/>
        </p:nvSpPr>
        <p:spPr bwMode="auto">
          <a:xfrm>
            <a:off x="7239000" y="4800600"/>
            <a:ext cx="152400" cy="304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6" name="Rectangle 15">
            <a:extLst>
              <a:ext uri="{FF2B5EF4-FFF2-40B4-BE49-F238E27FC236}">
                <a16:creationId xmlns:a16="http://schemas.microsoft.com/office/drawing/2014/main" id="{5A10CC0E-B3D3-C9BE-7FE7-334D96894E3B}"/>
              </a:ext>
            </a:extLst>
          </p:cNvPr>
          <p:cNvSpPr/>
          <p:nvPr/>
        </p:nvSpPr>
        <p:spPr bwMode="auto">
          <a:xfrm>
            <a:off x="75438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8" name="Rectangle 17">
            <a:extLst>
              <a:ext uri="{FF2B5EF4-FFF2-40B4-BE49-F238E27FC236}">
                <a16:creationId xmlns:a16="http://schemas.microsoft.com/office/drawing/2014/main" id="{05CC0179-8630-916E-9470-EED0C0F3DB6B}"/>
              </a:ext>
            </a:extLst>
          </p:cNvPr>
          <p:cNvSpPr/>
          <p:nvPr/>
        </p:nvSpPr>
        <p:spPr bwMode="auto">
          <a:xfrm>
            <a:off x="87630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9" name="Rectangle 18">
            <a:extLst>
              <a:ext uri="{FF2B5EF4-FFF2-40B4-BE49-F238E27FC236}">
                <a16:creationId xmlns:a16="http://schemas.microsoft.com/office/drawing/2014/main" id="{A4BF7C31-9926-0C7C-7B50-39B627580EBA}"/>
              </a:ext>
            </a:extLst>
          </p:cNvPr>
          <p:cNvSpPr/>
          <p:nvPr/>
        </p:nvSpPr>
        <p:spPr bwMode="auto">
          <a:xfrm>
            <a:off x="9677400" y="4800600"/>
            <a:ext cx="152400" cy="304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20" name="Rectangle 19">
            <a:extLst>
              <a:ext uri="{FF2B5EF4-FFF2-40B4-BE49-F238E27FC236}">
                <a16:creationId xmlns:a16="http://schemas.microsoft.com/office/drawing/2014/main" id="{E705816C-AD92-291B-A761-582A416082CC}"/>
              </a:ext>
            </a:extLst>
          </p:cNvPr>
          <p:cNvSpPr/>
          <p:nvPr/>
        </p:nvSpPr>
        <p:spPr bwMode="auto">
          <a:xfrm>
            <a:off x="9982200" y="4800600"/>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23" name="Rectangle 22">
            <a:extLst>
              <a:ext uri="{FF2B5EF4-FFF2-40B4-BE49-F238E27FC236}">
                <a16:creationId xmlns:a16="http://schemas.microsoft.com/office/drawing/2014/main" id="{B0DB79BD-00D6-6460-C038-C58D22EA2388}"/>
              </a:ext>
            </a:extLst>
          </p:cNvPr>
          <p:cNvSpPr/>
          <p:nvPr/>
        </p:nvSpPr>
        <p:spPr bwMode="auto">
          <a:xfrm>
            <a:off x="1600200" y="4800600"/>
            <a:ext cx="266700" cy="3048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24" name="Rectangle 23">
            <a:extLst>
              <a:ext uri="{FF2B5EF4-FFF2-40B4-BE49-F238E27FC236}">
                <a16:creationId xmlns:a16="http://schemas.microsoft.com/office/drawing/2014/main" id="{402277D6-2128-41D4-F107-91EDC1E261BB}"/>
              </a:ext>
            </a:extLst>
          </p:cNvPr>
          <p:cNvSpPr/>
          <p:nvPr/>
        </p:nvSpPr>
        <p:spPr bwMode="auto">
          <a:xfrm>
            <a:off x="1943100" y="4800600"/>
            <a:ext cx="228600" cy="304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25" name="Content Placeholder 2">
            <a:extLst>
              <a:ext uri="{FF2B5EF4-FFF2-40B4-BE49-F238E27FC236}">
                <a16:creationId xmlns:a16="http://schemas.microsoft.com/office/drawing/2014/main" id="{AC7298CE-CA6D-F8CB-D99C-9ED09B436A4E}"/>
              </a:ext>
            </a:extLst>
          </p:cNvPr>
          <p:cNvSpPr txBox="1">
            <a:spLocks/>
          </p:cNvSpPr>
          <p:nvPr/>
        </p:nvSpPr>
        <p:spPr bwMode="auto">
          <a:xfrm>
            <a:off x="586740" y="5562600"/>
            <a:ext cx="2712720" cy="735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182880" indent="-182880" algn="l" rtl="0" eaLnBrk="0" fontAlgn="base" hangingPunct="0">
              <a:spcBef>
                <a:spcPts val="600"/>
              </a:spcBef>
              <a:spcAft>
                <a:spcPct val="0"/>
              </a:spcAft>
              <a:buFont typeface="Arial" panose="020B0604020202020204" pitchFamily="34" charset="0"/>
              <a:buChar char="•"/>
              <a:defRPr sz="1600" b="1">
                <a:solidFill>
                  <a:schemeClr val="tx1"/>
                </a:solidFill>
                <a:latin typeface="+mn-lt"/>
                <a:ea typeface="+mn-ea"/>
                <a:cs typeface="+mn-cs"/>
              </a:defRPr>
            </a:lvl1pPr>
            <a:lvl2pPr marL="365760" indent="-182880" algn="l" rtl="0" eaLnBrk="0" fontAlgn="base" hangingPunct="0">
              <a:spcBef>
                <a:spcPts val="400"/>
              </a:spcBef>
              <a:spcAft>
                <a:spcPct val="0"/>
              </a:spcAft>
              <a:buSzPct val="90000"/>
              <a:buFont typeface="Arial" panose="020B0604020202020204" pitchFamily="34" charset="0"/>
              <a:buChar char="̶"/>
              <a:defRPr sz="1600" baseline="0">
                <a:solidFill>
                  <a:schemeClr val="tx1"/>
                </a:solidFill>
                <a:latin typeface="+mn-lt"/>
              </a:defRPr>
            </a:lvl2pPr>
            <a:lvl3pPr marL="548640" indent="-180975" algn="l" rtl="0" eaLnBrk="0" fontAlgn="base" hangingPunct="0">
              <a:spcBef>
                <a:spcPts val="200"/>
              </a:spcBef>
              <a:spcAft>
                <a:spcPct val="0"/>
              </a:spcAft>
              <a:buSzPct val="90000"/>
              <a:buFont typeface="Arial" panose="020B0604020202020204" pitchFamily="34" charset="0"/>
              <a:buChar char="○"/>
              <a:defRPr sz="1600">
                <a:solidFill>
                  <a:schemeClr val="tx1"/>
                </a:solidFill>
                <a:latin typeface="+mn-lt"/>
              </a:defRPr>
            </a:lvl3pPr>
            <a:lvl4pPr marL="731520" indent="-182880" algn="l" rtl="0" eaLnBrk="0" fontAlgn="base" hangingPunct="0">
              <a:spcBef>
                <a:spcPts val="150"/>
              </a:spcBef>
              <a:spcAft>
                <a:spcPct val="0"/>
              </a:spcAft>
              <a:buSzPct val="90000"/>
              <a:buFont typeface="Arial" panose="020B0604020202020204" pitchFamily="34" charset="0"/>
              <a:buChar char="•"/>
              <a:defRPr sz="1400">
                <a:solidFill>
                  <a:schemeClr val="tx1"/>
                </a:solidFill>
                <a:latin typeface="+mn-lt"/>
              </a:defRPr>
            </a:lvl4pPr>
            <a:lvl5pPr marL="914400" indent="-182880" algn="l" rtl="0" eaLnBrk="0" fontAlgn="base" hangingPunct="0">
              <a:spcBef>
                <a:spcPts val="100"/>
              </a:spcBef>
              <a:spcAft>
                <a:spcPct val="0"/>
              </a:spcAft>
              <a:buFont typeface="Arial" panose="020B0604020202020204" pitchFamily="34" charset="0"/>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de-DE" sz="1800" kern="0" dirty="0"/>
              <a:t>~One-time PUO overhead</a:t>
            </a:r>
          </a:p>
        </p:txBody>
      </p:sp>
      <p:sp>
        <p:nvSpPr>
          <p:cNvPr id="26" name="Content Placeholder 2">
            <a:extLst>
              <a:ext uri="{FF2B5EF4-FFF2-40B4-BE49-F238E27FC236}">
                <a16:creationId xmlns:a16="http://schemas.microsoft.com/office/drawing/2014/main" id="{9CE7F46D-CC51-426B-A894-8B4EE0B5A540}"/>
              </a:ext>
            </a:extLst>
          </p:cNvPr>
          <p:cNvSpPr txBox="1">
            <a:spLocks/>
          </p:cNvSpPr>
          <p:nvPr/>
        </p:nvSpPr>
        <p:spPr bwMode="auto">
          <a:xfrm>
            <a:off x="4800600" y="5562600"/>
            <a:ext cx="3810000" cy="735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182880" indent="-182880" algn="l" rtl="0" eaLnBrk="0" fontAlgn="base" hangingPunct="0">
              <a:spcBef>
                <a:spcPts val="600"/>
              </a:spcBef>
              <a:spcAft>
                <a:spcPct val="0"/>
              </a:spcAft>
              <a:buFont typeface="Arial" panose="020B0604020202020204" pitchFamily="34" charset="0"/>
              <a:buChar char="•"/>
              <a:defRPr sz="1600" b="1">
                <a:solidFill>
                  <a:schemeClr val="tx1"/>
                </a:solidFill>
                <a:latin typeface="+mn-lt"/>
                <a:ea typeface="+mn-ea"/>
                <a:cs typeface="+mn-cs"/>
              </a:defRPr>
            </a:lvl1pPr>
            <a:lvl2pPr marL="365760" indent="-182880" algn="l" rtl="0" eaLnBrk="0" fontAlgn="base" hangingPunct="0">
              <a:spcBef>
                <a:spcPts val="400"/>
              </a:spcBef>
              <a:spcAft>
                <a:spcPct val="0"/>
              </a:spcAft>
              <a:buSzPct val="90000"/>
              <a:buFont typeface="Arial" panose="020B0604020202020204" pitchFamily="34" charset="0"/>
              <a:buChar char="̶"/>
              <a:defRPr sz="1600" baseline="0">
                <a:solidFill>
                  <a:schemeClr val="tx1"/>
                </a:solidFill>
                <a:latin typeface="+mn-lt"/>
              </a:defRPr>
            </a:lvl2pPr>
            <a:lvl3pPr marL="548640" indent="-180975" algn="l" rtl="0" eaLnBrk="0" fontAlgn="base" hangingPunct="0">
              <a:spcBef>
                <a:spcPts val="200"/>
              </a:spcBef>
              <a:spcAft>
                <a:spcPct val="0"/>
              </a:spcAft>
              <a:buSzPct val="90000"/>
              <a:buFont typeface="Arial" panose="020B0604020202020204" pitchFamily="34" charset="0"/>
              <a:buChar char="○"/>
              <a:defRPr sz="1600">
                <a:solidFill>
                  <a:schemeClr val="tx1"/>
                </a:solidFill>
                <a:latin typeface="+mn-lt"/>
              </a:defRPr>
            </a:lvl3pPr>
            <a:lvl4pPr marL="731520" indent="-182880" algn="l" rtl="0" eaLnBrk="0" fontAlgn="base" hangingPunct="0">
              <a:spcBef>
                <a:spcPts val="150"/>
              </a:spcBef>
              <a:spcAft>
                <a:spcPct val="0"/>
              </a:spcAft>
              <a:buSzPct val="90000"/>
              <a:buFont typeface="Arial" panose="020B0604020202020204" pitchFamily="34" charset="0"/>
              <a:buChar char="•"/>
              <a:defRPr sz="1400">
                <a:solidFill>
                  <a:schemeClr val="tx1"/>
                </a:solidFill>
                <a:latin typeface="+mn-lt"/>
              </a:defRPr>
            </a:lvl4pPr>
            <a:lvl5pPr marL="914400" indent="-182880" algn="l" rtl="0" eaLnBrk="0" fontAlgn="base" hangingPunct="0">
              <a:spcBef>
                <a:spcPts val="100"/>
              </a:spcBef>
              <a:spcAft>
                <a:spcPct val="0"/>
              </a:spcAft>
              <a:buFont typeface="Arial" panose="020B0604020202020204" pitchFamily="34" charset="0"/>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de-DE" sz="1800" kern="0" dirty="0"/>
              <a:t>Ongoing DUO overheads (related active traffic not shown)</a:t>
            </a:r>
          </a:p>
        </p:txBody>
      </p:sp>
      <p:cxnSp>
        <p:nvCxnSpPr>
          <p:cNvPr id="27" name="Straight Arrow Connector 26">
            <a:extLst>
              <a:ext uri="{FF2B5EF4-FFF2-40B4-BE49-F238E27FC236}">
                <a16:creationId xmlns:a16="http://schemas.microsoft.com/office/drawing/2014/main" id="{48F6F90D-3344-DBAC-0B79-86BD2A0E3D71}"/>
              </a:ext>
            </a:extLst>
          </p:cNvPr>
          <p:cNvCxnSpPr>
            <a:cxnSpLocks/>
            <a:stCxn id="25" idx="0"/>
            <a:endCxn id="23" idx="2"/>
          </p:cNvCxnSpPr>
          <p:nvPr/>
        </p:nvCxnSpPr>
        <p:spPr bwMode="auto">
          <a:xfrm flipH="1" flipV="1">
            <a:off x="1733550" y="5105400"/>
            <a:ext cx="20955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Straight Arrow Connector 29">
            <a:extLst>
              <a:ext uri="{FF2B5EF4-FFF2-40B4-BE49-F238E27FC236}">
                <a16:creationId xmlns:a16="http://schemas.microsoft.com/office/drawing/2014/main" id="{13F74954-1D42-945D-ABFA-31418091899F}"/>
              </a:ext>
            </a:extLst>
          </p:cNvPr>
          <p:cNvCxnSpPr>
            <a:cxnSpLocks/>
            <a:stCxn id="25" idx="0"/>
            <a:endCxn id="24" idx="2"/>
          </p:cNvCxnSpPr>
          <p:nvPr/>
        </p:nvCxnSpPr>
        <p:spPr bwMode="auto">
          <a:xfrm flipV="1">
            <a:off x="1943100" y="5105400"/>
            <a:ext cx="1143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Straight Arrow Connector 32">
            <a:extLst>
              <a:ext uri="{FF2B5EF4-FFF2-40B4-BE49-F238E27FC236}">
                <a16:creationId xmlns:a16="http://schemas.microsoft.com/office/drawing/2014/main" id="{04D308FB-5D87-E569-2E61-7CCE3D72BFEB}"/>
              </a:ext>
            </a:extLst>
          </p:cNvPr>
          <p:cNvCxnSpPr>
            <a:cxnSpLocks/>
            <a:stCxn id="26" idx="0"/>
            <a:endCxn id="9" idx="2"/>
          </p:cNvCxnSpPr>
          <p:nvPr/>
        </p:nvCxnSpPr>
        <p:spPr bwMode="auto">
          <a:xfrm flipH="1" flipV="1">
            <a:off x="3657600" y="5105400"/>
            <a:ext cx="30480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a:extLst>
              <a:ext uri="{FF2B5EF4-FFF2-40B4-BE49-F238E27FC236}">
                <a16:creationId xmlns:a16="http://schemas.microsoft.com/office/drawing/2014/main" id="{865DDCFB-282C-4BCC-4D83-AD80695ECA8E}"/>
              </a:ext>
            </a:extLst>
          </p:cNvPr>
          <p:cNvCxnSpPr>
            <a:cxnSpLocks/>
            <a:stCxn id="26" idx="0"/>
            <a:endCxn id="11" idx="2"/>
          </p:cNvCxnSpPr>
          <p:nvPr/>
        </p:nvCxnSpPr>
        <p:spPr bwMode="auto">
          <a:xfrm flipH="1" flipV="1">
            <a:off x="5029200" y="5105400"/>
            <a:ext cx="16764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9" name="Straight Arrow Connector 38">
            <a:extLst>
              <a:ext uri="{FF2B5EF4-FFF2-40B4-BE49-F238E27FC236}">
                <a16:creationId xmlns:a16="http://schemas.microsoft.com/office/drawing/2014/main" id="{052B00F9-9C1D-6B84-49E6-A3F789ADDD06}"/>
              </a:ext>
            </a:extLst>
          </p:cNvPr>
          <p:cNvCxnSpPr>
            <a:cxnSpLocks/>
            <a:stCxn id="26" idx="0"/>
            <a:endCxn id="13" idx="2"/>
          </p:cNvCxnSpPr>
          <p:nvPr/>
        </p:nvCxnSpPr>
        <p:spPr bwMode="auto">
          <a:xfrm flipH="1" flipV="1">
            <a:off x="6096000" y="5105400"/>
            <a:ext cx="6096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2" name="Straight Arrow Connector 41">
            <a:extLst>
              <a:ext uri="{FF2B5EF4-FFF2-40B4-BE49-F238E27FC236}">
                <a16:creationId xmlns:a16="http://schemas.microsoft.com/office/drawing/2014/main" id="{E821DF76-7CF1-5BCB-EEAE-177C61BBD5CB}"/>
              </a:ext>
            </a:extLst>
          </p:cNvPr>
          <p:cNvCxnSpPr>
            <a:cxnSpLocks/>
            <a:stCxn id="26" idx="0"/>
            <a:endCxn id="15" idx="2"/>
          </p:cNvCxnSpPr>
          <p:nvPr/>
        </p:nvCxnSpPr>
        <p:spPr bwMode="auto">
          <a:xfrm flipV="1">
            <a:off x="6705600" y="5105400"/>
            <a:ext cx="6096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5" name="Straight Arrow Connector 44">
            <a:extLst>
              <a:ext uri="{FF2B5EF4-FFF2-40B4-BE49-F238E27FC236}">
                <a16:creationId xmlns:a16="http://schemas.microsoft.com/office/drawing/2014/main" id="{3EA034F9-218A-C8A6-1818-C5072C5BA9EF}"/>
              </a:ext>
            </a:extLst>
          </p:cNvPr>
          <p:cNvCxnSpPr>
            <a:cxnSpLocks/>
            <a:stCxn id="26" idx="0"/>
            <a:endCxn id="19" idx="2"/>
          </p:cNvCxnSpPr>
          <p:nvPr/>
        </p:nvCxnSpPr>
        <p:spPr bwMode="auto">
          <a:xfrm flipV="1">
            <a:off x="6705600" y="5105400"/>
            <a:ext cx="3048000" cy="457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Content Placeholder 2">
            <a:extLst>
              <a:ext uri="{FF2B5EF4-FFF2-40B4-BE49-F238E27FC236}">
                <a16:creationId xmlns:a16="http://schemas.microsoft.com/office/drawing/2014/main" id="{E0B95AD1-8AF7-ED1E-6C7D-C51D66474A91}"/>
              </a:ext>
            </a:extLst>
          </p:cNvPr>
          <p:cNvSpPr txBox="1">
            <a:spLocks/>
          </p:cNvSpPr>
          <p:nvPr/>
        </p:nvSpPr>
        <p:spPr bwMode="auto">
          <a:xfrm>
            <a:off x="4953000" y="4010023"/>
            <a:ext cx="2712720" cy="44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182880" indent="-182880" algn="l" rtl="0" eaLnBrk="0" fontAlgn="base" hangingPunct="0">
              <a:spcBef>
                <a:spcPts val="600"/>
              </a:spcBef>
              <a:spcAft>
                <a:spcPct val="0"/>
              </a:spcAft>
              <a:buFont typeface="Arial" panose="020B0604020202020204" pitchFamily="34" charset="0"/>
              <a:buChar char="•"/>
              <a:defRPr sz="1600" b="1">
                <a:solidFill>
                  <a:schemeClr val="tx1"/>
                </a:solidFill>
                <a:latin typeface="+mn-lt"/>
                <a:ea typeface="+mn-ea"/>
                <a:cs typeface="+mn-cs"/>
              </a:defRPr>
            </a:lvl1pPr>
            <a:lvl2pPr marL="365760" indent="-182880" algn="l" rtl="0" eaLnBrk="0" fontAlgn="base" hangingPunct="0">
              <a:spcBef>
                <a:spcPts val="400"/>
              </a:spcBef>
              <a:spcAft>
                <a:spcPct val="0"/>
              </a:spcAft>
              <a:buSzPct val="90000"/>
              <a:buFont typeface="Arial" panose="020B0604020202020204" pitchFamily="34" charset="0"/>
              <a:buChar char="̶"/>
              <a:defRPr sz="1600" baseline="0">
                <a:solidFill>
                  <a:schemeClr val="tx1"/>
                </a:solidFill>
                <a:latin typeface="+mn-lt"/>
              </a:defRPr>
            </a:lvl2pPr>
            <a:lvl3pPr marL="548640" indent="-180975" algn="l" rtl="0" eaLnBrk="0" fontAlgn="base" hangingPunct="0">
              <a:spcBef>
                <a:spcPts val="200"/>
              </a:spcBef>
              <a:spcAft>
                <a:spcPct val="0"/>
              </a:spcAft>
              <a:buSzPct val="90000"/>
              <a:buFont typeface="Arial" panose="020B0604020202020204" pitchFamily="34" charset="0"/>
              <a:buChar char="○"/>
              <a:defRPr sz="1600">
                <a:solidFill>
                  <a:schemeClr val="tx1"/>
                </a:solidFill>
                <a:latin typeface="+mn-lt"/>
              </a:defRPr>
            </a:lvl3pPr>
            <a:lvl4pPr marL="731520" indent="-182880" algn="l" rtl="0" eaLnBrk="0" fontAlgn="base" hangingPunct="0">
              <a:spcBef>
                <a:spcPts val="150"/>
              </a:spcBef>
              <a:spcAft>
                <a:spcPct val="0"/>
              </a:spcAft>
              <a:buSzPct val="90000"/>
              <a:buFont typeface="Arial" panose="020B0604020202020204" pitchFamily="34" charset="0"/>
              <a:buChar char="•"/>
              <a:defRPr sz="1400">
                <a:solidFill>
                  <a:schemeClr val="tx1"/>
                </a:solidFill>
                <a:latin typeface="+mn-lt"/>
              </a:defRPr>
            </a:lvl4pPr>
            <a:lvl5pPr marL="914400" indent="-182880" algn="l" rtl="0" eaLnBrk="0" fontAlgn="base" hangingPunct="0">
              <a:spcBef>
                <a:spcPts val="100"/>
              </a:spcBef>
              <a:spcAft>
                <a:spcPct val="0"/>
              </a:spcAft>
              <a:buFont typeface="Arial" panose="020B0604020202020204" pitchFamily="34" charset="0"/>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de-DE" sz="1800" kern="0" dirty="0"/>
              <a:t>Unavailability SPs</a:t>
            </a:r>
          </a:p>
        </p:txBody>
      </p:sp>
      <p:sp>
        <p:nvSpPr>
          <p:cNvPr id="76" name="Rectangle 75">
            <a:extLst>
              <a:ext uri="{FF2B5EF4-FFF2-40B4-BE49-F238E27FC236}">
                <a16:creationId xmlns:a16="http://schemas.microsoft.com/office/drawing/2014/main" id="{CF54E05E-2C64-3EAA-130A-EBCCE206824E}"/>
              </a:ext>
            </a:extLst>
          </p:cNvPr>
          <p:cNvSpPr/>
          <p:nvPr/>
        </p:nvSpPr>
        <p:spPr bwMode="auto">
          <a:xfrm>
            <a:off x="4876800" y="4038601"/>
            <a:ext cx="2286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67980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011DA-499F-BF63-A720-7B81235035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4F54D8-BF31-0709-9F60-8BFCB4A382CE}"/>
              </a:ext>
            </a:extLst>
          </p:cNvPr>
          <p:cNvSpPr>
            <a:spLocks noGrp="1"/>
          </p:cNvSpPr>
          <p:nvPr>
            <p:ph type="title"/>
          </p:nvPr>
        </p:nvSpPr>
        <p:spPr/>
        <p:txBody>
          <a:bodyPr/>
          <a:lstStyle/>
          <a:p>
            <a:r>
              <a:rPr lang="en-US" sz="1200" dirty="0"/>
              <a:t>Solution (1/2)</a:t>
            </a:r>
            <a:br>
              <a:rPr lang="en-US" sz="1200" dirty="0"/>
            </a:br>
            <a:r>
              <a:rPr lang="en-US" dirty="0"/>
              <a:t>Support for DUO be conditional on support for PUO</a:t>
            </a:r>
          </a:p>
        </p:txBody>
      </p:sp>
      <p:sp>
        <p:nvSpPr>
          <p:cNvPr id="3" name="Content Placeholder 2">
            <a:extLst>
              <a:ext uri="{FF2B5EF4-FFF2-40B4-BE49-F238E27FC236}">
                <a16:creationId xmlns:a16="http://schemas.microsoft.com/office/drawing/2014/main" id="{29CB4BD7-A21B-7C07-4669-0FDA7E19B301}"/>
              </a:ext>
            </a:extLst>
          </p:cNvPr>
          <p:cNvSpPr>
            <a:spLocks noGrp="1"/>
          </p:cNvSpPr>
          <p:nvPr>
            <p:ph idx="1"/>
          </p:nvPr>
        </p:nvSpPr>
        <p:spPr>
          <a:xfrm>
            <a:off x="914400" y="1981199"/>
            <a:ext cx="10896600" cy="4494213"/>
          </a:xfrm>
        </p:spPr>
        <p:txBody>
          <a:bodyPr/>
          <a:lstStyle/>
          <a:p>
            <a:r>
              <a:rPr lang="en-US" sz="1800" dirty="0"/>
              <a:t>Since PUO is always more efficient than DUO, make support for DUO be conditional on support for PUO</a:t>
            </a:r>
          </a:p>
        </p:txBody>
      </p:sp>
      <p:sp>
        <p:nvSpPr>
          <p:cNvPr id="4" name="Slide Number Placeholder 3">
            <a:extLst>
              <a:ext uri="{FF2B5EF4-FFF2-40B4-BE49-F238E27FC236}">
                <a16:creationId xmlns:a16="http://schemas.microsoft.com/office/drawing/2014/main" id="{0065813F-051F-E9A4-3BD9-ED9C625A296C}"/>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6D9C6C85-D74C-E4C3-8399-FD93F3B2812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820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7D311C-497C-5E8A-F175-F9680545DD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78F7B-11D8-CCAE-74D8-EFB2278833A8}"/>
              </a:ext>
            </a:extLst>
          </p:cNvPr>
          <p:cNvSpPr>
            <a:spLocks noGrp="1"/>
          </p:cNvSpPr>
          <p:nvPr>
            <p:ph type="title"/>
          </p:nvPr>
        </p:nvSpPr>
        <p:spPr/>
        <p:txBody>
          <a:bodyPr/>
          <a:lstStyle/>
          <a:p>
            <a:r>
              <a:rPr lang="en-US" sz="1200" dirty="0"/>
              <a:t>Solution (2a/2)</a:t>
            </a:r>
            <a:br>
              <a:rPr lang="en-US" sz="1200" dirty="0"/>
            </a:br>
            <a:r>
              <a:rPr lang="en-US" dirty="0"/>
              <a:t>Enable an AP to sent an unsolicited PUO message to the STA to side-step STA limitations and regain efficiency</a:t>
            </a:r>
          </a:p>
        </p:txBody>
      </p:sp>
      <p:sp>
        <p:nvSpPr>
          <p:cNvPr id="3" name="Content Placeholder 2">
            <a:extLst>
              <a:ext uri="{FF2B5EF4-FFF2-40B4-BE49-F238E27FC236}">
                <a16:creationId xmlns:a16="http://schemas.microsoft.com/office/drawing/2014/main" id="{952BFE20-EE9A-B443-6C82-D86A21408565}"/>
              </a:ext>
            </a:extLst>
          </p:cNvPr>
          <p:cNvSpPr>
            <a:spLocks noGrp="1"/>
          </p:cNvSpPr>
          <p:nvPr>
            <p:ph idx="1"/>
          </p:nvPr>
        </p:nvSpPr>
        <p:spPr>
          <a:xfrm>
            <a:off x="914400" y="1981199"/>
            <a:ext cx="10896600" cy="4494213"/>
          </a:xfrm>
        </p:spPr>
        <p:txBody>
          <a:bodyPr/>
          <a:lstStyle/>
          <a:p>
            <a:r>
              <a:rPr lang="en-US" sz="1800" dirty="0"/>
              <a:t>Given that many APs can detect the periodicity of radars, even in the presence of wireless collisions that make some radar pulses undetectable, it is likely that the such APs can discern the non-AP STA’s unavailability pattern</a:t>
            </a:r>
          </a:p>
          <a:p>
            <a:r>
              <a:rPr lang="en-US" sz="1800" dirty="0"/>
              <a:t>Such APs should be able to send a protected</a:t>
            </a:r>
            <a:r>
              <a:rPr lang="en-US" sz="1800" i="1" dirty="0"/>
              <a:t> unsolicited PUO report </a:t>
            </a:r>
            <a:r>
              <a:rPr lang="en-US" sz="1800" dirty="0"/>
              <a:t>to the STA: “AP detects the following PUO unavailability pattern from the STA; and will treat the STA as unavailable accordingly even in the absence of DUO messages.”</a:t>
            </a:r>
          </a:p>
          <a:p>
            <a:r>
              <a:rPr lang="en-US" sz="1800" dirty="0"/>
              <a:t>STA does not need to do anything except:</a:t>
            </a:r>
          </a:p>
          <a:p>
            <a:pPr lvl="1"/>
            <a:r>
              <a:rPr lang="en-US" sz="1800" dirty="0"/>
              <a:t>Successfully transmit to the AP during the reported PUO unavailability pattern when the STA wishes to cancel the AP’s reported behavior</a:t>
            </a:r>
          </a:p>
          <a:p>
            <a:r>
              <a:rPr lang="en-US" sz="1800" dirty="0"/>
              <a:t>STA might (should) suspend signaling, via DUO, its unavailability events covered by the unsolicited PUO report</a:t>
            </a:r>
          </a:p>
          <a:p>
            <a:r>
              <a:rPr lang="en-US" sz="1800" dirty="0"/>
              <a:t>Benefits</a:t>
            </a:r>
          </a:p>
          <a:p>
            <a:pPr lvl="1"/>
            <a:r>
              <a:rPr lang="en-US" sz="1800" dirty="0"/>
              <a:t>Even a limited client gains the benefits of PUO operation</a:t>
            </a:r>
          </a:p>
          <a:p>
            <a:pPr lvl="1"/>
            <a:r>
              <a:rPr lang="en-US" sz="1800" dirty="0"/>
              <a:t>The system gains the benefit of efficient PUO signaling rather than inefficient DUO signaling</a:t>
            </a:r>
          </a:p>
        </p:txBody>
      </p:sp>
      <p:sp>
        <p:nvSpPr>
          <p:cNvPr id="4" name="Slide Number Placeholder 3">
            <a:extLst>
              <a:ext uri="{FF2B5EF4-FFF2-40B4-BE49-F238E27FC236}">
                <a16:creationId xmlns:a16="http://schemas.microsoft.com/office/drawing/2014/main" id="{BBB83197-C0F2-BAD6-D229-51BD3CF0ADCB}"/>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58ADE193-68AC-F1BD-0363-10DE29E9EDF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2409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495E7-336E-B860-3550-9E7DF6E327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3CE3D7-DF07-6208-4828-6F4875AFC52E}"/>
              </a:ext>
            </a:extLst>
          </p:cNvPr>
          <p:cNvSpPr>
            <a:spLocks noGrp="1"/>
          </p:cNvSpPr>
          <p:nvPr>
            <p:ph type="title"/>
          </p:nvPr>
        </p:nvSpPr>
        <p:spPr/>
        <p:txBody>
          <a:bodyPr/>
          <a:lstStyle/>
          <a:p>
            <a:r>
              <a:rPr lang="en-US" sz="1200" dirty="0"/>
              <a:t>Solution (2b/2)</a:t>
            </a:r>
            <a:br>
              <a:rPr lang="en-US" sz="1200" dirty="0"/>
            </a:br>
            <a:r>
              <a:rPr lang="en-US" dirty="0"/>
              <a:t>Unsolicited PUO Report Can Use TWT P2P (via unsolicited Channel Usage Request frame from AP)</a:t>
            </a:r>
          </a:p>
        </p:txBody>
      </p:sp>
      <p:sp>
        <p:nvSpPr>
          <p:cNvPr id="3" name="Content Placeholder 2">
            <a:extLst>
              <a:ext uri="{FF2B5EF4-FFF2-40B4-BE49-F238E27FC236}">
                <a16:creationId xmlns:a16="http://schemas.microsoft.com/office/drawing/2014/main" id="{C13D3518-FAE5-2C17-95BA-A62831635F05}"/>
              </a:ext>
            </a:extLst>
          </p:cNvPr>
          <p:cNvSpPr>
            <a:spLocks noGrp="1"/>
          </p:cNvSpPr>
          <p:nvPr>
            <p:ph idx="1"/>
          </p:nvPr>
        </p:nvSpPr>
        <p:spPr>
          <a:xfrm>
            <a:off x="914400" y="1981199"/>
            <a:ext cx="11277600" cy="1600201"/>
          </a:xfrm>
        </p:spPr>
        <p:txBody>
          <a:bodyPr/>
          <a:lstStyle/>
          <a:p>
            <a:r>
              <a:rPr lang="en-US" sz="1800" dirty="0"/>
              <a:t>Channel Usage Request frame</a:t>
            </a:r>
          </a:p>
          <a:p>
            <a:pPr lvl="1"/>
            <a:r>
              <a:rPr lang="en-US" dirty="0"/>
              <a:t>No CU elements or Supported Operating Classes element; no Capabilities elements</a:t>
            </a:r>
          </a:p>
          <a:p>
            <a:pPr lvl="1"/>
            <a:r>
              <a:rPr lang="en-US" dirty="0"/>
              <a:t>With one or more TWT elements, for:</a:t>
            </a:r>
          </a:p>
          <a:p>
            <a:pPr lvl="2"/>
            <a:r>
              <a:rPr lang="en-US"/>
              <a:t>Type = Individual </a:t>
            </a:r>
            <a:r>
              <a:rPr lang="en-US" dirty="0"/>
              <a:t>TWT SP, Setup </a:t>
            </a:r>
            <a:r>
              <a:rPr lang="en-US" dirty="0" err="1"/>
              <a:t>Cmd</a:t>
            </a:r>
            <a:r>
              <a:rPr lang="en-US" dirty="0"/>
              <a:t> = Accept TWT</a:t>
            </a:r>
          </a:p>
          <a:p>
            <a:pPr lvl="2"/>
            <a:r>
              <a:rPr lang="en-US" dirty="0"/>
              <a:t>Key parameters are populated: Target Wake Time, TWT Wake Interval Mantissa, and TWT Wake Interval Exponent </a:t>
            </a:r>
          </a:p>
        </p:txBody>
      </p:sp>
      <p:sp>
        <p:nvSpPr>
          <p:cNvPr id="4" name="Slide Number Placeholder 3">
            <a:extLst>
              <a:ext uri="{FF2B5EF4-FFF2-40B4-BE49-F238E27FC236}">
                <a16:creationId xmlns:a16="http://schemas.microsoft.com/office/drawing/2014/main" id="{DC0E6844-108F-2EB0-DCE6-F0E7696DFD5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5D1A72F0-098C-3F6A-AF59-45D886A3321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9" name="Picture 8">
            <a:extLst>
              <a:ext uri="{FF2B5EF4-FFF2-40B4-BE49-F238E27FC236}">
                <a16:creationId xmlns:a16="http://schemas.microsoft.com/office/drawing/2014/main" id="{A175E998-4CE3-ED87-64FE-52FBA5984743}"/>
              </a:ext>
            </a:extLst>
          </p:cNvPr>
          <p:cNvPicPr>
            <a:picLocks noChangeAspect="1"/>
          </p:cNvPicPr>
          <p:nvPr/>
        </p:nvPicPr>
        <p:blipFill>
          <a:blip r:embed="rId2"/>
          <a:stretch>
            <a:fillRect/>
          </a:stretch>
        </p:blipFill>
        <p:spPr>
          <a:xfrm>
            <a:off x="2623000" y="3687607"/>
            <a:ext cx="6476931" cy="2484593"/>
          </a:xfrm>
          <a:prstGeom prst="rect">
            <a:avLst/>
          </a:prstGeom>
        </p:spPr>
      </p:pic>
    </p:spTree>
    <p:extLst>
      <p:ext uri="{BB962C8B-B14F-4D97-AF65-F5344CB8AC3E}">
        <p14:creationId xmlns:p14="http://schemas.microsoft.com/office/powerpoint/2010/main" val="2002949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2743200"/>
          </a:xfrm>
        </p:spPr>
        <p:txBody>
          <a:bodyPr/>
          <a:lstStyle/>
          <a:p>
            <a:r>
              <a:rPr lang="en-US" sz="1800" dirty="0"/>
              <a:t>A non-AP STA sending DUO messages to its associated AP for periodic unavailability is inefficient</a:t>
            </a:r>
          </a:p>
          <a:p>
            <a:r>
              <a:rPr lang="en-US" sz="1800" dirty="0"/>
              <a:t>PUO should be used whenever possible, given its vastly greater efficiency</a:t>
            </a:r>
          </a:p>
          <a:p>
            <a:pPr lvl="1"/>
            <a:r>
              <a:rPr lang="en-US" sz="1800" dirty="0"/>
              <a:t>We can encourage this by making support for DUO conditional on support for PUO</a:t>
            </a:r>
          </a:p>
          <a:p>
            <a:r>
              <a:rPr lang="en-US" sz="1800" dirty="0"/>
              <a:t>Otherwise, it is desirable for system efficiency if the AP can send an unsolicited PUO report to the STA, so that the STA’s DUO messages can be suspended while STA’s unavailability constraints continue to be honored</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3DF02-9F84-3822-2DDC-9D42BD23C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EA2099-CD65-331F-2EC9-D2EACB488062}"/>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704AE7D6-F0E8-D5E7-0C33-5CD33779D054}"/>
              </a:ext>
            </a:extLst>
          </p:cNvPr>
          <p:cNvSpPr>
            <a:spLocks noGrp="1"/>
          </p:cNvSpPr>
          <p:nvPr>
            <p:ph idx="1"/>
          </p:nvPr>
        </p:nvSpPr>
        <p:spPr/>
        <p:txBody>
          <a:bodyPr/>
          <a:lstStyle/>
          <a:p>
            <a:r>
              <a:rPr lang="en-US" dirty="0"/>
              <a:t>Do you agree to add the following text to the 11bn SFD:</a:t>
            </a:r>
          </a:p>
          <a:p>
            <a:pPr lvl="2"/>
            <a:r>
              <a:rPr lang="en-US" dirty="0"/>
              <a:t>Support for DUO is conditional on support for PUO.</a:t>
            </a:r>
          </a:p>
          <a:p>
            <a:pPr lvl="4"/>
            <a:endParaRPr lang="en-US" dirty="0"/>
          </a:p>
          <a:p>
            <a:pPr lvl="3"/>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6AABD2BF-C8C6-CB64-94FD-5E684BCB27B1}"/>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A3AB3C42-BDD6-3A05-FE3C-BEEE93343E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1718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7BA61-7095-1BE6-EAC5-AF8E6063D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0566D2-5947-85DE-B3A6-1FD21583E88C}"/>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EC12B0C7-6869-480B-18D6-C0136E639A4C}"/>
              </a:ext>
            </a:extLst>
          </p:cNvPr>
          <p:cNvSpPr>
            <a:spLocks noGrp="1"/>
          </p:cNvSpPr>
          <p:nvPr>
            <p:ph idx="1"/>
          </p:nvPr>
        </p:nvSpPr>
        <p:spPr/>
        <p:txBody>
          <a:bodyPr/>
          <a:lstStyle/>
          <a:p>
            <a:r>
              <a:rPr lang="en-US" dirty="0"/>
              <a:t>Do you agree to add the following text to the 11bn SFD:</a:t>
            </a:r>
          </a:p>
          <a:p>
            <a:pPr lvl="2"/>
            <a:r>
              <a:rPr lang="en-US" dirty="0"/>
              <a:t>UHR defines how an AP may send an unsolicited PUO report to a non-AP STA that is sending DUO messages </a:t>
            </a:r>
            <a:r>
              <a:rPr lang="en-US"/>
              <a:t>that indicate </a:t>
            </a:r>
            <a:r>
              <a:rPr lang="en-US" dirty="0"/>
              <a:t>an underlying periodic unavailability.</a:t>
            </a:r>
          </a:p>
          <a:p>
            <a:pPr lvl="4"/>
            <a:endParaRPr lang="en-US" dirty="0"/>
          </a:p>
          <a:p>
            <a:pPr lvl="3"/>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6A3FE159-CA6E-2ED8-25F2-D346B3107F73}"/>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29177CE6-0179-D1C0-45CA-FD8DCEDC429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89058791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893</Words>
  <Application>Microsoft Office PowerPoint</Application>
  <PresentationFormat>Widescreen</PresentationFormat>
  <Paragraphs>103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802-11-Submission</vt:lpstr>
      <vt:lpstr>Efficient Coex For Non-AP STAs</vt:lpstr>
      <vt:lpstr>Situation SFD defines both Periodic and Non-Periodic (Dynamic) Unavailability Operation: PUO and DUO [1]; with privacy implications</vt:lpstr>
      <vt:lpstr>Problem DUO is much less efficient that PUO and brings non-negligible overheads</vt:lpstr>
      <vt:lpstr>Solution (1/2) Support for DUO be conditional on support for PUO</vt:lpstr>
      <vt:lpstr>Solution (2a/2) Enable an AP to sent an unsolicited PUO message to the STA to side-step STA limitations and regain efficiency</vt:lpstr>
      <vt:lpstr>Solution (2b/2) Unsolicited PUO Report Can Use TWT P2P (via unsolicited Channel Usage Request frame from AP)</vt:lpstr>
      <vt:lpstr>Summary</vt:lpstr>
      <vt:lpstr>Strawpoll 1</vt:lpstr>
      <vt:lpstr>Strawpoll 2</vt:lpstr>
      <vt:lpstr>References</vt:lpstr>
      <vt:lpstr>Backup</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Coex For Non-AP STAs</dc:title>
  <dc:creator/>
  <cp:keywords>25/0273</cp:keywords>
  <cp:lastModifiedBy/>
  <cp:revision>6</cp:revision>
  <dcterms:created xsi:type="dcterms:W3CDTF">2011-09-19T06:02:14Z</dcterms:created>
  <dcterms:modified xsi:type="dcterms:W3CDTF">2025-04-08T00:12:18Z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2025-01-10T16:33:13Z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a143d3f1-ce92-44de-bce5-18788956c514</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