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83" r:id="rId4"/>
    <p:sldId id="288" r:id="rId5"/>
    <p:sldId id="284" r:id="rId6"/>
    <p:sldId id="289" r:id="rId7"/>
    <p:sldId id="290" r:id="rId8"/>
    <p:sldId id="292" r:id="rId9"/>
    <p:sldId id="293" r:id="rId10"/>
    <p:sldId id="294" r:id="rId11"/>
    <p:sldId id="285" r:id="rId12"/>
    <p:sldId id="286" r:id="rId13"/>
    <p:sldId id="274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913E8-33CA-461C-8541-FCDD76815F2B}">
          <p14:sldIdLst>
            <p14:sldId id="256"/>
            <p14:sldId id="275"/>
            <p14:sldId id="283"/>
            <p14:sldId id="288"/>
            <p14:sldId id="284"/>
            <p14:sldId id="289"/>
            <p14:sldId id="290"/>
            <p14:sldId id="292"/>
            <p14:sldId id="293"/>
            <p14:sldId id="294"/>
            <p14:sldId id="285"/>
            <p14:sldId id="286"/>
            <p14:sldId id="274"/>
          </p14:sldIdLst>
        </p14:section>
        <p14:section name="Backup slides" id="{AE74EBFC-D2D2-4A4B-B071-B79D0C3B56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1" autoAdjust="0"/>
    <p:restoredTop sz="94660"/>
  </p:normalViewPr>
  <p:slideViewPr>
    <p:cSldViewPr>
      <p:cViewPr varScale="1">
        <p:scale>
          <a:sx n="123" d="100"/>
          <a:sy n="123" d="100"/>
        </p:scale>
        <p:origin x="744" y="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 Costa" userId="fa00ae9e-b4c5-4877-ac9c-2f9525e663bd" providerId="ADAL" clId="{8603F2C5-91F1-4593-A879-AB57F5D11E9F}"/>
    <pc:docChg chg="undo custSel delSld modSld modSection">
      <pc:chgData name="Nelson Costa" userId="fa00ae9e-b4c5-4877-ac9c-2f9525e663bd" providerId="ADAL" clId="{8603F2C5-91F1-4593-A879-AB57F5D11E9F}" dt="2025-02-20T17:13:25.334" v="220" actId="20577"/>
      <pc:docMkLst>
        <pc:docMk/>
      </pc:docMkLst>
      <pc:sldChg chg="modSp mod">
        <pc:chgData name="Nelson Costa" userId="fa00ae9e-b4c5-4877-ac9c-2f9525e663bd" providerId="ADAL" clId="{8603F2C5-91F1-4593-A879-AB57F5D11E9F}" dt="2025-02-18T22:00:37.137" v="218" actId="20577"/>
        <pc:sldMkLst>
          <pc:docMk/>
          <pc:sldMk cId="405727792" sldId="274"/>
        </pc:sldMkLst>
        <pc:spChg chg="mod">
          <ac:chgData name="Nelson Costa" userId="fa00ae9e-b4c5-4877-ac9c-2f9525e663bd" providerId="ADAL" clId="{8603F2C5-91F1-4593-A879-AB57F5D11E9F}" dt="2025-02-18T22:00:37.137" v="218" actId="20577"/>
          <ac:spMkLst>
            <pc:docMk/>
            <pc:sldMk cId="405727792" sldId="274"/>
            <ac:spMk id="3" creationId="{441CD919-92C5-1710-978D-CEF3C317C077}"/>
          </ac:spMkLst>
        </pc:spChg>
      </pc:sldChg>
      <pc:sldChg chg="modSp mod">
        <pc:chgData name="Nelson Costa" userId="fa00ae9e-b4c5-4877-ac9c-2f9525e663bd" providerId="ADAL" clId="{8603F2C5-91F1-4593-A879-AB57F5D11E9F}" dt="2025-02-16T17:39:08.890" v="161" actId="6549"/>
        <pc:sldMkLst>
          <pc:docMk/>
          <pc:sldMk cId="946025629" sldId="275"/>
        </pc:sldMkLst>
        <pc:spChg chg="mod">
          <ac:chgData name="Nelson Costa" userId="fa00ae9e-b4c5-4877-ac9c-2f9525e663bd" providerId="ADAL" clId="{8603F2C5-91F1-4593-A879-AB57F5D11E9F}" dt="2025-02-16T17:39:08.890" v="161" actId="6549"/>
          <ac:spMkLst>
            <pc:docMk/>
            <pc:sldMk cId="946025629" sldId="275"/>
            <ac:spMk id="8" creationId="{1FDC6C80-918D-7A4F-6335-6C1FA41DE9D3}"/>
          </ac:spMkLst>
        </pc:spChg>
      </pc:sldChg>
      <pc:sldChg chg="modSp mod">
        <pc:chgData name="Nelson Costa" userId="fa00ae9e-b4c5-4877-ac9c-2f9525e663bd" providerId="ADAL" clId="{8603F2C5-91F1-4593-A879-AB57F5D11E9F}" dt="2025-02-16T17:37:48.858" v="160" actId="6549"/>
        <pc:sldMkLst>
          <pc:docMk/>
          <pc:sldMk cId="2192408796" sldId="285"/>
        </pc:sldMkLst>
        <pc:spChg chg="mod">
          <ac:chgData name="Nelson Costa" userId="fa00ae9e-b4c5-4877-ac9c-2f9525e663bd" providerId="ADAL" clId="{8603F2C5-91F1-4593-A879-AB57F5D11E9F}" dt="2025-02-16T17:37:48.858" v="160" actId="6549"/>
          <ac:spMkLst>
            <pc:docMk/>
            <pc:sldMk cId="2192408796" sldId="285"/>
            <ac:spMk id="3" creationId="{42D880F5-E7E9-3162-74E5-7312FF44B927}"/>
          </ac:spMkLst>
        </pc:spChg>
      </pc:sldChg>
      <pc:sldChg chg="modSp mod">
        <pc:chgData name="Nelson Costa" userId="fa00ae9e-b4c5-4877-ac9c-2f9525e663bd" providerId="ADAL" clId="{8603F2C5-91F1-4593-A879-AB57F5D11E9F}" dt="2025-02-20T17:13:25.334" v="220" actId="20577"/>
        <pc:sldMkLst>
          <pc:docMk/>
          <pc:sldMk cId="349140131" sldId="286"/>
        </pc:sldMkLst>
        <pc:spChg chg="mod">
          <ac:chgData name="Nelson Costa" userId="fa00ae9e-b4c5-4877-ac9c-2f9525e663bd" providerId="ADAL" clId="{8603F2C5-91F1-4593-A879-AB57F5D11E9F}" dt="2025-02-20T17:13:25.334" v="220" actId="20577"/>
          <ac:spMkLst>
            <pc:docMk/>
            <pc:sldMk cId="349140131" sldId="286"/>
            <ac:spMk id="3" creationId="{8D972F07-5E79-D87E-541C-6EF0A088652F}"/>
          </ac:spMkLst>
        </pc:spChg>
      </pc:sldChg>
      <pc:sldChg chg="del">
        <pc:chgData name="Nelson Costa" userId="fa00ae9e-b4c5-4877-ac9c-2f9525e663bd" providerId="ADAL" clId="{8603F2C5-91F1-4593-A879-AB57F5D11E9F}" dt="2025-02-16T17:13:16.661" v="86" actId="47"/>
        <pc:sldMkLst>
          <pc:docMk/>
          <pc:sldMk cId="2259579032" sldId="287"/>
        </pc:sldMkLst>
      </pc:sldChg>
      <pc:sldChg chg="modSp mod">
        <pc:chgData name="Nelson Costa" userId="fa00ae9e-b4c5-4877-ac9c-2f9525e663bd" providerId="ADAL" clId="{8603F2C5-91F1-4593-A879-AB57F5D11E9F}" dt="2025-02-16T17:14:32.099" v="128" actId="20577"/>
        <pc:sldMkLst>
          <pc:docMk/>
          <pc:sldMk cId="3672752420" sldId="288"/>
        </pc:sldMkLst>
        <pc:spChg chg="mod">
          <ac:chgData name="Nelson Costa" userId="fa00ae9e-b4c5-4877-ac9c-2f9525e663bd" providerId="ADAL" clId="{8603F2C5-91F1-4593-A879-AB57F5D11E9F}" dt="2025-02-16T17:14:32.099" v="128" actId="20577"/>
          <ac:spMkLst>
            <pc:docMk/>
            <pc:sldMk cId="3672752420" sldId="288"/>
            <ac:spMk id="3" creationId="{094E0446-0922-CFE2-64D3-5EB376993474}"/>
          </ac:spMkLst>
        </pc:spChg>
        <pc:graphicFrameChg chg="modGraphic">
          <ac:chgData name="Nelson Costa" userId="fa00ae9e-b4c5-4877-ac9c-2f9525e663bd" providerId="ADAL" clId="{8603F2C5-91F1-4593-A879-AB57F5D11E9F}" dt="2025-02-15T15:54:12.238" v="1" actId="20577"/>
          <ac:graphicFrameMkLst>
            <pc:docMk/>
            <pc:sldMk cId="3672752420" sldId="288"/>
            <ac:graphicFrameMk id="7" creationId="{670842BA-123C-5E84-5925-C920EC9C4A6F}"/>
          </ac:graphicFrameMkLst>
        </pc:graphicFrameChg>
      </pc:sldChg>
      <pc:sldChg chg="addSp delSp modSp mod">
        <pc:chgData name="Nelson Costa" userId="fa00ae9e-b4c5-4877-ac9c-2f9525e663bd" providerId="ADAL" clId="{8603F2C5-91F1-4593-A879-AB57F5D11E9F}" dt="2025-02-16T17:34:01.530" v="132" actId="113"/>
        <pc:sldMkLst>
          <pc:docMk/>
          <pc:sldMk cId="3579723852" sldId="289"/>
        </pc:sldMkLst>
        <pc:spChg chg="mod">
          <ac:chgData name="Nelson Costa" userId="fa00ae9e-b4c5-4877-ac9c-2f9525e663bd" providerId="ADAL" clId="{8603F2C5-91F1-4593-A879-AB57F5D11E9F}" dt="2025-02-16T17:14:56.476" v="129" actId="6549"/>
          <ac:spMkLst>
            <pc:docMk/>
            <pc:sldMk cId="3579723852" sldId="289"/>
            <ac:spMk id="2" creationId="{6D086EE6-C6CE-525A-0F00-502D0E32BF2B}"/>
          </ac:spMkLst>
        </pc:spChg>
        <pc:spChg chg="mod">
          <ac:chgData name="Nelson Costa" userId="fa00ae9e-b4c5-4877-ac9c-2f9525e663bd" providerId="ADAL" clId="{8603F2C5-91F1-4593-A879-AB57F5D11E9F}" dt="2025-02-16T17:34:01.530" v="132" actId="113"/>
          <ac:spMkLst>
            <pc:docMk/>
            <pc:sldMk cId="3579723852" sldId="289"/>
            <ac:spMk id="3" creationId="{65591A18-23E4-15D3-3BD9-0D6D56363DF3}"/>
          </ac:spMkLst>
        </pc:spChg>
        <pc:picChg chg="mod">
          <ac:chgData name="Nelson Costa" userId="fa00ae9e-b4c5-4877-ac9c-2f9525e663bd" providerId="ADAL" clId="{8603F2C5-91F1-4593-A879-AB57F5D11E9F}" dt="2025-02-16T17:12:00.049" v="83" actId="1076"/>
          <ac:picMkLst>
            <pc:docMk/>
            <pc:sldMk cId="3579723852" sldId="289"/>
            <ac:picMk id="8" creationId="{7F4F8C2D-23EA-0DAE-1F2C-312CB60093C7}"/>
          </ac:picMkLst>
        </pc:picChg>
        <pc:picChg chg="mod">
          <ac:chgData name="Nelson Costa" userId="fa00ae9e-b4c5-4877-ac9c-2f9525e663bd" providerId="ADAL" clId="{8603F2C5-91F1-4593-A879-AB57F5D11E9F}" dt="2025-02-16T17:12:25.632" v="84" actId="1076"/>
          <ac:picMkLst>
            <pc:docMk/>
            <pc:sldMk cId="3579723852" sldId="289"/>
            <ac:picMk id="10" creationId="{2784DEFC-468D-CE2D-F8C9-E150DB3727DC}"/>
          </ac:picMkLst>
        </pc:picChg>
        <pc:picChg chg="add mod">
          <ac:chgData name="Nelson Costa" userId="fa00ae9e-b4c5-4877-ac9c-2f9525e663bd" providerId="ADAL" clId="{8603F2C5-91F1-4593-A879-AB57F5D11E9F}" dt="2025-02-16T17:11:56.944" v="82" actId="1076"/>
          <ac:picMkLst>
            <pc:docMk/>
            <pc:sldMk cId="3579723852" sldId="289"/>
            <ac:picMk id="12" creationId="{FDFF3D84-146E-0303-1CBD-1ECCBAF7CD0A}"/>
          </ac:picMkLst>
        </pc:picChg>
      </pc:sldChg>
      <pc:sldChg chg="addSp modSp mod">
        <pc:chgData name="Nelson Costa" userId="fa00ae9e-b4c5-4877-ac9c-2f9525e663bd" providerId="ADAL" clId="{8603F2C5-91F1-4593-A879-AB57F5D11E9F}" dt="2025-02-16T17:36:56.032" v="136" actId="14100"/>
        <pc:sldMkLst>
          <pc:docMk/>
          <pc:sldMk cId="2043975581" sldId="290"/>
        </pc:sldMkLst>
        <pc:spChg chg="mod">
          <ac:chgData name="Nelson Costa" userId="fa00ae9e-b4c5-4877-ac9c-2f9525e663bd" providerId="ADAL" clId="{8603F2C5-91F1-4593-A879-AB57F5D11E9F}" dt="2025-02-16T17:36:56.032" v="136" actId="14100"/>
          <ac:spMkLst>
            <pc:docMk/>
            <pc:sldMk cId="2043975581" sldId="290"/>
            <ac:spMk id="3" creationId="{D263641A-B500-8D4A-4D1B-B21FA18004C1}"/>
          </ac:spMkLst>
        </pc:spChg>
        <pc:picChg chg="add mod">
          <ac:chgData name="Nelson Costa" userId="fa00ae9e-b4c5-4877-ac9c-2f9525e663bd" providerId="ADAL" clId="{8603F2C5-91F1-4593-A879-AB57F5D11E9F}" dt="2025-02-16T17:36:50.880" v="135" actId="1076"/>
          <ac:picMkLst>
            <pc:docMk/>
            <pc:sldMk cId="2043975581" sldId="290"/>
            <ac:picMk id="8" creationId="{76BCFF7F-C1F5-654F-F357-33BB8E684FC7}"/>
          </ac:picMkLst>
        </pc:picChg>
      </pc:sldChg>
      <pc:sldChg chg="modSp mod">
        <pc:chgData name="Nelson Costa" userId="fa00ae9e-b4c5-4877-ac9c-2f9525e663bd" providerId="ADAL" clId="{8603F2C5-91F1-4593-A879-AB57F5D11E9F}" dt="2025-02-18T21:59:29.663" v="164" actId="1076"/>
        <pc:sldMkLst>
          <pc:docMk/>
          <pc:sldMk cId="4051716868" sldId="292"/>
        </pc:sldMkLst>
        <pc:picChg chg="mod">
          <ac:chgData name="Nelson Costa" userId="fa00ae9e-b4c5-4877-ac9c-2f9525e663bd" providerId="ADAL" clId="{8603F2C5-91F1-4593-A879-AB57F5D11E9F}" dt="2025-02-18T21:59:29.663" v="164" actId="1076"/>
          <ac:picMkLst>
            <pc:docMk/>
            <pc:sldMk cId="4051716868" sldId="292"/>
            <ac:picMk id="10" creationId="{4BE8F6A5-4725-6D55-CE6E-0765AD26EE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802.11-25/0265r0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Single Side Band Backscatter Modulation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2025-03-10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439839"/>
              </p:ext>
            </p:extLst>
          </p:nvPr>
        </p:nvGraphicFramePr>
        <p:xfrm>
          <a:off x="989013" y="2420938"/>
          <a:ext cx="100234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7640" imgH="2740811" progId="Word.Document.8">
                  <p:embed/>
                </p:oleObj>
              </mc:Choice>
              <mc:Fallback>
                <p:oleObj name="Document" r:id="rId3" imgW="10457640" imgH="2740811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20938"/>
                        <a:ext cx="10023475" cy="2632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26F6-47A7-B142-D3F9-E8454955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5F44-A6C7-D7EC-3589-4E9F196F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Modulation and Energy Harvesting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FD63-4E03-5EE8-AD8D-B0B47C91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04" y="1988840"/>
            <a:ext cx="10508077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The energy harvesting circuit in the topology presented here could also be designed to take 3 dB of the incident power and divert it to an energy storage element.</a:t>
            </a:r>
            <a:endParaRPr lang="en-C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As an example, OOK would result in about half the energy being diverted to the EH circuit while backscattering.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This would result in an approximate 3 dB hit in backscatter efficiency.  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A42F1-41B9-5F5E-9FD8-610668951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B5092-EF7A-E80E-80B5-B973554E3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32DDE9-36F1-F9C3-19F6-49B66E6AE5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6280A-4C27-0EC7-C5D2-38DDE2BC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43" y="3933056"/>
            <a:ext cx="8104597" cy="22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0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5236-F562-BE6C-B2D7-DF1EB75F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80F5-E7E9-3162-74E5-7312FF44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64" y="1756942"/>
            <a:ext cx="10361084" cy="471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 this presentation, we discussed channel shifting using Single Side Band (SSB) modulation for long-range backscatter operation.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In companion presentations [4-5], we also discuss data modulation and protection mechanisms.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reviewed the theory behind SSB modulation.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showed an example circuit topology for implementing SSB modulation in a long-range Backscatter AMP 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discussed how this same topology could be used to harvest energy while backscattering, similar to using OOK modulation in backscatter.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SSB modulation during backscatter is a simple method for mitigating self-jamming and significantly increasing link margins for long-range backscatter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9CF7F-E71B-18A0-AE25-4AF5F292A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AD87-A691-F192-3265-FEFC8C0496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2CA5BD-29A6-E6B7-1A63-BB312B8A7A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40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2B81C-60FE-1BC2-5746-C096FB16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5A1F-DE86-D967-6379-AA71FF41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2F07-5E79-D87E-541C-6EF0A088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SP1: </a:t>
            </a:r>
          </a:p>
          <a:p>
            <a:r>
              <a:rPr lang="en-US" dirty="0"/>
              <a:t>Do you agree to add the following content to </a:t>
            </a:r>
            <a:r>
              <a:rPr lang="en-US" dirty="0" err="1"/>
              <a:t>TGbp</a:t>
            </a:r>
            <a:r>
              <a:rPr lang="en-US" dirty="0"/>
              <a:t>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11bp defines one mode of long-range backscattering with a carrier center frequency shift.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947E-CF0D-3528-BD7A-04E0E8200F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673B-C96B-1B9B-A187-E56BCB40EBC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3840A-B90E-764A-7471-AAC373E95F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4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E75A-408C-EAB5-E85A-681AC97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D919-92C5-1710-978D-CEF3C317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[1] </a:t>
            </a:r>
            <a:r>
              <a:rPr lang="en-GB" sz="2000" dirty="0" err="1"/>
              <a:t>Kezys</a:t>
            </a:r>
            <a:r>
              <a:rPr lang="en-GB" sz="2000" dirty="0"/>
              <a:t> et al., </a:t>
            </a:r>
            <a:r>
              <a:rPr lang="en-GB" sz="2000" i="1" dirty="0"/>
              <a:t>Low Complexity Backscatter AMP STA, </a:t>
            </a:r>
            <a:r>
              <a:rPr lang="en-GB" sz="2000" dirty="0"/>
              <a:t>11-24/2002, November 2024. </a:t>
            </a:r>
          </a:p>
          <a:p>
            <a:r>
              <a:rPr lang="en-GB" sz="2000" dirty="0"/>
              <a:t>[2] Costa et al., </a:t>
            </a:r>
            <a:r>
              <a:rPr lang="en-GB" sz="2000" i="1" dirty="0"/>
              <a:t>Frequency Shifting in Backscatter Operations, </a:t>
            </a:r>
            <a:r>
              <a:rPr lang="en-GB" sz="2000" dirty="0"/>
              <a:t>11-24/1687, November 2024.</a:t>
            </a:r>
          </a:p>
          <a:p>
            <a:r>
              <a:rPr lang="en-GB" sz="2000" dirty="0"/>
              <a:t>[3] Costa et al., </a:t>
            </a:r>
            <a:r>
              <a:rPr lang="en-GB" sz="2000" i="1" dirty="0"/>
              <a:t>Follow-up on Channel Shifting in Backscatter Operations, </a:t>
            </a:r>
            <a:r>
              <a:rPr lang="en-GB" sz="2000" dirty="0"/>
              <a:t>11-24/2128, January 2025.</a:t>
            </a:r>
          </a:p>
          <a:p>
            <a:r>
              <a:rPr lang="en-GB" sz="2000" dirty="0"/>
              <a:t>[4] Costa et al., </a:t>
            </a:r>
            <a:r>
              <a:rPr lang="en-US" sz="2000" i="1" dirty="0"/>
              <a:t>PSK Modulation for Long-Range Backscatter</a:t>
            </a:r>
            <a:r>
              <a:rPr lang="en-GB" sz="2000" i="1" dirty="0"/>
              <a:t>, </a:t>
            </a:r>
            <a:r>
              <a:rPr lang="en-GB" sz="2000" dirty="0"/>
              <a:t>11-25/0265, March 2025.</a:t>
            </a:r>
          </a:p>
          <a:p>
            <a:r>
              <a:rPr lang="en-GB" sz="2000" dirty="0"/>
              <a:t>[5] Nishat et al., </a:t>
            </a:r>
            <a:r>
              <a:rPr lang="en-GB" sz="2000" i="1" dirty="0"/>
              <a:t>Long-range Backscatter Protection Mechanisms, </a:t>
            </a:r>
            <a:r>
              <a:rPr lang="en-GB" sz="2000" dirty="0"/>
              <a:t>11-25/0264, March 2025.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6656C-91E7-CB2B-494A-FE0B042AE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0E9E-5119-1F6F-7AD6-941721ACFB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F69FFE-957F-5B7A-2436-540ABCC13A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BB16-E4AB-89A9-A907-DE78C035D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E29E4-8124-6E6C-E89E-D15ADBF7FC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23A3F7-3B98-27DC-E5AC-EEBFD52F70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E5797F-A50A-F682-15BD-11F974A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8382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Abstract</a:t>
            </a:r>
            <a:endParaRPr lang="en-GB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C6C80-918D-7A4F-6335-6C1FA41D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21336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In the following, we present more details about channel shifting in backscatter communications.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More specifically, we present the theory and circuit topology </a:t>
            </a:r>
            <a:r>
              <a:rPr lang="en-GB" sz="2000" kern="0"/>
              <a:t>for Single </a:t>
            </a:r>
            <a:r>
              <a:rPr lang="en-GB" sz="2000" kern="0" dirty="0"/>
              <a:t>Side Band channel shifting. </a:t>
            </a:r>
          </a:p>
        </p:txBody>
      </p:sp>
    </p:spTree>
    <p:extLst>
      <p:ext uri="{BB962C8B-B14F-4D97-AF65-F5344CB8AC3E}">
        <p14:creationId xmlns:p14="http://schemas.microsoft.com/office/powerpoint/2010/main" val="9460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9779-A0F7-D651-E248-11703D0D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4D35-0F64-3E72-D7CC-7AE2F398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In [1-2], we presented the concept of channel shifting in long-range backscatter operations.  Advantages </a:t>
            </a:r>
            <a:r>
              <a:rPr lang="en-GB" dirty="0"/>
              <a:t>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Large signal-to-interference margin (50 dB) increases link margin overall for long-range applications.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Backscattering results in a new PPDU on a separate channel, with its own preamble for training the receiver.  This has many advantages for bistatic backscatter.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Channel shifting involves a simple architecture with relatively low power consumption.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580D-B45D-BAA5-E321-AD322B899A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358B9-0095-4174-9E7D-3DAADF4041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9B81B-5794-DB3D-8925-1F2768E06C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3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7B61-E3C0-1722-14FB-524A29A4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0446-0922-CFE2-64D3-5EB376993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On further discussion, the g</a:t>
            </a:r>
            <a:r>
              <a:rPr lang="en-GB" kern="0" dirty="0"/>
              <a:t>roup still had some </a:t>
            </a:r>
            <a:r>
              <a:rPr lang="en-GB" dirty="0"/>
              <a:t>questions</a:t>
            </a:r>
            <a:r>
              <a:rPr lang="en-GB" kern="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When channel shifting in backscatter, how would we implement a Single Sideband (SSB) modulation scheme?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Comparing this with OOK modulation, how can we harvest energy while backscattering?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How do we combine channel shifting and bit flipping modulation in practice?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How do we reserve the medium on two channels?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8AB46-06A4-B9C8-C41C-D1CCBA0A41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59962-652D-B6F0-9A32-27BC3365B9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019DF7-8311-D33D-4A44-159DF538F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0842BA-123C-5E84-5925-C920EC9C4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68753"/>
              </p:ext>
            </p:extLst>
          </p:nvPr>
        </p:nvGraphicFramePr>
        <p:xfrm>
          <a:off x="1487488" y="4437112"/>
          <a:ext cx="8352928" cy="14954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04096">
                  <a:extLst>
                    <a:ext uri="{9D8B030D-6E8A-4147-A177-3AD203B41FA5}">
                      <a16:colId xmlns:a16="http://schemas.microsoft.com/office/drawing/2014/main" val="2137650834"/>
                    </a:ext>
                  </a:extLst>
                </a:gridCol>
                <a:gridCol w="2048832">
                  <a:extLst>
                    <a:ext uri="{9D8B030D-6E8A-4147-A177-3AD203B41FA5}">
                      <a16:colId xmlns:a16="http://schemas.microsoft.com/office/drawing/2014/main" val="4232507505"/>
                    </a:ext>
                  </a:extLst>
                </a:gridCol>
              </a:tblGrid>
              <a:tr h="37385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SSB modulation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This presentation.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6396508"/>
                  </a:ext>
                </a:extLst>
              </a:tr>
              <a:tr h="37385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Energy harvesting opportunity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This presentation.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514724"/>
                  </a:ext>
                </a:extLst>
              </a:tr>
              <a:tr h="373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Combined channel shifting and bit flipping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u="none" strike="noStrike" dirty="0">
                          <a:effectLst/>
                        </a:rPr>
                        <a:t>[4]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6081767"/>
                  </a:ext>
                </a:extLst>
              </a:tr>
              <a:tr h="373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Medium protection mechanisms for long range backscatter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u="none" strike="noStrike" dirty="0">
                          <a:effectLst/>
                        </a:rPr>
                        <a:t>[5]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422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75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BA82-7BEC-91E4-6B6A-61ADB6AC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Review: Channel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4224-A1B7-5B88-91C3-D1862D09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719" y="1981201"/>
            <a:ext cx="769976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Vital to enabling long-range backscatter applications.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Simple method to reduce self-interference and increase link margin by &gt;50 </a:t>
            </a:r>
            <a:r>
              <a:rPr lang="en-CA" dirty="0" err="1"/>
              <a:t>dB.</a:t>
            </a:r>
            <a:r>
              <a:rPr lang="en-CA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Does not require additional DSP (cancellation techniques).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Enables us to backscatter a fully formed, backward compatible PPDU.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Requires very little power.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In our example, the 50 MHz clock was shown to consume about </a:t>
            </a:r>
            <a:r>
              <a:rPr lang="en-CA" b="1" dirty="0"/>
              <a:t>225 </a:t>
            </a:r>
            <a:r>
              <a:rPr lang="en-CA" b="1" dirty="0" err="1"/>
              <a:t>nJ</a:t>
            </a:r>
            <a:r>
              <a:rPr lang="en-CA" b="1" dirty="0"/>
              <a:t> per backscatter period</a:t>
            </a:r>
            <a:r>
              <a:rPr lang="en-CA" dirty="0"/>
              <a:t>. 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D82D1-1284-1D43-E6C5-5A99F49B62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0B72A-6C0C-DACE-2DF9-921F8A2C645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AFFDBC-6D85-A835-E5C4-59BC28A8CA7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AF3BD-0273-1D90-5BAA-DFC584DF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289" b="30411"/>
          <a:stretch/>
        </p:blipFill>
        <p:spPr>
          <a:xfrm>
            <a:off x="138190" y="2102256"/>
            <a:ext cx="3290791" cy="176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B3CDDA-7F60-A363-5B59-EC4E3E67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171" t="19839" b="30411"/>
          <a:stretch/>
        </p:blipFill>
        <p:spPr>
          <a:xfrm>
            <a:off x="335360" y="4221627"/>
            <a:ext cx="2736303" cy="126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FA854-0007-F77C-9997-D2C430C2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6EE6-C6CE-525A-0F00-502D0E32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Review: Single Sideband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91A18-23E4-15D3-3BD9-0D6D56363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822" y="1705548"/>
                <a:ext cx="11233247" cy="411209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000" dirty="0"/>
                  <a:t>A traditional quadrature mixer shifts a message signal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CA" sz="2000" b="0" dirty="0"/>
                  <a:t> </a:t>
                </a:r>
                <a:r>
                  <a:rPr lang="en-CA" sz="2000" dirty="0"/>
                  <a:t>to one “side band” of a carrier signal.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000" kern="0" dirty="0"/>
                  <a:t>Using Euler’s Formula, we can express a quadrature mixer as a single multiplication.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This has some important implications,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CA" sz="1800" dirty="0"/>
                  <a:t>Single sideband modulation is just a phase rotation, where we complete one rotation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CA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1800" dirty="0"/>
                  <a:t> seconds.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CA" sz="1800" dirty="0"/>
                  <a:t>Single sideband modulation is more clearly expressed in the frequency domain via its Fourier transform.</a:t>
                </a:r>
              </a:p>
              <a:p>
                <a:pPr marL="57150" indent="0"/>
                <a:r>
                  <a:rPr lang="en-CA" sz="2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591A18-23E4-15D3-3BD9-0D6D56363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822" y="1705548"/>
                <a:ext cx="11233247" cy="4112094"/>
              </a:xfrm>
              <a:blipFill>
                <a:blip r:embed="rId2"/>
                <a:stretch>
                  <a:fillRect l="-434" t="-8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F2D7A-DCDE-A449-7203-664605BC65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71C5-3E42-1266-E95C-DCD44D17B0B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93E62C-DFE5-1BAD-DE10-FD552A19D3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F8C2D-23EA-0DAE-1F2C-312CB6009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26" y="2867105"/>
            <a:ext cx="2926231" cy="320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84DEFC-468D-CE2D-F8C9-E150DB372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840" y="4329019"/>
            <a:ext cx="3644202" cy="8098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7C8F2-180C-7890-0D23-2964893AB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97" y="5218648"/>
            <a:ext cx="8540513" cy="1298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FF3D84-146E-0303-1CBD-1ECCBAF7C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647" y="2154989"/>
            <a:ext cx="8716591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2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FCFB-7199-AB8B-9B4C-C4EC64E7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Sampled Phase Rotation and SSB Modulation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63641A-B500-8D4A-4D1B-B21FA1800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02" y="1556792"/>
                <a:ext cx="11521280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200" dirty="0"/>
                  <a:t>We can implement discrete phase rotations using purely reactive impedance transformations.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200" dirty="0"/>
                  <a:t>We can modulate any incident signal up to a carrier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200" dirty="0"/>
                  <a:t> by rotating it through discrete points on the unit circle, completing one rotation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2200" dirty="0"/>
                  <a:t> seconds.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200" dirty="0"/>
                  <a:t>Reactive impedance transformations can be implemented using a combination of inductive and capacitive elements.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200" dirty="0"/>
                  <a:t>Each impedance is switched in sequence.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63641A-B500-8D4A-4D1B-B21FA1800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02" y="1556792"/>
                <a:ext cx="11521280" cy="4113213"/>
              </a:xfrm>
              <a:blipFill>
                <a:blip r:embed="rId2"/>
                <a:stretch>
                  <a:fillRect l="-635" t="-889" r="-8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43215-7BB8-330C-F396-1402F3773D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78777-076C-45A8-F557-2E18B73C68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D3F293-6A86-5288-9DA7-D5946AA81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97830B-3E53-886A-CC29-D2F810B2B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3" y="4234303"/>
            <a:ext cx="8330201" cy="22951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9B1E689-E71E-F520-1649-47F0E258E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6400" y="4357381"/>
            <a:ext cx="1765170" cy="20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65468-A998-0EAB-DEBF-3F3A65D15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8672-3902-0C95-1DFB-05B8DF13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Sampled Phase Rotation and SSB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34267-25FB-68C5-B529-C2ED29CCF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76" y="1988840"/>
            <a:ext cx="7885933" cy="4392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Consider the following example.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Using a four-state switched impedance network, we can rotate an incident signal through four discrete points on the unit circle.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Adding inductance increases phase angle (rotate counter-clockwise)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Adding capacitance decreases phase angle (rotate clockwise)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At our carrier frequency, we can tune each impedance to rotate to any given angle.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In this simple example, the initial state rotates the incident signal to 45</a:t>
            </a:r>
            <a:r>
              <a:rPr lang="en-CA" sz="2000" baseline="30000" dirty="0"/>
              <a:t>o</a:t>
            </a:r>
            <a:r>
              <a:rPr lang="en-CA" sz="2000" dirty="0"/>
              <a:t>, with each successive state rotating another 90</a:t>
            </a:r>
            <a:r>
              <a:rPr lang="en-CA" sz="2000" baseline="30000" dirty="0"/>
              <a:t>o</a:t>
            </a:r>
            <a:r>
              <a:rPr lang="en-CA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AE7F-CBE2-25CC-8203-CD049FBC0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5961-7D1C-33EC-2D78-3D33B39F22F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A1D2BF-091B-051E-0434-C70AE104BBA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E8F6A5-4725-6D55-CE6E-0765AD26E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36" y="954334"/>
            <a:ext cx="3600400" cy="54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8956-0038-2374-500A-EE2F61FE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SSB Modulation and Energy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40F4-1397-7936-C5B1-36FF3E17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832" y="1988840"/>
            <a:ext cx="741173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In order to achieve maximum backscatter efficiency, we try to present purely reactive loads.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Backscatter efficiency is the </a:t>
            </a:r>
            <a:r>
              <a:rPr lang="en-CA" sz="1800" b="1" dirty="0"/>
              <a:t>ratio of energy incident on the antenna to the energy reflected back out the antenna</a:t>
            </a:r>
            <a:r>
              <a:rPr lang="en-CA" sz="1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Maximizing this ratio maximizes the link margin for long range applications.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The amount of energy we harvest directly affects the backscatter efficiency.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In this way we can trade off energy harvested for backscatter efficiency (sacrificing range). 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746B7-225E-9452-3C47-568EB631D1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2071-908C-C8D3-7A00-10C699F32E8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854486-992E-7BCD-DE7F-838DB303F4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F8D0B-7A17-D4FF-E00B-1A9ECFA82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2276872"/>
            <a:ext cx="4642582" cy="31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8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50699</TotalTime>
  <Words>1059</Words>
  <Application>Microsoft Office PowerPoint</Application>
  <PresentationFormat>Widescreen</PresentationFormat>
  <Paragraphs>123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Cambria Math</vt:lpstr>
      <vt:lpstr>Times New Roman</vt:lpstr>
      <vt:lpstr>Office Theme</vt:lpstr>
      <vt:lpstr>Document</vt:lpstr>
      <vt:lpstr>Single Side Band Backscatter Modulation</vt:lpstr>
      <vt:lpstr>PowerPoint Presentation</vt:lpstr>
      <vt:lpstr>Background</vt:lpstr>
      <vt:lpstr>Background (2)</vt:lpstr>
      <vt:lpstr>Review: Channel Shifting</vt:lpstr>
      <vt:lpstr>Review: Single Sideband Modulation</vt:lpstr>
      <vt:lpstr>Sampled Phase Rotation and SSB Modulation</vt:lpstr>
      <vt:lpstr>Sampled Phase Rotation and SSB Modulation</vt:lpstr>
      <vt:lpstr>SSB Modulation and Energy Harvesting</vt:lpstr>
      <vt:lpstr>SSB Modulation and Energy Harvesting (2)</vt:lpstr>
      <vt:lpstr>Conclusion</vt:lpstr>
      <vt:lpstr>Straw Polls</vt:lpstr>
      <vt:lpstr>References</vt:lpstr>
    </vt:vector>
  </TitlesOfParts>
  <Company>HaiLa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Side Band Backscatter Modulation</dc:title>
  <dc:creator>Nelson Costa</dc:creator>
  <cp:keywords/>
  <cp:lastModifiedBy>Nelson Costa</cp:lastModifiedBy>
  <cp:revision>19</cp:revision>
  <cp:lastPrinted>1601-01-01T00:00:00Z</cp:lastPrinted>
  <dcterms:created xsi:type="dcterms:W3CDTF">2024-10-06T13:43:49Z</dcterms:created>
  <dcterms:modified xsi:type="dcterms:W3CDTF">2025-03-08T22:49:56Z</dcterms:modified>
  <cp:category>Nelson Costa (HaiLa Technologies)</cp:category>
</cp:coreProperties>
</file>